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62" r:id="rId4"/>
    <p:sldId id="266" r:id="rId5"/>
    <p:sldId id="267" r:id="rId6"/>
    <p:sldId id="268" r:id="rId7"/>
    <p:sldId id="270" r:id="rId8"/>
    <p:sldId id="277" r:id="rId9"/>
    <p:sldId id="278" r:id="rId10"/>
    <p:sldId id="269" r:id="rId11"/>
    <p:sldId id="271" r:id="rId12"/>
    <p:sldId id="264" r:id="rId13"/>
    <p:sldId id="274" r:id="rId14"/>
    <p:sldId id="279" r:id="rId15"/>
    <p:sldId id="275" r:id="rId16"/>
    <p:sldId id="280" r:id="rId17"/>
    <p:sldId id="276"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797" dt="2021-02-25T16:06:53.476"/>
    <p1510:client id="{44CCAE9F-6000-0000-8125-24A763BA605B}" v="1393" dt="2021-02-25T20:56:36.339"/>
    <p1510:client id="{A3C813AB-4A46-4B0C-3463-F01B18033657}" v="820" dt="2021-02-25T17:27:46.471"/>
    <p1510:client id="{ABA2830D-E9F1-1A0D-929C-F53F36AB8008}" v="590" dt="2021-02-25T21:34:24.193"/>
    <p1510:client id="{C7D12670-906C-2D87-3FB7-D779B9E56234}" v="747" dt="2021-02-25T21:38:25.397"/>
    <p1510:client id="{D6CE1408-3F3E-450C-9511-A0BD1628DAE5}" v="1528" dt="2021-02-25T18:31:22.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52E743-86B0-4C3E-B24F-8D64ABE08F7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E839E01-16B2-493B-9C49-A6CEC4926DCB}">
      <dgm:prSet/>
      <dgm:spPr/>
      <dgm:t>
        <a:bodyPr/>
        <a:lstStyle/>
        <a:p>
          <a:pPr>
            <a:lnSpc>
              <a:spcPct val="100000"/>
            </a:lnSpc>
          </a:pPr>
          <a:r>
            <a:rPr lang="en-US"/>
            <a:t>Worked on English and Bangle dataset.</a:t>
          </a:r>
        </a:p>
      </dgm:t>
    </dgm:pt>
    <dgm:pt modelId="{F4276295-BB1D-4678-AAE6-185CBC8F051B}" type="parTrans" cxnId="{F521785C-8512-4DC1-B867-3C9903000191}">
      <dgm:prSet/>
      <dgm:spPr/>
      <dgm:t>
        <a:bodyPr/>
        <a:lstStyle/>
        <a:p>
          <a:endParaRPr lang="en-US"/>
        </a:p>
      </dgm:t>
    </dgm:pt>
    <dgm:pt modelId="{453CDD41-7951-47F5-85F0-1B7497537BB1}" type="sibTrans" cxnId="{F521785C-8512-4DC1-B867-3C9903000191}">
      <dgm:prSet/>
      <dgm:spPr/>
      <dgm:t>
        <a:bodyPr/>
        <a:lstStyle/>
        <a:p>
          <a:pPr>
            <a:lnSpc>
              <a:spcPct val="100000"/>
            </a:lnSpc>
          </a:pPr>
          <a:endParaRPr lang="en-US"/>
        </a:p>
      </dgm:t>
    </dgm:pt>
    <dgm:pt modelId="{65B62AE0-BB1A-45EF-98E9-A1C7B1A7E46A}">
      <dgm:prSet/>
      <dgm:spPr/>
      <dgm:t>
        <a:bodyPr/>
        <a:lstStyle/>
        <a:p>
          <a:pPr>
            <a:lnSpc>
              <a:spcPct val="100000"/>
            </a:lnSpc>
          </a:pPr>
          <a:r>
            <a:rPr lang="en-US"/>
            <a:t>Used multi classification process.</a:t>
          </a:r>
        </a:p>
      </dgm:t>
    </dgm:pt>
    <dgm:pt modelId="{C68477D2-440C-4D15-9414-792538C3C589}" type="parTrans" cxnId="{B50F216C-CAB0-49FD-A8FF-7CBE4EC208F8}">
      <dgm:prSet/>
      <dgm:spPr/>
      <dgm:t>
        <a:bodyPr/>
        <a:lstStyle/>
        <a:p>
          <a:endParaRPr lang="en-US"/>
        </a:p>
      </dgm:t>
    </dgm:pt>
    <dgm:pt modelId="{ED9F8456-7528-42E0-A95B-8B609F2C8BE8}" type="sibTrans" cxnId="{B50F216C-CAB0-49FD-A8FF-7CBE4EC208F8}">
      <dgm:prSet/>
      <dgm:spPr/>
      <dgm:t>
        <a:bodyPr/>
        <a:lstStyle/>
        <a:p>
          <a:pPr>
            <a:lnSpc>
              <a:spcPct val="100000"/>
            </a:lnSpc>
          </a:pPr>
          <a:endParaRPr lang="en-US"/>
        </a:p>
      </dgm:t>
    </dgm:pt>
    <dgm:pt modelId="{6FE6D720-5DF3-401F-863A-79A8EA1926B2}">
      <dgm:prSet/>
      <dgm:spPr/>
      <dgm:t>
        <a:bodyPr/>
        <a:lstStyle/>
        <a:p>
          <a:pPr>
            <a:lnSpc>
              <a:spcPct val="100000"/>
            </a:lnSpc>
          </a:pPr>
          <a:r>
            <a:rPr lang="en-US"/>
            <a:t>English dataset has 17 tags and Bangle has 4 tags.</a:t>
          </a:r>
        </a:p>
      </dgm:t>
    </dgm:pt>
    <dgm:pt modelId="{414A2659-27AC-475D-AA67-9040375D2B2E}" type="parTrans" cxnId="{49F5E9E8-5E4B-4289-92CA-365BF164FD79}">
      <dgm:prSet/>
      <dgm:spPr/>
      <dgm:t>
        <a:bodyPr/>
        <a:lstStyle/>
        <a:p>
          <a:endParaRPr lang="en-US"/>
        </a:p>
      </dgm:t>
    </dgm:pt>
    <dgm:pt modelId="{8782A08E-F211-4EB5-ADEA-9A083021ADC6}" type="sibTrans" cxnId="{49F5E9E8-5E4B-4289-92CA-365BF164FD79}">
      <dgm:prSet/>
      <dgm:spPr/>
      <dgm:t>
        <a:bodyPr/>
        <a:lstStyle/>
        <a:p>
          <a:pPr>
            <a:lnSpc>
              <a:spcPct val="100000"/>
            </a:lnSpc>
          </a:pPr>
          <a:endParaRPr lang="en-US"/>
        </a:p>
      </dgm:t>
    </dgm:pt>
    <dgm:pt modelId="{6B190917-0F3B-4BB7-887B-B159464B7664}">
      <dgm:prSet/>
      <dgm:spPr/>
      <dgm:t>
        <a:bodyPr/>
        <a:lstStyle/>
        <a:p>
          <a:pPr>
            <a:lnSpc>
              <a:spcPct val="100000"/>
            </a:lnSpc>
          </a:pPr>
          <a:r>
            <a:rPr lang="en-US"/>
            <a:t>Reduce noisy data.</a:t>
          </a:r>
        </a:p>
      </dgm:t>
    </dgm:pt>
    <dgm:pt modelId="{2187F529-6B52-4A98-B163-ABB9F57CB5D6}" type="parTrans" cxnId="{7F7A4BAA-E108-4FF9-8DA8-7EC71D77D7A6}">
      <dgm:prSet/>
      <dgm:spPr/>
      <dgm:t>
        <a:bodyPr/>
        <a:lstStyle/>
        <a:p>
          <a:endParaRPr lang="en-US"/>
        </a:p>
      </dgm:t>
    </dgm:pt>
    <dgm:pt modelId="{6411CCB9-8C4F-4004-A818-A70984C53EDD}" type="sibTrans" cxnId="{7F7A4BAA-E108-4FF9-8DA8-7EC71D77D7A6}">
      <dgm:prSet/>
      <dgm:spPr/>
      <dgm:t>
        <a:bodyPr/>
        <a:lstStyle/>
        <a:p>
          <a:pPr>
            <a:lnSpc>
              <a:spcPct val="100000"/>
            </a:lnSpc>
          </a:pPr>
          <a:endParaRPr lang="en-US"/>
        </a:p>
      </dgm:t>
    </dgm:pt>
    <dgm:pt modelId="{2BAB8396-2D18-4742-B520-25B815185400}">
      <dgm:prSet/>
      <dgm:spPr/>
      <dgm:t>
        <a:bodyPr/>
        <a:lstStyle/>
        <a:p>
          <a:pPr>
            <a:lnSpc>
              <a:spcPct val="100000"/>
            </a:lnSpc>
          </a:pPr>
          <a:r>
            <a:rPr lang="en-US"/>
            <a:t>Convert into nominal data.</a:t>
          </a:r>
        </a:p>
      </dgm:t>
    </dgm:pt>
    <dgm:pt modelId="{948FE34D-D7F1-428F-8851-B501734AF127}" type="parTrans" cxnId="{5CFC2FD7-0246-4476-8484-AC1819015A4F}">
      <dgm:prSet/>
      <dgm:spPr/>
      <dgm:t>
        <a:bodyPr/>
        <a:lstStyle/>
        <a:p>
          <a:endParaRPr lang="en-US"/>
        </a:p>
      </dgm:t>
    </dgm:pt>
    <dgm:pt modelId="{22C51FE7-769A-433C-97D8-1C2C0647065F}" type="sibTrans" cxnId="{5CFC2FD7-0246-4476-8484-AC1819015A4F}">
      <dgm:prSet/>
      <dgm:spPr/>
      <dgm:t>
        <a:bodyPr/>
        <a:lstStyle/>
        <a:p>
          <a:pPr>
            <a:lnSpc>
              <a:spcPct val="100000"/>
            </a:lnSpc>
          </a:pPr>
          <a:endParaRPr lang="en-US"/>
        </a:p>
      </dgm:t>
    </dgm:pt>
    <dgm:pt modelId="{9A05303A-8926-433A-AE54-7C1C5BE89E88}">
      <dgm:prSet/>
      <dgm:spPr/>
      <dgm:t>
        <a:bodyPr/>
        <a:lstStyle/>
        <a:p>
          <a:pPr>
            <a:lnSpc>
              <a:spcPct val="100000"/>
            </a:lnSpc>
          </a:pPr>
          <a:r>
            <a:rPr lang="en-US"/>
            <a:t>Word embedding.</a:t>
          </a:r>
        </a:p>
      </dgm:t>
    </dgm:pt>
    <dgm:pt modelId="{51F3A4F6-85E3-47E6-BAD9-3AC31D57B99F}" type="parTrans" cxnId="{231D2837-F18F-48E6-85AF-498202A25205}">
      <dgm:prSet/>
      <dgm:spPr/>
      <dgm:t>
        <a:bodyPr/>
        <a:lstStyle/>
        <a:p>
          <a:endParaRPr lang="en-US"/>
        </a:p>
      </dgm:t>
    </dgm:pt>
    <dgm:pt modelId="{3480853D-1BA3-4EB0-A2E6-E47C343368CC}" type="sibTrans" cxnId="{231D2837-F18F-48E6-85AF-498202A25205}">
      <dgm:prSet/>
      <dgm:spPr/>
      <dgm:t>
        <a:bodyPr/>
        <a:lstStyle/>
        <a:p>
          <a:pPr>
            <a:lnSpc>
              <a:spcPct val="100000"/>
            </a:lnSpc>
          </a:pPr>
          <a:endParaRPr lang="en-US"/>
        </a:p>
      </dgm:t>
    </dgm:pt>
    <dgm:pt modelId="{D79168A6-F566-4D0B-8E5C-51885DB1BF93}">
      <dgm:prSet/>
      <dgm:spPr/>
      <dgm:t>
        <a:bodyPr/>
        <a:lstStyle/>
        <a:p>
          <a:pPr>
            <a:lnSpc>
              <a:spcPct val="100000"/>
            </a:lnSpc>
          </a:pPr>
          <a:r>
            <a:rPr lang="en-US">
              <a:latin typeface="Calibri Light" panose="020F0302020204030204"/>
            </a:rPr>
            <a:t>Tokenization</a:t>
          </a:r>
          <a:r>
            <a:rPr lang="en-US"/>
            <a:t>. </a:t>
          </a:r>
        </a:p>
      </dgm:t>
    </dgm:pt>
    <dgm:pt modelId="{1B476980-5D3E-4C65-8F70-38927B5045A0}" type="parTrans" cxnId="{C36AF46F-6B72-46F6-A379-D2A57A6C1829}">
      <dgm:prSet/>
      <dgm:spPr/>
      <dgm:t>
        <a:bodyPr/>
        <a:lstStyle/>
        <a:p>
          <a:endParaRPr lang="en-US"/>
        </a:p>
      </dgm:t>
    </dgm:pt>
    <dgm:pt modelId="{031342A4-0B9A-4DDF-B2FB-712729FAC90E}" type="sibTrans" cxnId="{C36AF46F-6B72-46F6-A379-D2A57A6C1829}">
      <dgm:prSet/>
      <dgm:spPr/>
      <dgm:t>
        <a:bodyPr/>
        <a:lstStyle/>
        <a:p>
          <a:endParaRPr lang="en-US"/>
        </a:p>
      </dgm:t>
    </dgm:pt>
    <dgm:pt modelId="{4F849039-C224-4FA6-A700-36CE6C0A468B}" type="pres">
      <dgm:prSet presAssocID="{B852E743-86B0-4C3E-B24F-8D64ABE08F7E}" presName="root" presStyleCnt="0">
        <dgm:presLayoutVars>
          <dgm:dir/>
          <dgm:resizeHandles val="exact"/>
        </dgm:presLayoutVars>
      </dgm:prSet>
      <dgm:spPr/>
    </dgm:pt>
    <dgm:pt modelId="{29C17D1E-E241-42E5-961E-4F746F93AFB4}" type="pres">
      <dgm:prSet presAssocID="{B852E743-86B0-4C3E-B24F-8D64ABE08F7E}" presName="container" presStyleCnt="0">
        <dgm:presLayoutVars>
          <dgm:dir/>
          <dgm:resizeHandles val="exact"/>
        </dgm:presLayoutVars>
      </dgm:prSet>
      <dgm:spPr/>
    </dgm:pt>
    <dgm:pt modelId="{43F687D3-C6CB-418D-83F3-5EA6CF19DDEB}" type="pres">
      <dgm:prSet presAssocID="{6E839E01-16B2-493B-9C49-A6CEC4926DCB}" presName="compNode" presStyleCnt="0"/>
      <dgm:spPr/>
    </dgm:pt>
    <dgm:pt modelId="{DAA5C040-2ED0-4BA8-B9EA-8FD67746DB68}" type="pres">
      <dgm:prSet presAssocID="{6E839E01-16B2-493B-9C49-A6CEC4926DCB}" presName="iconBgRect" presStyleLbl="bgShp" presStyleIdx="0" presStyleCnt="7"/>
      <dgm:spPr/>
    </dgm:pt>
    <dgm:pt modelId="{79FFCE03-ABDC-4BA2-8B08-88C0B0C0604A}" type="pres">
      <dgm:prSet presAssocID="{6E839E01-16B2-493B-9C49-A6CEC4926DC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58A69CE-0A50-447C-B98E-F3C90E13DB30}" type="pres">
      <dgm:prSet presAssocID="{6E839E01-16B2-493B-9C49-A6CEC4926DCB}" presName="spaceRect" presStyleCnt="0"/>
      <dgm:spPr/>
    </dgm:pt>
    <dgm:pt modelId="{F3027DEA-9D1A-4A49-B3D0-6E56C582BC67}" type="pres">
      <dgm:prSet presAssocID="{6E839E01-16B2-493B-9C49-A6CEC4926DCB}" presName="textRect" presStyleLbl="revTx" presStyleIdx="0" presStyleCnt="7">
        <dgm:presLayoutVars>
          <dgm:chMax val="1"/>
          <dgm:chPref val="1"/>
        </dgm:presLayoutVars>
      </dgm:prSet>
      <dgm:spPr/>
    </dgm:pt>
    <dgm:pt modelId="{C59F57DF-7FCB-4B61-B661-985DA0AF0621}" type="pres">
      <dgm:prSet presAssocID="{453CDD41-7951-47F5-85F0-1B7497537BB1}" presName="sibTrans" presStyleLbl="sibTrans2D1" presStyleIdx="0" presStyleCnt="0"/>
      <dgm:spPr/>
    </dgm:pt>
    <dgm:pt modelId="{AEC619E3-8B91-42C0-9775-3CD1D22DA7DB}" type="pres">
      <dgm:prSet presAssocID="{65B62AE0-BB1A-45EF-98E9-A1C7B1A7E46A}" presName="compNode" presStyleCnt="0"/>
      <dgm:spPr/>
    </dgm:pt>
    <dgm:pt modelId="{2EC1B977-3FBF-45DF-B48F-F2E0F121B372}" type="pres">
      <dgm:prSet presAssocID="{65B62AE0-BB1A-45EF-98E9-A1C7B1A7E46A}" presName="iconBgRect" presStyleLbl="bgShp" presStyleIdx="1" presStyleCnt="7"/>
      <dgm:spPr/>
    </dgm:pt>
    <dgm:pt modelId="{CF455FA7-EE17-4C42-9AD8-4C3C30DB0189}" type="pres">
      <dgm:prSet presAssocID="{65B62AE0-BB1A-45EF-98E9-A1C7B1A7E46A}"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3088256-4FB4-4C99-BEBB-B9D0B34EA84F}" type="pres">
      <dgm:prSet presAssocID="{65B62AE0-BB1A-45EF-98E9-A1C7B1A7E46A}" presName="spaceRect" presStyleCnt="0"/>
      <dgm:spPr/>
    </dgm:pt>
    <dgm:pt modelId="{66B3FEA0-8CFD-4C8D-A05A-E713AC517D22}" type="pres">
      <dgm:prSet presAssocID="{65B62AE0-BB1A-45EF-98E9-A1C7B1A7E46A}" presName="textRect" presStyleLbl="revTx" presStyleIdx="1" presStyleCnt="7">
        <dgm:presLayoutVars>
          <dgm:chMax val="1"/>
          <dgm:chPref val="1"/>
        </dgm:presLayoutVars>
      </dgm:prSet>
      <dgm:spPr/>
    </dgm:pt>
    <dgm:pt modelId="{0F67F561-ED15-447D-B9A3-106BC7DC46AE}" type="pres">
      <dgm:prSet presAssocID="{ED9F8456-7528-42E0-A95B-8B609F2C8BE8}" presName="sibTrans" presStyleLbl="sibTrans2D1" presStyleIdx="0" presStyleCnt="0"/>
      <dgm:spPr/>
    </dgm:pt>
    <dgm:pt modelId="{FBE5ACDC-4D41-47B9-B7BA-740834E9A9F1}" type="pres">
      <dgm:prSet presAssocID="{6FE6D720-5DF3-401F-863A-79A8EA1926B2}" presName="compNode" presStyleCnt="0"/>
      <dgm:spPr/>
    </dgm:pt>
    <dgm:pt modelId="{D9635CEF-2C2A-47B3-9BF2-024D427DDBAC}" type="pres">
      <dgm:prSet presAssocID="{6FE6D720-5DF3-401F-863A-79A8EA1926B2}" presName="iconBgRect" presStyleLbl="bgShp" presStyleIdx="2" presStyleCnt="7"/>
      <dgm:spPr/>
    </dgm:pt>
    <dgm:pt modelId="{3F4669E8-DDA9-460E-BDAB-8B7F31FAE2D1}" type="pres">
      <dgm:prSet presAssocID="{6FE6D720-5DF3-401F-863A-79A8EA1926B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bel"/>
        </a:ext>
      </dgm:extLst>
    </dgm:pt>
    <dgm:pt modelId="{F2A0F5C9-AF5D-4D1F-A13F-66D6DC24FD94}" type="pres">
      <dgm:prSet presAssocID="{6FE6D720-5DF3-401F-863A-79A8EA1926B2}" presName="spaceRect" presStyleCnt="0"/>
      <dgm:spPr/>
    </dgm:pt>
    <dgm:pt modelId="{BD64614E-9441-43C1-B276-8971E6F1BF26}" type="pres">
      <dgm:prSet presAssocID="{6FE6D720-5DF3-401F-863A-79A8EA1926B2}" presName="textRect" presStyleLbl="revTx" presStyleIdx="2" presStyleCnt="7">
        <dgm:presLayoutVars>
          <dgm:chMax val="1"/>
          <dgm:chPref val="1"/>
        </dgm:presLayoutVars>
      </dgm:prSet>
      <dgm:spPr/>
    </dgm:pt>
    <dgm:pt modelId="{4BC6B981-292E-4CB7-89F7-CD86D2A082D5}" type="pres">
      <dgm:prSet presAssocID="{8782A08E-F211-4EB5-ADEA-9A083021ADC6}" presName="sibTrans" presStyleLbl="sibTrans2D1" presStyleIdx="0" presStyleCnt="0"/>
      <dgm:spPr/>
    </dgm:pt>
    <dgm:pt modelId="{51F06B40-E72D-446A-9D2E-8831AF13B9AF}" type="pres">
      <dgm:prSet presAssocID="{6B190917-0F3B-4BB7-887B-B159464B7664}" presName="compNode" presStyleCnt="0"/>
      <dgm:spPr/>
    </dgm:pt>
    <dgm:pt modelId="{4FCB10BD-B994-4DB5-9CFF-88DE88B00D14}" type="pres">
      <dgm:prSet presAssocID="{6B190917-0F3B-4BB7-887B-B159464B7664}" presName="iconBgRect" presStyleLbl="bgShp" presStyleIdx="3" presStyleCnt="7"/>
      <dgm:spPr/>
    </dgm:pt>
    <dgm:pt modelId="{F713D946-0702-4560-9053-5AE44AB85F95}" type="pres">
      <dgm:prSet presAssocID="{6B190917-0F3B-4BB7-887B-B159464B766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nger"/>
        </a:ext>
      </dgm:extLst>
    </dgm:pt>
    <dgm:pt modelId="{3FE43408-C545-431F-A8A7-BC0E76016F2F}" type="pres">
      <dgm:prSet presAssocID="{6B190917-0F3B-4BB7-887B-B159464B7664}" presName="spaceRect" presStyleCnt="0"/>
      <dgm:spPr/>
    </dgm:pt>
    <dgm:pt modelId="{97F8793E-A2BC-4F5C-B880-2A9C50238070}" type="pres">
      <dgm:prSet presAssocID="{6B190917-0F3B-4BB7-887B-B159464B7664}" presName="textRect" presStyleLbl="revTx" presStyleIdx="3" presStyleCnt="7">
        <dgm:presLayoutVars>
          <dgm:chMax val="1"/>
          <dgm:chPref val="1"/>
        </dgm:presLayoutVars>
      </dgm:prSet>
      <dgm:spPr/>
    </dgm:pt>
    <dgm:pt modelId="{18D8E541-DD77-4BDE-A2E9-8114D9AEE90F}" type="pres">
      <dgm:prSet presAssocID="{6411CCB9-8C4F-4004-A818-A70984C53EDD}" presName="sibTrans" presStyleLbl="sibTrans2D1" presStyleIdx="0" presStyleCnt="0"/>
      <dgm:spPr/>
    </dgm:pt>
    <dgm:pt modelId="{4848B3CE-1FB6-439F-A200-0567F3C75B0D}" type="pres">
      <dgm:prSet presAssocID="{2BAB8396-2D18-4742-B520-25B815185400}" presName="compNode" presStyleCnt="0"/>
      <dgm:spPr/>
    </dgm:pt>
    <dgm:pt modelId="{4A415E43-9C4A-4A63-B696-F4494D5D0FE4}" type="pres">
      <dgm:prSet presAssocID="{2BAB8396-2D18-4742-B520-25B815185400}" presName="iconBgRect" presStyleLbl="bgShp" presStyleIdx="4" presStyleCnt="7"/>
      <dgm:spPr/>
    </dgm:pt>
    <dgm:pt modelId="{C43B73AC-BA72-4917-8D2F-73426725FB70}" type="pres">
      <dgm:prSet presAssocID="{2BAB8396-2D18-4742-B520-25B81518540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thematics"/>
        </a:ext>
      </dgm:extLst>
    </dgm:pt>
    <dgm:pt modelId="{4A99A02C-FA81-40E9-A903-AFBEF442AFF2}" type="pres">
      <dgm:prSet presAssocID="{2BAB8396-2D18-4742-B520-25B815185400}" presName="spaceRect" presStyleCnt="0"/>
      <dgm:spPr/>
    </dgm:pt>
    <dgm:pt modelId="{8BD459E0-0F92-42A9-A826-58A926038152}" type="pres">
      <dgm:prSet presAssocID="{2BAB8396-2D18-4742-B520-25B815185400}" presName="textRect" presStyleLbl="revTx" presStyleIdx="4" presStyleCnt="7">
        <dgm:presLayoutVars>
          <dgm:chMax val="1"/>
          <dgm:chPref val="1"/>
        </dgm:presLayoutVars>
      </dgm:prSet>
      <dgm:spPr/>
    </dgm:pt>
    <dgm:pt modelId="{629515C5-D6F7-449C-AE51-1E44713CF47B}" type="pres">
      <dgm:prSet presAssocID="{22C51FE7-769A-433C-97D8-1C2C0647065F}" presName="sibTrans" presStyleLbl="sibTrans2D1" presStyleIdx="0" presStyleCnt="0"/>
      <dgm:spPr/>
    </dgm:pt>
    <dgm:pt modelId="{C2224184-85C3-48D5-B77C-5097A5429EFF}" type="pres">
      <dgm:prSet presAssocID="{9A05303A-8926-433A-AE54-7C1C5BE89E88}" presName="compNode" presStyleCnt="0"/>
      <dgm:spPr/>
    </dgm:pt>
    <dgm:pt modelId="{BA63C66A-7439-43CA-9755-F60CBADE7E3E}" type="pres">
      <dgm:prSet presAssocID="{9A05303A-8926-433A-AE54-7C1C5BE89E88}" presName="iconBgRect" presStyleLbl="bgShp" presStyleIdx="5" presStyleCnt="7"/>
      <dgm:spPr/>
    </dgm:pt>
    <dgm:pt modelId="{3CB5C4E0-C7BD-4450-92C7-166DA4BBF74A}" type="pres">
      <dgm:prSet presAssocID="{9A05303A-8926-433A-AE54-7C1C5BE89E8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apper board"/>
        </a:ext>
      </dgm:extLst>
    </dgm:pt>
    <dgm:pt modelId="{9DF6C158-9B66-4B83-A708-674440E9C69E}" type="pres">
      <dgm:prSet presAssocID="{9A05303A-8926-433A-AE54-7C1C5BE89E88}" presName="spaceRect" presStyleCnt="0"/>
      <dgm:spPr/>
    </dgm:pt>
    <dgm:pt modelId="{09686344-45FB-472C-8C63-685C05D45BCA}" type="pres">
      <dgm:prSet presAssocID="{9A05303A-8926-433A-AE54-7C1C5BE89E88}" presName="textRect" presStyleLbl="revTx" presStyleIdx="5" presStyleCnt="7">
        <dgm:presLayoutVars>
          <dgm:chMax val="1"/>
          <dgm:chPref val="1"/>
        </dgm:presLayoutVars>
      </dgm:prSet>
      <dgm:spPr/>
    </dgm:pt>
    <dgm:pt modelId="{D99C483B-C3C9-44C4-B08C-E60642F83650}" type="pres">
      <dgm:prSet presAssocID="{3480853D-1BA3-4EB0-A2E6-E47C343368CC}" presName="sibTrans" presStyleLbl="sibTrans2D1" presStyleIdx="0" presStyleCnt="0"/>
      <dgm:spPr/>
    </dgm:pt>
    <dgm:pt modelId="{6BDD20A3-C70B-4B95-B2A3-9E3F91717FF2}" type="pres">
      <dgm:prSet presAssocID="{D79168A6-F566-4D0B-8E5C-51885DB1BF93}" presName="compNode" presStyleCnt="0"/>
      <dgm:spPr/>
    </dgm:pt>
    <dgm:pt modelId="{5920BCD0-DA22-4FFD-8907-2C3ABDFA2B5E}" type="pres">
      <dgm:prSet presAssocID="{D79168A6-F566-4D0B-8E5C-51885DB1BF93}" presName="iconBgRect" presStyleLbl="bgShp" presStyleIdx="6" presStyleCnt="7"/>
      <dgm:spPr/>
    </dgm:pt>
    <dgm:pt modelId="{1BB4766D-7167-49E9-81BF-818EB3996986}" type="pres">
      <dgm:prSet presAssocID="{D79168A6-F566-4D0B-8E5C-51885DB1BF9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lloons"/>
        </a:ext>
      </dgm:extLst>
    </dgm:pt>
    <dgm:pt modelId="{B805B421-3A16-4232-BD5F-05244E4A9675}" type="pres">
      <dgm:prSet presAssocID="{D79168A6-F566-4D0B-8E5C-51885DB1BF93}" presName="spaceRect" presStyleCnt="0"/>
      <dgm:spPr/>
    </dgm:pt>
    <dgm:pt modelId="{BDDAF975-6BF8-4E56-9866-D393D565EE5B}" type="pres">
      <dgm:prSet presAssocID="{D79168A6-F566-4D0B-8E5C-51885DB1BF93}" presName="textRect" presStyleLbl="revTx" presStyleIdx="6" presStyleCnt="7">
        <dgm:presLayoutVars>
          <dgm:chMax val="1"/>
          <dgm:chPref val="1"/>
        </dgm:presLayoutVars>
      </dgm:prSet>
      <dgm:spPr/>
    </dgm:pt>
  </dgm:ptLst>
  <dgm:cxnLst>
    <dgm:cxn modelId="{3D77960E-55F5-4232-97C7-87EFDDADB2ED}" type="presOf" srcId="{2BAB8396-2D18-4742-B520-25B815185400}" destId="{8BD459E0-0F92-42A9-A826-58A926038152}" srcOrd="0" destOrd="0" presId="urn:microsoft.com/office/officeart/2018/2/layout/IconCircleList"/>
    <dgm:cxn modelId="{A468DC1D-92D4-46C9-89DE-FBD54AAD18BB}" type="presOf" srcId="{D79168A6-F566-4D0B-8E5C-51885DB1BF93}" destId="{BDDAF975-6BF8-4E56-9866-D393D565EE5B}" srcOrd="0" destOrd="0" presId="urn:microsoft.com/office/officeart/2018/2/layout/IconCircleList"/>
    <dgm:cxn modelId="{35EDDC25-9495-4D94-AFA6-714D95EF1FEE}" type="presOf" srcId="{65B62AE0-BB1A-45EF-98E9-A1C7B1A7E46A}" destId="{66B3FEA0-8CFD-4C8D-A05A-E713AC517D22}" srcOrd="0" destOrd="0" presId="urn:microsoft.com/office/officeart/2018/2/layout/IconCircleList"/>
    <dgm:cxn modelId="{2749EB25-10CD-4C21-A411-228202523579}" type="presOf" srcId="{6411CCB9-8C4F-4004-A818-A70984C53EDD}" destId="{18D8E541-DD77-4BDE-A2E9-8114D9AEE90F}" srcOrd="0" destOrd="0" presId="urn:microsoft.com/office/officeart/2018/2/layout/IconCircleList"/>
    <dgm:cxn modelId="{231D2837-F18F-48E6-85AF-498202A25205}" srcId="{B852E743-86B0-4C3E-B24F-8D64ABE08F7E}" destId="{9A05303A-8926-433A-AE54-7C1C5BE89E88}" srcOrd="5" destOrd="0" parTransId="{51F3A4F6-85E3-47E6-BAD9-3AC31D57B99F}" sibTransId="{3480853D-1BA3-4EB0-A2E6-E47C343368CC}"/>
    <dgm:cxn modelId="{069D293B-DCA2-4D03-89DC-7FC07FD011C8}" type="presOf" srcId="{9A05303A-8926-433A-AE54-7C1C5BE89E88}" destId="{09686344-45FB-472C-8C63-685C05D45BCA}" srcOrd="0" destOrd="0" presId="urn:microsoft.com/office/officeart/2018/2/layout/IconCircleList"/>
    <dgm:cxn modelId="{F521785C-8512-4DC1-B867-3C9903000191}" srcId="{B852E743-86B0-4C3E-B24F-8D64ABE08F7E}" destId="{6E839E01-16B2-493B-9C49-A6CEC4926DCB}" srcOrd="0" destOrd="0" parTransId="{F4276295-BB1D-4678-AAE6-185CBC8F051B}" sibTransId="{453CDD41-7951-47F5-85F0-1B7497537BB1}"/>
    <dgm:cxn modelId="{73B73C46-D64B-4477-A23F-9119BA9A9EFE}" type="presOf" srcId="{6B190917-0F3B-4BB7-887B-B159464B7664}" destId="{97F8793E-A2BC-4F5C-B880-2A9C50238070}" srcOrd="0" destOrd="0" presId="urn:microsoft.com/office/officeart/2018/2/layout/IconCircleList"/>
    <dgm:cxn modelId="{B50F216C-CAB0-49FD-A8FF-7CBE4EC208F8}" srcId="{B852E743-86B0-4C3E-B24F-8D64ABE08F7E}" destId="{65B62AE0-BB1A-45EF-98E9-A1C7B1A7E46A}" srcOrd="1" destOrd="0" parTransId="{C68477D2-440C-4D15-9414-792538C3C589}" sibTransId="{ED9F8456-7528-42E0-A95B-8B609F2C8BE8}"/>
    <dgm:cxn modelId="{C36AF46F-6B72-46F6-A379-D2A57A6C1829}" srcId="{B852E743-86B0-4C3E-B24F-8D64ABE08F7E}" destId="{D79168A6-F566-4D0B-8E5C-51885DB1BF93}" srcOrd="6" destOrd="0" parTransId="{1B476980-5D3E-4C65-8F70-38927B5045A0}" sibTransId="{031342A4-0B9A-4DDF-B2FB-712729FAC90E}"/>
    <dgm:cxn modelId="{8371967F-D5D6-4E80-89BE-00E072D1F6F7}" type="presOf" srcId="{6FE6D720-5DF3-401F-863A-79A8EA1926B2}" destId="{BD64614E-9441-43C1-B276-8971E6F1BF26}" srcOrd="0" destOrd="0" presId="urn:microsoft.com/office/officeart/2018/2/layout/IconCircleList"/>
    <dgm:cxn modelId="{7C881D81-A261-4726-A0E4-3097798A0727}" type="presOf" srcId="{453CDD41-7951-47F5-85F0-1B7497537BB1}" destId="{C59F57DF-7FCB-4B61-B661-985DA0AF0621}" srcOrd="0" destOrd="0" presId="urn:microsoft.com/office/officeart/2018/2/layout/IconCircleList"/>
    <dgm:cxn modelId="{90CCB39A-30F5-44C8-AAF5-0F79D27E29B5}" type="presOf" srcId="{B852E743-86B0-4C3E-B24F-8D64ABE08F7E}" destId="{4F849039-C224-4FA6-A700-36CE6C0A468B}" srcOrd="0" destOrd="0" presId="urn:microsoft.com/office/officeart/2018/2/layout/IconCircleList"/>
    <dgm:cxn modelId="{7F7A4BAA-E108-4FF9-8DA8-7EC71D77D7A6}" srcId="{B852E743-86B0-4C3E-B24F-8D64ABE08F7E}" destId="{6B190917-0F3B-4BB7-887B-B159464B7664}" srcOrd="3" destOrd="0" parTransId="{2187F529-6B52-4A98-B163-ABB9F57CB5D6}" sibTransId="{6411CCB9-8C4F-4004-A818-A70984C53EDD}"/>
    <dgm:cxn modelId="{007B11B7-AD51-4040-9AD4-02B1BAD0AA36}" type="presOf" srcId="{ED9F8456-7528-42E0-A95B-8B609F2C8BE8}" destId="{0F67F561-ED15-447D-B9A3-106BC7DC46AE}" srcOrd="0" destOrd="0" presId="urn:microsoft.com/office/officeart/2018/2/layout/IconCircleList"/>
    <dgm:cxn modelId="{954EBCBB-D466-4DFF-A46E-1D8F7DD5A7EE}" type="presOf" srcId="{22C51FE7-769A-433C-97D8-1C2C0647065F}" destId="{629515C5-D6F7-449C-AE51-1E44713CF47B}" srcOrd="0" destOrd="0" presId="urn:microsoft.com/office/officeart/2018/2/layout/IconCircleList"/>
    <dgm:cxn modelId="{5CFC2FD7-0246-4476-8484-AC1819015A4F}" srcId="{B852E743-86B0-4C3E-B24F-8D64ABE08F7E}" destId="{2BAB8396-2D18-4742-B520-25B815185400}" srcOrd="4" destOrd="0" parTransId="{948FE34D-D7F1-428F-8851-B501734AF127}" sibTransId="{22C51FE7-769A-433C-97D8-1C2C0647065F}"/>
    <dgm:cxn modelId="{F696CBE8-409F-42E3-A734-6A7EA77344DE}" type="presOf" srcId="{6E839E01-16B2-493B-9C49-A6CEC4926DCB}" destId="{F3027DEA-9D1A-4A49-B3D0-6E56C582BC67}" srcOrd="0" destOrd="0" presId="urn:microsoft.com/office/officeart/2018/2/layout/IconCircleList"/>
    <dgm:cxn modelId="{49F5E9E8-5E4B-4289-92CA-365BF164FD79}" srcId="{B852E743-86B0-4C3E-B24F-8D64ABE08F7E}" destId="{6FE6D720-5DF3-401F-863A-79A8EA1926B2}" srcOrd="2" destOrd="0" parTransId="{414A2659-27AC-475D-AA67-9040375D2B2E}" sibTransId="{8782A08E-F211-4EB5-ADEA-9A083021ADC6}"/>
    <dgm:cxn modelId="{17A4D7F6-9D6F-4C1D-B99A-6B8C2C5464F1}" type="presOf" srcId="{8782A08E-F211-4EB5-ADEA-9A083021ADC6}" destId="{4BC6B981-292E-4CB7-89F7-CD86D2A082D5}" srcOrd="0" destOrd="0" presId="urn:microsoft.com/office/officeart/2018/2/layout/IconCircleList"/>
    <dgm:cxn modelId="{CD2696FB-6B89-4F47-A38D-E6B9CAA2D043}" type="presOf" srcId="{3480853D-1BA3-4EB0-A2E6-E47C343368CC}" destId="{D99C483B-C3C9-44C4-B08C-E60642F83650}" srcOrd="0" destOrd="0" presId="urn:microsoft.com/office/officeart/2018/2/layout/IconCircleList"/>
    <dgm:cxn modelId="{4ECCB7E6-2DB6-45C8-B955-F269F46A6580}" type="presParOf" srcId="{4F849039-C224-4FA6-A700-36CE6C0A468B}" destId="{29C17D1E-E241-42E5-961E-4F746F93AFB4}" srcOrd="0" destOrd="0" presId="urn:microsoft.com/office/officeart/2018/2/layout/IconCircleList"/>
    <dgm:cxn modelId="{A10A3407-B1E9-4221-9ACD-DE50FB8A9561}" type="presParOf" srcId="{29C17D1E-E241-42E5-961E-4F746F93AFB4}" destId="{43F687D3-C6CB-418D-83F3-5EA6CF19DDEB}" srcOrd="0" destOrd="0" presId="urn:microsoft.com/office/officeart/2018/2/layout/IconCircleList"/>
    <dgm:cxn modelId="{0A4A6FE3-E1AA-424F-8DEC-C94C9BCAEF1D}" type="presParOf" srcId="{43F687D3-C6CB-418D-83F3-5EA6CF19DDEB}" destId="{DAA5C040-2ED0-4BA8-B9EA-8FD67746DB68}" srcOrd="0" destOrd="0" presId="urn:microsoft.com/office/officeart/2018/2/layout/IconCircleList"/>
    <dgm:cxn modelId="{F984E494-D833-402F-88A6-B925F9AAA6EB}" type="presParOf" srcId="{43F687D3-C6CB-418D-83F3-5EA6CF19DDEB}" destId="{79FFCE03-ABDC-4BA2-8B08-88C0B0C0604A}" srcOrd="1" destOrd="0" presId="urn:microsoft.com/office/officeart/2018/2/layout/IconCircleList"/>
    <dgm:cxn modelId="{B7EA918E-8349-48C6-9DB1-C1DFD220CD33}" type="presParOf" srcId="{43F687D3-C6CB-418D-83F3-5EA6CF19DDEB}" destId="{158A69CE-0A50-447C-B98E-F3C90E13DB30}" srcOrd="2" destOrd="0" presId="urn:microsoft.com/office/officeart/2018/2/layout/IconCircleList"/>
    <dgm:cxn modelId="{A027062A-57D6-486F-B69E-1CCCD83817B8}" type="presParOf" srcId="{43F687D3-C6CB-418D-83F3-5EA6CF19DDEB}" destId="{F3027DEA-9D1A-4A49-B3D0-6E56C582BC67}" srcOrd="3" destOrd="0" presId="urn:microsoft.com/office/officeart/2018/2/layout/IconCircleList"/>
    <dgm:cxn modelId="{C6C7E677-6310-4CF0-9964-8C7B0EF385BB}" type="presParOf" srcId="{29C17D1E-E241-42E5-961E-4F746F93AFB4}" destId="{C59F57DF-7FCB-4B61-B661-985DA0AF0621}" srcOrd="1" destOrd="0" presId="urn:microsoft.com/office/officeart/2018/2/layout/IconCircleList"/>
    <dgm:cxn modelId="{13375D7C-44F0-4A5B-A64C-BE3C1E24D6E1}" type="presParOf" srcId="{29C17D1E-E241-42E5-961E-4F746F93AFB4}" destId="{AEC619E3-8B91-42C0-9775-3CD1D22DA7DB}" srcOrd="2" destOrd="0" presId="urn:microsoft.com/office/officeart/2018/2/layout/IconCircleList"/>
    <dgm:cxn modelId="{E92E40F2-F4F3-408B-88E3-C752E862A843}" type="presParOf" srcId="{AEC619E3-8B91-42C0-9775-3CD1D22DA7DB}" destId="{2EC1B977-3FBF-45DF-B48F-F2E0F121B372}" srcOrd="0" destOrd="0" presId="urn:microsoft.com/office/officeart/2018/2/layout/IconCircleList"/>
    <dgm:cxn modelId="{DC49CAA8-A56F-4589-B338-B3F0C2989819}" type="presParOf" srcId="{AEC619E3-8B91-42C0-9775-3CD1D22DA7DB}" destId="{CF455FA7-EE17-4C42-9AD8-4C3C30DB0189}" srcOrd="1" destOrd="0" presId="urn:microsoft.com/office/officeart/2018/2/layout/IconCircleList"/>
    <dgm:cxn modelId="{8A4F802A-4467-4733-92B0-B47483A94771}" type="presParOf" srcId="{AEC619E3-8B91-42C0-9775-3CD1D22DA7DB}" destId="{B3088256-4FB4-4C99-BEBB-B9D0B34EA84F}" srcOrd="2" destOrd="0" presId="urn:microsoft.com/office/officeart/2018/2/layout/IconCircleList"/>
    <dgm:cxn modelId="{E3A84E3E-D166-4851-B5E5-940A5028C06C}" type="presParOf" srcId="{AEC619E3-8B91-42C0-9775-3CD1D22DA7DB}" destId="{66B3FEA0-8CFD-4C8D-A05A-E713AC517D22}" srcOrd="3" destOrd="0" presId="urn:microsoft.com/office/officeart/2018/2/layout/IconCircleList"/>
    <dgm:cxn modelId="{26343624-1440-457E-AA3C-5781C4DB4C3E}" type="presParOf" srcId="{29C17D1E-E241-42E5-961E-4F746F93AFB4}" destId="{0F67F561-ED15-447D-B9A3-106BC7DC46AE}" srcOrd="3" destOrd="0" presId="urn:microsoft.com/office/officeart/2018/2/layout/IconCircleList"/>
    <dgm:cxn modelId="{77E983AA-D1F9-4712-B815-55D21FF6838D}" type="presParOf" srcId="{29C17D1E-E241-42E5-961E-4F746F93AFB4}" destId="{FBE5ACDC-4D41-47B9-B7BA-740834E9A9F1}" srcOrd="4" destOrd="0" presId="urn:microsoft.com/office/officeart/2018/2/layout/IconCircleList"/>
    <dgm:cxn modelId="{6540CE0D-E770-49CA-B7AF-78B424E8FDDB}" type="presParOf" srcId="{FBE5ACDC-4D41-47B9-B7BA-740834E9A9F1}" destId="{D9635CEF-2C2A-47B3-9BF2-024D427DDBAC}" srcOrd="0" destOrd="0" presId="urn:microsoft.com/office/officeart/2018/2/layout/IconCircleList"/>
    <dgm:cxn modelId="{85755ECE-AB61-46F9-BFA3-56DDFD752BFD}" type="presParOf" srcId="{FBE5ACDC-4D41-47B9-B7BA-740834E9A9F1}" destId="{3F4669E8-DDA9-460E-BDAB-8B7F31FAE2D1}" srcOrd="1" destOrd="0" presId="urn:microsoft.com/office/officeart/2018/2/layout/IconCircleList"/>
    <dgm:cxn modelId="{62470A3F-874A-4490-A663-7D319C353176}" type="presParOf" srcId="{FBE5ACDC-4D41-47B9-B7BA-740834E9A9F1}" destId="{F2A0F5C9-AF5D-4D1F-A13F-66D6DC24FD94}" srcOrd="2" destOrd="0" presId="urn:microsoft.com/office/officeart/2018/2/layout/IconCircleList"/>
    <dgm:cxn modelId="{DB80EFBC-AAA4-4D3A-A78C-48E99324F91E}" type="presParOf" srcId="{FBE5ACDC-4D41-47B9-B7BA-740834E9A9F1}" destId="{BD64614E-9441-43C1-B276-8971E6F1BF26}" srcOrd="3" destOrd="0" presId="urn:microsoft.com/office/officeart/2018/2/layout/IconCircleList"/>
    <dgm:cxn modelId="{1A5320FA-1CD8-47E7-B574-3338203BDAAA}" type="presParOf" srcId="{29C17D1E-E241-42E5-961E-4F746F93AFB4}" destId="{4BC6B981-292E-4CB7-89F7-CD86D2A082D5}" srcOrd="5" destOrd="0" presId="urn:microsoft.com/office/officeart/2018/2/layout/IconCircleList"/>
    <dgm:cxn modelId="{4F200ECA-A133-42CF-A76B-C36209B6A30B}" type="presParOf" srcId="{29C17D1E-E241-42E5-961E-4F746F93AFB4}" destId="{51F06B40-E72D-446A-9D2E-8831AF13B9AF}" srcOrd="6" destOrd="0" presId="urn:microsoft.com/office/officeart/2018/2/layout/IconCircleList"/>
    <dgm:cxn modelId="{AFE94BBE-299B-4EEA-B26B-A3530D3FBA60}" type="presParOf" srcId="{51F06B40-E72D-446A-9D2E-8831AF13B9AF}" destId="{4FCB10BD-B994-4DB5-9CFF-88DE88B00D14}" srcOrd="0" destOrd="0" presId="urn:microsoft.com/office/officeart/2018/2/layout/IconCircleList"/>
    <dgm:cxn modelId="{2F959ED0-BD70-4939-8BC8-03BB34C188B7}" type="presParOf" srcId="{51F06B40-E72D-446A-9D2E-8831AF13B9AF}" destId="{F713D946-0702-4560-9053-5AE44AB85F95}" srcOrd="1" destOrd="0" presId="urn:microsoft.com/office/officeart/2018/2/layout/IconCircleList"/>
    <dgm:cxn modelId="{5E71165E-B282-47D6-99D8-641D69AF4710}" type="presParOf" srcId="{51F06B40-E72D-446A-9D2E-8831AF13B9AF}" destId="{3FE43408-C545-431F-A8A7-BC0E76016F2F}" srcOrd="2" destOrd="0" presId="urn:microsoft.com/office/officeart/2018/2/layout/IconCircleList"/>
    <dgm:cxn modelId="{7274C750-4CB4-4EB7-B8C5-8AB64BA88B6D}" type="presParOf" srcId="{51F06B40-E72D-446A-9D2E-8831AF13B9AF}" destId="{97F8793E-A2BC-4F5C-B880-2A9C50238070}" srcOrd="3" destOrd="0" presId="urn:microsoft.com/office/officeart/2018/2/layout/IconCircleList"/>
    <dgm:cxn modelId="{46BC34E2-C39A-42A6-A7C2-A52B694EC5AC}" type="presParOf" srcId="{29C17D1E-E241-42E5-961E-4F746F93AFB4}" destId="{18D8E541-DD77-4BDE-A2E9-8114D9AEE90F}" srcOrd="7" destOrd="0" presId="urn:microsoft.com/office/officeart/2018/2/layout/IconCircleList"/>
    <dgm:cxn modelId="{C5DF3852-B3F8-48A0-917A-2C1518AEFAD9}" type="presParOf" srcId="{29C17D1E-E241-42E5-961E-4F746F93AFB4}" destId="{4848B3CE-1FB6-439F-A200-0567F3C75B0D}" srcOrd="8" destOrd="0" presId="urn:microsoft.com/office/officeart/2018/2/layout/IconCircleList"/>
    <dgm:cxn modelId="{F07CD0A1-E1E6-4FB1-AE5E-2133736FE5BB}" type="presParOf" srcId="{4848B3CE-1FB6-439F-A200-0567F3C75B0D}" destId="{4A415E43-9C4A-4A63-B696-F4494D5D0FE4}" srcOrd="0" destOrd="0" presId="urn:microsoft.com/office/officeart/2018/2/layout/IconCircleList"/>
    <dgm:cxn modelId="{38CFB45E-BA81-4BE4-9215-62AB408A3E50}" type="presParOf" srcId="{4848B3CE-1FB6-439F-A200-0567F3C75B0D}" destId="{C43B73AC-BA72-4917-8D2F-73426725FB70}" srcOrd="1" destOrd="0" presId="urn:microsoft.com/office/officeart/2018/2/layout/IconCircleList"/>
    <dgm:cxn modelId="{5CC68688-1D30-42CE-A781-4E8CEF1CB01B}" type="presParOf" srcId="{4848B3CE-1FB6-439F-A200-0567F3C75B0D}" destId="{4A99A02C-FA81-40E9-A903-AFBEF442AFF2}" srcOrd="2" destOrd="0" presId="urn:microsoft.com/office/officeart/2018/2/layout/IconCircleList"/>
    <dgm:cxn modelId="{01BCCE2D-3D50-42CC-A478-1A624751F410}" type="presParOf" srcId="{4848B3CE-1FB6-439F-A200-0567F3C75B0D}" destId="{8BD459E0-0F92-42A9-A826-58A926038152}" srcOrd="3" destOrd="0" presId="urn:microsoft.com/office/officeart/2018/2/layout/IconCircleList"/>
    <dgm:cxn modelId="{2D0ED9C3-226D-4079-9D2B-521AD51B2BD2}" type="presParOf" srcId="{29C17D1E-E241-42E5-961E-4F746F93AFB4}" destId="{629515C5-D6F7-449C-AE51-1E44713CF47B}" srcOrd="9" destOrd="0" presId="urn:microsoft.com/office/officeart/2018/2/layout/IconCircleList"/>
    <dgm:cxn modelId="{F7D1A9A2-991F-4AE9-8B6B-E0ACA235C4C8}" type="presParOf" srcId="{29C17D1E-E241-42E5-961E-4F746F93AFB4}" destId="{C2224184-85C3-48D5-B77C-5097A5429EFF}" srcOrd="10" destOrd="0" presId="urn:microsoft.com/office/officeart/2018/2/layout/IconCircleList"/>
    <dgm:cxn modelId="{8F8BCF60-2534-4F07-9BC1-EB3D6F1051FA}" type="presParOf" srcId="{C2224184-85C3-48D5-B77C-5097A5429EFF}" destId="{BA63C66A-7439-43CA-9755-F60CBADE7E3E}" srcOrd="0" destOrd="0" presId="urn:microsoft.com/office/officeart/2018/2/layout/IconCircleList"/>
    <dgm:cxn modelId="{A973F2AB-0EB9-492C-8E89-182C360CD587}" type="presParOf" srcId="{C2224184-85C3-48D5-B77C-5097A5429EFF}" destId="{3CB5C4E0-C7BD-4450-92C7-166DA4BBF74A}" srcOrd="1" destOrd="0" presId="urn:microsoft.com/office/officeart/2018/2/layout/IconCircleList"/>
    <dgm:cxn modelId="{5C3A38B2-33B4-4918-BAED-336451B8E55B}" type="presParOf" srcId="{C2224184-85C3-48D5-B77C-5097A5429EFF}" destId="{9DF6C158-9B66-4B83-A708-674440E9C69E}" srcOrd="2" destOrd="0" presId="urn:microsoft.com/office/officeart/2018/2/layout/IconCircleList"/>
    <dgm:cxn modelId="{FD6BABC0-38C9-4D8A-BFB8-3377F152E319}" type="presParOf" srcId="{C2224184-85C3-48D5-B77C-5097A5429EFF}" destId="{09686344-45FB-472C-8C63-685C05D45BCA}" srcOrd="3" destOrd="0" presId="urn:microsoft.com/office/officeart/2018/2/layout/IconCircleList"/>
    <dgm:cxn modelId="{152CA31E-E795-45D0-B85F-105B0DD20F0D}" type="presParOf" srcId="{29C17D1E-E241-42E5-961E-4F746F93AFB4}" destId="{D99C483B-C3C9-44C4-B08C-E60642F83650}" srcOrd="11" destOrd="0" presId="urn:microsoft.com/office/officeart/2018/2/layout/IconCircleList"/>
    <dgm:cxn modelId="{FE644965-AB92-487C-957F-FBDB421740AB}" type="presParOf" srcId="{29C17D1E-E241-42E5-961E-4F746F93AFB4}" destId="{6BDD20A3-C70B-4B95-B2A3-9E3F91717FF2}" srcOrd="12" destOrd="0" presId="urn:microsoft.com/office/officeart/2018/2/layout/IconCircleList"/>
    <dgm:cxn modelId="{6DAA9ABC-A705-44BF-90A6-4D52ED7DA284}" type="presParOf" srcId="{6BDD20A3-C70B-4B95-B2A3-9E3F91717FF2}" destId="{5920BCD0-DA22-4FFD-8907-2C3ABDFA2B5E}" srcOrd="0" destOrd="0" presId="urn:microsoft.com/office/officeart/2018/2/layout/IconCircleList"/>
    <dgm:cxn modelId="{4C8C1BA0-34F4-4F5F-9C84-6BA9DED3A01A}" type="presParOf" srcId="{6BDD20A3-C70B-4B95-B2A3-9E3F91717FF2}" destId="{1BB4766D-7167-49E9-81BF-818EB3996986}" srcOrd="1" destOrd="0" presId="urn:microsoft.com/office/officeart/2018/2/layout/IconCircleList"/>
    <dgm:cxn modelId="{571FCE7C-DAE6-49FB-B862-D75F36E827F5}" type="presParOf" srcId="{6BDD20A3-C70B-4B95-B2A3-9E3F91717FF2}" destId="{B805B421-3A16-4232-BD5F-05244E4A9675}" srcOrd="2" destOrd="0" presId="urn:microsoft.com/office/officeart/2018/2/layout/IconCircleList"/>
    <dgm:cxn modelId="{0BE05492-8902-4658-BC09-6C09002E506D}" type="presParOf" srcId="{6BDD20A3-C70B-4B95-B2A3-9E3F91717FF2}" destId="{BDDAF975-6BF8-4E56-9866-D393D565EE5B}"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5C040-2ED0-4BA8-B9EA-8FD67746DB68}">
      <dsp:nvSpPr>
        <dsp:cNvPr id="0" name=""/>
        <dsp:cNvSpPr/>
      </dsp:nvSpPr>
      <dsp:spPr>
        <a:xfrm>
          <a:off x="361578" y="39022"/>
          <a:ext cx="929996" cy="9299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FFCE03-ABDC-4BA2-8B08-88C0B0C0604A}">
      <dsp:nvSpPr>
        <dsp:cNvPr id="0" name=""/>
        <dsp:cNvSpPr/>
      </dsp:nvSpPr>
      <dsp:spPr>
        <a:xfrm>
          <a:off x="556877" y="234321"/>
          <a:ext cx="539398" cy="5393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027DEA-9D1A-4A49-B3D0-6E56C582BC67}">
      <dsp:nvSpPr>
        <dsp:cNvPr id="0" name=""/>
        <dsp:cNvSpPr/>
      </dsp:nvSpPr>
      <dsp:spPr>
        <a:xfrm>
          <a:off x="1490859" y="39022"/>
          <a:ext cx="2192134" cy="92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Worked on English and Bangle dataset.</a:t>
          </a:r>
        </a:p>
      </dsp:txBody>
      <dsp:txXfrm>
        <a:off x="1490859" y="39022"/>
        <a:ext cx="2192134" cy="929996"/>
      </dsp:txXfrm>
    </dsp:sp>
    <dsp:sp modelId="{2EC1B977-3FBF-45DF-B48F-F2E0F121B372}">
      <dsp:nvSpPr>
        <dsp:cNvPr id="0" name=""/>
        <dsp:cNvSpPr/>
      </dsp:nvSpPr>
      <dsp:spPr>
        <a:xfrm>
          <a:off x="4064957" y="39022"/>
          <a:ext cx="929996" cy="9299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55FA7-EE17-4C42-9AD8-4C3C30DB0189}">
      <dsp:nvSpPr>
        <dsp:cNvPr id="0" name=""/>
        <dsp:cNvSpPr/>
      </dsp:nvSpPr>
      <dsp:spPr>
        <a:xfrm>
          <a:off x="4260257" y="234321"/>
          <a:ext cx="539398" cy="5393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B3FEA0-8CFD-4C8D-A05A-E713AC517D22}">
      <dsp:nvSpPr>
        <dsp:cNvPr id="0" name=""/>
        <dsp:cNvSpPr/>
      </dsp:nvSpPr>
      <dsp:spPr>
        <a:xfrm>
          <a:off x="5194239" y="39022"/>
          <a:ext cx="2192134" cy="92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Used multi classification process.</a:t>
          </a:r>
        </a:p>
      </dsp:txBody>
      <dsp:txXfrm>
        <a:off x="5194239" y="39022"/>
        <a:ext cx="2192134" cy="929996"/>
      </dsp:txXfrm>
    </dsp:sp>
    <dsp:sp modelId="{D9635CEF-2C2A-47B3-9BF2-024D427DDBAC}">
      <dsp:nvSpPr>
        <dsp:cNvPr id="0" name=""/>
        <dsp:cNvSpPr/>
      </dsp:nvSpPr>
      <dsp:spPr>
        <a:xfrm>
          <a:off x="7768337" y="39022"/>
          <a:ext cx="929996" cy="9299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4669E8-DDA9-460E-BDAB-8B7F31FAE2D1}">
      <dsp:nvSpPr>
        <dsp:cNvPr id="0" name=""/>
        <dsp:cNvSpPr/>
      </dsp:nvSpPr>
      <dsp:spPr>
        <a:xfrm>
          <a:off x="7963636" y="234321"/>
          <a:ext cx="539398" cy="5393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64614E-9441-43C1-B276-8971E6F1BF26}">
      <dsp:nvSpPr>
        <dsp:cNvPr id="0" name=""/>
        <dsp:cNvSpPr/>
      </dsp:nvSpPr>
      <dsp:spPr>
        <a:xfrm>
          <a:off x="8897618" y="39022"/>
          <a:ext cx="2192134" cy="92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English dataset has 17 tags and Bangle has 4 tags.</a:t>
          </a:r>
        </a:p>
      </dsp:txBody>
      <dsp:txXfrm>
        <a:off x="8897618" y="39022"/>
        <a:ext cx="2192134" cy="929996"/>
      </dsp:txXfrm>
    </dsp:sp>
    <dsp:sp modelId="{4FCB10BD-B994-4DB5-9CFF-88DE88B00D14}">
      <dsp:nvSpPr>
        <dsp:cNvPr id="0" name=""/>
        <dsp:cNvSpPr/>
      </dsp:nvSpPr>
      <dsp:spPr>
        <a:xfrm>
          <a:off x="361578" y="1707754"/>
          <a:ext cx="929996" cy="9299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3D946-0702-4560-9053-5AE44AB85F95}">
      <dsp:nvSpPr>
        <dsp:cNvPr id="0" name=""/>
        <dsp:cNvSpPr/>
      </dsp:nvSpPr>
      <dsp:spPr>
        <a:xfrm>
          <a:off x="556877" y="1903053"/>
          <a:ext cx="539398" cy="5393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F8793E-A2BC-4F5C-B880-2A9C50238070}">
      <dsp:nvSpPr>
        <dsp:cNvPr id="0" name=""/>
        <dsp:cNvSpPr/>
      </dsp:nvSpPr>
      <dsp:spPr>
        <a:xfrm>
          <a:off x="1490859" y="1707754"/>
          <a:ext cx="2192134" cy="92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Reduce noisy data.</a:t>
          </a:r>
        </a:p>
      </dsp:txBody>
      <dsp:txXfrm>
        <a:off x="1490859" y="1707754"/>
        <a:ext cx="2192134" cy="929996"/>
      </dsp:txXfrm>
    </dsp:sp>
    <dsp:sp modelId="{4A415E43-9C4A-4A63-B696-F4494D5D0FE4}">
      <dsp:nvSpPr>
        <dsp:cNvPr id="0" name=""/>
        <dsp:cNvSpPr/>
      </dsp:nvSpPr>
      <dsp:spPr>
        <a:xfrm>
          <a:off x="4064957" y="1707754"/>
          <a:ext cx="929996" cy="9299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3B73AC-BA72-4917-8D2F-73426725FB70}">
      <dsp:nvSpPr>
        <dsp:cNvPr id="0" name=""/>
        <dsp:cNvSpPr/>
      </dsp:nvSpPr>
      <dsp:spPr>
        <a:xfrm>
          <a:off x="4260257" y="1903053"/>
          <a:ext cx="539398" cy="5393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D459E0-0F92-42A9-A826-58A926038152}">
      <dsp:nvSpPr>
        <dsp:cNvPr id="0" name=""/>
        <dsp:cNvSpPr/>
      </dsp:nvSpPr>
      <dsp:spPr>
        <a:xfrm>
          <a:off x="5194239" y="1707754"/>
          <a:ext cx="2192134" cy="92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Convert into nominal data.</a:t>
          </a:r>
        </a:p>
      </dsp:txBody>
      <dsp:txXfrm>
        <a:off x="5194239" y="1707754"/>
        <a:ext cx="2192134" cy="929996"/>
      </dsp:txXfrm>
    </dsp:sp>
    <dsp:sp modelId="{BA63C66A-7439-43CA-9755-F60CBADE7E3E}">
      <dsp:nvSpPr>
        <dsp:cNvPr id="0" name=""/>
        <dsp:cNvSpPr/>
      </dsp:nvSpPr>
      <dsp:spPr>
        <a:xfrm>
          <a:off x="7768337" y="1707754"/>
          <a:ext cx="929996" cy="9299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B5C4E0-C7BD-4450-92C7-166DA4BBF74A}">
      <dsp:nvSpPr>
        <dsp:cNvPr id="0" name=""/>
        <dsp:cNvSpPr/>
      </dsp:nvSpPr>
      <dsp:spPr>
        <a:xfrm>
          <a:off x="7963636" y="1903053"/>
          <a:ext cx="539398" cy="53939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686344-45FB-472C-8C63-685C05D45BCA}">
      <dsp:nvSpPr>
        <dsp:cNvPr id="0" name=""/>
        <dsp:cNvSpPr/>
      </dsp:nvSpPr>
      <dsp:spPr>
        <a:xfrm>
          <a:off x="8897618" y="1707754"/>
          <a:ext cx="2192134" cy="92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Word embedding.</a:t>
          </a:r>
        </a:p>
      </dsp:txBody>
      <dsp:txXfrm>
        <a:off x="8897618" y="1707754"/>
        <a:ext cx="2192134" cy="929996"/>
      </dsp:txXfrm>
    </dsp:sp>
    <dsp:sp modelId="{5920BCD0-DA22-4FFD-8907-2C3ABDFA2B5E}">
      <dsp:nvSpPr>
        <dsp:cNvPr id="0" name=""/>
        <dsp:cNvSpPr/>
      </dsp:nvSpPr>
      <dsp:spPr>
        <a:xfrm>
          <a:off x="361578" y="3376487"/>
          <a:ext cx="929996" cy="9299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4766D-7167-49E9-81BF-818EB3996986}">
      <dsp:nvSpPr>
        <dsp:cNvPr id="0" name=""/>
        <dsp:cNvSpPr/>
      </dsp:nvSpPr>
      <dsp:spPr>
        <a:xfrm>
          <a:off x="556877" y="3571786"/>
          <a:ext cx="539398" cy="53939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DAF975-6BF8-4E56-9866-D393D565EE5B}">
      <dsp:nvSpPr>
        <dsp:cNvPr id="0" name=""/>
        <dsp:cNvSpPr/>
      </dsp:nvSpPr>
      <dsp:spPr>
        <a:xfrm>
          <a:off x="1490859" y="3376487"/>
          <a:ext cx="2192134" cy="929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Light" panose="020F0302020204030204"/>
            </a:rPr>
            <a:t>Tokenization</a:t>
          </a:r>
          <a:r>
            <a:rPr lang="en-US" sz="1900" kern="1200"/>
            <a:t>. </a:t>
          </a:r>
        </a:p>
      </dsp:txBody>
      <dsp:txXfrm>
        <a:off x="1490859" y="3376487"/>
        <a:ext cx="2192134" cy="92999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2/25/2021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124846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0848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93703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11493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30209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66453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58584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69223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618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6951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5162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488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689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193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6091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7815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18738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2/25/2021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0502476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10">
            <a:extLst>
              <a:ext uri="{FF2B5EF4-FFF2-40B4-BE49-F238E27FC236}">
                <a16:creationId xmlns:a16="http://schemas.microsoft.com/office/drawing/2014/main" id="{65CBA676-9CE3-4E17-83F2-2D79D3B9F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3879FB4-E768-4861-B657-567231F66C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pic>
        <p:nvPicPr>
          <p:cNvPr id="6" name="Picture 3" descr="An open bathroom door">
            <a:extLst>
              <a:ext uri="{FF2B5EF4-FFF2-40B4-BE49-F238E27FC236}">
                <a16:creationId xmlns:a16="http://schemas.microsoft.com/office/drawing/2014/main" id="{EA9D89CE-235B-4339-913E-87EEC466245B}"/>
              </a:ext>
            </a:extLst>
          </p:cNvPr>
          <p:cNvPicPr>
            <a:picLocks noChangeAspect="1"/>
          </p:cNvPicPr>
          <p:nvPr/>
        </p:nvPicPr>
        <p:blipFill rotWithShape="1">
          <a:blip r:embed="rId4">
            <a:alphaModFix amt="20000"/>
          </a:blip>
          <a:srcRect t="7702" b="7711"/>
          <a:stretch/>
        </p:blipFill>
        <p:spPr>
          <a:xfrm>
            <a:off x="20" y="10"/>
            <a:ext cx="12191980" cy="6857990"/>
          </a:xfrm>
          <a:prstGeom prst="rect">
            <a:avLst/>
          </a:prstGeom>
        </p:spPr>
      </p:pic>
      <p:sp>
        <p:nvSpPr>
          <p:cNvPr id="12" name="Rectangle 14">
            <a:extLst>
              <a:ext uri="{FF2B5EF4-FFF2-40B4-BE49-F238E27FC236}">
                <a16:creationId xmlns:a16="http://schemas.microsoft.com/office/drawing/2014/main" id="{ED03470E-D6E4-44CF-83E2-BA485111D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912" y="2125133"/>
            <a:ext cx="8736013" cy="2607734"/>
          </a:xfrm>
          <a:prstGeom prst="rect">
            <a:avLst/>
          </a:prstGeom>
          <a:solidFill>
            <a:schemeClr val="bg1">
              <a:alpha val="35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p:cNvSpPr>
            <a:spLocks noGrp="1"/>
          </p:cNvSpPr>
          <p:nvPr>
            <p:ph type="ctrTitle"/>
          </p:nvPr>
        </p:nvSpPr>
        <p:spPr>
          <a:xfrm>
            <a:off x="1922991" y="2298700"/>
            <a:ext cx="8347076" cy="1595952"/>
          </a:xfrm>
        </p:spPr>
        <p:txBody>
          <a:bodyPr>
            <a:normAutofit/>
          </a:bodyPr>
          <a:lstStyle/>
          <a:p>
            <a:pPr algn="ctr"/>
            <a:r>
              <a:rPr lang="en-US" sz="4400" b="1">
                <a:ea typeface="+mj-lt"/>
                <a:cs typeface="+mj-lt"/>
              </a:rPr>
              <a:t>On Named Entity Recognition: Deep Learning Approaches </a:t>
            </a:r>
            <a:endParaRPr lang="en-US" sz="4400">
              <a:ea typeface="+mj-lt"/>
              <a:cs typeface="+mj-lt"/>
            </a:endParaRPr>
          </a:p>
        </p:txBody>
      </p:sp>
      <p:sp>
        <p:nvSpPr>
          <p:cNvPr id="3" name="Subtitle 2"/>
          <p:cNvSpPr>
            <a:spLocks noGrp="1"/>
          </p:cNvSpPr>
          <p:nvPr>
            <p:ph type="subTitle" idx="1"/>
          </p:nvPr>
        </p:nvSpPr>
        <p:spPr>
          <a:xfrm>
            <a:off x="1717475" y="4958578"/>
            <a:ext cx="9074410" cy="1541665"/>
          </a:xfrm>
        </p:spPr>
        <p:txBody>
          <a:bodyPr>
            <a:normAutofit/>
          </a:bodyPr>
          <a:lstStyle/>
          <a:p>
            <a:pPr algn="ctr"/>
            <a:r>
              <a:rPr lang="en-US" sz="2000" b="1">
                <a:ea typeface="+mn-lt"/>
                <a:cs typeface="+mn-lt"/>
              </a:rPr>
              <a:t>Md. </a:t>
            </a:r>
            <a:r>
              <a:rPr lang="en-US" sz="2000" b="1" err="1">
                <a:ea typeface="+mn-lt"/>
                <a:cs typeface="+mn-lt"/>
              </a:rPr>
              <a:t>Shaharia</a:t>
            </a:r>
            <a:r>
              <a:rPr lang="en-US" sz="2000" b="1">
                <a:ea typeface="+mn-lt"/>
                <a:cs typeface="+mn-lt"/>
              </a:rPr>
              <a:t> Imran </a:t>
            </a:r>
            <a:r>
              <a:rPr lang="en-US" sz="2000" b="1" err="1">
                <a:ea typeface="+mn-lt"/>
                <a:cs typeface="+mn-lt"/>
              </a:rPr>
              <a:t>Ekran</a:t>
            </a:r>
            <a:endParaRPr lang="en-US" sz="2000" b="1">
              <a:ea typeface="+mn-lt"/>
              <a:cs typeface="+mn-lt"/>
            </a:endParaRPr>
          </a:p>
          <a:p>
            <a:pPr algn="ctr"/>
            <a:r>
              <a:rPr lang="en-US" sz="2000" b="1">
                <a:ea typeface="+mn-lt"/>
                <a:cs typeface="+mn-lt"/>
              </a:rPr>
              <a:t>Mourin Akter Mitu</a:t>
            </a:r>
          </a:p>
          <a:p>
            <a:pPr algn="ctr"/>
            <a:r>
              <a:rPr lang="en-US" sz="2000" b="1" err="1">
                <a:ea typeface="+mn-lt"/>
                <a:cs typeface="+mn-lt"/>
              </a:rPr>
              <a:t>Najnin</a:t>
            </a:r>
            <a:r>
              <a:rPr lang="en-US" sz="2000" b="1">
                <a:ea typeface="+mn-lt"/>
                <a:cs typeface="+mn-lt"/>
              </a:rPr>
              <a:t> </a:t>
            </a:r>
            <a:r>
              <a:rPr lang="en-US" sz="2000" b="1" err="1">
                <a:ea typeface="+mn-lt"/>
                <a:cs typeface="+mn-lt"/>
              </a:rPr>
              <a:t>jahan</a:t>
            </a:r>
            <a:endParaRPr lang="en-US" sz="2000" b="1">
              <a:ea typeface="+mn-lt"/>
              <a:cs typeface="+mn-lt"/>
            </a:endParaRPr>
          </a:p>
          <a:p>
            <a:pPr algn="ctr"/>
            <a:endParaRPr lang="en-US" b="1">
              <a:ea typeface="+mn-lt"/>
              <a:cs typeface="+mn-l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E030E8D-3825-4C70-ADBA-EFB46B910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134EC81-0C0B-43B1-BEB1-D7DD350BA3FC}"/>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sz="3600" b="1" cap="all"/>
              <a:t>DATASET OVERVIEW AND PREPROCESSING :</a:t>
            </a:r>
            <a:endParaRPr lang="en-US" sz="3600" b="1" cap="all">
              <a:cs typeface="Calibri Light"/>
            </a:endParaRPr>
          </a:p>
          <a:p>
            <a:endParaRPr lang="en-US" sz="3600" b="1" cap="all">
              <a:cs typeface="Calibri Light"/>
            </a:endParaRPr>
          </a:p>
        </p:txBody>
      </p:sp>
      <p:graphicFrame>
        <p:nvGraphicFramePr>
          <p:cNvPr id="13" name="Content Placeholder 2">
            <a:extLst>
              <a:ext uri="{FF2B5EF4-FFF2-40B4-BE49-F238E27FC236}">
                <a16:creationId xmlns:a16="http://schemas.microsoft.com/office/drawing/2014/main" id="{06F42B0C-0F93-4976-A236-B905604C4F75}"/>
              </a:ext>
            </a:extLst>
          </p:cNvPr>
          <p:cNvGraphicFramePr>
            <a:graphicFrameLocks noGrp="1"/>
          </p:cNvGraphicFramePr>
          <p:nvPr>
            <p:ph idx="4294967295"/>
            <p:extLst>
              <p:ext uri="{D42A27DB-BD31-4B8C-83A1-F6EECF244321}">
                <p14:modId xmlns:p14="http://schemas.microsoft.com/office/powerpoint/2010/main" val="3640349590"/>
              </p:ext>
            </p:extLst>
          </p:nvPr>
        </p:nvGraphicFramePr>
        <p:xfrm>
          <a:off x="151126" y="2075721"/>
          <a:ext cx="11451332" cy="43455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915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0AC1E-3EC4-4A3B-B8B8-9D4CAC7D8A13}"/>
              </a:ext>
            </a:extLst>
          </p:cNvPr>
          <p:cNvSpPr>
            <a:spLocks noGrp="1"/>
          </p:cNvSpPr>
          <p:nvPr>
            <p:ph type="title"/>
          </p:nvPr>
        </p:nvSpPr>
        <p:spPr>
          <a:xfrm>
            <a:off x="642669" y="-66136"/>
            <a:ext cx="10131425" cy="1456267"/>
          </a:xfrm>
        </p:spPr>
        <p:txBody>
          <a:bodyPr>
            <a:normAutofit/>
          </a:bodyPr>
          <a:lstStyle/>
          <a:p>
            <a:r>
              <a:rPr lang="en-US" b="1" err="1">
                <a:cs typeface="Calibri Light"/>
              </a:rPr>
              <a:t>Tagset</a:t>
            </a:r>
            <a:r>
              <a:rPr lang="en-US" b="1">
                <a:cs typeface="Calibri Light"/>
              </a:rPr>
              <a:t> For English Dataset</a:t>
            </a:r>
            <a:endParaRPr lang="en-US" b="1"/>
          </a:p>
        </p:txBody>
      </p:sp>
      <p:graphicFrame>
        <p:nvGraphicFramePr>
          <p:cNvPr id="5" name="Content Placeholder 4">
            <a:extLst>
              <a:ext uri="{FF2B5EF4-FFF2-40B4-BE49-F238E27FC236}">
                <a16:creationId xmlns:a16="http://schemas.microsoft.com/office/drawing/2014/main" id="{68B17CE5-422B-40B1-B1B0-A008D6E64816}"/>
              </a:ext>
            </a:extLst>
          </p:cNvPr>
          <p:cNvGraphicFramePr>
            <a:graphicFrameLocks noGrp="1"/>
          </p:cNvGraphicFramePr>
          <p:nvPr>
            <p:ph idx="1"/>
            <p:extLst>
              <p:ext uri="{D42A27DB-BD31-4B8C-83A1-F6EECF244321}">
                <p14:modId xmlns:p14="http://schemas.microsoft.com/office/powerpoint/2010/main" val="3281927225"/>
              </p:ext>
            </p:extLst>
          </p:nvPr>
        </p:nvGraphicFramePr>
        <p:xfrm>
          <a:off x="752743" y="1126554"/>
          <a:ext cx="10993991" cy="5447478"/>
        </p:xfrm>
        <a:graphic>
          <a:graphicData uri="http://schemas.openxmlformats.org/drawingml/2006/table">
            <a:tbl>
              <a:tblPr firstRow="1" bandRow="1">
                <a:tableStyleId>{8799B23B-EC83-4686-B30A-512413B5E67A}</a:tableStyleId>
              </a:tblPr>
              <a:tblGrid>
                <a:gridCol w="1896570">
                  <a:extLst>
                    <a:ext uri="{9D8B030D-6E8A-4147-A177-3AD203B41FA5}">
                      <a16:colId xmlns:a16="http://schemas.microsoft.com/office/drawing/2014/main" val="3030605998"/>
                    </a:ext>
                  </a:extLst>
                </a:gridCol>
                <a:gridCol w="5720038">
                  <a:extLst>
                    <a:ext uri="{9D8B030D-6E8A-4147-A177-3AD203B41FA5}">
                      <a16:colId xmlns:a16="http://schemas.microsoft.com/office/drawing/2014/main" val="4076224863"/>
                    </a:ext>
                  </a:extLst>
                </a:gridCol>
                <a:gridCol w="3377383">
                  <a:extLst>
                    <a:ext uri="{9D8B030D-6E8A-4147-A177-3AD203B41FA5}">
                      <a16:colId xmlns:a16="http://schemas.microsoft.com/office/drawing/2014/main" val="2881195239"/>
                    </a:ext>
                  </a:extLst>
                </a:gridCol>
              </a:tblGrid>
              <a:tr h="284071">
                <a:tc>
                  <a:txBody>
                    <a:bodyPr/>
                    <a:lstStyle/>
                    <a:p>
                      <a:pPr algn="l" rtl="0" fontAlgn="base"/>
                      <a:r>
                        <a:rPr lang="en-US" sz="1400">
                          <a:effectLst/>
                        </a:rPr>
                        <a:t>NE tags </a:t>
                      </a:r>
                      <a:endParaRPr lang="en-US" sz="1400" b="0" i="0">
                        <a:effectLst/>
                      </a:endParaRPr>
                    </a:p>
                  </a:txBody>
                  <a:tcPr marL="62297" marR="62297" marT="31148" marB="31148"/>
                </a:tc>
                <a:tc>
                  <a:txBody>
                    <a:bodyPr/>
                    <a:lstStyle/>
                    <a:p>
                      <a:pPr algn="l" rtl="0" fontAlgn="base"/>
                      <a:r>
                        <a:rPr lang="en-US" sz="1400">
                          <a:effectLst/>
                        </a:rPr>
                        <a:t>Meaning  </a:t>
                      </a:r>
                      <a:endParaRPr lang="en-US" sz="1400" b="0" i="0">
                        <a:effectLst/>
                      </a:endParaRPr>
                    </a:p>
                  </a:txBody>
                  <a:tcPr marL="62297" marR="62297" marT="31148" marB="31148"/>
                </a:tc>
                <a:tc>
                  <a:txBody>
                    <a:bodyPr/>
                    <a:lstStyle/>
                    <a:p>
                      <a:pPr algn="l" rtl="0" fontAlgn="base"/>
                      <a:r>
                        <a:rPr lang="en-US" sz="1400">
                          <a:effectLst/>
                        </a:rPr>
                        <a:t>Example </a:t>
                      </a:r>
                      <a:endParaRPr lang="en-US" sz="1400" b="0" i="0">
                        <a:effectLst/>
                      </a:endParaRPr>
                    </a:p>
                  </a:txBody>
                  <a:tcPr marL="62297" marR="62297" marT="31148" marB="31148"/>
                </a:tc>
                <a:extLst>
                  <a:ext uri="{0D108BD9-81ED-4DB2-BD59-A6C34878D82A}">
                    <a16:rowId xmlns:a16="http://schemas.microsoft.com/office/drawing/2014/main" val="3915098848"/>
                  </a:ext>
                </a:extLst>
              </a:tr>
              <a:tr h="501301">
                <a:tc>
                  <a:txBody>
                    <a:bodyPr/>
                    <a:lstStyle/>
                    <a:p>
                      <a:pPr algn="l" rtl="0" fontAlgn="base"/>
                      <a:r>
                        <a:rPr lang="en-US" sz="1400">
                          <a:effectLst/>
                        </a:rPr>
                        <a:t>B-per </a:t>
                      </a:r>
                    </a:p>
                    <a:p>
                      <a:pPr algn="l" rtl="0" fontAlgn="base"/>
                      <a:r>
                        <a:rPr lang="en-US" sz="1400">
                          <a:effectLst/>
                        </a:rPr>
                        <a:t>I-per </a:t>
                      </a:r>
                      <a:endParaRPr lang="en-US" sz="1400" b="0" i="0">
                        <a:effectLst/>
                      </a:endParaRPr>
                    </a:p>
                  </a:txBody>
                  <a:tcPr marL="62297" marR="62297" marT="31148" marB="31148"/>
                </a:tc>
                <a:tc>
                  <a:txBody>
                    <a:bodyPr/>
                    <a:lstStyle/>
                    <a:p>
                      <a:pPr algn="l" rtl="0" fontAlgn="base"/>
                      <a:r>
                        <a:rPr lang="en-US" sz="1400">
                          <a:effectLst/>
                        </a:rPr>
                        <a:t>Person Name </a:t>
                      </a:r>
                    </a:p>
                    <a:p>
                      <a:pPr algn="l" rtl="0" fontAlgn="base"/>
                      <a:r>
                        <a:rPr lang="en-US" sz="1400">
                          <a:effectLst/>
                        </a:rPr>
                        <a:t>Beginning or Internal of a multiword. </a:t>
                      </a:r>
                      <a:endParaRPr lang="en-US" sz="1400" b="0" i="0">
                        <a:effectLst/>
                      </a:endParaRPr>
                    </a:p>
                  </a:txBody>
                  <a:tcPr marL="62297" marR="62297" marT="31148" marB="31148"/>
                </a:tc>
                <a:tc>
                  <a:txBody>
                    <a:bodyPr/>
                    <a:lstStyle/>
                    <a:p>
                      <a:pPr algn="l" rtl="0" fontAlgn="base"/>
                      <a:r>
                        <a:rPr lang="en-US" sz="1400">
                          <a:effectLst/>
                        </a:rPr>
                        <a:t>Mashrafe/ B-per </a:t>
                      </a:r>
                    </a:p>
                    <a:p>
                      <a:pPr algn="l" rtl="0" fontAlgn="base"/>
                      <a:r>
                        <a:rPr lang="en-US" sz="1400">
                          <a:effectLst/>
                        </a:rPr>
                        <a:t>Rahman/ I-per </a:t>
                      </a:r>
                      <a:endParaRPr lang="en-US" sz="1400" b="0" i="0">
                        <a:effectLst/>
                      </a:endParaRPr>
                    </a:p>
                  </a:txBody>
                  <a:tcPr marL="62297" marR="62297" marT="31148" marB="31148"/>
                </a:tc>
                <a:extLst>
                  <a:ext uri="{0D108BD9-81ED-4DB2-BD59-A6C34878D82A}">
                    <a16:rowId xmlns:a16="http://schemas.microsoft.com/office/drawing/2014/main" val="2763660188"/>
                  </a:ext>
                </a:extLst>
              </a:tr>
              <a:tr h="718533">
                <a:tc>
                  <a:txBody>
                    <a:bodyPr/>
                    <a:lstStyle/>
                    <a:p>
                      <a:pPr algn="l" rtl="0" fontAlgn="base"/>
                      <a:r>
                        <a:rPr lang="en-US" sz="1400">
                          <a:effectLst/>
                        </a:rPr>
                        <a:t>B-org </a:t>
                      </a:r>
                    </a:p>
                    <a:p>
                      <a:pPr algn="l" rtl="0" fontAlgn="base"/>
                      <a:r>
                        <a:rPr lang="en-US" sz="1400">
                          <a:effectLst/>
                        </a:rPr>
                        <a:t>I-org </a:t>
                      </a:r>
                      <a:endParaRPr lang="en-US" sz="1400" b="0" i="0">
                        <a:effectLst/>
                      </a:endParaRPr>
                    </a:p>
                  </a:txBody>
                  <a:tcPr marL="62297" marR="62297" marT="31148" marB="31148"/>
                </a:tc>
                <a:tc>
                  <a:txBody>
                    <a:bodyPr/>
                    <a:lstStyle/>
                    <a:p>
                      <a:pPr algn="l" rtl="0" fontAlgn="base"/>
                      <a:r>
                        <a:rPr lang="en-US" sz="1400">
                          <a:effectLst/>
                        </a:rPr>
                        <a:t>Organization Name </a:t>
                      </a:r>
                    </a:p>
                    <a:p>
                      <a:pPr algn="l" rtl="0" fontAlgn="base"/>
                      <a:r>
                        <a:rPr lang="en-US" sz="1400">
                          <a:effectLst/>
                        </a:rPr>
                        <a:t>Beginning or Internal of a multiword. </a:t>
                      </a:r>
                      <a:endParaRPr lang="en-US" sz="1400" b="0" i="0">
                        <a:effectLst/>
                      </a:endParaRPr>
                    </a:p>
                  </a:txBody>
                  <a:tcPr marL="62297" marR="62297" marT="31148" marB="31148"/>
                </a:tc>
                <a:tc>
                  <a:txBody>
                    <a:bodyPr/>
                    <a:lstStyle/>
                    <a:p>
                      <a:pPr algn="l" rtl="0" fontAlgn="base"/>
                      <a:r>
                        <a:rPr lang="en-US" sz="1400">
                          <a:effectLst/>
                        </a:rPr>
                        <a:t>World/ B-org </a:t>
                      </a:r>
                    </a:p>
                    <a:p>
                      <a:pPr algn="l" rtl="0" fontAlgn="base"/>
                      <a:r>
                        <a:rPr lang="en-US" sz="1400">
                          <a:effectLst/>
                        </a:rPr>
                        <a:t>Health/ I-org </a:t>
                      </a:r>
                    </a:p>
                    <a:p>
                      <a:pPr algn="l" rtl="0" fontAlgn="base"/>
                      <a:r>
                        <a:rPr lang="en-US" sz="1400">
                          <a:effectLst/>
                        </a:rPr>
                        <a:t>Organization/ I-org </a:t>
                      </a:r>
                      <a:endParaRPr lang="en-US" sz="1400" b="0" i="0">
                        <a:effectLst/>
                      </a:endParaRPr>
                    </a:p>
                  </a:txBody>
                  <a:tcPr marL="62297" marR="62297" marT="31148" marB="31148"/>
                </a:tc>
                <a:extLst>
                  <a:ext uri="{0D108BD9-81ED-4DB2-BD59-A6C34878D82A}">
                    <a16:rowId xmlns:a16="http://schemas.microsoft.com/office/drawing/2014/main" val="103702651"/>
                  </a:ext>
                </a:extLst>
              </a:tr>
              <a:tr h="501301">
                <a:tc>
                  <a:txBody>
                    <a:bodyPr/>
                    <a:lstStyle/>
                    <a:p>
                      <a:pPr algn="l" rtl="0" fontAlgn="base"/>
                      <a:r>
                        <a:rPr lang="en-US" sz="1400">
                          <a:effectLst/>
                        </a:rPr>
                        <a:t>B-</a:t>
                      </a:r>
                      <a:r>
                        <a:rPr lang="en-US" sz="1400" err="1">
                          <a:effectLst/>
                        </a:rPr>
                        <a:t>gpe</a:t>
                      </a:r>
                      <a:r>
                        <a:rPr lang="en-US" sz="1400">
                          <a:effectLst/>
                        </a:rPr>
                        <a:t> </a:t>
                      </a:r>
                    </a:p>
                    <a:p>
                      <a:pPr algn="l" rtl="0" fontAlgn="base"/>
                      <a:r>
                        <a:rPr lang="en-US" sz="1400">
                          <a:effectLst/>
                        </a:rPr>
                        <a:t>I-</a:t>
                      </a:r>
                      <a:r>
                        <a:rPr lang="en-US" sz="1400" err="1">
                          <a:effectLst/>
                        </a:rPr>
                        <a:t>gpe</a:t>
                      </a:r>
                      <a:r>
                        <a:rPr lang="en-US" sz="1400">
                          <a:effectLst/>
                        </a:rPr>
                        <a:t> </a:t>
                      </a:r>
                      <a:endParaRPr lang="en-US" sz="1400" b="0" i="0">
                        <a:effectLst/>
                      </a:endParaRPr>
                    </a:p>
                  </a:txBody>
                  <a:tcPr marL="62297" marR="62297" marT="31148" marB="31148"/>
                </a:tc>
                <a:tc>
                  <a:txBody>
                    <a:bodyPr/>
                    <a:lstStyle/>
                    <a:p>
                      <a:pPr algn="l" rtl="0" fontAlgn="base"/>
                      <a:r>
                        <a:rPr lang="en-US" sz="1400">
                          <a:effectLst/>
                        </a:rPr>
                        <a:t>Geopolitical Entity </a:t>
                      </a:r>
                    </a:p>
                    <a:p>
                      <a:pPr algn="l" rtl="0" fontAlgn="base"/>
                      <a:r>
                        <a:rPr lang="en-US" sz="1400">
                          <a:effectLst/>
                        </a:rPr>
                        <a:t>Beginning or Internal of a multiword. </a:t>
                      </a:r>
                      <a:endParaRPr lang="en-US" sz="1400" b="0" i="0">
                        <a:effectLst/>
                      </a:endParaRPr>
                    </a:p>
                  </a:txBody>
                  <a:tcPr marL="62297" marR="62297" marT="31148" marB="31148"/>
                </a:tc>
                <a:tc>
                  <a:txBody>
                    <a:bodyPr/>
                    <a:lstStyle/>
                    <a:p>
                      <a:pPr algn="l" rtl="0" fontAlgn="base"/>
                      <a:r>
                        <a:rPr lang="en-US" sz="1400">
                          <a:effectLst/>
                        </a:rPr>
                        <a:t>United/ B-</a:t>
                      </a:r>
                      <a:r>
                        <a:rPr lang="en-US" sz="1400" err="1">
                          <a:effectLst/>
                        </a:rPr>
                        <a:t>gpe</a:t>
                      </a:r>
                      <a:r>
                        <a:rPr lang="en-US" sz="1400">
                          <a:effectLst/>
                        </a:rPr>
                        <a:t> </a:t>
                      </a:r>
                    </a:p>
                    <a:p>
                      <a:pPr algn="l" rtl="0" fontAlgn="base"/>
                      <a:r>
                        <a:rPr lang="en-US" sz="1400">
                          <a:effectLst/>
                        </a:rPr>
                        <a:t>Kingdom/ I-</a:t>
                      </a:r>
                      <a:r>
                        <a:rPr lang="en-US" sz="1400" err="1">
                          <a:effectLst/>
                        </a:rPr>
                        <a:t>gpe</a:t>
                      </a:r>
                      <a:r>
                        <a:rPr lang="en-US" sz="1400">
                          <a:effectLst/>
                        </a:rPr>
                        <a:t> </a:t>
                      </a:r>
                      <a:endParaRPr lang="en-US" sz="1400" b="0" i="0">
                        <a:effectLst/>
                      </a:endParaRPr>
                    </a:p>
                  </a:txBody>
                  <a:tcPr marL="62297" marR="62297" marT="31148" marB="31148"/>
                </a:tc>
                <a:extLst>
                  <a:ext uri="{0D108BD9-81ED-4DB2-BD59-A6C34878D82A}">
                    <a16:rowId xmlns:a16="http://schemas.microsoft.com/office/drawing/2014/main" val="3453652902"/>
                  </a:ext>
                </a:extLst>
              </a:tr>
              <a:tr h="501301">
                <a:tc>
                  <a:txBody>
                    <a:bodyPr/>
                    <a:lstStyle/>
                    <a:p>
                      <a:pPr algn="l" rtl="0" fontAlgn="base"/>
                      <a:r>
                        <a:rPr lang="en-US" sz="1400">
                          <a:effectLst/>
                        </a:rPr>
                        <a:t>B-</a:t>
                      </a:r>
                      <a:r>
                        <a:rPr lang="en-US" sz="1400" err="1">
                          <a:effectLst/>
                        </a:rPr>
                        <a:t>nat</a:t>
                      </a:r>
                      <a:r>
                        <a:rPr lang="en-US" sz="1400">
                          <a:effectLst/>
                        </a:rPr>
                        <a:t> </a:t>
                      </a:r>
                    </a:p>
                    <a:p>
                      <a:pPr algn="l" rtl="0" fontAlgn="base"/>
                      <a:r>
                        <a:rPr lang="en-US" sz="1400">
                          <a:effectLst/>
                        </a:rPr>
                        <a:t>I-</a:t>
                      </a:r>
                      <a:r>
                        <a:rPr lang="en-US" sz="1400" err="1">
                          <a:effectLst/>
                        </a:rPr>
                        <a:t>nat</a:t>
                      </a:r>
                      <a:r>
                        <a:rPr lang="en-US" sz="1400">
                          <a:effectLst/>
                        </a:rPr>
                        <a:t> </a:t>
                      </a:r>
                      <a:endParaRPr lang="en-US" sz="1400" b="0" i="0">
                        <a:effectLst/>
                      </a:endParaRPr>
                    </a:p>
                  </a:txBody>
                  <a:tcPr marL="62297" marR="62297" marT="31148" marB="31148"/>
                </a:tc>
                <a:tc>
                  <a:txBody>
                    <a:bodyPr/>
                    <a:lstStyle/>
                    <a:p>
                      <a:pPr algn="l" rtl="0" fontAlgn="base"/>
                      <a:r>
                        <a:rPr lang="en-US" sz="1400">
                          <a:effectLst/>
                        </a:rPr>
                        <a:t>Natural Phenomenon </a:t>
                      </a:r>
                    </a:p>
                    <a:p>
                      <a:pPr algn="l" rtl="0" fontAlgn="base"/>
                      <a:r>
                        <a:rPr lang="en-US" sz="1400">
                          <a:effectLst/>
                        </a:rPr>
                        <a:t>Beginning or Internal of a multiword. </a:t>
                      </a:r>
                      <a:endParaRPr lang="en-US" sz="1400" b="0" i="0">
                        <a:effectLst/>
                      </a:endParaRPr>
                    </a:p>
                  </a:txBody>
                  <a:tcPr marL="62297" marR="62297" marT="31148" marB="31148"/>
                </a:tc>
                <a:tc>
                  <a:txBody>
                    <a:bodyPr/>
                    <a:lstStyle/>
                    <a:p>
                      <a:pPr algn="l" rtl="0" fontAlgn="base"/>
                      <a:r>
                        <a:rPr lang="en-US" sz="1400">
                          <a:effectLst/>
                        </a:rPr>
                        <a:t>Earthquake/ B-</a:t>
                      </a:r>
                      <a:r>
                        <a:rPr lang="en-US" sz="1400" err="1">
                          <a:effectLst/>
                        </a:rPr>
                        <a:t>nat</a:t>
                      </a:r>
                      <a:r>
                        <a:rPr lang="en-US" sz="1400">
                          <a:effectLst/>
                        </a:rPr>
                        <a:t> </a:t>
                      </a:r>
                      <a:endParaRPr lang="en-US" sz="1400" b="0" i="0">
                        <a:effectLst/>
                      </a:endParaRPr>
                    </a:p>
                  </a:txBody>
                  <a:tcPr marL="62297" marR="62297" marT="31148" marB="31148"/>
                </a:tc>
                <a:extLst>
                  <a:ext uri="{0D108BD9-81ED-4DB2-BD59-A6C34878D82A}">
                    <a16:rowId xmlns:a16="http://schemas.microsoft.com/office/drawing/2014/main" val="1377459561"/>
                  </a:ext>
                </a:extLst>
              </a:tr>
              <a:tr h="501301">
                <a:tc>
                  <a:txBody>
                    <a:bodyPr/>
                    <a:lstStyle/>
                    <a:p>
                      <a:pPr algn="l" rtl="0" fontAlgn="base"/>
                      <a:r>
                        <a:rPr lang="en-US" sz="1400">
                          <a:effectLst/>
                        </a:rPr>
                        <a:t>B-eve </a:t>
                      </a:r>
                    </a:p>
                    <a:p>
                      <a:pPr algn="l" rtl="0" fontAlgn="base"/>
                      <a:r>
                        <a:rPr lang="en-US" sz="1400">
                          <a:effectLst/>
                        </a:rPr>
                        <a:t>I-eve </a:t>
                      </a:r>
                      <a:endParaRPr lang="en-US" sz="1400" b="0" i="0">
                        <a:effectLst/>
                      </a:endParaRPr>
                    </a:p>
                  </a:txBody>
                  <a:tcPr marL="62297" marR="62297" marT="31148" marB="31148"/>
                </a:tc>
                <a:tc>
                  <a:txBody>
                    <a:bodyPr/>
                    <a:lstStyle/>
                    <a:p>
                      <a:pPr algn="l" rtl="0" fontAlgn="base"/>
                      <a:r>
                        <a:rPr lang="en-US" sz="1400">
                          <a:effectLst/>
                        </a:rPr>
                        <a:t>Event Name </a:t>
                      </a:r>
                    </a:p>
                    <a:p>
                      <a:pPr algn="l" rtl="0" fontAlgn="base"/>
                      <a:r>
                        <a:rPr lang="en-US" sz="1400">
                          <a:effectLst/>
                        </a:rPr>
                        <a:t>Beginning or Internal of a multiword. </a:t>
                      </a:r>
                      <a:endParaRPr lang="en-US" sz="1400" b="0" i="0">
                        <a:effectLst/>
                      </a:endParaRPr>
                    </a:p>
                  </a:txBody>
                  <a:tcPr marL="62297" marR="62297" marT="31148" marB="31148"/>
                </a:tc>
                <a:tc>
                  <a:txBody>
                    <a:bodyPr/>
                    <a:lstStyle/>
                    <a:p>
                      <a:pPr algn="l" rtl="0" fontAlgn="base"/>
                      <a:r>
                        <a:rPr lang="en-US" sz="1400">
                          <a:effectLst/>
                        </a:rPr>
                        <a:t>Rabindra/ B-eve </a:t>
                      </a:r>
                    </a:p>
                    <a:p>
                      <a:pPr algn="l" rtl="0" fontAlgn="base"/>
                      <a:r>
                        <a:rPr lang="en-US" sz="1400">
                          <a:effectLst/>
                        </a:rPr>
                        <a:t>Jayanti/ I-eve </a:t>
                      </a:r>
                      <a:endParaRPr lang="en-US" sz="1400" b="0" i="0">
                        <a:effectLst/>
                      </a:endParaRPr>
                    </a:p>
                  </a:txBody>
                  <a:tcPr marL="62297" marR="62297" marT="31148" marB="31148"/>
                </a:tc>
                <a:extLst>
                  <a:ext uri="{0D108BD9-81ED-4DB2-BD59-A6C34878D82A}">
                    <a16:rowId xmlns:a16="http://schemas.microsoft.com/office/drawing/2014/main" val="3574507361"/>
                  </a:ext>
                </a:extLst>
              </a:tr>
              <a:tr h="718533">
                <a:tc>
                  <a:txBody>
                    <a:bodyPr/>
                    <a:lstStyle/>
                    <a:p>
                      <a:pPr algn="l" rtl="0" fontAlgn="base"/>
                      <a:r>
                        <a:rPr lang="en-US" sz="1400">
                          <a:effectLst/>
                        </a:rPr>
                        <a:t>B-</a:t>
                      </a:r>
                      <a:r>
                        <a:rPr lang="en-US" sz="1400" err="1">
                          <a:effectLst/>
                        </a:rPr>
                        <a:t>tim</a:t>
                      </a:r>
                      <a:r>
                        <a:rPr lang="en-US" sz="1400">
                          <a:effectLst/>
                        </a:rPr>
                        <a:t> </a:t>
                      </a:r>
                    </a:p>
                    <a:p>
                      <a:pPr algn="l" rtl="0" fontAlgn="base"/>
                      <a:r>
                        <a:rPr lang="en-US" sz="1400">
                          <a:effectLst/>
                        </a:rPr>
                        <a:t>I-</a:t>
                      </a:r>
                      <a:r>
                        <a:rPr lang="en-US" sz="1400" err="1">
                          <a:effectLst/>
                        </a:rPr>
                        <a:t>tim</a:t>
                      </a:r>
                      <a:r>
                        <a:rPr lang="en-US" sz="1400">
                          <a:effectLst/>
                        </a:rPr>
                        <a:t> </a:t>
                      </a:r>
                      <a:endParaRPr lang="en-US" sz="1400" b="0" i="0">
                        <a:effectLst/>
                      </a:endParaRPr>
                    </a:p>
                  </a:txBody>
                  <a:tcPr marL="62297" marR="62297" marT="31148" marB="31148"/>
                </a:tc>
                <a:tc>
                  <a:txBody>
                    <a:bodyPr/>
                    <a:lstStyle/>
                    <a:p>
                      <a:pPr algn="l" rtl="0" fontAlgn="base"/>
                      <a:r>
                        <a:rPr lang="en-US" sz="1400">
                          <a:effectLst/>
                        </a:rPr>
                        <a:t>Time Indicator </a:t>
                      </a:r>
                    </a:p>
                    <a:p>
                      <a:pPr algn="l" rtl="0" fontAlgn="base"/>
                      <a:r>
                        <a:rPr lang="en-US" sz="1400">
                          <a:effectLst/>
                        </a:rPr>
                        <a:t>Beginning or Internal of a multiword. </a:t>
                      </a:r>
                      <a:endParaRPr lang="en-US" sz="1400" b="0" i="0">
                        <a:effectLst/>
                      </a:endParaRPr>
                    </a:p>
                  </a:txBody>
                  <a:tcPr marL="62297" marR="62297" marT="31148" marB="31148"/>
                </a:tc>
                <a:tc>
                  <a:txBody>
                    <a:bodyPr/>
                    <a:lstStyle/>
                    <a:p>
                      <a:pPr algn="l" rtl="0" fontAlgn="base"/>
                      <a:r>
                        <a:rPr lang="en-US" sz="1400">
                          <a:effectLst/>
                        </a:rPr>
                        <a:t>Morning/ B-</a:t>
                      </a:r>
                      <a:r>
                        <a:rPr lang="en-US" sz="1400" err="1">
                          <a:effectLst/>
                        </a:rPr>
                        <a:t>tim</a:t>
                      </a:r>
                      <a:r>
                        <a:rPr lang="en-US" sz="1400">
                          <a:effectLst/>
                        </a:rPr>
                        <a:t> </a:t>
                      </a:r>
                    </a:p>
                    <a:p>
                      <a:pPr algn="l" rtl="0" fontAlgn="base"/>
                      <a:r>
                        <a:rPr lang="en-US" sz="1400">
                          <a:effectLst/>
                        </a:rPr>
                        <a:t>9/ I-</a:t>
                      </a:r>
                      <a:r>
                        <a:rPr lang="en-US" sz="1400" err="1">
                          <a:effectLst/>
                        </a:rPr>
                        <a:t>tim</a:t>
                      </a:r>
                      <a:r>
                        <a:rPr lang="en-US" sz="1400">
                          <a:effectLst/>
                        </a:rPr>
                        <a:t>  </a:t>
                      </a:r>
                    </a:p>
                    <a:p>
                      <a:pPr algn="l" rtl="0" fontAlgn="base"/>
                      <a:r>
                        <a:rPr lang="en-US" sz="1400">
                          <a:effectLst/>
                        </a:rPr>
                        <a:t>o’clock/ I-</a:t>
                      </a:r>
                      <a:r>
                        <a:rPr lang="en-US" sz="1400" err="1">
                          <a:effectLst/>
                        </a:rPr>
                        <a:t>tim</a:t>
                      </a:r>
                      <a:r>
                        <a:rPr lang="en-US" sz="1400">
                          <a:effectLst/>
                        </a:rPr>
                        <a:t> </a:t>
                      </a:r>
                      <a:endParaRPr lang="en-US" sz="1400" b="0" i="0">
                        <a:effectLst/>
                      </a:endParaRPr>
                    </a:p>
                  </a:txBody>
                  <a:tcPr marL="62297" marR="62297" marT="31148" marB="31148"/>
                </a:tc>
                <a:extLst>
                  <a:ext uri="{0D108BD9-81ED-4DB2-BD59-A6C34878D82A}">
                    <a16:rowId xmlns:a16="http://schemas.microsoft.com/office/drawing/2014/main" val="58575514"/>
                  </a:ext>
                </a:extLst>
              </a:tr>
              <a:tr h="935765">
                <a:tc>
                  <a:txBody>
                    <a:bodyPr/>
                    <a:lstStyle/>
                    <a:p>
                      <a:pPr algn="l" rtl="0" fontAlgn="base"/>
                      <a:r>
                        <a:rPr lang="en-US" sz="1400">
                          <a:effectLst/>
                        </a:rPr>
                        <a:t>B-geo </a:t>
                      </a:r>
                    </a:p>
                    <a:p>
                      <a:pPr algn="l" rtl="0" fontAlgn="base"/>
                      <a:r>
                        <a:rPr lang="en-US" sz="1400">
                          <a:effectLst/>
                        </a:rPr>
                        <a:t>I-geo </a:t>
                      </a:r>
                      <a:endParaRPr lang="en-US" sz="1400" b="0" i="0">
                        <a:effectLst/>
                      </a:endParaRPr>
                    </a:p>
                  </a:txBody>
                  <a:tcPr marL="62297" marR="62297" marT="31148" marB="31148"/>
                </a:tc>
                <a:tc>
                  <a:txBody>
                    <a:bodyPr/>
                    <a:lstStyle/>
                    <a:p>
                      <a:pPr algn="l" rtl="0" fontAlgn="base"/>
                      <a:r>
                        <a:rPr lang="en-US" sz="1400">
                          <a:effectLst/>
                        </a:rPr>
                        <a:t>Geographical Entity </a:t>
                      </a:r>
                    </a:p>
                    <a:p>
                      <a:pPr algn="l" rtl="0" fontAlgn="base"/>
                      <a:r>
                        <a:rPr lang="en-US" sz="1400">
                          <a:effectLst/>
                        </a:rPr>
                        <a:t>Beginning or Internal of a multiword. </a:t>
                      </a:r>
                      <a:endParaRPr lang="en-US" sz="1400" b="0" i="0">
                        <a:effectLst/>
                      </a:endParaRPr>
                    </a:p>
                  </a:txBody>
                  <a:tcPr marL="62297" marR="62297" marT="31148" marB="31148"/>
                </a:tc>
                <a:tc>
                  <a:txBody>
                    <a:bodyPr/>
                    <a:lstStyle/>
                    <a:p>
                      <a:pPr algn="l" rtl="0" fontAlgn="base"/>
                      <a:r>
                        <a:rPr lang="en-US" sz="1400">
                          <a:effectLst/>
                        </a:rPr>
                        <a:t>United/ B-geo </a:t>
                      </a:r>
                    </a:p>
                    <a:p>
                      <a:pPr algn="l" rtl="0" fontAlgn="base"/>
                      <a:r>
                        <a:rPr lang="en-US" sz="1400">
                          <a:effectLst/>
                        </a:rPr>
                        <a:t>States/ I-geo </a:t>
                      </a:r>
                    </a:p>
                    <a:p>
                      <a:pPr algn="l" rtl="0" fontAlgn="base"/>
                      <a:r>
                        <a:rPr lang="en-US" sz="1400">
                          <a:effectLst/>
                        </a:rPr>
                        <a:t>Of/ I-geo </a:t>
                      </a:r>
                    </a:p>
                    <a:p>
                      <a:pPr algn="l" rtl="0" fontAlgn="base"/>
                      <a:r>
                        <a:rPr lang="en-US" sz="1400">
                          <a:effectLst/>
                        </a:rPr>
                        <a:t>America/ I-geo </a:t>
                      </a:r>
                      <a:endParaRPr lang="en-US" sz="1400" b="0" i="0">
                        <a:effectLst/>
                      </a:endParaRPr>
                    </a:p>
                  </a:txBody>
                  <a:tcPr marL="62297" marR="62297" marT="31148" marB="31148"/>
                </a:tc>
                <a:extLst>
                  <a:ext uri="{0D108BD9-81ED-4DB2-BD59-A6C34878D82A}">
                    <a16:rowId xmlns:a16="http://schemas.microsoft.com/office/drawing/2014/main" val="3019982617"/>
                  </a:ext>
                </a:extLst>
              </a:tr>
              <a:tr h="501301">
                <a:tc>
                  <a:txBody>
                    <a:bodyPr/>
                    <a:lstStyle/>
                    <a:p>
                      <a:pPr algn="l" rtl="0" fontAlgn="base"/>
                      <a:r>
                        <a:rPr lang="en-US" sz="1400">
                          <a:effectLst/>
                        </a:rPr>
                        <a:t>B-art </a:t>
                      </a:r>
                    </a:p>
                    <a:p>
                      <a:pPr algn="l" rtl="0" fontAlgn="base"/>
                      <a:r>
                        <a:rPr lang="en-US" sz="1400">
                          <a:effectLst/>
                        </a:rPr>
                        <a:t>I-art </a:t>
                      </a:r>
                      <a:endParaRPr lang="en-US" sz="1400" b="0" i="0">
                        <a:effectLst/>
                      </a:endParaRPr>
                    </a:p>
                  </a:txBody>
                  <a:tcPr marL="62297" marR="62297" marT="31148" marB="31148"/>
                </a:tc>
                <a:tc>
                  <a:txBody>
                    <a:bodyPr/>
                    <a:lstStyle/>
                    <a:p>
                      <a:pPr algn="l" rtl="0" fontAlgn="base"/>
                      <a:r>
                        <a:rPr lang="en-US" sz="1400">
                          <a:effectLst/>
                        </a:rPr>
                        <a:t>Artifact  </a:t>
                      </a:r>
                    </a:p>
                    <a:p>
                      <a:pPr algn="l" rtl="0" fontAlgn="base"/>
                      <a:r>
                        <a:rPr lang="en-US" sz="1400">
                          <a:effectLst/>
                        </a:rPr>
                        <a:t>Beginning or Internal of a multiword. </a:t>
                      </a:r>
                      <a:endParaRPr lang="en-US" sz="1400" b="0" i="0">
                        <a:effectLst/>
                      </a:endParaRPr>
                    </a:p>
                  </a:txBody>
                  <a:tcPr marL="62297" marR="62297" marT="31148" marB="31148"/>
                </a:tc>
                <a:tc>
                  <a:txBody>
                    <a:bodyPr/>
                    <a:lstStyle/>
                    <a:p>
                      <a:pPr algn="l" rtl="0" fontAlgn="base"/>
                      <a:r>
                        <a:rPr lang="en-US" sz="1400">
                          <a:effectLst/>
                        </a:rPr>
                        <a:t>Pottery/ B-art </a:t>
                      </a:r>
                    </a:p>
                    <a:p>
                      <a:pPr algn="l" rtl="0" fontAlgn="base"/>
                      <a:r>
                        <a:rPr lang="en-US" sz="1400">
                          <a:effectLst/>
                        </a:rPr>
                        <a:t>Vessels/ I-art </a:t>
                      </a:r>
                      <a:endParaRPr lang="en-US" sz="1400" b="0" i="0">
                        <a:effectLst/>
                      </a:endParaRPr>
                    </a:p>
                  </a:txBody>
                  <a:tcPr marL="62297" marR="62297" marT="31148" marB="31148"/>
                </a:tc>
                <a:extLst>
                  <a:ext uri="{0D108BD9-81ED-4DB2-BD59-A6C34878D82A}">
                    <a16:rowId xmlns:a16="http://schemas.microsoft.com/office/drawing/2014/main" val="2517062208"/>
                  </a:ext>
                </a:extLst>
              </a:tr>
              <a:tr h="284071">
                <a:tc>
                  <a:txBody>
                    <a:bodyPr/>
                    <a:lstStyle/>
                    <a:p>
                      <a:pPr algn="l" rtl="0" fontAlgn="base"/>
                      <a:r>
                        <a:rPr lang="en-US" sz="1400">
                          <a:effectLst/>
                        </a:rPr>
                        <a:t>O </a:t>
                      </a:r>
                      <a:endParaRPr lang="en-US" sz="1400" b="0" i="0">
                        <a:effectLst/>
                      </a:endParaRPr>
                    </a:p>
                  </a:txBody>
                  <a:tcPr marL="62297" marR="62297" marT="31148" marB="31148"/>
                </a:tc>
                <a:tc>
                  <a:txBody>
                    <a:bodyPr/>
                    <a:lstStyle/>
                    <a:p>
                      <a:pPr algn="l" rtl="0" fontAlgn="base"/>
                      <a:r>
                        <a:rPr lang="en-US" sz="1400">
                          <a:effectLst/>
                        </a:rPr>
                        <a:t>Outside of NEs </a:t>
                      </a:r>
                      <a:endParaRPr lang="en-US" sz="1400" b="0" i="0">
                        <a:effectLst/>
                      </a:endParaRPr>
                    </a:p>
                  </a:txBody>
                  <a:tcPr marL="62297" marR="62297" marT="31148" marB="31148"/>
                </a:tc>
                <a:tc>
                  <a:txBody>
                    <a:bodyPr/>
                    <a:lstStyle/>
                    <a:p>
                      <a:pPr algn="l" rtl="0" fontAlgn="base"/>
                      <a:r>
                        <a:rPr lang="en-US" sz="1400">
                          <a:effectLst/>
                        </a:rPr>
                        <a:t>O </a:t>
                      </a:r>
                      <a:endParaRPr lang="en-US" sz="1400" b="0" i="0">
                        <a:effectLst/>
                      </a:endParaRPr>
                    </a:p>
                  </a:txBody>
                  <a:tcPr marL="62297" marR="62297" marT="31148" marB="31148"/>
                </a:tc>
                <a:extLst>
                  <a:ext uri="{0D108BD9-81ED-4DB2-BD59-A6C34878D82A}">
                    <a16:rowId xmlns:a16="http://schemas.microsoft.com/office/drawing/2014/main" val="1806568775"/>
                  </a:ext>
                </a:extLst>
              </a:tr>
            </a:tbl>
          </a:graphicData>
        </a:graphic>
      </p:graphicFrame>
    </p:spTree>
    <p:extLst>
      <p:ext uri="{BB962C8B-B14F-4D97-AF65-F5344CB8AC3E}">
        <p14:creationId xmlns:p14="http://schemas.microsoft.com/office/powerpoint/2010/main" val="177994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ACFC-3BA6-4199-9CCF-07D5CB2024DA}"/>
              </a:ext>
            </a:extLst>
          </p:cNvPr>
          <p:cNvSpPr>
            <a:spLocks noGrp="1"/>
          </p:cNvSpPr>
          <p:nvPr>
            <p:ph type="title"/>
          </p:nvPr>
        </p:nvSpPr>
        <p:spPr>
          <a:xfrm>
            <a:off x="685801" y="609600"/>
            <a:ext cx="10131425" cy="1456267"/>
          </a:xfrm>
        </p:spPr>
        <p:txBody>
          <a:bodyPr>
            <a:normAutofit/>
          </a:bodyPr>
          <a:lstStyle/>
          <a:p>
            <a:r>
              <a:rPr lang="en-US" b="1">
                <a:cs typeface="Calibri Light"/>
              </a:rPr>
              <a:t>Tagset for bangla dataset</a:t>
            </a:r>
            <a:endParaRPr lang="en-US" b="1"/>
          </a:p>
        </p:txBody>
      </p:sp>
      <p:graphicFrame>
        <p:nvGraphicFramePr>
          <p:cNvPr id="7" name="Content Placeholder 6">
            <a:extLst>
              <a:ext uri="{FF2B5EF4-FFF2-40B4-BE49-F238E27FC236}">
                <a16:creationId xmlns:a16="http://schemas.microsoft.com/office/drawing/2014/main" id="{F9AD1936-E819-4ECB-87DE-D58B03AD6537}"/>
              </a:ext>
            </a:extLst>
          </p:cNvPr>
          <p:cNvGraphicFramePr>
            <a:graphicFrameLocks noGrp="1"/>
          </p:cNvGraphicFramePr>
          <p:nvPr>
            <p:ph idx="1"/>
            <p:extLst>
              <p:ext uri="{D42A27DB-BD31-4B8C-83A1-F6EECF244321}">
                <p14:modId xmlns:p14="http://schemas.microsoft.com/office/powerpoint/2010/main" val="1770853034"/>
              </p:ext>
            </p:extLst>
          </p:nvPr>
        </p:nvGraphicFramePr>
        <p:xfrm>
          <a:off x="821549" y="2406400"/>
          <a:ext cx="9859929" cy="3384803"/>
        </p:xfrm>
        <a:graphic>
          <a:graphicData uri="http://schemas.openxmlformats.org/drawingml/2006/table">
            <a:tbl>
              <a:tblPr firstRow="1" bandRow="1">
                <a:tableStyleId>{8799B23B-EC83-4686-B30A-512413B5E67A}</a:tableStyleId>
              </a:tblPr>
              <a:tblGrid>
                <a:gridCol w="1695666">
                  <a:extLst>
                    <a:ext uri="{9D8B030D-6E8A-4147-A177-3AD203B41FA5}">
                      <a16:colId xmlns:a16="http://schemas.microsoft.com/office/drawing/2014/main" val="2444297225"/>
                    </a:ext>
                  </a:extLst>
                </a:gridCol>
                <a:gridCol w="3099469">
                  <a:extLst>
                    <a:ext uri="{9D8B030D-6E8A-4147-A177-3AD203B41FA5}">
                      <a16:colId xmlns:a16="http://schemas.microsoft.com/office/drawing/2014/main" val="3083504001"/>
                    </a:ext>
                  </a:extLst>
                </a:gridCol>
                <a:gridCol w="5064794">
                  <a:extLst>
                    <a:ext uri="{9D8B030D-6E8A-4147-A177-3AD203B41FA5}">
                      <a16:colId xmlns:a16="http://schemas.microsoft.com/office/drawing/2014/main" val="2522573545"/>
                    </a:ext>
                  </a:extLst>
                </a:gridCol>
              </a:tblGrid>
              <a:tr h="608011">
                <a:tc>
                  <a:txBody>
                    <a:bodyPr/>
                    <a:lstStyle/>
                    <a:p>
                      <a:pPr algn="l" rtl="0" fontAlgn="base"/>
                      <a:r>
                        <a:rPr lang="en-US" sz="2300">
                          <a:effectLst/>
                        </a:rPr>
                        <a:t>NE tags </a:t>
                      </a:r>
                      <a:endParaRPr lang="en-US" sz="3700" b="0" i="0">
                        <a:effectLst/>
                      </a:endParaRPr>
                    </a:p>
                  </a:txBody>
                  <a:tcPr marL="188044" marR="188044" marT="94022" marB="94022"/>
                </a:tc>
                <a:tc>
                  <a:txBody>
                    <a:bodyPr/>
                    <a:lstStyle/>
                    <a:p>
                      <a:pPr algn="l" rtl="0" fontAlgn="base"/>
                      <a:r>
                        <a:rPr lang="en-US" sz="2300">
                          <a:effectLst/>
                        </a:rPr>
                        <a:t>Meaning </a:t>
                      </a:r>
                      <a:endParaRPr lang="en-US" sz="3700" b="0" i="0">
                        <a:effectLst/>
                      </a:endParaRPr>
                    </a:p>
                  </a:txBody>
                  <a:tcPr marL="188044" marR="188044" marT="94022" marB="94022"/>
                </a:tc>
                <a:tc>
                  <a:txBody>
                    <a:bodyPr/>
                    <a:lstStyle/>
                    <a:p>
                      <a:pPr algn="l" rtl="0" fontAlgn="base"/>
                      <a:r>
                        <a:rPr lang="en-US" sz="2300">
                          <a:effectLst/>
                        </a:rPr>
                        <a:t>Example </a:t>
                      </a:r>
                      <a:endParaRPr lang="en-US" sz="3700" b="0" i="0">
                        <a:effectLst/>
                      </a:endParaRPr>
                    </a:p>
                  </a:txBody>
                  <a:tcPr marL="188044" marR="188044" marT="94022" marB="94022"/>
                </a:tc>
                <a:extLst>
                  <a:ext uri="{0D108BD9-81ED-4DB2-BD59-A6C34878D82A}">
                    <a16:rowId xmlns:a16="http://schemas.microsoft.com/office/drawing/2014/main" val="3597717816"/>
                  </a:ext>
                </a:extLst>
              </a:tr>
              <a:tr h="608011">
                <a:tc>
                  <a:txBody>
                    <a:bodyPr/>
                    <a:lstStyle/>
                    <a:p>
                      <a:pPr algn="l" rtl="0" fontAlgn="base"/>
                      <a:r>
                        <a:rPr lang="en-US" sz="2300">
                          <a:effectLst/>
                        </a:rPr>
                        <a:t>PER </a:t>
                      </a:r>
                      <a:endParaRPr lang="en-US" sz="3700" b="0" i="0">
                        <a:effectLst/>
                      </a:endParaRPr>
                    </a:p>
                  </a:txBody>
                  <a:tcPr marL="188044" marR="188044" marT="94022" marB="94022"/>
                </a:tc>
                <a:tc>
                  <a:txBody>
                    <a:bodyPr/>
                    <a:lstStyle/>
                    <a:p>
                      <a:pPr algn="l" rtl="0" fontAlgn="base"/>
                      <a:r>
                        <a:rPr lang="en-US" sz="2300">
                          <a:effectLst/>
                        </a:rPr>
                        <a:t>Person name </a:t>
                      </a:r>
                      <a:endParaRPr lang="en-US" sz="3700" b="0" i="0">
                        <a:effectLst/>
                      </a:endParaRPr>
                    </a:p>
                  </a:txBody>
                  <a:tcPr marL="188044" marR="188044" marT="94022" marB="94022"/>
                </a:tc>
                <a:tc>
                  <a:txBody>
                    <a:bodyPr/>
                    <a:lstStyle/>
                    <a:p>
                      <a:pPr algn="l" rtl="0" fontAlgn="base"/>
                      <a:r>
                        <a:rPr lang="en-US" sz="2300">
                          <a:effectLst/>
                        </a:rPr>
                        <a:t>Sakib/ PER </a:t>
                      </a:r>
                      <a:endParaRPr lang="en-US" sz="3700" b="0" i="0">
                        <a:effectLst/>
                      </a:endParaRPr>
                    </a:p>
                  </a:txBody>
                  <a:tcPr marL="188044" marR="188044" marT="94022" marB="94022"/>
                </a:tc>
                <a:extLst>
                  <a:ext uri="{0D108BD9-81ED-4DB2-BD59-A6C34878D82A}">
                    <a16:rowId xmlns:a16="http://schemas.microsoft.com/office/drawing/2014/main" val="2324726096"/>
                  </a:ext>
                </a:extLst>
              </a:tr>
              <a:tr h="608011">
                <a:tc>
                  <a:txBody>
                    <a:bodyPr/>
                    <a:lstStyle/>
                    <a:p>
                      <a:pPr algn="l" rtl="0" fontAlgn="base"/>
                      <a:r>
                        <a:rPr lang="en-US" sz="2300">
                          <a:effectLst/>
                        </a:rPr>
                        <a:t>ORG </a:t>
                      </a:r>
                      <a:endParaRPr lang="en-US" sz="3700" b="0" i="0">
                        <a:effectLst/>
                      </a:endParaRPr>
                    </a:p>
                  </a:txBody>
                  <a:tcPr marL="188044" marR="188044" marT="94022" marB="94022"/>
                </a:tc>
                <a:tc>
                  <a:txBody>
                    <a:bodyPr/>
                    <a:lstStyle/>
                    <a:p>
                      <a:pPr algn="l" rtl="0" fontAlgn="base"/>
                      <a:r>
                        <a:rPr lang="en-US" sz="2300">
                          <a:effectLst/>
                        </a:rPr>
                        <a:t>Organization name </a:t>
                      </a:r>
                      <a:endParaRPr lang="en-US" sz="3700" b="0" i="0">
                        <a:effectLst/>
                      </a:endParaRPr>
                    </a:p>
                  </a:txBody>
                  <a:tcPr marL="188044" marR="188044" marT="94022" marB="94022"/>
                </a:tc>
                <a:tc>
                  <a:txBody>
                    <a:bodyPr/>
                    <a:lstStyle/>
                    <a:p>
                      <a:pPr algn="l" rtl="0" fontAlgn="base"/>
                      <a:r>
                        <a:rPr lang="en-US" sz="2300">
                          <a:effectLst/>
                        </a:rPr>
                        <a:t>JAAGO Foundation/ ORG </a:t>
                      </a:r>
                      <a:endParaRPr lang="en-US" sz="3700" b="0" i="0">
                        <a:effectLst/>
                      </a:endParaRPr>
                    </a:p>
                  </a:txBody>
                  <a:tcPr marL="188044" marR="188044" marT="94022" marB="94022"/>
                </a:tc>
                <a:extLst>
                  <a:ext uri="{0D108BD9-81ED-4DB2-BD59-A6C34878D82A}">
                    <a16:rowId xmlns:a16="http://schemas.microsoft.com/office/drawing/2014/main" val="4254191134"/>
                  </a:ext>
                </a:extLst>
              </a:tr>
              <a:tr h="608011">
                <a:tc>
                  <a:txBody>
                    <a:bodyPr/>
                    <a:lstStyle/>
                    <a:p>
                      <a:pPr algn="l" rtl="0" fontAlgn="base"/>
                      <a:r>
                        <a:rPr lang="en-US" sz="2300">
                          <a:effectLst/>
                        </a:rPr>
                        <a:t>LOC </a:t>
                      </a:r>
                      <a:endParaRPr lang="en-US" sz="3700" b="0" i="0">
                        <a:effectLst/>
                      </a:endParaRPr>
                    </a:p>
                  </a:txBody>
                  <a:tcPr marL="188044" marR="188044" marT="94022" marB="94022"/>
                </a:tc>
                <a:tc>
                  <a:txBody>
                    <a:bodyPr/>
                    <a:lstStyle/>
                    <a:p>
                      <a:pPr algn="l" rtl="0" fontAlgn="base"/>
                      <a:r>
                        <a:rPr lang="en-US" sz="2300">
                          <a:effectLst/>
                        </a:rPr>
                        <a:t>Location name </a:t>
                      </a:r>
                      <a:endParaRPr lang="en-US" sz="3700" b="0" i="0">
                        <a:effectLst/>
                      </a:endParaRPr>
                    </a:p>
                  </a:txBody>
                  <a:tcPr marL="188044" marR="188044" marT="94022" marB="94022"/>
                </a:tc>
                <a:tc>
                  <a:txBody>
                    <a:bodyPr/>
                    <a:lstStyle/>
                    <a:p>
                      <a:pPr algn="l" rtl="0" fontAlgn="base"/>
                      <a:r>
                        <a:rPr lang="en-US" sz="2300">
                          <a:effectLst/>
                        </a:rPr>
                        <a:t>Dhaka/ LOC </a:t>
                      </a:r>
                      <a:endParaRPr lang="en-US" sz="3700" b="0" i="0">
                        <a:effectLst/>
                      </a:endParaRPr>
                    </a:p>
                  </a:txBody>
                  <a:tcPr marL="188044" marR="188044" marT="94022" marB="94022"/>
                </a:tc>
                <a:extLst>
                  <a:ext uri="{0D108BD9-81ED-4DB2-BD59-A6C34878D82A}">
                    <a16:rowId xmlns:a16="http://schemas.microsoft.com/office/drawing/2014/main" val="527477554"/>
                  </a:ext>
                </a:extLst>
              </a:tr>
              <a:tr h="952759">
                <a:tc>
                  <a:txBody>
                    <a:bodyPr/>
                    <a:lstStyle/>
                    <a:p>
                      <a:pPr algn="l" rtl="0" fontAlgn="base"/>
                      <a:r>
                        <a:rPr lang="en-US" sz="2300">
                          <a:effectLst/>
                        </a:rPr>
                        <a:t>OBJ </a:t>
                      </a:r>
                      <a:endParaRPr lang="en-US" sz="3700" b="0" i="0">
                        <a:effectLst/>
                      </a:endParaRPr>
                    </a:p>
                  </a:txBody>
                  <a:tcPr marL="188044" marR="188044" marT="94022" marB="94022"/>
                </a:tc>
                <a:tc>
                  <a:txBody>
                    <a:bodyPr/>
                    <a:lstStyle/>
                    <a:p>
                      <a:pPr algn="l" rtl="0" fontAlgn="base"/>
                      <a:r>
                        <a:rPr lang="en-US" sz="2300">
                          <a:effectLst/>
                        </a:rPr>
                        <a:t>objectives </a:t>
                      </a:r>
                      <a:endParaRPr lang="en-US" sz="3700" b="0" i="0">
                        <a:effectLst/>
                      </a:endParaRPr>
                    </a:p>
                  </a:txBody>
                  <a:tcPr marL="188044" marR="188044" marT="94022" marB="94022"/>
                </a:tc>
                <a:tc>
                  <a:txBody>
                    <a:bodyPr/>
                    <a:lstStyle/>
                    <a:p>
                      <a:pPr algn="l" rtl="0" fontAlgn="base"/>
                      <a:r>
                        <a:rPr lang="en-US" sz="2300">
                          <a:effectLst/>
                        </a:rPr>
                        <a:t>Anything else which not exist in the entity list.  </a:t>
                      </a:r>
                      <a:endParaRPr lang="en-US" sz="3700" b="0" i="0">
                        <a:effectLst/>
                      </a:endParaRPr>
                    </a:p>
                  </a:txBody>
                  <a:tcPr marL="188044" marR="188044" marT="94022" marB="94022"/>
                </a:tc>
                <a:extLst>
                  <a:ext uri="{0D108BD9-81ED-4DB2-BD59-A6C34878D82A}">
                    <a16:rowId xmlns:a16="http://schemas.microsoft.com/office/drawing/2014/main" val="1841567144"/>
                  </a:ext>
                </a:extLst>
              </a:tr>
            </a:tbl>
          </a:graphicData>
        </a:graphic>
      </p:graphicFrame>
    </p:spTree>
    <p:extLst>
      <p:ext uri="{BB962C8B-B14F-4D97-AF65-F5344CB8AC3E}">
        <p14:creationId xmlns:p14="http://schemas.microsoft.com/office/powerpoint/2010/main" val="306373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2ED9-29E0-4A23-8682-5F3783AEB869}"/>
              </a:ext>
            </a:extLst>
          </p:cNvPr>
          <p:cNvSpPr>
            <a:spLocks noGrp="1"/>
          </p:cNvSpPr>
          <p:nvPr>
            <p:ph type="title"/>
          </p:nvPr>
        </p:nvSpPr>
        <p:spPr/>
        <p:txBody>
          <a:bodyPr/>
          <a:lstStyle/>
          <a:p>
            <a:r>
              <a:rPr lang="en-US" b="1">
                <a:ea typeface="+mj-lt"/>
                <a:cs typeface="+mj-lt"/>
              </a:rPr>
              <a:t>RESULTS Analysis FOR ENGLISH LANGUAGE</a:t>
            </a:r>
          </a:p>
          <a:p>
            <a:endParaRPr lang="en-US">
              <a:cs typeface="Calibri Light"/>
            </a:endParaRPr>
          </a:p>
        </p:txBody>
      </p:sp>
      <p:graphicFrame>
        <p:nvGraphicFramePr>
          <p:cNvPr id="5" name="Content Placeholder 4">
            <a:extLst>
              <a:ext uri="{FF2B5EF4-FFF2-40B4-BE49-F238E27FC236}">
                <a16:creationId xmlns:a16="http://schemas.microsoft.com/office/drawing/2014/main" id="{3A955FC3-15EC-4939-9939-16E2201628C4}"/>
              </a:ext>
            </a:extLst>
          </p:cNvPr>
          <p:cNvGraphicFramePr>
            <a:graphicFrameLocks noGrp="1"/>
          </p:cNvGraphicFramePr>
          <p:nvPr>
            <p:ph idx="1"/>
            <p:extLst>
              <p:ext uri="{D42A27DB-BD31-4B8C-83A1-F6EECF244321}">
                <p14:modId xmlns:p14="http://schemas.microsoft.com/office/powerpoint/2010/main" val="4153957483"/>
              </p:ext>
            </p:extLst>
          </p:nvPr>
        </p:nvGraphicFramePr>
        <p:xfrm>
          <a:off x="560716" y="1854679"/>
          <a:ext cx="10901532" cy="4377445"/>
        </p:xfrm>
        <a:graphic>
          <a:graphicData uri="http://schemas.openxmlformats.org/drawingml/2006/table">
            <a:tbl>
              <a:tblPr firstRow="1" bandRow="1">
                <a:tableStyleId>{5C22544A-7EE6-4342-B048-85BDC9FD1C3A}</a:tableStyleId>
              </a:tblPr>
              <a:tblGrid>
                <a:gridCol w="3277470">
                  <a:extLst>
                    <a:ext uri="{9D8B030D-6E8A-4147-A177-3AD203B41FA5}">
                      <a16:colId xmlns:a16="http://schemas.microsoft.com/office/drawing/2014/main" val="2478558207"/>
                    </a:ext>
                  </a:extLst>
                </a:gridCol>
                <a:gridCol w="2541354">
                  <a:extLst>
                    <a:ext uri="{9D8B030D-6E8A-4147-A177-3AD203B41FA5}">
                      <a16:colId xmlns:a16="http://schemas.microsoft.com/office/drawing/2014/main" val="2572133688"/>
                    </a:ext>
                  </a:extLst>
                </a:gridCol>
                <a:gridCol w="2541354">
                  <a:extLst>
                    <a:ext uri="{9D8B030D-6E8A-4147-A177-3AD203B41FA5}">
                      <a16:colId xmlns:a16="http://schemas.microsoft.com/office/drawing/2014/main" val="4155477730"/>
                    </a:ext>
                  </a:extLst>
                </a:gridCol>
                <a:gridCol w="2541354">
                  <a:extLst>
                    <a:ext uri="{9D8B030D-6E8A-4147-A177-3AD203B41FA5}">
                      <a16:colId xmlns:a16="http://schemas.microsoft.com/office/drawing/2014/main" val="2508154317"/>
                    </a:ext>
                  </a:extLst>
                </a:gridCol>
              </a:tblGrid>
              <a:tr h="875489">
                <a:tc>
                  <a:txBody>
                    <a:bodyPr/>
                    <a:lstStyle/>
                    <a:p>
                      <a:pPr algn="l" rtl="0" fontAlgn="base"/>
                      <a:r>
                        <a:rPr lang="en-US" sz="2000" dirty="0">
                          <a:effectLst/>
                        </a:rPr>
                        <a:t>Models </a:t>
                      </a:r>
                      <a:endParaRPr lang="en-US" sz="2000" b="0" i="0" dirty="0">
                        <a:effectLst/>
                      </a:endParaRPr>
                    </a:p>
                  </a:txBody>
                  <a:tcPr/>
                </a:tc>
                <a:tc>
                  <a:txBody>
                    <a:bodyPr/>
                    <a:lstStyle/>
                    <a:p>
                      <a:pPr algn="l" rtl="0" fontAlgn="base"/>
                      <a:r>
                        <a:rPr lang="en-US" sz="2000" dirty="0">
                          <a:effectLst/>
                        </a:rPr>
                        <a:t>F1 Score </a:t>
                      </a:r>
                      <a:endParaRPr lang="en-US" sz="2000" b="0" i="0" dirty="0">
                        <a:effectLst/>
                      </a:endParaRPr>
                    </a:p>
                  </a:txBody>
                  <a:tcPr/>
                </a:tc>
                <a:tc>
                  <a:txBody>
                    <a:bodyPr/>
                    <a:lstStyle/>
                    <a:p>
                      <a:pPr algn="l" rtl="0" fontAlgn="base"/>
                      <a:r>
                        <a:rPr lang="en-US" sz="2000" dirty="0">
                          <a:effectLst/>
                        </a:rPr>
                        <a:t>Precision </a:t>
                      </a:r>
                      <a:endParaRPr lang="en-US" sz="2000" b="0" i="0" dirty="0">
                        <a:effectLst/>
                      </a:endParaRPr>
                    </a:p>
                  </a:txBody>
                  <a:tcPr/>
                </a:tc>
                <a:tc>
                  <a:txBody>
                    <a:bodyPr/>
                    <a:lstStyle/>
                    <a:p>
                      <a:pPr algn="l" rtl="0" fontAlgn="base"/>
                      <a:r>
                        <a:rPr lang="en-US" sz="2000" dirty="0">
                          <a:effectLst/>
                        </a:rPr>
                        <a:t>Recall </a:t>
                      </a:r>
                      <a:endParaRPr lang="en-US" sz="2000" b="0" i="0" dirty="0">
                        <a:effectLst/>
                      </a:endParaRPr>
                    </a:p>
                  </a:txBody>
                  <a:tcPr/>
                </a:tc>
                <a:extLst>
                  <a:ext uri="{0D108BD9-81ED-4DB2-BD59-A6C34878D82A}">
                    <a16:rowId xmlns:a16="http://schemas.microsoft.com/office/drawing/2014/main" val="1215642136"/>
                  </a:ext>
                </a:extLst>
              </a:tr>
              <a:tr h="875489">
                <a:tc>
                  <a:txBody>
                    <a:bodyPr/>
                    <a:lstStyle/>
                    <a:p>
                      <a:pPr algn="l" rtl="0" fontAlgn="base"/>
                      <a:r>
                        <a:rPr lang="en-US" sz="2000">
                          <a:effectLst/>
                        </a:rPr>
                        <a:t>LSTM, Bi</a:t>
                      </a:r>
                      <a:r>
                        <a:rPr lang="en-US" sz="2000" dirty="0">
                          <a:effectLst/>
                        </a:rPr>
                        <a:t>-LSTM and RNN </a:t>
                      </a:r>
                      <a:endParaRPr lang="en-US" sz="2000" b="0" i="0" dirty="0">
                        <a:effectLst/>
                      </a:endParaRPr>
                    </a:p>
                  </a:txBody>
                  <a:tcPr/>
                </a:tc>
                <a:tc>
                  <a:txBody>
                    <a:bodyPr/>
                    <a:lstStyle/>
                    <a:p>
                      <a:pPr algn="l" rtl="0" fontAlgn="base"/>
                      <a:r>
                        <a:rPr lang="en-US" sz="2000" dirty="0">
                          <a:effectLst/>
                        </a:rPr>
                        <a:t>85.6% </a:t>
                      </a:r>
                      <a:endParaRPr lang="en-US" sz="2000" b="0" i="0" dirty="0">
                        <a:effectLst/>
                      </a:endParaRPr>
                    </a:p>
                  </a:txBody>
                  <a:tcPr/>
                </a:tc>
                <a:tc>
                  <a:txBody>
                    <a:bodyPr/>
                    <a:lstStyle/>
                    <a:p>
                      <a:pPr algn="l" rtl="0" fontAlgn="base"/>
                      <a:r>
                        <a:rPr lang="en-US" sz="2000" dirty="0">
                          <a:effectLst/>
                        </a:rPr>
                        <a:t>85% </a:t>
                      </a:r>
                      <a:endParaRPr lang="en-US" sz="2000" b="0" i="0" dirty="0">
                        <a:effectLst/>
                      </a:endParaRPr>
                    </a:p>
                  </a:txBody>
                  <a:tcPr/>
                </a:tc>
                <a:tc>
                  <a:txBody>
                    <a:bodyPr/>
                    <a:lstStyle/>
                    <a:p>
                      <a:pPr algn="l" rtl="0" fontAlgn="base"/>
                      <a:r>
                        <a:rPr lang="en-US" sz="2000" dirty="0">
                          <a:effectLst/>
                        </a:rPr>
                        <a:t>86% </a:t>
                      </a:r>
                      <a:endParaRPr lang="en-US" sz="2000" b="0" i="0" dirty="0">
                        <a:effectLst/>
                      </a:endParaRPr>
                    </a:p>
                  </a:txBody>
                  <a:tcPr/>
                </a:tc>
                <a:extLst>
                  <a:ext uri="{0D108BD9-81ED-4DB2-BD59-A6C34878D82A}">
                    <a16:rowId xmlns:a16="http://schemas.microsoft.com/office/drawing/2014/main" val="303011866"/>
                  </a:ext>
                </a:extLst>
              </a:tr>
              <a:tr h="875489">
                <a:tc>
                  <a:txBody>
                    <a:bodyPr/>
                    <a:lstStyle/>
                    <a:p>
                      <a:pPr algn="l" rtl="0" fontAlgn="base"/>
                      <a:r>
                        <a:rPr lang="en-US" sz="2000" dirty="0">
                          <a:effectLst/>
                        </a:rPr>
                        <a:t>GRU </a:t>
                      </a:r>
                      <a:endParaRPr lang="en-US" sz="2000" b="0" i="0" dirty="0">
                        <a:effectLst/>
                      </a:endParaRPr>
                    </a:p>
                  </a:txBody>
                  <a:tcPr/>
                </a:tc>
                <a:tc>
                  <a:txBody>
                    <a:bodyPr/>
                    <a:lstStyle/>
                    <a:p>
                      <a:pPr algn="l" rtl="0" fontAlgn="base"/>
                      <a:r>
                        <a:rPr lang="en-US" sz="2000" dirty="0">
                          <a:effectLst/>
                        </a:rPr>
                        <a:t>72% </a:t>
                      </a:r>
                      <a:endParaRPr lang="en-US" sz="2000" b="0" i="0" dirty="0">
                        <a:effectLst/>
                      </a:endParaRPr>
                    </a:p>
                  </a:txBody>
                  <a:tcPr/>
                </a:tc>
                <a:tc>
                  <a:txBody>
                    <a:bodyPr/>
                    <a:lstStyle/>
                    <a:p>
                      <a:pPr algn="l" rtl="0" fontAlgn="base"/>
                      <a:r>
                        <a:rPr lang="en-US" sz="2000" dirty="0">
                          <a:effectLst/>
                        </a:rPr>
                        <a:t>71% </a:t>
                      </a:r>
                      <a:endParaRPr lang="en-US" sz="2000" b="0" i="0" dirty="0">
                        <a:effectLst/>
                      </a:endParaRPr>
                    </a:p>
                  </a:txBody>
                  <a:tcPr/>
                </a:tc>
                <a:tc>
                  <a:txBody>
                    <a:bodyPr/>
                    <a:lstStyle/>
                    <a:p>
                      <a:pPr algn="l" rtl="0" fontAlgn="base"/>
                      <a:r>
                        <a:rPr lang="en-US" sz="2000" dirty="0">
                          <a:effectLst/>
                        </a:rPr>
                        <a:t>74% </a:t>
                      </a:r>
                      <a:endParaRPr lang="en-US" sz="2000" b="0" i="0" dirty="0">
                        <a:effectLst/>
                      </a:endParaRPr>
                    </a:p>
                  </a:txBody>
                  <a:tcPr/>
                </a:tc>
                <a:extLst>
                  <a:ext uri="{0D108BD9-81ED-4DB2-BD59-A6C34878D82A}">
                    <a16:rowId xmlns:a16="http://schemas.microsoft.com/office/drawing/2014/main" val="3899365540"/>
                  </a:ext>
                </a:extLst>
              </a:tr>
              <a:tr h="875489">
                <a:tc>
                  <a:txBody>
                    <a:bodyPr/>
                    <a:lstStyle/>
                    <a:p>
                      <a:pPr algn="l" rtl="0" fontAlgn="base"/>
                      <a:r>
                        <a:rPr lang="en-US" sz="2000" dirty="0">
                          <a:effectLst/>
                        </a:rPr>
                        <a:t>LSTM and CRF </a:t>
                      </a:r>
                      <a:endParaRPr lang="en-US" sz="2000" b="0" i="0" dirty="0">
                        <a:effectLst/>
                      </a:endParaRPr>
                    </a:p>
                  </a:txBody>
                  <a:tcPr/>
                </a:tc>
                <a:tc>
                  <a:txBody>
                    <a:bodyPr/>
                    <a:lstStyle/>
                    <a:p>
                      <a:pPr algn="l" rtl="0" fontAlgn="base"/>
                      <a:r>
                        <a:rPr lang="en-US" sz="2000" dirty="0">
                          <a:effectLst/>
                        </a:rPr>
                        <a:t>80% </a:t>
                      </a:r>
                      <a:endParaRPr lang="en-US" sz="2000" b="0" i="0" dirty="0">
                        <a:effectLst/>
                      </a:endParaRPr>
                    </a:p>
                  </a:txBody>
                  <a:tcPr/>
                </a:tc>
                <a:tc>
                  <a:txBody>
                    <a:bodyPr/>
                    <a:lstStyle/>
                    <a:p>
                      <a:pPr algn="l" rtl="0" fontAlgn="base"/>
                      <a:r>
                        <a:rPr lang="en-US" sz="2000" dirty="0">
                          <a:effectLst/>
                        </a:rPr>
                        <a:t>81% </a:t>
                      </a:r>
                      <a:endParaRPr lang="en-US" sz="2000" b="0" i="0" dirty="0">
                        <a:effectLst/>
                      </a:endParaRPr>
                    </a:p>
                  </a:txBody>
                  <a:tcPr/>
                </a:tc>
                <a:tc>
                  <a:txBody>
                    <a:bodyPr/>
                    <a:lstStyle/>
                    <a:p>
                      <a:pPr algn="l" rtl="0" fontAlgn="base"/>
                      <a:r>
                        <a:rPr lang="en-US" sz="2000" dirty="0">
                          <a:effectLst/>
                        </a:rPr>
                        <a:t>80% </a:t>
                      </a:r>
                      <a:endParaRPr lang="en-US" sz="2000" b="0" i="0" dirty="0">
                        <a:effectLst/>
                      </a:endParaRPr>
                    </a:p>
                  </a:txBody>
                  <a:tcPr/>
                </a:tc>
                <a:extLst>
                  <a:ext uri="{0D108BD9-81ED-4DB2-BD59-A6C34878D82A}">
                    <a16:rowId xmlns:a16="http://schemas.microsoft.com/office/drawing/2014/main" val="35848327"/>
                  </a:ext>
                </a:extLst>
              </a:tr>
              <a:tr h="875489">
                <a:tc>
                  <a:txBody>
                    <a:bodyPr/>
                    <a:lstStyle/>
                    <a:p>
                      <a:pPr algn="l" rtl="0" fontAlgn="base"/>
                      <a:r>
                        <a:rPr lang="en-US" sz="2000" dirty="0">
                          <a:effectLst/>
                        </a:rPr>
                        <a:t>SVM </a:t>
                      </a:r>
                      <a:endParaRPr lang="en-US" sz="2000" b="0" i="0" dirty="0">
                        <a:effectLst/>
                      </a:endParaRPr>
                    </a:p>
                  </a:txBody>
                  <a:tcPr/>
                </a:tc>
                <a:tc>
                  <a:txBody>
                    <a:bodyPr/>
                    <a:lstStyle/>
                    <a:p>
                      <a:pPr algn="l" rtl="0" fontAlgn="base"/>
                      <a:r>
                        <a:rPr lang="en-US" sz="2000" dirty="0">
                          <a:effectLst/>
                        </a:rPr>
                        <a:t>88% </a:t>
                      </a:r>
                      <a:endParaRPr lang="en-US" sz="2000" b="0" i="0" dirty="0">
                        <a:effectLst/>
                      </a:endParaRPr>
                    </a:p>
                  </a:txBody>
                  <a:tcPr/>
                </a:tc>
                <a:tc>
                  <a:txBody>
                    <a:bodyPr/>
                    <a:lstStyle/>
                    <a:p>
                      <a:pPr algn="l" rtl="0" fontAlgn="base"/>
                      <a:r>
                        <a:rPr lang="en-US" sz="2000" dirty="0">
                          <a:effectLst/>
                        </a:rPr>
                        <a:t>87% </a:t>
                      </a:r>
                      <a:endParaRPr lang="en-US" sz="2000" b="0" i="0" dirty="0">
                        <a:effectLst/>
                      </a:endParaRPr>
                    </a:p>
                  </a:txBody>
                  <a:tcPr/>
                </a:tc>
                <a:tc>
                  <a:txBody>
                    <a:bodyPr/>
                    <a:lstStyle/>
                    <a:p>
                      <a:pPr algn="l" rtl="0" fontAlgn="base"/>
                      <a:r>
                        <a:rPr lang="en-US" sz="2000" dirty="0">
                          <a:effectLst/>
                        </a:rPr>
                        <a:t>91% </a:t>
                      </a:r>
                      <a:endParaRPr lang="en-US" sz="2000" b="0" i="0" dirty="0">
                        <a:effectLst/>
                      </a:endParaRPr>
                    </a:p>
                  </a:txBody>
                  <a:tcPr/>
                </a:tc>
                <a:extLst>
                  <a:ext uri="{0D108BD9-81ED-4DB2-BD59-A6C34878D82A}">
                    <a16:rowId xmlns:a16="http://schemas.microsoft.com/office/drawing/2014/main" val="368384677"/>
                  </a:ext>
                </a:extLst>
              </a:tr>
            </a:tbl>
          </a:graphicData>
        </a:graphic>
      </p:graphicFrame>
    </p:spTree>
    <p:extLst>
      <p:ext uri="{BB962C8B-B14F-4D97-AF65-F5344CB8AC3E}">
        <p14:creationId xmlns:p14="http://schemas.microsoft.com/office/powerpoint/2010/main" val="97624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709A-A9E3-4BBE-9CE1-F8C2EE248DF8}"/>
              </a:ext>
            </a:extLst>
          </p:cNvPr>
          <p:cNvSpPr>
            <a:spLocks noGrp="1"/>
          </p:cNvSpPr>
          <p:nvPr>
            <p:ph type="title"/>
          </p:nvPr>
        </p:nvSpPr>
        <p:spPr/>
        <p:txBody>
          <a:bodyPr/>
          <a:lstStyle/>
          <a:p>
            <a:r>
              <a:rPr lang="en-US" b="1">
                <a:cs typeface="Calibri Light"/>
              </a:rPr>
              <a:t>RESULTS Analysis FOR ENGLISH LANGUAGE</a:t>
            </a:r>
            <a:endParaRPr lang="en-US"/>
          </a:p>
        </p:txBody>
      </p:sp>
      <p:pic>
        <p:nvPicPr>
          <p:cNvPr id="7" name="Picture 7" descr="Chart, bar chart&#10;&#10;Description automatically generated">
            <a:extLst>
              <a:ext uri="{FF2B5EF4-FFF2-40B4-BE49-F238E27FC236}">
                <a16:creationId xmlns:a16="http://schemas.microsoft.com/office/drawing/2014/main" id="{111C30DE-B409-43D7-A270-8EDDE84DF044}"/>
              </a:ext>
            </a:extLst>
          </p:cNvPr>
          <p:cNvPicPr>
            <a:picLocks noGrp="1" noChangeAspect="1"/>
          </p:cNvPicPr>
          <p:nvPr>
            <p:ph idx="1"/>
          </p:nvPr>
        </p:nvPicPr>
        <p:blipFill>
          <a:blip r:embed="rId2"/>
          <a:stretch>
            <a:fillRect/>
          </a:stretch>
        </p:blipFill>
        <p:spPr>
          <a:xfrm>
            <a:off x="1790935" y="1934935"/>
            <a:ext cx="8545881" cy="4542970"/>
          </a:xfrm>
        </p:spPr>
      </p:pic>
    </p:spTree>
    <p:extLst>
      <p:ext uri="{BB962C8B-B14F-4D97-AF65-F5344CB8AC3E}">
        <p14:creationId xmlns:p14="http://schemas.microsoft.com/office/powerpoint/2010/main" val="233382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A4E0-D4F0-4A73-B2FE-FD2DB26ED7E1}"/>
              </a:ext>
            </a:extLst>
          </p:cNvPr>
          <p:cNvSpPr>
            <a:spLocks noGrp="1"/>
          </p:cNvSpPr>
          <p:nvPr>
            <p:ph type="title"/>
          </p:nvPr>
        </p:nvSpPr>
        <p:spPr/>
        <p:txBody>
          <a:bodyPr/>
          <a:lstStyle/>
          <a:p>
            <a:r>
              <a:rPr lang="en-US" b="1">
                <a:cs typeface="Calibri Light"/>
              </a:rPr>
              <a:t>RESULTS Analysis FOR Bangle LANGUAGE</a:t>
            </a:r>
            <a:endParaRPr lang="en-US" b="1">
              <a:ea typeface="+mj-lt"/>
              <a:cs typeface="+mj-lt"/>
            </a:endParaRPr>
          </a:p>
          <a:p>
            <a:endParaRPr lang="en-US">
              <a:cs typeface="Calibri Light"/>
            </a:endParaRPr>
          </a:p>
        </p:txBody>
      </p:sp>
      <p:graphicFrame>
        <p:nvGraphicFramePr>
          <p:cNvPr id="5" name="Content Placeholder 4">
            <a:extLst>
              <a:ext uri="{FF2B5EF4-FFF2-40B4-BE49-F238E27FC236}">
                <a16:creationId xmlns:a16="http://schemas.microsoft.com/office/drawing/2014/main" id="{94FE8E37-FF66-48F0-A4F7-CE59FBB9AEAC}"/>
              </a:ext>
            </a:extLst>
          </p:cNvPr>
          <p:cNvGraphicFramePr>
            <a:graphicFrameLocks noGrp="1"/>
          </p:cNvGraphicFramePr>
          <p:nvPr>
            <p:ph idx="1"/>
            <p:extLst>
              <p:ext uri="{D42A27DB-BD31-4B8C-83A1-F6EECF244321}">
                <p14:modId xmlns:p14="http://schemas.microsoft.com/office/powerpoint/2010/main" val="1451011646"/>
              </p:ext>
            </p:extLst>
          </p:nvPr>
        </p:nvGraphicFramePr>
        <p:xfrm>
          <a:off x="805132" y="1797169"/>
          <a:ext cx="10372485" cy="4263956"/>
        </p:xfrm>
        <a:graphic>
          <a:graphicData uri="http://schemas.openxmlformats.org/drawingml/2006/table">
            <a:tbl>
              <a:tblPr firstRow="1" bandRow="1">
                <a:tableStyleId>{5C22544A-7EE6-4342-B048-85BDC9FD1C3A}</a:tableStyleId>
              </a:tblPr>
              <a:tblGrid>
                <a:gridCol w="3118416">
                  <a:extLst>
                    <a:ext uri="{9D8B030D-6E8A-4147-A177-3AD203B41FA5}">
                      <a16:colId xmlns:a16="http://schemas.microsoft.com/office/drawing/2014/main" val="869047990"/>
                    </a:ext>
                  </a:extLst>
                </a:gridCol>
                <a:gridCol w="2418023">
                  <a:extLst>
                    <a:ext uri="{9D8B030D-6E8A-4147-A177-3AD203B41FA5}">
                      <a16:colId xmlns:a16="http://schemas.microsoft.com/office/drawing/2014/main" val="173818307"/>
                    </a:ext>
                  </a:extLst>
                </a:gridCol>
                <a:gridCol w="2418023">
                  <a:extLst>
                    <a:ext uri="{9D8B030D-6E8A-4147-A177-3AD203B41FA5}">
                      <a16:colId xmlns:a16="http://schemas.microsoft.com/office/drawing/2014/main" val="1475132776"/>
                    </a:ext>
                  </a:extLst>
                </a:gridCol>
                <a:gridCol w="2418023">
                  <a:extLst>
                    <a:ext uri="{9D8B030D-6E8A-4147-A177-3AD203B41FA5}">
                      <a16:colId xmlns:a16="http://schemas.microsoft.com/office/drawing/2014/main" val="2688836493"/>
                    </a:ext>
                  </a:extLst>
                </a:gridCol>
              </a:tblGrid>
              <a:tr h="1065989">
                <a:tc>
                  <a:txBody>
                    <a:bodyPr/>
                    <a:lstStyle/>
                    <a:p>
                      <a:pPr algn="l" rtl="0" fontAlgn="base"/>
                      <a:r>
                        <a:rPr lang="en-US" sz="2000" dirty="0">
                          <a:effectLst/>
                        </a:rPr>
                        <a:t>Models </a:t>
                      </a:r>
                      <a:endParaRPr lang="en-US" sz="2000" b="0" i="0" dirty="0">
                        <a:effectLst/>
                      </a:endParaRPr>
                    </a:p>
                  </a:txBody>
                  <a:tcPr/>
                </a:tc>
                <a:tc>
                  <a:txBody>
                    <a:bodyPr/>
                    <a:lstStyle/>
                    <a:p>
                      <a:pPr algn="l" rtl="0" fontAlgn="base"/>
                      <a:r>
                        <a:rPr lang="en-US" sz="2000" dirty="0">
                          <a:effectLst/>
                        </a:rPr>
                        <a:t>F1 Score </a:t>
                      </a:r>
                      <a:endParaRPr lang="en-US" sz="2000" b="0" i="0" dirty="0">
                        <a:effectLst/>
                      </a:endParaRPr>
                    </a:p>
                  </a:txBody>
                  <a:tcPr/>
                </a:tc>
                <a:tc>
                  <a:txBody>
                    <a:bodyPr/>
                    <a:lstStyle/>
                    <a:p>
                      <a:pPr algn="l" rtl="0" fontAlgn="base"/>
                      <a:r>
                        <a:rPr lang="en-US" sz="2000" dirty="0">
                          <a:effectLst/>
                        </a:rPr>
                        <a:t>Precision </a:t>
                      </a:r>
                      <a:endParaRPr lang="en-US" sz="2000" b="0" i="0" dirty="0">
                        <a:effectLst/>
                      </a:endParaRPr>
                    </a:p>
                  </a:txBody>
                  <a:tcPr/>
                </a:tc>
                <a:tc>
                  <a:txBody>
                    <a:bodyPr/>
                    <a:lstStyle/>
                    <a:p>
                      <a:pPr algn="l" rtl="0" fontAlgn="base"/>
                      <a:r>
                        <a:rPr lang="en-US" sz="2000" dirty="0">
                          <a:effectLst/>
                        </a:rPr>
                        <a:t>Recall </a:t>
                      </a:r>
                      <a:endParaRPr lang="en-US" sz="2000" b="0" i="0" dirty="0">
                        <a:effectLst/>
                      </a:endParaRPr>
                    </a:p>
                  </a:txBody>
                  <a:tcPr/>
                </a:tc>
                <a:extLst>
                  <a:ext uri="{0D108BD9-81ED-4DB2-BD59-A6C34878D82A}">
                    <a16:rowId xmlns:a16="http://schemas.microsoft.com/office/drawing/2014/main" val="2545818629"/>
                  </a:ext>
                </a:extLst>
              </a:tr>
              <a:tr h="1065989">
                <a:tc>
                  <a:txBody>
                    <a:bodyPr/>
                    <a:lstStyle/>
                    <a:p>
                      <a:pPr algn="l" rtl="0" fontAlgn="base"/>
                      <a:r>
                        <a:rPr lang="en-US" sz="2000">
                          <a:effectLst/>
                        </a:rPr>
                        <a:t>LSTM, Bi</a:t>
                      </a:r>
                      <a:r>
                        <a:rPr lang="en-US" sz="2000" dirty="0">
                          <a:effectLst/>
                        </a:rPr>
                        <a:t>-LSTM and RNN </a:t>
                      </a:r>
                      <a:endParaRPr lang="en-US" sz="2000" b="0" i="0" dirty="0">
                        <a:effectLst/>
                      </a:endParaRPr>
                    </a:p>
                  </a:txBody>
                  <a:tcPr/>
                </a:tc>
                <a:tc>
                  <a:txBody>
                    <a:bodyPr/>
                    <a:lstStyle/>
                    <a:p>
                      <a:pPr algn="l" rtl="0" fontAlgn="base"/>
                      <a:r>
                        <a:rPr lang="en-US" sz="2000" dirty="0">
                          <a:effectLst/>
                        </a:rPr>
                        <a:t>76.9% </a:t>
                      </a:r>
                      <a:endParaRPr lang="en-US" sz="2000" b="0" i="0" dirty="0">
                        <a:effectLst/>
                      </a:endParaRPr>
                    </a:p>
                  </a:txBody>
                  <a:tcPr/>
                </a:tc>
                <a:tc>
                  <a:txBody>
                    <a:bodyPr/>
                    <a:lstStyle/>
                    <a:p>
                      <a:pPr algn="l" rtl="0" fontAlgn="base"/>
                      <a:r>
                        <a:rPr lang="en-US" sz="2000" dirty="0">
                          <a:effectLst/>
                        </a:rPr>
                        <a:t>80% </a:t>
                      </a:r>
                      <a:endParaRPr lang="en-US" sz="2000" b="0" i="0" dirty="0">
                        <a:effectLst/>
                      </a:endParaRPr>
                    </a:p>
                  </a:txBody>
                  <a:tcPr/>
                </a:tc>
                <a:tc>
                  <a:txBody>
                    <a:bodyPr/>
                    <a:lstStyle/>
                    <a:p>
                      <a:pPr algn="l" rtl="0" fontAlgn="base"/>
                      <a:r>
                        <a:rPr lang="en-US" sz="2000" dirty="0">
                          <a:effectLst/>
                        </a:rPr>
                        <a:t>76% </a:t>
                      </a:r>
                      <a:endParaRPr lang="en-US" sz="2000" b="0" i="0" dirty="0">
                        <a:effectLst/>
                      </a:endParaRPr>
                    </a:p>
                  </a:txBody>
                  <a:tcPr/>
                </a:tc>
                <a:extLst>
                  <a:ext uri="{0D108BD9-81ED-4DB2-BD59-A6C34878D82A}">
                    <a16:rowId xmlns:a16="http://schemas.microsoft.com/office/drawing/2014/main" val="4075981955"/>
                  </a:ext>
                </a:extLst>
              </a:tr>
              <a:tr h="1065989">
                <a:tc>
                  <a:txBody>
                    <a:bodyPr/>
                    <a:lstStyle/>
                    <a:p>
                      <a:pPr algn="l" rtl="0" fontAlgn="base"/>
                      <a:r>
                        <a:rPr lang="en-US" sz="2000" dirty="0">
                          <a:effectLst/>
                        </a:rPr>
                        <a:t>GRU </a:t>
                      </a:r>
                      <a:endParaRPr lang="en-US" sz="2000" b="0" i="0" dirty="0">
                        <a:effectLst/>
                      </a:endParaRPr>
                    </a:p>
                  </a:txBody>
                  <a:tcPr/>
                </a:tc>
                <a:tc>
                  <a:txBody>
                    <a:bodyPr/>
                    <a:lstStyle/>
                    <a:p>
                      <a:pPr algn="l" rtl="0" fontAlgn="base"/>
                      <a:r>
                        <a:rPr lang="en-US" sz="2000" dirty="0">
                          <a:effectLst/>
                        </a:rPr>
                        <a:t>21.2% </a:t>
                      </a:r>
                      <a:endParaRPr lang="en-US" sz="2000" b="0" i="0" dirty="0">
                        <a:effectLst/>
                      </a:endParaRPr>
                    </a:p>
                  </a:txBody>
                  <a:tcPr/>
                </a:tc>
                <a:tc>
                  <a:txBody>
                    <a:bodyPr/>
                    <a:lstStyle/>
                    <a:p>
                      <a:pPr algn="l" rtl="0" fontAlgn="base"/>
                      <a:r>
                        <a:rPr lang="en-US" sz="2000" dirty="0">
                          <a:effectLst/>
                        </a:rPr>
                        <a:t>41% </a:t>
                      </a:r>
                      <a:endParaRPr lang="en-US" sz="2000" b="0" i="0" dirty="0">
                        <a:effectLst/>
                      </a:endParaRPr>
                    </a:p>
                  </a:txBody>
                  <a:tcPr/>
                </a:tc>
                <a:tc>
                  <a:txBody>
                    <a:bodyPr/>
                    <a:lstStyle/>
                    <a:p>
                      <a:pPr algn="l" rtl="0" fontAlgn="base"/>
                      <a:r>
                        <a:rPr lang="en-US" sz="2000" dirty="0">
                          <a:effectLst/>
                        </a:rPr>
                        <a:t>14% </a:t>
                      </a:r>
                      <a:endParaRPr lang="en-US" sz="2000" b="0" i="0" dirty="0">
                        <a:effectLst/>
                      </a:endParaRPr>
                    </a:p>
                  </a:txBody>
                  <a:tcPr/>
                </a:tc>
                <a:extLst>
                  <a:ext uri="{0D108BD9-81ED-4DB2-BD59-A6C34878D82A}">
                    <a16:rowId xmlns:a16="http://schemas.microsoft.com/office/drawing/2014/main" val="3289101343"/>
                  </a:ext>
                </a:extLst>
              </a:tr>
              <a:tr h="1065989">
                <a:tc>
                  <a:txBody>
                    <a:bodyPr/>
                    <a:lstStyle/>
                    <a:p>
                      <a:pPr algn="l" rtl="0" fontAlgn="base"/>
                      <a:r>
                        <a:rPr lang="en-US" sz="2000" dirty="0">
                          <a:effectLst/>
                        </a:rPr>
                        <a:t>LSTM and CRF </a:t>
                      </a:r>
                      <a:endParaRPr lang="en-US" sz="2000" b="0" i="0" dirty="0">
                        <a:effectLst/>
                      </a:endParaRPr>
                    </a:p>
                  </a:txBody>
                  <a:tcPr/>
                </a:tc>
                <a:tc>
                  <a:txBody>
                    <a:bodyPr/>
                    <a:lstStyle/>
                    <a:p>
                      <a:pPr algn="l" rtl="0" fontAlgn="base"/>
                      <a:r>
                        <a:rPr lang="en-US" sz="2000" dirty="0">
                          <a:effectLst/>
                        </a:rPr>
                        <a:t>8.8% </a:t>
                      </a:r>
                      <a:endParaRPr lang="en-US" sz="2000" b="0" i="0" dirty="0">
                        <a:effectLst/>
                      </a:endParaRPr>
                    </a:p>
                  </a:txBody>
                  <a:tcPr/>
                </a:tc>
                <a:tc>
                  <a:txBody>
                    <a:bodyPr/>
                    <a:lstStyle/>
                    <a:p>
                      <a:pPr algn="l" rtl="0" fontAlgn="base"/>
                      <a:r>
                        <a:rPr lang="en-US" sz="2000" dirty="0">
                          <a:effectLst/>
                        </a:rPr>
                        <a:t>10% </a:t>
                      </a:r>
                      <a:endParaRPr lang="en-US" sz="2000" b="0" i="0" dirty="0">
                        <a:effectLst/>
                      </a:endParaRPr>
                    </a:p>
                  </a:txBody>
                  <a:tcPr/>
                </a:tc>
                <a:tc>
                  <a:txBody>
                    <a:bodyPr/>
                    <a:lstStyle/>
                    <a:p>
                      <a:pPr algn="l" rtl="0" fontAlgn="base"/>
                      <a:r>
                        <a:rPr lang="en-US" sz="2000" dirty="0">
                          <a:effectLst/>
                        </a:rPr>
                        <a:t>7% </a:t>
                      </a:r>
                      <a:endParaRPr lang="en-US" sz="2000" b="0" i="0" dirty="0">
                        <a:effectLst/>
                      </a:endParaRPr>
                    </a:p>
                  </a:txBody>
                  <a:tcPr/>
                </a:tc>
                <a:extLst>
                  <a:ext uri="{0D108BD9-81ED-4DB2-BD59-A6C34878D82A}">
                    <a16:rowId xmlns:a16="http://schemas.microsoft.com/office/drawing/2014/main" val="755183255"/>
                  </a:ext>
                </a:extLst>
              </a:tr>
            </a:tbl>
          </a:graphicData>
        </a:graphic>
      </p:graphicFrame>
    </p:spTree>
    <p:extLst>
      <p:ext uri="{BB962C8B-B14F-4D97-AF65-F5344CB8AC3E}">
        <p14:creationId xmlns:p14="http://schemas.microsoft.com/office/powerpoint/2010/main" val="170660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78A1-3116-4954-BB84-365653DB54AB}"/>
              </a:ext>
            </a:extLst>
          </p:cNvPr>
          <p:cNvSpPr>
            <a:spLocks noGrp="1"/>
          </p:cNvSpPr>
          <p:nvPr>
            <p:ph type="title"/>
          </p:nvPr>
        </p:nvSpPr>
        <p:spPr/>
        <p:txBody>
          <a:bodyPr/>
          <a:lstStyle/>
          <a:p>
            <a:r>
              <a:rPr lang="en-US" b="1">
                <a:ea typeface="+mj-lt"/>
                <a:cs typeface="+mj-lt"/>
              </a:rPr>
              <a:t>RESULTS Analysis FOR Bangle LANGUAGE</a:t>
            </a:r>
            <a:endParaRPr lang="en-US"/>
          </a:p>
        </p:txBody>
      </p:sp>
      <p:pic>
        <p:nvPicPr>
          <p:cNvPr id="7" name="Picture 7" descr="Chart, bar chart&#10;&#10;Description automatically generated">
            <a:extLst>
              <a:ext uri="{FF2B5EF4-FFF2-40B4-BE49-F238E27FC236}">
                <a16:creationId xmlns:a16="http://schemas.microsoft.com/office/drawing/2014/main" id="{67E0FFA2-318B-4BAA-BAD7-FBF6DC863F4B}"/>
              </a:ext>
            </a:extLst>
          </p:cNvPr>
          <p:cNvPicPr>
            <a:picLocks noGrp="1" noChangeAspect="1"/>
          </p:cNvPicPr>
          <p:nvPr>
            <p:ph idx="1"/>
          </p:nvPr>
        </p:nvPicPr>
        <p:blipFill>
          <a:blip r:embed="rId2"/>
          <a:stretch>
            <a:fillRect/>
          </a:stretch>
        </p:blipFill>
        <p:spPr>
          <a:xfrm>
            <a:off x="1650783" y="1997280"/>
            <a:ext cx="8385610" cy="4500801"/>
          </a:xfrm>
        </p:spPr>
      </p:pic>
    </p:spTree>
    <p:extLst>
      <p:ext uri="{BB962C8B-B14F-4D97-AF65-F5344CB8AC3E}">
        <p14:creationId xmlns:p14="http://schemas.microsoft.com/office/powerpoint/2010/main" val="2143483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C07F-1534-4EA1-9CB1-645AB5B55B58}"/>
              </a:ext>
            </a:extLst>
          </p:cNvPr>
          <p:cNvSpPr>
            <a:spLocks noGrp="1"/>
          </p:cNvSpPr>
          <p:nvPr>
            <p:ph type="title"/>
          </p:nvPr>
        </p:nvSpPr>
        <p:spPr/>
        <p:txBody>
          <a:bodyPr/>
          <a:lstStyle/>
          <a:p>
            <a:r>
              <a:rPr lang="en-US" b="1">
                <a:cs typeface="Calibri Light"/>
              </a:rPr>
              <a:t>Conclusion</a:t>
            </a:r>
            <a:endParaRPr lang="en-US" b="1"/>
          </a:p>
        </p:txBody>
      </p:sp>
      <p:sp>
        <p:nvSpPr>
          <p:cNvPr id="6" name="Content Placeholder 5">
            <a:extLst>
              <a:ext uri="{FF2B5EF4-FFF2-40B4-BE49-F238E27FC236}">
                <a16:creationId xmlns:a16="http://schemas.microsoft.com/office/drawing/2014/main" id="{4EF4C722-D194-4768-8478-CE89D9890D00}"/>
              </a:ext>
            </a:extLst>
          </p:cNvPr>
          <p:cNvSpPr>
            <a:spLocks noGrp="1"/>
          </p:cNvSpPr>
          <p:nvPr>
            <p:ph idx="1"/>
          </p:nvPr>
        </p:nvSpPr>
        <p:spPr/>
        <p:txBody>
          <a:bodyPr>
            <a:normAutofit/>
          </a:bodyPr>
          <a:lstStyle/>
          <a:p>
            <a:pPr>
              <a:buClr>
                <a:srgbClr val="FFFFFF"/>
              </a:buClr>
            </a:pPr>
            <a:r>
              <a:rPr lang="en-US" sz="2400">
                <a:ea typeface="+mn-lt"/>
                <a:cs typeface="+mn-lt"/>
              </a:rPr>
              <a:t>Named Entity Recognition has been developing persistently for over 15 years. The novel employments it to extricate distinctive types of data (name, date, time, location) from the content. In expansion, there are more than 20 languages and more than 200 types of entities. Most analysts are curious about specific data on topic types such as news articles, web page data, etc. </a:t>
            </a:r>
          </a:p>
          <a:p>
            <a:pPr>
              <a:buClr>
                <a:srgbClr val="FFFFFF"/>
              </a:buClr>
            </a:pPr>
            <a:r>
              <a:rPr lang="en-US" sz="2400">
                <a:ea typeface="+mn-lt"/>
                <a:cs typeface="+mn-lt"/>
              </a:rPr>
              <a:t>We developed the NER system with both machine learning and deep learning approaches.  From these classifiers, we find out the best accuracy rate which is 99.52% for English and 96.02% for Bangla with the LSTM Bi-LSTM-RNN model. </a:t>
            </a:r>
            <a:endParaRPr lang="en-US" sz="2400">
              <a:cs typeface="Calibri"/>
            </a:endParaRPr>
          </a:p>
        </p:txBody>
      </p:sp>
    </p:spTree>
    <p:extLst>
      <p:ext uri="{BB962C8B-B14F-4D97-AF65-F5344CB8AC3E}">
        <p14:creationId xmlns:p14="http://schemas.microsoft.com/office/powerpoint/2010/main" val="3071658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6D208839-7407-44E6-AAD8-EA89D18CD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842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8DA1E8CC-C82D-4421-893C-5FA2C6073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Logo&#10;&#10;Description automatically generated">
            <a:extLst>
              <a:ext uri="{FF2B5EF4-FFF2-40B4-BE49-F238E27FC236}">
                <a16:creationId xmlns:a16="http://schemas.microsoft.com/office/drawing/2014/main" id="{86273A3A-E19A-47C1-8E54-FA255951B426}"/>
              </a:ext>
            </a:extLst>
          </p:cNvPr>
          <p:cNvPicPr>
            <a:picLocks noChangeAspect="1"/>
          </p:cNvPicPr>
          <p:nvPr/>
        </p:nvPicPr>
        <p:blipFill rotWithShape="1">
          <a:blip r:embed="rId2"/>
          <a:srcRect r="2126" b="-1"/>
          <a:stretch/>
        </p:blipFill>
        <p:spPr>
          <a:xfrm>
            <a:off x="643467" y="643467"/>
            <a:ext cx="10905066" cy="5571066"/>
          </a:xfrm>
          <a:prstGeom prst="rect">
            <a:avLst/>
          </a:prstGeom>
          <a:effectLst>
            <a:innerShdw blurRad="114300">
              <a:prstClr val="black"/>
            </a:innerShdw>
          </a:effectLst>
        </p:spPr>
      </p:pic>
    </p:spTree>
    <p:extLst>
      <p:ext uri="{BB962C8B-B14F-4D97-AF65-F5344CB8AC3E}">
        <p14:creationId xmlns:p14="http://schemas.microsoft.com/office/powerpoint/2010/main" val="225852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02E-4DBF-45E2-8419-938147F3FFF2}"/>
              </a:ext>
            </a:extLst>
          </p:cNvPr>
          <p:cNvSpPr>
            <a:spLocks noGrp="1"/>
          </p:cNvSpPr>
          <p:nvPr>
            <p:ph type="title"/>
          </p:nvPr>
        </p:nvSpPr>
        <p:spPr/>
        <p:txBody>
          <a:bodyPr/>
          <a:lstStyle/>
          <a:p>
            <a:r>
              <a:rPr lang="en-US" b="1">
                <a:cs typeface="Calibri Light"/>
              </a:rPr>
              <a:t>Introduction</a:t>
            </a:r>
            <a:endParaRPr lang="en-US" b="1"/>
          </a:p>
        </p:txBody>
      </p:sp>
      <p:sp>
        <p:nvSpPr>
          <p:cNvPr id="3" name="Content Placeholder 2">
            <a:extLst>
              <a:ext uri="{FF2B5EF4-FFF2-40B4-BE49-F238E27FC236}">
                <a16:creationId xmlns:a16="http://schemas.microsoft.com/office/drawing/2014/main" id="{CDBFE55B-4A01-4BF3-8D21-B220B4BA99AE}"/>
              </a:ext>
            </a:extLst>
          </p:cNvPr>
          <p:cNvSpPr>
            <a:spLocks noGrp="1"/>
          </p:cNvSpPr>
          <p:nvPr>
            <p:ph idx="1"/>
          </p:nvPr>
        </p:nvSpPr>
        <p:spPr>
          <a:xfrm>
            <a:off x="685801" y="1854520"/>
            <a:ext cx="10131425" cy="3649133"/>
          </a:xfrm>
        </p:spPr>
        <p:txBody>
          <a:bodyPr>
            <a:normAutofit/>
          </a:bodyPr>
          <a:lstStyle/>
          <a:p>
            <a:pPr marL="0" indent="0" algn="just">
              <a:buNone/>
            </a:pPr>
            <a:r>
              <a:rPr lang="en-US" sz="2400">
                <a:ea typeface="+mn-lt"/>
                <a:cs typeface="+mn-lt"/>
              </a:rPr>
              <a:t>Named Entity Recognition (NER) is an important application in almost all-natural language processing (NLP) applications including data retrieval, data extraction, machine translation, and automated abbreviations. Named Entity Recognition (NER) helps people easily identify key elements of any text. Finding the essence of a text helps to sort out unsolicited data and identify important information, which is important if people need to deal with large datasets. </a:t>
            </a:r>
          </a:p>
          <a:p>
            <a:pPr marL="0" indent="0" algn="just">
              <a:buNone/>
            </a:pPr>
            <a:r>
              <a:rPr lang="en" sz="2400">
                <a:ea typeface="+mn-lt"/>
                <a:cs typeface="+mn-lt"/>
              </a:rPr>
              <a:t>One of the major components of most information extraction (IE) and text mining systems is Named Entity Recognition (NER).</a:t>
            </a:r>
            <a:endParaRPr lang="en-US"/>
          </a:p>
        </p:txBody>
      </p:sp>
    </p:spTree>
    <p:extLst>
      <p:ext uri="{BB962C8B-B14F-4D97-AF65-F5344CB8AC3E}">
        <p14:creationId xmlns:p14="http://schemas.microsoft.com/office/powerpoint/2010/main" val="235036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900" decel="100000" fill="hold"/>
                                        <p:tgtEl>
                                          <p:spTgt spid="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8FDF-74BA-44D1-A462-F2303D00D90B}"/>
              </a:ext>
            </a:extLst>
          </p:cNvPr>
          <p:cNvSpPr>
            <a:spLocks noGrp="1"/>
          </p:cNvSpPr>
          <p:nvPr>
            <p:ph type="title"/>
          </p:nvPr>
        </p:nvSpPr>
        <p:spPr/>
        <p:txBody>
          <a:bodyPr/>
          <a:lstStyle/>
          <a:p>
            <a:r>
              <a:rPr lang="en-US" b="1">
                <a:cs typeface="Calibri Light"/>
              </a:rPr>
              <a:t>Motivation</a:t>
            </a:r>
            <a:endParaRPr lang="en-US" b="1"/>
          </a:p>
        </p:txBody>
      </p:sp>
      <p:sp>
        <p:nvSpPr>
          <p:cNvPr id="3" name="Content Placeholder 2">
            <a:extLst>
              <a:ext uri="{FF2B5EF4-FFF2-40B4-BE49-F238E27FC236}">
                <a16:creationId xmlns:a16="http://schemas.microsoft.com/office/drawing/2014/main" id="{A7762AF6-293F-480B-A816-01F6ECE6610D}"/>
              </a:ext>
            </a:extLst>
          </p:cNvPr>
          <p:cNvSpPr>
            <a:spLocks noGrp="1"/>
          </p:cNvSpPr>
          <p:nvPr>
            <p:ph idx="1"/>
          </p:nvPr>
        </p:nvSpPr>
        <p:spPr/>
        <p:txBody>
          <a:bodyPr>
            <a:normAutofit/>
          </a:bodyPr>
          <a:lstStyle/>
          <a:p>
            <a:r>
              <a:rPr lang="en-US" sz="2400">
                <a:cs typeface="Calibri"/>
              </a:rPr>
              <a:t>For information extraction, this system is one of the key element.</a:t>
            </a:r>
          </a:p>
          <a:p>
            <a:pPr>
              <a:buClr>
                <a:srgbClr val="FFFFFF"/>
              </a:buClr>
            </a:pPr>
            <a:r>
              <a:rPr lang="en-US" sz="2400">
                <a:cs typeface="Calibri"/>
              </a:rPr>
              <a:t>Detect important information from large dataset.</a:t>
            </a:r>
          </a:p>
          <a:p>
            <a:pPr>
              <a:buClr>
                <a:srgbClr val="FFFFFF"/>
              </a:buClr>
            </a:pPr>
            <a:r>
              <a:rPr lang="en-US" sz="2400">
                <a:cs typeface="Calibri"/>
              </a:rPr>
              <a:t>Uses for classifying content for news providers, indexing document for any work, shop owners can verify their customers, a company can verify their employee etc. It will make the task of our daily office work much easier. </a:t>
            </a:r>
          </a:p>
          <a:p>
            <a:pPr>
              <a:buClr>
                <a:srgbClr val="FFFFFF"/>
              </a:buClr>
            </a:pPr>
            <a:endParaRPr lang="en-US" sz="2400">
              <a:cs typeface="Calibri"/>
            </a:endParaRPr>
          </a:p>
          <a:p>
            <a:pPr>
              <a:buClr>
                <a:srgbClr val="FFFFFF"/>
              </a:buClr>
            </a:pPr>
            <a:endParaRPr lang="en-US" sz="2400">
              <a:cs typeface="Calibri"/>
            </a:endParaRPr>
          </a:p>
          <a:p>
            <a:pPr>
              <a:buClr>
                <a:srgbClr val="FFFFFF"/>
              </a:buClr>
            </a:pPr>
            <a:endParaRPr lang="en-US" sz="2400">
              <a:cs typeface="Calibri"/>
            </a:endParaRPr>
          </a:p>
        </p:txBody>
      </p:sp>
    </p:spTree>
    <p:extLst>
      <p:ext uri="{BB962C8B-B14F-4D97-AF65-F5344CB8AC3E}">
        <p14:creationId xmlns:p14="http://schemas.microsoft.com/office/powerpoint/2010/main" val="29371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8165-1AF8-4BB3-BD0D-8F238126350C}"/>
              </a:ext>
            </a:extLst>
          </p:cNvPr>
          <p:cNvSpPr>
            <a:spLocks noGrp="1"/>
          </p:cNvSpPr>
          <p:nvPr>
            <p:ph type="title"/>
          </p:nvPr>
        </p:nvSpPr>
        <p:spPr>
          <a:xfrm>
            <a:off x="685801" y="681487"/>
            <a:ext cx="10131425" cy="1456267"/>
          </a:xfrm>
        </p:spPr>
        <p:txBody>
          <a:bodyPr/>
          <a:lstStyle/>
          <a:p>
            <a:r>
              <a:rPr lang="en-US" b="1">
                <a:cs typeface="Calibri Light"/>
              </a:rPr>
              <a:t>Objectives</a:t>
            </a:r>
          </a:p>
        </p:txBody>
      </p:sp>
      <p:sp>
        <p:nvSpPr>
          <p:cNvPr id="3" name="Content Placeholder 2">
            <a:extLst>
              <a:ext uri="{FF2B5EF4-FFF2-40B4-BE49-F238E27FC236}">
                <a16:creationId xmlns:a16="http://schemas.microsoft.com/office/drawing/2014/main" id="{1A0BD82B-C800-40F8-AD28-4AB9280685D0}"/>
              </a:ext>
            </a:extLst>
          </p:cNvPr>
          <p:cNvSpPr>
            <a:spLocks noGrp="1"/>
          </p:cNvSpPr>
          <p:nvPr>
            <p:ph idx="1"/>
          </p:nvPr>
        </p:nvSpPr>
        <p:spPr>
          <a:xfrm>
            <a:off x="685801" y="1653237"/>
            <a:ext cx="10131425" cy="3649133"/>
          </a:xfrm>
        </p:spPr>
        <p:txBody>
          <a:bodyPr/>
          <a:lstStyle/>
          <a:p>
            <a:r>
              <a:rPr lang="en-US" sz="2400">
                <a:ea typeface="+mn-lt"/>
                <a:cs typeface="+mn-lt"/>
              </a:rPr>
              <a:t>To explore the basics of how NER works with high-level use cases and how they can be applied to a business or project.</a:t>
            </a:r>
          </a:p>
          <a:p>
            <a:pPr>
              <a:buClr>
                <a:srgbClr val="FFFFFF"/>
              </a:buClr>
            </a:pPr>
            <a:r>
              <a:rPr lang="en-US" sz="2400">
                <a:ea typeface="+mn-lt"/>
                <a:cs typeface="+mn-lt"/>
              </a:rPr>
              <a:t>To distinguish and classify each word in a report such as a few individual names, area names, organization names, different name, and "none of the over".</a:t>
            </a:r>
          </a:p>
          <a:p>
            <a:pPr>
              <a:buClr>
                <a:srgbClr val="FFFFFF"/>
              </a:buClr>
            </a:pPr>
            <a:r>
              <a:rPr lang="en-US" sz="2400">
                <a:ea typeface="+mn-lt"/>
                <a:cs typeface="+mn-lt"/>
              </a:rPr>
              <a:t>To</a:t>
            </a:r>
            <a:r>
              <a:rPr lang="en-US" sz="2400" b="1">
                <a:ea typeface="+mn-lt"/>
                <a:cs typeface="+mn-lt"/>
              </a:rPr>
              <a:t> </a:t>
            </a:r>
            <a:r>
              <a:rPr lang="en-US" sz="2400">
                <a:ea typeface="+mn-lt"/>
                <a:cs typeface="+mn-lt"/>
              </a:rPr>
              <a:t>identify relevant nouns in the documents or any content.</a:t>
            </a:r>
          </a:p>
        </p:txBody>
      </p:sp>
    </p:spTree>
    <p:extLst>
      <p:ext uri="{BB962C8B-B14F-4D97-AF65-F5344CB8AC3E}">
        <p14:creationId xmlns:p14="http://schemas.microsoft.com/office/powerpoint/2010/main" val="258779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DA71-DE7C-4ECE-868C-E72DF8E29B30}"/>
              </a:ext>
            </a:extLst>
          </p:cNvPr>
          <p:cNvSpPr>
            <a:spLocks noGrp="1"/>
          </p:cNvSpPr>
          <p:nvPr>
            <p:ph type="title"/>
          </p:nvPr>
        </p:nvSpPr>
        <p:spPr/>
        <p:txBody>
          <a:bodyPr/>
          <a:lstStyle/>
          <a:p>
            <a:r>
              <a:rPr lang="en-US" b="1">
                <a:cs typeface="Calibri Light"/>
              </a:rPr>
              <a:t>Related work</a:t>
            </a:r>
            <a:endParaRPr lang="en-US" b="1"/>
          </a:p>
        </p:txBody>
      </p:sp>
      <p:sp>
        <p:nvSpPr>
          <p:cNvPr id="3" name="Content Placeholder 2">
            <a:extLst>
              <a:ext uri="{FF2B5EF4-FFF2-40B4-BE49-F238E27FC236}">
                <a16:creationId xmlns:a16="http://schemas.microsoft.com/office/drawing/2014/main" id="{F9A58A7D-7275-4C3D-84E9-9B4760AB4F36}"/>
              </a:ext>
            </a:extLst>
          </p:cNvPr>
          <p:cNvSpPr>
            <a:spLocks noGrp="1"/>
          </p:cNvSpPr>
          <p:nvPr>
            <p:ph idx="1"/>
          </p:nvPr>
        </p:nvSpPr>
        <p:spPr/>
        <p:txBody>
          <a:bodyPr>
            <a:normAutofit lnSpcReduction="10000"/>
          </a:bodyPr>
          <a:lstStyle/>
          <a:p>
            <a:r>
              <a:rPr lang="en-US" sz="2400">
                <a:ea typeface="+mn-lt"/>
                <a:cs typeface="+mn-lt"/>
              </a:rPr>
              <a:t>In a research, Asif Ekbal and Sivaji Bandyopadhyay has analyzed a Bengali news corpus which has approximately 34-million-word forms. A table-driven semi-automatic NE tag conversion routine is designed to convert sixteen-NE tagged corpus to twelve-NE tagged corpus. The corpus has been used to enhance the NER system in Bengali using pattern directed some machine learning approaches.</a:t>
            </a:r>
          </a:p>
          <a:p>
            <a:pPr>
              <a:buClr>
                <a:srgbClr val="FFFFFF"/>
              </a:buClr>
            </a:pPr>
            <a:r>
              <a:rPr lang="en-US" sz="2400">
                <a:ea typeface="+mn-lt"/>
                <a:cs typeface="+mn-lt"/>
              </a:rPr>
              <a:t>In another paper, bilingual NER tests on the tremendous </a:t>
            </a:r>
            <a:r>
              <a:rPr lang="en-US" sz="2400" err="1">
                <a:ea typeface="+mn-lt"/>
                <a:cs typeface="+mn-lt"/>
              </a:rPr>
              <a:t>Ontonotes</a:t>
            </a:r>
            <a:r>
              <a:rPr lang="en-US" sz="2400">
                <a:ea typeface="+mn-lt"/>
                <a:cs typeface="+mn-lt"/>
              </a:rPr>
              <a:t> 4.0 Chinese-English corpus appear that the proposed strategy can progress solid baselines for both Chinese and English. In specific, Chinese execution progressed by an outright F1 score of more than 5%.</a:t>
            </a:r>
            <a:endParaRPr lang="en-US" sz="2400">
              <a:cs typeface="Calibri"/>
            </a:endParaRPr>
          </a:p>
          <a:p>
            <a:pPr>
              <a:buClr>
                <a:srgbClr val="FFFFFF"/>
              </a:buClr>
            </a:pPr>
            <a:endParaRPr lang="en-US" sz="2400">
              <a:cs typeface="Calibri"/>
            </a:endParaRPr>
          </a:p>
        </p:txBody>
      </p:sp>
    </p:spTree>
    <p:extLst>
      <p:ext uri="{BB962C8B-B14F-4D97-AF65-F5344CB8AC3E}">
        <p14:creationId xmlns:p14="http://schemas.microsoft.com/office/powerpoint/2010/main" val="307648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heckerboard(across)">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FFBB-4B86-4BA9-8BF7-564D69B52861}"/>
              </a:ext>
            </a:extLst>
          </p:cNvPr>
          <p:cNvSpPr>
            <a:spLocks noGrp="1"/>
          </p:cNvSpPr>
          <p:nvPr>
            <p:ph type="title"/>
          </p:nvPr>
        </p:nvSpPr>
        <p:spPr/>
        <p:txBody>
          <a:bodyPr/>
          <a:lstStyle/>
          <a:p>
            <a:r>
              <a:rPr lang="en-US" b="1">
                <a:ea typeface="+mj-lt"/>
                <a:cs typeface="+mj-lt"/>
              </a:rPr>
              <a:t>Related work</a:t>
            </a:r>
            <a:endParaRPr lang="en-US">
              <a:ea typeface="+mj-lt"/>
              <a:cs typeface="+mj-lt"/>
            </a:endParaRPr>
          </a:p>
        </p:txBody>
      </p:sp>
      <p:sp>
        <p:nvSpPr>
          <p:cNvPr id="3" name="Content Placeholder 2">
            <a:extLst>
              <a:ext uri="{FF2B5EF4-FFF2-40B4-BE49-F238E27FC236}">
                <a16:creationId xmlns:a16="http://schemas.microsoft.com/office/drawing/2014/main" id="{067B83C8-8393-4639-8659-B54A42280999}"/>
              </a:ext>
            </a:extLst>
          </p:cNvPr>
          <p:cNvSpPr>
            <a:spLocks noGrp="1"/>
          </p:cNvSpPr>
          <p:nvPr>
            <p:ph idx="1"/>
          </p:nvPr>
        </p:nvSpPr>
        <p:spPr/>
        <p:txBody>
          <a:bodyPr>
            <a:normAutofit fontScale="92500" lnSpcReduction="10000"/>
          </a:bodyPr>
          <a:lstStyle/>
          <a:p>
            <a:r>
              <a:rPr lang="en-US" sz="2400">
                <a:ea typeface="+mn-lt"/>
                <a:cs typeface="+mn-lt"/>
              </a:rPr>
              <a:t>In a research, </a:t>
            </a:r>
            <a:r>
              <a:rPr lang="en-US" sz="2400" err="1">
                <a:ea typeface="+mn-lt"/>
                <a:cs typeface="+mn-lt"/>
              </a:rPr>
              <a:t>Shammur</a:t>
            </a:r>
            <a:r>
              <a:rPr lang="en-US" sz="2400">
                <a:ea typeface="+mn-lt"/>
                <a:cs typeface="+mn-lt"/>
              </a:rPr>
              <a:t> Absar Chowdhury, Firoj </a:t>
            </a:r>
            <a:r>
              <a:rPr lang="en-US" sz="2400" err="1">
                <a:ea typeface="+mn-lt"/>
                <a:cs typeface="+mn-lt"/>
              </a:rPr>
              <a:t>Alam</a:t>
            </a:r>
            <a:r>
              <a:rPr lang="en-US" sz="2400">
                <a:ea typeface="+mn-lt"/>
                <a:cs typeface="+mn-lt"/>
              </a:rPr>
              <a:t> and Naira Khan use three type of features. Like word-level features, list lookup features, word-embedding features and they also use POS. They use CRFs model for designing their sequence classification model. They also use it to extract POS tag for their task.</a:t>
            </a:r>
            <a:endParaRPr lang="en-US"/>
          </a:p>
          <a:p>
            <a:pPr>
              <a:buClr>
                <a:srgbClr val="FFFFFF"/>
              </a:buClr>
            </a:pPr>
            <a:r>
              <a:rPr lang="en-US" sz="2400">
                <a:ea typeface="+mn-lt"/>
                <a:cs typeface="+mn-lt"/>
              </a:rPr>
              <a:t>A paper conversion routine has been developed in the paper of Asif Ekbal and Sivaji Bandyopadhyay  to convert any sixteen-NE tagged corpus to a twelve-NE tagged corpus. The sixteen-NE tagged corpus of the 150K wordforms has been used to develop the NER system using various machine learning methods. Among the machine learning methods, the SVM method has worked through an overall F-score of 91.8%.</a:t>
            </a:r>
          </a:p>
          <a:p>
            <a:pPr>
              <a:buClr>
                <a:srgbClr val="FFFFFF"/>
              </a:buClr>
            </a:pPr>
            <a:endParaRPr lang="en-US" sz="2400">
              <a:ea typeface="+mn-lt"/>
              <a:cs typeface="+mn-lt"/>
            </a:endParaRPr>
          </a:p>
        </p:txBody>
      </p:sp>
    </p:spTree>
    <p:extLst>
      <p:ext uri="{BB962C8B-B14F-4D97-AF65-F5344CB8AC3E}">
        <p14:creationId xmlns:p14="http://schemas.microsoft.com/office/powerpoint/2010/main" val="26048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0307-35FD-4B1B-9AAB-EA475C4B665F}"/>
              </a:ext>
            </a:extLst>
          </p:cNvPr>
          <p:cNvSpPr>
            <a:spLocks noGrp="1"/>
          </p:cNvSpPr>
          <p:nvPr>
            <p:ph type="title"/>
          </p:nvPr>
        </p:nvSpPr>
        <p:spPr/>
        <p:txBody>
          <a:bodyPr/>
          <a:lstStyle/>
          <a:p>
            <a:r>
              <a:rPr lang="en-US" b="1">
                <a:cs typeface="Calibri Light"/>
              </a:rPr>
              <a:t>Contribution</a:t>
            </a:r>
            <a:endParaRPr lang="en-US" b="1"/>
          </a:p>
        </p:txBody>
      </p:sp>
      <p:sp>
        <p:nvSpPr>
          <p:cNvPr id="3" name="Content Placeholder 2">
            <a:extLst>
              <a:ext uri="{FF2B5EF4-FFF2-40B4-BE49-F238E27FC236}">
                <a16:creationId xmlns:a16="http://schemas.microsoft.com/office/drawing/2014/main" id="{D1755DB7-8559-4A24-B2DB-477FC5E1665D}"/>
              </a:ext>
            </a:extLst>
          </p:cNvPr>
          <p:cNvSpPr>
            <a:spLocks noGrp="1"/>
          </p:cNvSpPr>
          <p:nvPr>
            <p:ph idx="1"/>
          </p:nvPr>
        </p:nvSpPr>
        <p:spPr>
          <a:xfrm>
            <a:off x="685801" y="2070180"/>
            <a:ext cx="10131425" cy="3649133"/>
          </a:xfrm>
        </p:spPr>
        <p:txBody>
          <a:bodyPr>
            <a:normAutofit fontScale="92500"/>
          </a:bodyPr>
          <a:lstStyle/>
          <a:p>
            <a:r>
              <a:rPr lang="en-US" sz="2400" dirty="0">
                <a:ea typeface="+mn-lt"/>
                <a:cs typeface="+mn-lt"/>
              </a:rPr>
              <a:t>In our study, we developed the system using both deep learning approach and machine learning approach.</a:t>
            </a:r>
          </a:p>
          <a:p>
            <a:pPr>
              <a:buClr>
                <a:srgbClr val="FFFFFF"/>
              </a:buClr>
            </a:pPr>
            <a:r>
              <a:rPr lang="en-US" sz="2400" dirty="0">
                <a:cs typeface="Calibri"/>
              </a:rPr>
              <a:t>We have worked on two languages like Bengali and English.</a:t>
            </a:r>
          </a:p>
          <a:p>
            <a:pPr>
              <a:buClr>
                <a:srgbClr val="FFFFFF"/>
              </a:buClr>
            </a:pPr>
            <a:r>
              <a:rPr lang="en-US" sz="2400">
                <a:cs typeface="Calibri"/>
              </a:rPr>
              <a:t>We developed  LSTM Bi-LSTM-RNN model together for both English and Bangla dataset which gives the best accuracy 99.52% for English and 96.02% for Bengali. </a:t>
            </a:r>
          </a:p>
          <a:p>
            <a:pPr>
              <a:buClr>
                <a:srgbClr val="FFFFFF"/>
              </a:buClr>
            </a:pPr>
            <a:r>
              <a:rPr lang="en-US" sz="2400">
                <a:cs typeface="Calibri"/>
              </a:rPr>
              <a:t>LSTM and CRF model developed together for our project and this</a:t>
            </a:r>
            <a:r>
              <a:rPr lang="en-US" sz="2400">
                <a:ea typeface="+mn-lt"/>
                <a:cs typeface="+mn-lt"/>
              </a:rPr>
              <a:t> model has not been developed before for both Bengali and English Language.</a:t>
            </a:r>
          </a:p>
          <a:p>
            <a:pPr>
              <a:buClr>
                <a:srgbClr val="FFFFFF"/>
              </a:buClr>
            </a:pPr>
            <a:r>
              <a:rPr lang="en-US" sz="2400">
                <a:cs typeface="Calibri"/>
              </a:rPr>
              <a:t>SVM and GRU model also developed for NER system in Bengali and English.</a:t>
            </a:r>
          </a:p>
          <a:p>
            <a:pPr>
              <a:buClr>
                <a:srgbClr val="FFFFFF"/>
              </a:buClr>
            </a:pPr>
            <a:endParaRPr lang="en-US" sz="2400">
              <a:cs typeface="Calibri"/>
            </a:endParaRPr>
          </a:p>
        </p:txBody>
      </p:sp>
    </p:spTree>
    <p:extLst>
      <p:ext uri="{BB962C8B-B14F-4D97-AF65-F5344CB8AC3E}">
        <p14:creationId xmlns:p14="http://schemas.microsoft.com/office/powerpoint/2010/main" val="306085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900" decel="100000" fill="hold"/>
                                        <p:tgtEl>
                                          <p:spTgt spid="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5B49-BF15-4BB6-B38C-D0E3BE3DD111}"/>
              </a:ext>
            </a:extLst>
          </p:cNvPr>
          <p:cNvSpPr>
            <a:spLocks noGrp="1"/>
          </p:cNvSpPr>
          <p:nvPr>
            <p:ph type="title"/>
          </p:nvPr>
        </p:nvSpPr>
        <p:spPr>
          <a:xfrm>
            <a:off x="685801" y="681487"/>
            <a:ext cx="10131425" cy="1456267"/>
          </a:xfrm>
        </p:spPr>
        <p:txBody>
          <a:bodyPr/>
          <a:lstStyle/>
          <a:p>
            <a:r>
              <a:rPr lang="en-US" b="1">
                <a:cs typeface="Calibri Light"/>
              </a:rPr>
              <a:t>Methodology</a:t>
            </a:r>
            <a:endParaRPr lang="en-US" b="1"/>
          </a:p>
        </p:txBody>
      </p:sp>
      <p:sp>
        <p:nvSpPr>
          <p:cNvPr id="3" name="Content Placeholder 2">
            <a:extLst>
              <a:ext uri="{FF2B5EF4-FFF2-40B4-BE49-F238E27FC236}">
                <a16:creationId xmlns:a16="http://schemas.microsoft.com/office/drawing/2014/main" id="{6C1C7DA5-76A4-45BB-981D-CE4CAE7E7D1E}"/>
              </a:ext>
            </a:extLst>
          </p:cNvPr>
          <p:cNvSpPr>
            <a:spLocks noGrp="1"/>
          </p:cNvSpPr>
          <p:nvPr>
            <p:ph idx="1"/>
          </p:nvPr>
        </p:nvSpPr>
        <p:spPr>
          <a:xfrm>
            <a:off x="642669" y="1710746"/>
            <a:ext cx="10131425" cy="4109208"/>
          </a:xfrm>
        </p:spPr>
        <p:txBody>
          <a:bodyPr vert="horz" lIns="91440" tIns="45720" rIns="91440" bIns="45720" rtlCol="0" anchor="ctr">
            <a:noAutofit/>
          </a:bodyPr>
          <a:lstStyle/>
          <a:p>
            <a:r>
              <a:rPr lang="en-US" sz="2000">
                <a:ea typeface="+mn-lt"/>
                <a:cs typeface="+mn-lt"/>
              </a:rPr>
              <a:t>In this Project, we pre-processed the dataset and then we extracted the data and split the data from the dataset as train data (80%) and test data (20%). </a:t>
            </a:r>
            <a:endParaRPr lang="en-US" sz="2000">
              <a:cs typeface="Calibri"/>
            </a:endParaRPr>
          </a:p>
          <a:p>
            <a:r>
              <a:rPr lang="en-US" sz="2000">
                <a:cs typeface="Calibri"/>
              </a:rPr>
              <a:t>IOB encoding has been used for English dataset and label encoder is used for Bangla dataset.</a:t>
            </a:r>
          </a:p>
          <a:p>
            <a:r>
              <a:rPr lang="en-US" sz="2000">
                <a:ea typeface="+mn-lt"/>
                <a:cs typeface="+mn-lt"/>
              </a:rPr>
              <a:t>Overfitting is reduced by extracting features. Word embedding and count vectorizer were used here for enables the machine learning approaches to train faster.</a:t>
            </a:r>
          </a:p>
          <a:p>
            <a:r>
              <a:rPr lang="en-US" sz="2000">
                <a:ea typeface="+mn-lt"/>
                <a:cs typeface="+mn-lt"/>
              </a:rPr>
              <a:t>Six types of classifiers like RNN, LSTM, Bi-directional LSTM, Support vector machine (SVM), Conditional Random Field (CRF) and Gated Recurrent Unit (GRU) have been applied to create the model. The results obtained from these classifications are measured and the model is evaluated. The performance of all the classification methods have been analyzed and compared, which classification can give the best results. </a:t>
            </a:r>
            <a:endParaRPr lang="en-US" sz="2000">
              <a:cs typeface="Calibri" panose="020F0502020204030204"/>
            </a:endParaRPr>
          </a:p>
        </p:txBody>
      </p:sp>
    </p:spTree>
    <p:extLst>
      <p:ext uri="{BB962C8B-B14F-4D97-AF65-F5344CB8AC3E}">
        <p14:creationId xmlns:p14="http://schemas.microsoft.com/office/powerpoint/2010/main" val="44496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900" decel="100000" fill="hold"/>
                                        <p:tgtEl>
                                          <p:spTgt spid="3"/>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C662-FE20-4B6C-A1EA-913BA7901C4B}"/>
              </a:ext>
            </a:extLst>
          </p:cNvPr>
          <p:cNvSpPr>
            <a:spLocks noGrp="1"/>
          </p:cNvSpPr>
          <p:nvPr>
            <p:ph type="title"/>
          </p:nvPr>
        </p:nvSpPr>
        <p:spPr>
          <a:xfrm>
            <a:off x="700178" y="5751"/>
            <a:ext cx="10131425" cy="1456267"/>
          </a:xfrm>
        </p:spPr>
        <p:txBody>
          <a:bodyPr/>
          <a:lstStyle/>
          <a:p>
            <a:r>
              <a:rPr lang="en-US" b="1">
                <a:cs typeface="Calibri Light"/>
              </a:rPr>
              <a:t>Framework of the proposed model</a:t>
            </a:r>
          </a:p>
        </p:txBody>
      </p:sp>
      <p:pic>
        <p:nvPicPr>
          <p:cNvPr id="8" name="Picture 8" descr="Diagram&#10;&#10;Description automatically generated">
            <a:extLst>
              <a:ext uri="{FF2B5EF4-FFF2-40B4-BE49-F238E27FC236}">
                <a16:creationId xmlns:a16="http://schemas.microsoft.com/office/drawing/2014/main" id="{38511FCB-6A23-41B7-9A64-3B9C786F1671}"/>
              </a:ext>
            </a:extLst>
          </p:cNvPr>
          <p:cNvPicPr>
            <a:picLocks noGrp="1" noChangeAspect="1"/>
          </p:cNvPicPr>
          <p:nvPr>
            <p:ph idx="1"/>
          </p:nvPr>
        </p:nvPicPr>
        <p:blipFill>
          <a:blip r:embed="rId2"/>
          <a:stretch>
            <a:fillRect/>
          </a:stretch>
        </p:blipFill>
        <p:spPr>
          <a:xfrm>
            <a:off x="1366838" y="1236293"/>
            <a:ext cx="9258180" cy="5273774"/>
          </a:xfrm>
        </p:spPr>
      </p:pic>
    </p:spTree>
    <p:extLst>
      <p:ext uri="{BB962C8B-B14F-4D97-AF65-F5344CB8AC3E}">
        <p14:creationId xmlns:p14="http://schemas.microsoft.com/office/powerpoint/2010/main" val="143006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Celestial</vt:lpstr>
      <vt:lpstr>On Named Entity Recognition: Deep Learning Approaches </vt:lpstr>
      <vt:lpstr>Introduction</vt:lpstr>
      <vt:lpstr>Motivation</vt:lpstr>
      <vt:lpstr>Objectives</vt:lpstr>
      <vt:lpstr>Related work</vt:lpstr>
      <vt:lpstr>Related work</vt:lpstr>
      <vt:lpstr>Contribution</vt:lpstr>
      <vt:lpstr>Methodology</vt:lpstr>
      <vt:lpstr>Framework of the proposed model</vt:lpstr>
      <vt:lpstr>DATASET OVERVIEW AND PREPROCESSING : </vt:lpstr>
      <vt:lpstr>Tagset For English Dataset</vt:lpstr>
      <vt:lpstr>Tagset for bangla dataset</vt:lpstr>
      <vt:lpstr>RESULTS Analysis FOR ENGLISH LANGUAGE </vt:lpstr>
      <vt:lpstr>RESULTS Analysis FOR ENGLISH LANGUAGE</vt:lpstr>
      <vt:lpstr>RESULTS Analysis FOR Bangle LANGUAGE </vt:lpstr>
      <vt:lpstr>RESULTS Analysis FOR Bangle LANGUAGE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20</cp:revision>
  <dcterms:created xsi:type="dcterms:W3CDTF">2021-02-25T14:59:20Z</dcterms:created>
  <dcterms:modified xsi:type="dcterms:W3CDTF">2021-02-25T21:42:15Z</dcterms:modified>
</cp:coreProperties>
</file>