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97" r:id="rId2"/>
    <p:sldId id="290" r:id="rId3"/>
    <p:sldId id="288" r:id="rId4"/>
    <p:sldId id="299" r:id="rId5"/>
    <p:sldId id="300" r:id="rId6"/>
    <p:sldId id="301" r:id="rId7"/>
    <p:sldId id="302" r:id="rId8"/>
    <p:sldId id="326" r:id="rId9"/>
    <p:sldId id="324" r:id="rId10"/>
    <p:sldId id="325" r:id="rId11"/>
    <p:sldId id="267" r:id="rId12"/>
    <p:sldId id="327" r:id="rId13"/>
    <p:sldId id="272" r:id="rId14"/>
    <p:sldId id="328" r:id="rId15"/>
    <p:sldId id="329" r:id="rId16"/>
    <p:sldId id="330" r:id="rId17"/>
    <p:sldId id="270" r:id="rId18"/>
    <p:sldId id="331" r:id="rId19"/>
    <p:sldId id="335" r:id="rId20"/>
    <p:sldId id="336" r:id="rId21"/>
    <p:sldId id="337" r:id="rId22"/>
    <p:sldId id="309" r:id="rId23"/>
    <p:sldId id="310" r:id="rId24"/>
    <p:sldId id="348" r:id="rId25"/>
    <p:sldId id="339" r:id="rId26"/>
    <p:sldId id="340" r:id="rId27"/>
    <p:sldId id="317" r:id="rId28"/>
    <p:sldId id="344" r:id="rId29"/>
    <p:sldId id="347" r:id="rId30"/>
    <p:sldId id="345" r:id="rId31"/>
    <p:sldId id="314" r:id="rId32"/>
    <p:sldId id="286" r:id="rId33"/>
    <p:sldId id="349" r:id="rId34"/>
    <p:sldId id="266" r:id="rId35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37"/>
      <p:bold r:id="rId38"/>
      <p:italic r:id="rId39"/>
      <p:boldItalic r:id="rId40"/>
    </p:embeddedFont>
    <p:embeddedFont>
      <p:font typeface="Nixie One" panose="020B0604020202020204" charset="0"/>
      <p:regular r:id="rId41"/>
    </p:embeddedFont>
    <p:embeddedFont>
      <p:font typeface="Garamond" panose="02020404030301010803" pitchFamily="18" charset="0"/>
      <p:regular r:id="rId42"/>
      <p:bold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Roboto Slab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2A8C8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72257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155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15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606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916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858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29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702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77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816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964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34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86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310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975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216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975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737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331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5686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328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58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62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005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985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74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53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87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9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78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660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78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4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89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36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 style B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5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2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5" r:id="rId3"/>
    <p:sldLayoutId id="2147483666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343382" y="819150"/>
            <a:ext cx="84572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Garamond" pitchFamily="18" charset="0"/>
              </a:rPr>
              <a:t>Interpretable </a:t>
            </a:r>
            <a:r>
              <a:rPr lang="en-US" sz="3200" dirty="0">
                <a:latin typeface="Garamond" pitchFamily="18" charset="0"/>
              </a:rPr>
              <a:t>Multi Labeled Bengali Toxic Comments Classification using Deep Learning</a:t>
            </a:r>
          </a:p>
        </p:txBody>
      </p:sp>
      <p:sp>
        <p:nvSpPr>
          <p:cNvPr id="2" name="Google Shape;95;p13">
            <a:extLst>
              <a:ext uri="{FF2B5EF4-FFF2-40B4-BE49-F238E27FC236}">
                <a16:creationId xmlns:a16="http://schemas.microsoft.com/office/drawing/2014/main" xmlns="" id="{134E427B-82F1-5EC9-4754-6B2E332DAA83}"/>
              </a:ext>
            </a:extLst>
          </p:cNvPr>
          <p:cNvSpPr/>
          <p:nvPr/>
        </p:nvSpPr>
        <p:spPr>
          <a:xfrm>
            <a:off x="316840" y="2876550"/>
            <a:ext cx="40386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Authors: </a:t>
            </a:r>
            <a:endParaRPr sz="1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Tanveer Ahmed Belal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G. M. Shahariar</a:t>
            </a:r>
            <a:endParaRPr lang="en-US" sz="1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Dr. Md. Hasanul Kabir</a:t>
            </a:r>
            <a:endParaRPr lang="en-US" sz="2000" dirty="0">
              <a:solidFill>
                <a:schemeClr val="bg1"/>
              </a:solidFill>
              <a:latin typeface="Garamond" panose="02020404030301010803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6;p13">
            <a:extLst>
              <a:ext uri="{FF2B5EF4-FFF2-40B4-BE49-F238E27FC236}">
                <a16:creationId xmlns:a16="http://schemas.microsoft.com/office/drawing/2014/main" xmlns="" id="{1D119C34-C3CE-3FF4-FB77-2F698A320AB1}"/>
              </a:ext>
            </a:extLst>
          </p:cNvPr>
          <p:cNvSpPr/>
          <p:nvPr/>
        </p:nvSpPr>
        <p:spPr>
          <a:xfrm>
            <a:off x="5257800" y="3215109"/>
            <a:ext cx="42675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Presented by </a:t>
            </a:r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-</a:t>
            </a:r>
            <a:endParaRPr sz="1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Tanveer Ahmed Belal</a:t>
            </a:r>
            <a:endParaRPr sz="1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Islamic University of Technology</a:t>
            </a:r>
            <a:endParaRPr sz="2000" dirty="0">
              <a:solidFill>
                <a:schemeClr val="bg1"/>
              </a:solidFill>
              <a:latin typeface="Garamond" panose="02020404030301010803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5;p13"/>
          <p:cNvSpPr txBox="1">
            <a:spLocks/>
          </p:cNvSpPr>
          <p:nvPr/>
        </p:nvSpPr>
        <p:spPr>
          <a:xfrm>
            <a:off x="308278" y="2093626"/>
            <a:ext cx="845723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lab"/>
              <a:buNone/>
              <a:defRPr sz="4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400" dirty="0" smtClean="0">
                <a:latin typeface="Garamond" pitchFamily="18" charset="0"/>
              </a:rPr>
              <a:t>Paper ID: 062</a:t>
            </a:r>
            <a:endParaRPr lang="en-US" sz="24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066801" y="509526"/>
            <a:ext cx="3515436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Multi-Class</a:t>
            </a:r>
            <a:r>
              <a:rPr lang="en-US" sz="24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Classification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8929688" y="-14288"/>
            <a:ext cx="228600" cy="1595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8929688" y="1581150"/>
            <a:ext cx="214312" cy="2040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8929688" y="3621881"/>
            <a:ext cx="214312" cy="1519238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47603"/>
            <a:ext cx="533399" cy="3525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17">
            <a:extLst>
              <a:ext uri="{FF2B5EF4-FFF2-40B4-BE49-F238E27FC236}">
                <a16:creationId xmlns:a16="http://schemas.microsoft.com/office/drawing/2014/main" xmlns="" id="{4A9A739C-3C0D-223F-072B-7805186AD164}"/>
              </a:ext>
            </a:extLst>
          </p:cNvPr>
          <p:cNvSpPr txBox="1">
            <a:spLocks/>
          </p:cNvSpPr>
          <p:nvPr/>
        </p:nvSpPr>
        <p:spPr>
          <a:xfrm>
            <a:off x="647699" y="2392373"/>
            <a:ext cx="7886701" cy="16290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Karim et al. [6] detected Bengali hate speech using Multichannel Convolutional-Long Short Term Memory (</a:t>
            </a:r>
            <a:r>
              <a:rPr lang="en-US" sz="2000" dirty="0" err="1">
                <a:latin typeface="Garamond" panose="02020404030301010803" pitchFamily="18" charset="0"/>
              </a:rPr>
              <a:t>MConv</a:t>
            </a:r>
            <a:r>
              <a:rPr lang="en-US" sz="2000" dirty="0">
                <a:latin typeface="Garamond" panose="02020404030301010803" pitchFamily="18" charset="0"/>
              </a:rPr>
              <a:t>-LSTM) and for embedding they used </a:t>
            </a:r>
            <a:r>
              <a:rPr lang="en-US" sz="2000" dirty="0" err="1">
                <a:latin typeface="Garamond" panose="02020404030301010803" pitchFamily="18" charset="0"/>
              </a:rPr>
              <a:t>BangFastText</a:t>
            </a:r>
            <a:r>
              <a:rPr lang="en-US" sz="2000" dirty="0">
                <a:latin typeface="Garamond" panose="02020404030301010803" pitchFamily="18" charset="0"/>
              </a:rPr>
              <a:t>, Word2Vec, </a:t>
            </a:r>
            <a:r>
              <a:rPr lang="en-US" sz="2000" dirty="0" err="1">
                <a:latin typeface="Garamond" panose="02020404030301010803" pitchFamily="18" charset="0"/>
              </a:rPr>
              <a:t>GloVe</a:t>
            </a:r>
            <a:r>
              <a:rPr lang="en-US" sz="2000" dirty="0">
                <a:latin typeface="Garamond" panose="02020404030301010803" pitchFamily="18" charset="0"/>
              </a:rPr>
              <a:t>.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B96040D-5593-BD08-FB15-94C64A636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10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81400" y="417748"/>
            <a:ext cx="5410200" cy="4401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just">
              <a:spcBef>
                <a:spcPts val="440"/>
              </a:spcBef>
              <a:buClr>
                <a:schemeClr val="dk1"/>
              </a:buClr>
              <a:buSzPts val="2200"/>
              <a:buChar char="⮚"/>
            </a:pP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C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reate 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a Bengali toxic comment detection dataset to detect six 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types 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of toxic 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comments (vulgar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, hate, religious, threat, troll, insult)</a:t>
            </a:r>
          </a:p>
          <a:p>
            <a:pPr marL="457200" lvl="1" indent="0" algn="just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lang="en-US" sz="1800" dirty="0">
              <a:solidFill>
                <a:srgbClr val="000000"/>
              </a:solidFill>
              <a:latin typeface="Garamond" panose="02020404030301010803" pitchFamily="18" charset="0"/>
              <a:cs typeface="Arial"/>
            </a:endParaRPr>
          </a:p>
          <a:p>
            <a:pPr marL="742950" lvl="1" indent="-285750" algn="just">
              <a:spcBef>
                <a:spcPts val="440"/>
              </a:spcBef>
              <a:buClr>
                <a:schemeClr val="dk1"/>
              </a:buClr>
              <a:buSzPts val="2200"/>
              <a:buChar char="⮚"/>
            </a:pP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mploy 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a pipeline to automatically detect whether a comment is toxic or non-toxic by 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a binary classifier, 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and if identified as 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toxic - 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a multi-label classifier is employed to classify the toxicity type.</a:t>
            </a:r>
          </a:p>
          <a:p>
            <a:pPr marL="457200" lvl="1" indent="0" algn="just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lang="en-US" sz="1800" dirty="0">
              <a:solidFill>
                <a:srgbClr val="000000"/>
              </a:solidFill>
              <a:latin typeface="Garamond" panose="02020404030301010803" pitchFamily="18" charset="0"/>
              <a:cs typeface="Arial"/>
            </a:endParaRPr>
          </a:p>
          <a:p>
            <a:pPr marL="742950" lvl="1" indent="-285750" algn="just">
              <a:spcBef>
                <a:spcPts val="440"/>
              </a:spcBef>
              <a:buClr>
                <a:schemeClr val="dk1"/>
              </a:buClr>
              <a:buSzPts val="2200"/>
              <a:buChar char="⮚"/>
            </a:pP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D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emonstrate 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the 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performance of different 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deep learning models 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used.</a:t>
            </a:r>
            <a:endParaRPr lang="en-US" sz="1800" dirty="0">
              <a:solidFill>
                <a:srgbClr val="000000"/>
              </a:solidFill>
              <a:latin typeface="Garamond" panose="02020404030301010803" pitchFamily="18" charset="0"/>
              <a:cs typeface="Arial"/>
            </a:endParaRPr>
          </a:p>
          <a:p>
            <a:pPr marL="742950" lvl="1" indent="-285750" algn="just">
              <a:spcBef>
                <a:spcPts val="440"/>
              </a:spcBef>
              <a:buClr>
                <a:schemeClr val="dk1"/>
              </a:buClr>
              <a:buSzPts val="2200"/>
              <a:buChar char="⮚"/>
            </a:pPr>
            <a:endParaRPr lang="en-US" sz="1800" dirty="0">
              <a:solidFill>
                <a:srgbClr val="000000"/>
              </a:solidFill>
              <a:latin typeface="Garamond" panose="02020404030301010803" pitchFamily="18" charset="0"/>
              <a:cs typeface="Arial"/>
            </a:endParaRPr>
          </a:p>
          <a:p>
            <a:pPr marL="742950" lvl="1" indent="-285750" algn="just">
              <a:spcBef>
                <a:spcPts val="440"/>
              </a:spcBef>
              <a:buClr>
                <a:schemeClr val="dk1"/>
              </a:buClr>
              <a:buSzPts val="2200"/>
              <a:buChar char="⮚"/>
            </a:pP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Interpret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the model predictions 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by a 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text explainer framework </a:t>
            </a:r>
            <a:r>
              <a:rPr lang="en-US" sz="1800" dirty="0" smtClean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LIME (</a:t>
            </a:r>
            <a:r>
              <a:rPr lang="en-US" sz="1800" dirty="0">
                <a:solidFill>
                  <a:srgbClr val="000000"/>
                </a:solidFill>
                <a:latin typeface="Garamond" panose="02020404030301010803" pitchFamily="18" charset="0"/>
                <a:cs typeface="Arial"/>
              </a:rPr>
              <a:t>Local Interpretable Model-agnostic Explanations).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609600" y="514350"/>
            <a:ext cx="20574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Objectives</a:t>
            </a:r>
            <a:endParaRPr sz="3200" dirty="0">
              <a:solidFill>
                <a:schemeClr val="bg1">
                  <a:lumMod val="95000"/>
                </a:schemeClr>
              </a:solidFill>
              <a:latin typeface="Garamond" pitchFamily="18" charset="0"/>
              <a:ea typeface="Verdana" pitchFamily="34" charset="0"/>
              <a:cs typeface="Roboto Slab"/>
              <a:sym typeface="Roboto Slab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79B0C4F-3B51-49AD-5A7C-DD8D6A7892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11</a:t>
            </a:fld>
            <a:endParaRPr lang="e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Dataset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C5B5E19-08B8-6A90-FBBB-DD433AE8D8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12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1339" y="764300"/>
            <a:ext cx="3349775" cy="821825"/>
          </a:xfrm>
        </p:spPr>
        <p:txBody>
          <a:bodyPr/>
          <a:lstStyle/>
          <a:p>
            <a:pPr algn="ctr"/>
            <a:r>
              <a:rPr lang="en-US" sz="2400" dirty="0">
                <a:latin typeface="Garamond"/>
              </a:rPr>
              <a:t>Data</a:t>
            </a:r>
            <a:r>
              <a:rPr lang="en-US" sz="4000" dirty="0"/>
              <a:t> </a:t>
            </a:r>
            <a:r>
              <a:rPr lang="en-US" sz="2400" dirty="0">
                <a:latin typeface="Garamond"/>
              </a:rPr>
              <a:t>Accumulation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2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" y="822666"/>
            <a:ext cx="533399" cy="352547"/>
          </a:xfrm>
          <a:prstGeom prst="rect">
            <a:avLst/>
          </a:prstGeom>
        </p:spPr>
      </p:pic>
      <p:sp>
        <p:nvSpPr>
          <p:cNvPr id="2" name="Google Shape;121;p17">
            <a:extLst>
              <a:ext uri="{FF2B5EF4-FFF2-40B4-BE49-F238E27FC236}">
                <a16:creationId xmlns:a16="http://schemas.microsoft.com/office/drawing/2014/main" xmlns="" id="{56261BF6-052C-1254-192F-06B94A90B3A7}"/>
              </a:ext>
            </a:extLst>
          </p:cNvPr>
          <p:cNvSpPr txBox="1">
            <a:spLocks/>
          </p:cNvSpPr>
          <p:nvPr/>
        </p:nvSpPr>
        <p:spPr>
          <a:xfrm>
            <a:off x="623447" y="1809750"/>
            <a:ext cx="7910953" cy="27633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SzPts val="2400"/>
              <a:buFont typeface="Wingdings" panose="05000000000000000000" pitchFamily="2" charset="2"/>
              <a:buChar char="q"/>
            </a:pPr>
            <a:r>
              <a:rPr lang="en-US" sz="2000" dirty="0">
                <a:latin typeface="Garamond" panose="02020404030301010803" pitchFamily="18" charset="0"/>
              </a:rPr>
              <a:t>The text samples were gathered from three sources: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342900" lvl="1" indent="-342900" algn="just">
              <a:buSzPts val="2400"/>
              <a:buFont typeface="Wingdings" panose="05000000000000000000" pitchFamily="2" charset="2"/>
              <a:buChar char="q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lvl="1" algn="just">
              <a:buSzPts val="2400"/>
            </a:pPr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(a) </a:t>
            </a:r>
            <a:r>
              <a:rPr lang="en-US" sz="2000" dirty="0" smtClean="0">
                <a:latin typeface="Garamond" panose="02020404030301010803" pitchFamily="18" charset="0"/>
              </a:rPr>
              <a:t>multi-labeled </a:t>
            </a:r>
            <a:r>
              <a:rPr lang="en-US" sz="2000" dirty="0">
                <a:latin typeface="Garamond" panose="02020404030301010803" pitchFamily="18" charset="0"/>
              </a:rPr>
              <a:t>Bangla-Abusive-Comment-Dataset [7]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1" algn="just">
              <a:buSzPts val="2400"/>
            </a:pPr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(b) </a:t>
            </a:r>
            <a:r>
              <a:rPr lang="en-US" sz="2000" dirty="0">
                <a:latin typeface="Garamond" panose="02020404030301010803" pitchFamily="18" charset="0"/>
              </a:rPr>
              <a:t>Bangla Online Comments Dataset [4]</a:t>
            </a:r>
          </a:p>
          <a:p>
            <a:pPr lvl="1" algn="just">
              <a:buSzPts val="2400"/>
            </a:pPr>
            <a:r>
              <a:rPr lang="en-US" sz="2000" dirty="0" smtClean="0">
                <a:latin typeface="Garamond" panose="02020404030301010803" pitchFamily="18" charset="0"/>
              </a:rPr>
              <a:t>	(c) multi-class </a:t>
            </a:r>
            <a:r>
              <a:rPr lang="en-US" sz="2000" dirty="0">
                <a:latin typeface="Garamond" panose="02020404030301010803" pitchFamily="18" charset="0"/>
              </a:rPr>
              <a:t>Bengali Hate Speech Dataset [6]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Wingdings" panose="05000000000000000000" pitchFamily="2" charset="2"/>
              <a:buChar char="q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Wingdings" panose="05000000000000000000" pitchFamily="2" charset="2"/>
              <a:buChar char="q"/>
            </a:pPr>
            <a:r>
              <a:rPr lang="en-US" sz="2000" dirty="0">
                <a:latin typeface="Garamond" panose="02020404030301010803" pitchFamily="18" charset="0"/>
              </a:rPr>
              <a:t>Original labeling of the texts in these datasets was not consistent, in some cases, the texts were deemed to belong in multiple categories at once.</a:t>
            </a:r>
          </a:p>
          <a:p>
            <a:pPr marL="342900" indent="-342900" algn="just">
              <a:buSzPts val="2400"/>
              <a:buFont typeface="Wingdings" panose="05000000000000000000" pitchFamily="2" charset="2"/>
              <a:buChar char="q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Wingdings" panose="05000000000000000000" pitchFamily="2" charset="2"/>
              <a:buChar char="q"/>
            </a:pPr>
            <a:r>
              <a:rPr lang="en-US" sz="2000" dirty="0">
                <a:latin typeface="Garamond" panose="02020404030301010803" pitchFamily="18" charset="0"/>
              </a:rPr>
              <a:t>Reclassifying the texts from multiple datasets into a new set of categories for ensuring consistency, enhancing data quality, providing more insightful information.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D39DBF-E493-5248-A091-7F6A76A186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13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2225" y="646581"/>
            <a:ext cx="3349775" cy="821825"/>
          </a:xfrm>
        </p:spPr>
        <p:txBody>
          <a:bodyPr/>
          <a:lstStyle/>
          <a:p>
            <a:pPr algn="ctr"/>
            <a:r>
              <a:rPr lang="en-US" sz="2400" dirty="0">
                <a:latin typeface="Garamond"/>
              </a:rPr>
              <a:t>Data Annotation</a:t>
            </a:r>
            <a:endParaRPr lang="en-US" sz="2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" y="822666"/>
            <a:ext cx="533399" cy="352547"/>
          </a:xfrm>
          <a:prstGeom prst="rect">
            <a:avLst/>
          </a:prstGeom>
        </p:spPr>
      </p:pic>
      <p:sp>
        <p:nvSpPr>
          <p:cNvPr id="2" name="Google Shape;121;p17">
            <a:extLst>
              <a:ext uri="{FF2B5EF4-FFF2-40B4-BE49-F238E27FC236}">
                <a16:creationId xmlns:a16="http://schemas.microsoft.com/office/drawing/2014/main" xmlns="" id="{56261BF6-052C-1254-192F-06B94A90B3A7}"/>
              </a:ext>
            </a:extLst>
          </p:cNvPr>
          <p:cNvSpPr txBox="1">
            <a:spLocks/>
          </p:cNvSpPr>
          <p:nvPr/>
        </p:nvSpPr>
        <p:spPr>
          <a:xfrm>
            <a:off x="644851" y="1809750"/>
            <a:ext cx="7660949" cy="297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SzPts val="2400"/>
              <a:buFont typeface="Arial"/>
              <a:buChar char="❑"/>
            </a:pPr>
            <a:r>
              <a:rPr lang="en-US" sz="1800" dirty="0">
                <a:latin typeface="Garamond" panose="02020404030301010803" pitchFamily="18" charset="0"/>
              </a:rPr>
              <a:t>Each instance was labeled by two annotators.</a:t>
            </a:r>
          </a:p>
          <a:p>
            <a:pPr algn="just">
              <a:buSzPts val="2400"/>
            </a:pPr>
            <a:endParaRPr lang="en-US" sz="18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1800" dirty="0">
                <a:latin typeface="Garamond" panose="02020404030301010803" pitchFamily="18" charset="0"/>
              </a:rPr>
              <a:t>A third expert was consulted to resolve disagreement through discussion and debate.</a:t>
            </a:r>
          </a:p>
          <a:p>
            <a:pPr algn="just">
              <a:buSzPts val="2400"/>
            </a:pPr>
            <a:endParaRPr lang="en-US" sz="18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1800" dirty="0">
                <a:latin typeface="Garamond" panose="02020404030301010803" pitchFamily="18" charset="0"/>
              </a:rPr>
              <a:t>The inter-annotator agreement was evaluated by using the Cohen’s Kappa coefficient.</a:t>
            </a:r>
          </a:p>
          <a:p>
            <a:pPr algn="just">
              <a:buSzPts val="2400"/>
            </a:pPr>
            <a:endParaRPr lang="en-US" sz="18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1800" dirty="0">
                <a:latin typeface="Garamond" panose="02020404030301010803" pitchFamily="18" charset="0"/>
              </a:rPr>
              <a:t>By selecting 100 random samples and creating 30 control samples, the annotators’ trustworthiness was evaluated which was above 80% for all annotators.</a:t>
            </a:r>
          </a:p>
          <a:p>
            <a:pPr algn="just"/>
            <a:endParaRPr lang="en-US" sz="18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1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708028-351B-C311-D8E8-A630C5885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14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2225" y="646581"/>
            <a:ext cx="3349775" cy="821825"/>
          </a:xfrm>
        </p:spPr>
        <p:txBody>
          <a:bodyPr/>
          <a:lstStyle/>
          <a:p>
            <a:pPr algn="ctr"/>
            <a:r>
              <a:rPr lang="en-US" sz="2400" dirty="0">
                <a:latin typeface="Garamond"/>
              </a:rPr>
              <a:t>Data Statistics</a:t>
            </a:r>
            <a:endParaRPr lang="en-US" sz="2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" y="822666"/>
            <a:ext cx="533399" cy="352547"/>
          </a:xfrm>
          <a:prstGeom prst="rect">
            <a:avLst/>
          </a:prstGeom>
        </p:spPr>
      </p:pic>
      <p:sp>
        <p:nvSpPr>
          <p:cNvPr id="2" name="Google Shape;121;p17">
            <a:extLst>
              <a:ext uri="{FF2B5EF4-FFF2-40B4-BE49-F238E27FC236}">
                <a16:creationId xmlns:a16="http://schemas.microsoft.com/office/drawing/2014/main" xmlns="" id="{56261BF6-052C-1254-192F-06B94A90B3A7}"/>
              </a:ext>
            </a:extLst>
          </p:cNvPr>
          <p:cNvSpPr txBox="1">
            <a:spLocks/>
          </p:cNvSpPr>
          <p:nvPr/>
        </p:nvSpPr>
        <p:spPr>
          <a:xfrm>
            <a:off x="457200" y="1733550"/>
            <a:ext cx="8229600" cy="25419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Dataset consists of a total of 16073 instances (7585 data for non-toxic and 8488 data for Toxic class).</a:t>
            </a:r>
          </a:p>
          <a:p>
            <a:pPr algn="just">
              <a:buSzPts val="2400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Per class toxic instances distribution - 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xmlns="" id="{ACDC8716-15DD-E129-AA22-75985843F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51537"/>
              </p:ext>
            </p:extLst>
          </p:nvPr>
        </p:nvGraphicFramePr>
        <p:xfrm>
          <a:off x="5486400" y="2647950"/>
          <a:ext cx="345043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1">
                  <a:extLst>
                    <a:ext uri="{9D8B030D-6E8A-4147-A177-3AD203B41FA5}">
                      <a16:colId xmlns:a16="http://schemas.microsoft.com/office/drawing/2014/main" xmlns="" val="341502902"/>
                    </a:ext>
                  </a:extLst>
                </a:gridCol>
                <a:gridCol w="1328187">
                  <a:extLst>
                    <a:ext uri="{9D8B030D-6E8A-4147-A177-3AD203B41FA5}">
                      <a16:colId xmlns:a16="http://schemas.microsoft.com/office/drawing/2014/main" xmlns="" val="307340330"/>
                    </a:ext>
                  </a:extLst>
                </a:gridCol>
                <a:gridCol w="1150144">
                  <a:extLst>
                    <a:ext uri="{9D8B030D-6E8A-4147-A177-3AD203B41FA5}">
                      <a16:colId xmlns:a16="http://schemas.microsoft.com/office/drawing/2014/main" xmlns="" val="3745967575"/>
                    </a:ext>
                  </a:extLst>
                </a:gridCol>
              </a:tblGrid>
              <a:tr h="4383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No.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Kappa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5450830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Vulgar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2505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9056787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Hate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1898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766991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Religious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1418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08434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1419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0399330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1643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155720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Insult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2719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672974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6078AC-9A88-3E64-6D1E-6F9CD5D11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15</a:t>
            </a:fld>
            <a:endParaRPr lang="en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234315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Table 01: Dataset Statistics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D3C37E6-E1EA-87B9-AB27-B24A3DB2CC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16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44065"/>
            <a:ext cx="4343400" cy="819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4294967295"/>
          </p:nvPr>
        </p:nvSpPr>
        <p:spPr>
          <a:xfrm>
            <a:off x="1008062" y="282494"/>
            <a:ext cx="3335338" cy="592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Garamond" pitchFamily="18" charset="0"/>
              </a:rPr>
              <a:t>Proposed Approach</a:t>
            </a:r>
            <a:endParaRPr sz="2000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" y="378618"/>
            <a:ext cx="533399" cy="3525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7079CC3-8CB3-A5B9-8BE9-C24C57FF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" y="1013061"/>
            <a:ext cx="8235488" cy="36569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1133D47-BF21-C74A-1495-1A60D9ECC4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17</a:t>
            </a:fld>
            <a:endParaRPr lang="en" b="1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4670010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Garamond" panose="02020404030301010803" pitchFamily="18" charset="0"/>
              </a:rPr>
              <a:t>Figure 01: Proposed Methodology for toxic comment classification.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dirty="0">
                <a:solidFill>
                  <a:schemeClr val="lt1"/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Results and Discussions</a:t>
            </a:r>
            <a:endParaRPr lang="en-US" sz="5400" dirty="0">
              <a:solidFill>
                <a:srgbClr val="FFFFFF"/>
              </a:solidFill>
              <a:latin typeface="Garamond" pitchFamily="18" charset="0"/>
              <a:ea typeface="Verdan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82BD496-6EFC-60F3-2633-CA0946D3A3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18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2225" y="646581"/>
            <a:ext cx="3349775" cy="821825"/>
          </a:xfrm>
        </p:spPr>
        <p:txBody>
          <a:bodyPr/>
          <a:lstStyle/>
          <a:p>
            <a:pPr algn="ctr"/>
            <a:r>
              <a:rPr lang="en-US" sz="2400" dirty="0">
                <a:latin typeface="Garamond"/>
              </a:rPr>
              <a:t>Experiments</a:t>
            </a:r>
            <a:endParaRPr lang="en-US" sz="2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" y="822666"/>
            <a:ext cx="533399" cy="352547"/>
          </a:xfrm>
          <a:prstGeom prst="rect">
            <a:avLst/>
          </a:prstGeom>
        </p:spPr>
      </p:pic>
      <p:sp>
        <p:nvSpPr>
          <p:cNvPr id="2" name="Google Shape;121;p17">
            <a:extLst>
              <a:ext uri="{FF2B5EF4-FFF2-40B4-BE49-F238E27FC236}">
                <a16:creationId xmlns:a16="http://schemas.microsoft.com/office/drawing/2014/main" xmlns="" id="{56261BF6-052C-1254-192F-06B94A90B3A7}"/>
              </a:ext>
            </a:extLst>
          </p:cNvPr>
          <p:cNvSpPr txBox="1">
            <a:spLocks/>
          </p:cNvSpPr>
          <p:nvPr/>
        </p:nvSpPr>
        <p:spPr>
          <a:xfrm>
            <a:off x="1066799" y="1733550"/>
            <a:ext cx="7810499" cy="3085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Binary Classification</a:t>
            </a:r>
          </a:p>
          <a:p>
            <a:pPr lvl="2" algn="just">
              <a:buSzPts val="2400"/>
            </a:pPr>
            <a:r>
              <a:rPr lang="en-US" sz="2000" dirty="0">
                <a:latin typeface="Garamond" panose="02020404030301010803" pitchFamily="18" charset="0"/>
              </a:rPr>
              <a:t>	</a:t>
            </a:r>
          </a:p>
          <a:p>
            <a:pPr lvl="2" algn="just">
              <a:buSzPts val="2400"/>
            </a:pPr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err="1">
                <a:latin typeface="Garamond" panose="02020404030301010803" pitchFamily="18" charset="0"/>
              </a:rPr>
              <a:t>i</a:t>
            </a:r>
            <a:r>
              <a:rPr lang="en-US" sz="2000" dirty="0">
                <a:latin typeface="Garamond" panose="02020404030301010803" pitchFamily="18" charset="0"/>
              </a:rPr>
              <a:t>.   LSTM with BERT embedding</a:t>
            </a:r>
          </a:p>
          <a:p>
            <a:pPr lvl="2" algn="just">
              <a:buSzPts val="2400"/>
            </a:pPr>
            <a:r>
              <a:rPr lang="en-US" sz="2000" dirty="0">
                <a:latin typeface="Garamond" panose="02020404030301010803" pitchFamily="18" charset="0"/>
              </a:rPr>
              <a:t>	ii.  </a:t>
            </a:r>
            <a:r>
              <a:rPr lang="en-US" sz="2000" dirty="0" err="1">
                <a:latin typeface="Garamond" panose="02020404030301010803" pitchFamily="18" charset="0"/>
              </a:rPr>
              <a:t>MConv</a:t>
            </a:r>
            <a:r>
              <a:rPr lang="en-US" sz="2000" dirty="0">
                <a:latin typeface="Garamond" panose="02020404030301010803" pitchFamily="18" charset="0"/>
              </a:rPr>
              <a:t>-LSTM with BERT embedding</a:t>
            </a:r>
          </a:p>
          <a:p>
            <a:pPr lvl="2" algn="just">
              <a:buSzPts val="2400"/>
            </a:pPr>
            <a:r>
              <a:rPr lang="en-US" sz="2000" dirty="0">
                <a:latin typeface="Garamond" panose="02020404030301010803" pitchFamily="18" charset="0"/>
              </a:rPr>
              <a:t>	iii. Bangla BERT fine-tune</a:t>
            </a:r>
          </a:p>
          <a:p>
            <a:pPr algn="just">
              <a:buSzPts val="2400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algn="just">
              <a:buSzPts val="2400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Multi-label </a:t>
            </a:r>
            <a:r>
              <a:rPr lang="en-US" sz="2000" dirty="0" smtClean="0">
                <a:latin typeface="Garamond" panose="02020404030301010803" pitchFamily="18" charset="0"/>
              </a:rPr>
              <a:t>Classification</a:t>
            </a:r>
          </a:p>
          <a:p>
            <a:pPr algn="just">
              <a:buSzPts val="2400"/>
            </a:pPr>
            <a:endParaRPr lang="en-US" sz="2000" dirty="0">
              <a:latin typeface="Garamond" panose="02020404030301010803" pitchFamily="18" charset="0"/>
            </a:endParaRPr>
          </a:p>
          <a:p>
            <a:pPr algn="just">
              <a:buSzPts val="2400"/>
            </a:pPr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err="1">
                <a:latin typeface="Garamond" panose="02020404030301010803" pitchFamily="18" charset="0"/>
              </a:rPr>
              <a:t>i</a:t>
            </a:r>
            <a:r>
              <a:rPr lang="en-US" sz="2000" dirty="0">
                <a:latin typeface="Garamond" panose="02020404030301010803" pitchFamily="18" charset="0"/>
              </a:rPr>
              <a:t>.   LSTM with BERT embedding</a:t>
            </a:r>
          </a:p>
          <a:p>
            <a:pPr algn="just">
              <a:buSzPts val="2400"/>
            </a:pPr>
            <a:r>
              <a:rPr lang="en-US" sz="2000" dirty="0">
                <a:latin typeface="Garamond" panose="02020404030301010803" pitchFamily="18" charset="0"/>
              </a:rPr>
              <a:t>	ii.  </a:t>
            </a:r>
            <a:r>
              <a:rPr lang="en-US" sz="2000" dirty="0" err="1">
                <a:latin typeface="Garamond" panose="02020404030301010803" pitchFamily="18" charset="0"/>
              </a:rPr>
              <a:t>MConv</a:t>
            </a:r>
            <a:r>
              <a:rPr lang="en-US" sz="2000" dirty="0">
                <a:latin typeface="Garamond" panose="02020404030301010803" pitchFamily="18" charset="0"/>
              </a:rPr>
              <a:t>-LSTM with BERT embedding</a:t>
            </a:r>
          </a:p>
          <a:p>
            <a:pPr algn="just">
              <a:buSzPts val="2400"/>
            </a:pPr>
            <a:r>
              <a:rPr lang="en-US" sz="2000" dirty="0">
                <a:latin typeface="Garamond" panose="02020404030301010803" pitchFamily="18" charset="0"/>
              </a:rPr>
              <a:t>	iii. Bangla BERT fine-tune</a:t>
            </a:r>
          </a:p>
          <a:p>
            <a:pPr algn="just">
              <a:buSzPts val="2400"/>
            </a:pPr>
            <a:r>
              <a:rPr lang="en-US" sz="2000" dirty="0">
                <a:latin typeface="Garamond" panose="02020404030301010803" pitchFamily="18" charset="0"/>
              </a:rPr>
              <a:t>	iv. CNN-</a:t>
            </a:r>
            <a:r>
              <a:rPr lang="en-US" sz="2000" dirty="0" err="1">
                <a:latin typeface="Garamond" panose="02020404030301010803" pitchFamily="18" charset="0"/>
              </a:rPr>
              <a:t>BiLSTM</a:t>
            </a:r>
            <a:r>
              <a:rPr lang="en-US" sz="2000" dirty="0">
                <a:latin typeface="Garamond" panose="02020404030301010803" pitchFamily="18" charset="0"/>
              </a:rPr>
              <a:t> with Attention</a:t>
            </a:r>
          </a:p>
          <a:p>
            <a:pPr algn="just">
              <a:buSzPts val="2400"/>
            </a:pPr>
            <a:endParaRPr lang="en-US" sz="2000" dirty="0">
              <a:latin typeface="Garamond" panose="02020404030301010803" pitchFamily="18" charset="0"/>
            </a:endParaRPr>
          </a:p>
          <a:p>
            <a:pPr algn="just">
              <a:buSzPts val="2400"/>
            </a:pPr>
            <a:endParaRPr lang="en-US" sz="2000" dirty="0">
              <a:latin typeface="Garamond" panose="02020404030301010803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10E9FF-6744-3C01-6254-091D7CB036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19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0;p17"/>
          <p:cNvSpPr txBox="1">
            <a:spLocks/>
          </p:cNvSpPr>
          <p:nvPr/>
        </p:nvSpPr>
        <p:spPr>
          <a:xfrm>
            <a:off x="3810000" y="369651"/>
            <a:ext cx="4281488" cy="4339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44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Garamond" pitchFamily="18" charset="0"/>
                <a:cs typeface="Courier New"/>
              </a:rPr>
              <a:t>Introduction</a:t>
            </a:r>
          </a:p>
          <a:p>
            <a:pPr marL="444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Garamond" pitchFamily="18" charset="0"/>
                <a:cs typeface="Courier New"/>
              </a:rPr>
              <a:t>Problem Statement</a:t>
            </a:r>
          </a:p>
          <a:p>
            <a:pPr marL="444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Garamond" pitchFamily="18" charset="0"/>
                <a:cs typeface="Courier New"/>
              </a:rPr>
              <a:t>Related Work</a:t>
            </a:r>
          </a:p>
          <a:p>
            <a:pPr marL="444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Garamond" pitchFamily="18" charset="0"/>
                <a:cs typeface="Courier New"/>
              </a:rPr>
              <a:t>Objectives</a:t>
            </a:r>
          </a:p>
          <a:p>
            <a:pPr marL="444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Garamond" pitchFamily="18" charset="0"/>
                <a:cs typeface="Courier New"/>
              </a:rPr>
              <a:t>Dataset Preparation</a:t>
            </a:r>
          </a:p>
          <a:p>
            <a:pPr marL="444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Garamond" pitchFamily="18" charset="0"/>
                <a:cs typeface="Courier New"/>
              </a:rPr>
              <a:t>Methodology</a:t>
            </a:r>
          </a:p>
          <a:p>
            <a:pPr marL="444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Garamond" pitchFamily="18" charset="0"/>
                <a:cs typeface="Courier New"/>
              </a:rPr>
              <a:t>Results and Discussions</a:t>
            </a:r>
          </a:p>
          <a:p>
            <a:pPr marL="444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Garamond" pitchFamily="18" charset="0"/>
                <a:cs typeface="Courier New"/>
              </a:rPr>
              <a:t>Prediction Interpretation</a:t>
            </a:r>
          </a:p>
          <a:p>
            <a:pPr marL="444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Garamond" pitchFamily="18" charset="0"/>
                <a:cs typeface="Courier New"/>
              </a:rPr>
              <a:t>Conclusion and Future Work</a:t>
            </a:r>
          </a:p>
          <a:p>
            <a:pPr marL="4445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latin typeface="Garamond" pitchFamily="18" charset="0"/>
                <a:cs typeface="Courier New"/>
              </a:rPr>
              <a:t>Reference</a:t>
            </a:r>
            <a:endParaRPr lang="en-US" sz="16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29688" y="-14288"/>
            <a:ext cx="228600" cy="1595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29688" y="1581150"/>
            <a:ext cx="214312" cy="20407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29688" y="3621881"/>
            <a:ext cx="214312" cy="1519238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50;p17"/>
          <p:cNvSpPr txBox="1">
            <a:spLocks/>
          </p:cNvSpPr>
          <p:nvPr/>
        </p:nvSpPr>
        <p:spPr>
          <a:xfrm>
            <a:off x="617219" y="1428750"/>
            <a:ext cx="4800600" cy="4187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/>
            <a:endParaRPr lang="en-US" sz="2000" dirty="0">
              <a:latin typeface="+mj-lt"/>
            </a:endParaRPr>
          </a:p>
        </p:txBody>
      </p:sp>
      <p:sp>
        <p:nvSpPr>
          <p:cNvPr id="14" name="Google Shape;150;p17"/>
          <p:cNvSpPr txBox="1">
            <a:spLocks/>
          </p:cNvSpPr>
          <p:nvPr/>
        </p:nvSpPr>
        <p:spPr>
          <a:xfrm>
            <a:off x="152399" y="507961"/>
            <a:ext cx="3214687" cy="3816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 algn="ctr"/>
            <a:r>
              <a:rPr lang="en-US" sz="3200" dirty="0">
                <a:solidFill>
                  <a:schemeClr val="bg1"/>
                </a:solidFill>
                <a:latin typeface="Garamond" pitchFamily="18" charset="0"/>
              </a:rPr>
              <a:t>Contents </a:t>
            </a:r>
          </a:p>
          <a:p>
            <a:pPr marL="101600" algn="ctr"/>
            <a:r>
              <a:rPr lang="en-US" sz="3200" dirty="0">
                <a:solidFill>
                  <a:schemeClr val="bg1"/>
                </a:solidFill>
                <a:latin typeface="Garamond" pitchFamily="18" charset="0"/>
              </a:rPr>
              <a:t>of</a:t>
            </a:r>
          </a:p>
          <a:p>
            <a:pPr marL="101600" algn="ctr"/>
            <a:r>
              <a:rPr lang="en-US" sz="3200" dirty="0">
                <a:solidFill>
                  <a:schemeClr val="bg1"/>
                </a:solidFill>
                <a:latin typeface="Garamond" pitchFamily="18" charset="0"/>
              </a:rPr>
              <a:t>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C31EB63-9B00-3DD9-0F9A-856316A4B4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</a:t>
            </a:fld>
            <a:endParaRPr lang="e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2225" y="646581"/>
            <a:ext cx="3349775" cy="821825"/>
          </a:xfrm>
        </p:spPr>
        <p:txBody>
          <a:bodyPr/>
          <a:lstStyle/>
          <a:p>
            <a:pPr algn="ctr"/>
            <a:r>
              <a:rPr lang="en-US" sz="2400" dirty="0">
                <a:latin typeface="Garamond"/>
              </a:rPr>
              <a:t>Hyper Parameter Settings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" y="822666"/>
            <a:ext cx="533399" cy="35254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600AD55D-9FE3-3ABA-5D2F-C73715763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5670"/>
              </p:ext>
            </p:extLst>
          </p:nvPr>
        </p:nvGraphicFramePr>
        <p:xfrm>
          <a:off x="2133600" y="1962150"/>
          <a:ext cx="5486400" cy="2733040"/>
        </p:xfrm>
        <a:graphic>
          <a:graphicData uri="http://schemas.openxmlformats.org/drawingml/2006/table">
            <a:tbl>
              <a:tblPr firstRow="1" bandRow="1">
                <a:tableStyleId>{98CEBAF2-A0B9-41F5-855D-340B4F70AB4A}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78695675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3331541983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Train/Test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Used 60% of total data as training set and rest was used for validation and testing task.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888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Max sequence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28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033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Loss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Binary Cross </a:t>
                      </a:r>
                      <a:r>
                        <a:rPr lang="en-US" dirty="0" smtClean="0">
                          <a:latin typeface="Garamond" panose="02020404030301010803" pitchFamily="18" charset="0"/>
                        </a:rPr>
                        <a:t>Entropy</a:t>
                      </a:r>
                    </a:p>
                    <a:p>
                      <a:pPr algn="ctr"/>
                      <a:r>
                        <a:rPr lang="en-US" dirty="0" smtClean="0">
                          <a:latin typeface="Garamond" panose="02020404030301010803" pitchFamily="18" charset="0"/>
                        </a:rPr>
                        <a:t>Categorical</a:t>
                      </a:r>
                      <a:r>
                        <a:rPr lang="en-US" baseline="0" dirty="0" smtClean="0">
                          <a:latin typeface="Garamond" panose="02020404030301010803" pitchFamily="18" charset="0"/>
                        </a:rPr>
                        <a:t> Cross Entropy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995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1e-5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4235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Garamond" panose="02020404030301010803" pitchFamily="18" charset="0"/>
                        </a:rPr>
                        <a:t>AdamW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757056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39D0A9-08DC-BD0E-4317-E1E357DBA5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20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DFAC0-B6E6-6C7A-DE3A-EF7B1E9B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Evaluation Metrics</a:t>
            </a:r>
          </a:p>
        </p:txBody>
      </p:sp>
      <p:sp>
        <p:nvSpPr>
          <p:cNvPr id="3" name="Google Shape;121;p17">
            <a:extLst>
              <a:ext uri="{FF2B5EF4-FFF2-40B4-BE49-F238E27FC236}">
                <a16:creationId xmlns:a16="http://schemas.microsoft.com/office/drawing/2014/main" xmlns="" id="{7DEFFEC0-B9A5-1EF4-0465-3ADBED81E032}"/>
              </a:ext>
            </a:extLst>
          </p:cNvPr>
          <p:cNvSpPr txBox="1">
            <a:spLocks/>
          </p:cNvSpPr>
          <p:nvPr/>
        </p:nvSpPr>
        <p:spPr>
          <a:xfrm>
            <a:off x="990600" y="1809750"/>
            <a:ext cx="7848600" cy="25419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Precision</a:t>
            </a:r>
          </a:p>
          <a:p>
            <a:pPr marL="342900" indent="-342900" algn="just">
              <a:buSzPts val="2400"/>
              <a:buFont typeface="Arial"/>
              <a:buChar char="❑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Recall</a:t>
            </a:r>
          </a:p>
          <a:p>
            <a:pPr marL="342900" indent="-342900" algn="just">
              <a:buSzPts val="2400"/>
              <a:buFont typeface="Arial"/>
              <a:buChar char="❑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F1-Score</a:t>
            </a:r>
          </a:p>
          <a:p>
            <a:pPr marL="342900" indent="-342900" algn="just">
              <a:buSzPts val="2400"/>
              <a:buFont typeface="Arial"/>
              <a:buChar char="❑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ROC Curve</a:t>
            </a:r>
          </a:p>
          <a:p>
            <a:pPr marL="342900" indent="-342900" algn="just">
              <a:buSzPts val="2400"/>
              <a:buFont typeface="Arial"/>
              <a:buChar char="❑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Confusion Matrix</a:t>
            </a:r>
          </a:p>
          <a:p>
            <a:pPr algn="just">
              <a:buSzPts val="2400"/>
            </a:pPr>
            <a:endParaRPr lang="en-US" sz="2000" dirty="0">
              <a:latin typeface="Garamond" panose="02020404030301010803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F754D7-6868-C35F-D32A-48B0C0C290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21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57400" y="0"/>
            <a:ext cx="14478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20574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Experimental Results</a:t>
            </a:r>
            <a:endParaRPr sz="2800" dirty="0">
              <a:solidFill>
                <a:schemeClr val="bg1">
                  <a:lumMod val="95000"/>
                </a:schemeClr>
              </a:solidFill>
              <a:latin typeface="Garamond" pitchFamily="18" charset="0"/>
              <a:ea typeface="Verdana" pitchFamily="34" charset="0"/>
              <a:cs typeface="Roboto Slab"/>
              <a:sym typeface="Roboto Slab"/>
            </a:endParaRPr>
          </a:p>
        </p:txBody>
      </p:sp>
      <p:sp>
        <p:nvSpPr>
          <p:cNvPr id="13" name="Google Shape;614;p45"/>
          <p:cNvSpPr txBox="1">
            <a:spLocks/>
          </p:cNvSpPr>
          <p:nvPr/>
        </p:nvSpPr>
        <p:spPr>
          <a:xfrm>
            <a:off x="2362200" y="1123950"/>
            <a:ext cx="6553200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Table 02: Performance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comparison of different Binary Classifiers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AC0AF205-4D73-7B37-3EF0-C82D46C35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48591"/>
              </p:ext>
            </p:extLst>
          </p:nvPr>
        </p:nvGraphicFramePr>
        <p:xfrm>
          <a:off x="2420612" y="1428750"/>
          <a:ext cx="65125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793">
                  <a:extLst>
                    <a:ext uri="{9D8B030D-6E8A-4147-A177-3AD203B41FA5}">
                      <a16:colId xmlns:a16="http://schemas.microsoft.com/office/drawing/2014/main" xmlns="" val="976881229"/>
                    </a:ext>
                  </a:extLst>
                </a:gridCol>
                <a:gridCol w="1002854">
                  <a:extLst>
                    <a:ext uri="{9D8B030D-6E8A-4147-A177-3AD203B41FA5}">
                      <a16:colId xmlns:a16="http://schemas.microsoft.com/office/drawing/2014/main" xmlns="" val="3628339686"/>
                    </a:ext>
                  </a:extLst>
                </a:gridCol>
                <a:gridCol w="1028301">
                  <a:extLst>
                    <a:ext uri="{9D8B030D-6E8A-4147-A177-3AD203B41FA5}">
                      <a16:colId xmlns:a16="http://schemas.microsoft.com/office/drawing/2014/main" xmlns="" val="2586288418"/>
                    </a:ext>
                  </a:extLst>
                </a:gridCol>
                <a:gridCol w="1028301">
                  <a:extLst>
                    <a:ext uri="{9D8B030D-6E8A-4147-A177-3AD203B41FA5}">
                      <a16:colId xmlns:a16="http://schemas.microsoft.com/office/drawing/2014/main" xmlns="" val="3561603253"/>
                    </a:ext>
                  </a:extLst>
                </a:gridCol>
                <a:gridCol w="2022326">
                  <a:extLst>
                    <a:ext uri="{9D8B030D-6E8A-4147-A177-3AD203B41FA5}">
                      <a16:colId xmlns:a16="http://schemas.microsoft.com/office/drawing/2014/main" xmlns="" val="310447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Weighted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Weighted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Weighted 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159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LSTM + BERT 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89.42%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010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latin typeface="Garamond" panose="02020404030301010803" pitchFamily="18" charset="0"/>
                        </a:rPr>
                        <a:t>MConv</a:t>
                      </a:r>
                      <a:r>
                        <a:rPr lang="en-US" i="0" dirty="0">
                          <a:latin typeface="Garamond" panose="02020404030301010803" pitchFamily="18" charset="0"/>
                        </a:rPr>
                        <a:t>-LSTM + </a:t>
                      </a:r>
                      <a:r>
                        <a:rPr lang="en-US" dirty="0">
                          <a:latin typeface="Garamond" panose="02020404030301010803" pitchFamily="18" charset="0"/>
                        </a:rPr>
                        <a:t>BERT embedding</a:t>
                      </a:r>
                      <a:endParaRPr lang="en-US" i="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87.87%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4819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Bangla BERT fine-tune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88.57%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270273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B4AAED-E3BD-CE4F-AB45-DF089B249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22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57400" y="0"/>
            <a:ext cx="14478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20574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Experimental Results</a:t>
            </a:r>
            <a:endParaRPr sz="2800" dirty="0">
              <a:solidFill>
                <a:schemeClr val="bg1">
                  <a:lumMod val="95000"/>
                </a:schemeClr>
              </a:solidFill>
              <a:latin typeface="Garamond" pitchFamily="18" charset="0"/>
              <a:ea typeface="Verdana" pitchFamily="34" charset="0"/>
              <a:cs typeface="Roboto Slab"/>
              <a:sym typeface="Roboto Slab"/>
            </a:endParaRPr>
          </a:p>
        </p:txBody>
      </p:sp>
      <p:sp>
        <p:nvSpPr>
          <p:cNvPr id="6" name="Google Shape;614;p45"/>
          <p:cNvSpPr txBox="1">
            <a:spLocks/>
          </p:cNvSpPr>
          <p:nvPr/>
        </p:nvSpPr>
        <p:spPr>
          <a:xfrm>
            <a:off x="2133600" y="852487"/>
            <a:ext cx="7010399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Table 03: Performance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comparison of different Multi-label Classifiers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49CF5D0-73EA-926C-8515-EB734E8FF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49225"/>
              </p:ext>
            </p:extLst>
          </p:nvPr>
        </p:nvGraphicFramePr>
        <p:xfrm>
          <a:off x="2293143" y="1104872"/>
          <a:ext cx="669131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437">
                  <a:extLst>
                    <a:ext uri="{9D8B030D-6E8A-4147-A177-3AD203B41FA5}">
                      <a16:colId xmlns:a16="http://schemas.microsoft.com/office/drawing/2014/main" xmlns="" val="976881229"/>
                    </a:ext>
                  </a:extLst>
                </a:gridCol>
                <a:gridCol w="1038474">
                  <a:extLst>
                    <a:ext uri="{9D8B030D-6E8A-4147-A177-3AD203B41FA5}">
                      <a16:colId xmlns:a16="http://schemas.microsoft.com/office/drawing/2014/main" xmlns="" val="3628339686"/>
                    </a:ext>
                  </a:extLst>
                </a:gridCol>
                <a:gridCol w="1074572">
                  <a:extLst>
                    <a:ext uri="{9D8B030D-6E8A-4147-A177-3AD203B41FA5}">
                      <a16:colId xmlns:a16="http://schemas.microsoft.com/office/drawing/2014/main" xmlns="" val="2586288418"/>
                    </a:ext>
                  </a:extLst>
                </a:gridCol>
                <a:gridCol w="1059028">
                  <a:extLst>
                    <a:ext uri="{9D8B030D-6E8A-4147-A177-3AD203B41FA5}">
                      <a16:colId xmlns:a16="http://schemas.microsoft.com/office/drawing/2014/main" xmlns="" val="35616032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10447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Weighted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Weighted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Weighted 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159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LSTM + BERT 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76.52%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010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latin typeface="Garamond" panose="02020404030301010803" pitchFamily="18" charset="0"/>
                        </a:rPr>
                        <a:t>MConv</a:t>
                      </a:r>
                      <a:r>
                        <a:rPr lang="en-US" i="0" dirty="0">
                          <a:latin typeface="Garamond" panose="02020404030301010803" pitchFamily="18" charset="0"/>
                        </a:rPr>
                        <a:t>-LSTM + </a:t>
                      </a:r>
                      <a:r>
                        <a:rPr lang="en-US" dirty="0">
                          <a:latin typeface="Garamond" panose="02020404030301010803" pitchFamily="18" charset="0"/>
                        </a:rPr>
                        <a:t>BERT embedding</a:t>
                      </a:r>
                      <a:endParaRPr lang="en-US" i="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74.72%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4819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Bangla BERT fine-tune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77.66%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270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CNN-</a:t>
                      </a:r>
                      <a:r>
                        <a:rPr lang="en-US" dirty="0" err="1">
                          <a:latin typeface="Garamond" panose="02020404030301010803" pitchFamily="18" charset="0"/>
                        </a:rPr>
                        <a:t>BiLSTM</a:t>
                      </a:r>
                      <a:r>
                        <a:rPr lang="en-US" dirty="0">
                          <a:latin typeface="Garamond" panose="02020404030301010803" pitchFamily="18" charset="0"/>
                        </a:rPr>
                        <a:t> with Attention + BERT 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78.92%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6476872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65DF9A8-9B40-E077-72ED-B6431BC2BF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23</a:t>
            </a:fld>
            <a:endParaRPr lang="e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57400" y="0"/>
            <a:ext cx="14478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20574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Experimental Results</a:t>
            </a:r>
            <a:endParaRPr sz="2800" dirty="0">
              <a:solidFill>
                <a:schemeClr val="bg1">
                  <a:lumMod val="95000"/>
                </a:schemeClr>
              </a:solidFill>
              <a:latin typeface="Garamond" pitchFamily="18" charset="0"/>
              <a:ea typeface="Verdana" pitchFamily="34" charset="0"/>
              <a:cs typeface="Roboto Slab"/>
              <a:sym typeface="Roboto Slab"/>
            </a:endParaRPr>
          </a:p>
        </p:txBody>
      </p:sp>
      <p:sp>
        <p:nvSpPr>
          <p:cNvPr id="6" name="Google Shape;614;p45"/>
          <p:cNvSpPr txBox="1">
            <a:spLocks/>
          </p:cNvSpPr>
          <p:nvPr/>
        </p:nvSpPr>
        <p:spPr>
          <a:xfrm>
            <a:off x="2057400" y="819150"/>
            <a:ext cx="716280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Table 04: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Per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class performance metrics for CNN-</a:t>
            </a:r>
            <a:r>
              <a:rPr lang="en-US" dirty="0" err="1">
                <a:solidFill>
                  <a:schemeClr val="tx1"/>
                </a:solidFill>
                <a:latin typeface="Garamond" pitchFamily="18" charset="0"/>
              </a:rPr>
              <a:t>BiLSTM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with Attention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65DF9A8-9B40-E077-72ED-B6431BC2BF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24</a:t>
            </a:fld>
            <a:endParaRPr lang="en" b="1">
              <a:solidFill>
                <a:srgbClr val="000000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xmlns="" id="{823F078C-8B22-234F-109B-C4C6E065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80107"/>
              </p:ext>
            </p:extLst>
          </p:nvPr>
        </p:nvGraphicFramePr>
        <p:xfrm>
          <a:off x="3040764" y="1435394"/>
          <a:ext cx="51960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07">
                  <a:extLst>
                    <a:ext uri="{9D8B030D-6E8A-4147-A177-3AD203B41FA5}">
                      <a16:colId xmlns:a16="http://schemas.microsoft.com/office/drawing/2014/main" xmlns="" val="363548279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247802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732848722"/>
                    </a:ext>
                  </a:extLst>
                </a:gridCol>
                <a:gridCol w="753534">
                  <a:extLst>
                    <a:ext uri="{9D8B030D-6E8A-4147-A177-3AD203B41FA5}">
                      <a16:colId xmlns:a16="http://schemas.microsoft.com/office/drawing/2014/main" xmlns="" val="1377562830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xmlns="" val="199367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345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Vulgar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94.23%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114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Hate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91.87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313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Religious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97.48%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925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Threat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92.90%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558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94.23%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0.92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064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Insult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92.61%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0.88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7758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DFAC0-B6E6-6C7A-DE3A-EF7B1E9B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Garamond" panose="02020404030301010803" pitchFamily="18" charset="0"/>
              </a:rPr>
              <a:t>Per class confusion matrix for CNN-</a:t>
            </a:r>
            <a:r>
              <a:rPr lang="en-US" sz="2000" dirty="0" err="1">
                <a:latin typeface="Garamond" panose="02020404030301010803" pitchFamily="18" charset="0"/>
              </a:rPr>
              <a:t>BiLSTM</a:t>
            </a:r>
            <a:r>
              <a:rPr lang="en-US" sz="2000" dirty="0">
                <a:latin typeface="Garamond" panose="02020404030301010803" pitchFamily="18" charset="0"/>
              </a:rPr>
              <a:t> with Attention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25235A-3B9C-1CD3-8188-CFEB78B5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" y="822666"/>
            <a:ext cx="533399" cy="352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55BE14-FFA9-00EE-F625-E245C1F2A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" y="2112085"/>
            <a:ext cx="3069764" cy="2120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162A7E-D877-BF8B-74A5-C5588509B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38350"/>
            <a:ext cx="2955160" cy="221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4387BF-8BFA-0B63-0FFA-1BFEE8D8E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57" y="2027184"/>
            <a:ext cx="2763970" cy="218567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D3D6445B-22B6-5C4B-8028-8F14B04274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25</a:t>
            </a:fld>
            <a:endParaRPr lang="en" b="1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6600" y="4629150"/>
            <a:ext cx="3505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Figure 02: Confusion Matrix per class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DFAC0-B6E6-6C7A-DE3A-EF7B1E9B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class confusion matrix for CNN-</a:t>
            </a:r>
            <a:r>
              <a:rPr lang="en-US" dirty="0" err="1"/>
              <a:t>BiLSTM</a:t>
            </a:r>
            <a:r>
              <a:rPr lang="en-US" dirty="0"/>
              <a:t> with Attention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25235A-3B9C-1CD3-8188-CFEB78B5A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" y="822666"/>
            <a:ext cx="533399" cy="352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FA8671-8AA0-EB9A-494A-C2661BF65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8" y="2066931"/>
            <a:ext cx="2810338" cy="2053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0EA23B-A0B6-4D0F-EAE4-58DF3C0EF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38350"/>
            <a:ext cx="2810338" cy="2060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FFC1AB-E1B3-45D9-117B-15EC65022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85" y="1999317"/>
            <a:ext cx="2771305" cy="209994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6597BBD-2BBD-119F-0C0E-C17D101C4A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26</a:t>
            </a:fld>
            <a:endParaRPr lang="en" b="1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600" y="4629150"/>
            <a:ext cx="3505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Figure 02: Confusion Matrix per class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57400" y="0"/>
            <a:ext cx="14478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20574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Prediction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Interpretation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Using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LIME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Garamond" pitchFamily="18" charset="0"/>
              <a:ea typeface="Verdana" pitchFamily="34" charset="0"/>
              <a:cs typeface="Roboto Slab"/>
              <a:sym typeface="Roboto Slab"/>
            </a:endParaRPr>
          </a:p>
        </p:txBody>
      </p:sp>
      <p:sp>
        <p:nvSpPr>
          <p:cNvPr id="8" name="Google Shape;121;p17">
            <a:extLst>
              <a:ext uri="{FF2B5EF4-FFF2-40B4-BE49-F238E27FC236}">
                <a16:creationId xmlns:a16="http://schemas.microsoft.com/office/drawing/2014/main" xmlns="" id="{E9A37D35-A3DC-1C15-1D68-DB0C6E31B797}"/>
              </a:ext>
            </a:extLst>
          </p:cNvPr>
          <p:cNvSpPr txBox="1">
            <a:spLocks/>
          </p:cNvSpPr>
          <p:nvPr/>
        </p:nvSpPr>
        <p:spPr>
          <a:xfrm>
            <a:off x="2057400" y="137275"/>
            <a:ext cx="6858000" cy="25419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SzPts val="2400"/>
            </a:pPr>
            <a:r>
              <a:rPr lang="en-US" sz="1800" dirty="0">
                <a:latin typeface="Garamond" panose="02020404030301010803" pitchFamily="18" charset="0"/>
              </a:rPr>
              <a:t>The explanation of the predictions made by the binary classifier (using LSTM with Attention</a:t>
            </a:r>
            <a:r>
              <a:rPr lang="en-US" sz="1800" dirty="0" smtClean="0">
                <a:latin typeface="Garamond" panose="02020404030301010803" pitchFamily="18" charset="0"/>
              </a:rPr>
              <a:t>) with </a:t>
            </a:r>
            <a:r>
              <a:rPr lang="en-US" sz="1800" dirty="0">
                <a:latin typeface="Garamond" panose="02020404030301010803" pitchFamily="18" charset="0"/>
              </a:rPr>
              <a:t>class wise interpretation of word feature importance using </a:t>
            </a:r>
            <a:r>
              <a:rPr lang="en-US" sz="1800" dirty="0" smtClean="0">
                <a:latin typeface="Garamond" panose="02020404030301010803" pitchFamily="18" charset="0"/>
              </a:rPr>
              <a:t>LIME (</a:t>
            </a:r>
            <a:r>
              <a:rPr lang="en-US" sz="1800" dirty="0">
                <a:latin typeface="Garamond" panose="02020404030301010803" pitchFamily="18" charset="0"/>
              </a:rPr>
              <a:t>Local Interpretable Model-agnostic Explanations)</a:t>
            </a:r>
          </a:p>
          <a:p>
            <a:pPr algn="just">
              <a:buSzPts val="2400"/>
            </a:pPr>
            <a:endParaRPr lang="en-US" sz="2000" dirty="0">
              <a:latin typeface="Garamond" panose="02020404030301010803" pitchFamily="18" charset="0"/>
            </a:endParaRPr>
          </a:p>
          <a:p>
            <a:pPr algn="just">
              <a:buSzPts val="2400"/>
            </a:pPr>
            <a:endParaRPr lang="en-US" sz="2000" dirty="0">
              <a:latin typeface="Garamond" panose="02020404030301010803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F0C3C378-72BC-2750-208A-BE440C6B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08234"/>
            <a:ext cx="6919067" cy="2839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FB7FC66-F8FF-8FB1-C11B-7632FFFC3D0D}"/>
              </a:ext>
            </a:extLst>
          </p:cNvPr>
          <p:cNvSpPr/>
          <p:nvPr/>
        </p:nvSpPr>
        <p:spPr>
          <a:xfrm>
            <a:off x="2781300" y="1478946"/>
            <a:ext cx="283633" cy="8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EA2DB65-BAA9-0728-9B55-CA6EBB130553}"/>
              </a:ext>
            </a:extLst>
          </p:cNvPr>
          <p:cNvSpPr/>
          <p:nvPr/>
        </p:nvSpPr>
        <p:spPr>
          <a:xfrm>
            <a:off x="6477000" y="2258483"/>
            <a:ext cx="283633" cy="8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6A0160E0-22FB-2E9D-EC7B-212C998EAD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27</a:t>
            </a:fld>
            <a:endParaRPr lang="en" b="1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4385" y="4557325"/>
            <a:ext cx="654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Figure 03: Interpretation of correct prediction for a test text instance (binary classification)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57400" y="0"/>
            <a:ext cx="14478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20574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Prediction Interpretation</a:t>
            </a:r>
          </a:p>
          <a:p>
            <a:pPr lvl="0"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Using </a:t>
            </a:r>
          </a:p>
          <a:p>
            <a:pPr lvl="0"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LIME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Garamond" pitchFamily="18" charset="0"/>
              <a:ea typeface="Verdana" pitchFamily="34" charset="0"/>
              <a:cs typeface="Roboto Slab"/>
              <a:sym typeface="Roboto Slab"/>
            </a:endParaRPr>
          </a:p>
        </p:txBody>
      </p:sp>
      <p:sp>
        <p:nvSpPr>
          <p:cNvPr id="8" name="Google Shape;121;p17">
            <a:extLst>
              <a:ext uri="{FF2B5EF4-FFF2-40B4-BE49-F238E27FC236}">
                <a16:creationId xmlns:a16="http://schemas.microsoft.com/office/drawing/2014/main" xmlns="" id="{E9A37D35-A3DC-1C15-1D68-DB0C6E31B797}"/>
              </a:ext>
            </a:extLst>
          </p:cNvPr>
          <p:cNvSpPr txBox="1">
            <a:spLocks/>
          </p:cNvSpPr>
          <p:nvPr/>
        </p:nvSpPr>
        <p:spPr>
          <a:xfrm>
            <a:off x="2057400" y="209550"/>
            <a:ext cx="7086600" cy="25419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SzPts val="2400"/>
            </a:pPr>
            <a:r>
              <a:rPr lang="en-US" sz="1800" dirty="0">
                <a:latin typeface="Garamond" panose="02020404030301010803" pitchFamily="18" charset="0"/>
              </a:rPr>
              <a:t>The explanation of the predictions made by the multi-label classifier (using CNN-</a:t>
            </a:r>
            <a:r>
              <a:rPr lang="en-US" sz="1800" dirty="0" err="1">
                <a:latin typeface="Garamond" panose="02020404030301010803" pitchFamily="18" charset="0"/>
              </a:rPr>
              <a:t>BiLSTM</a:t>
            </a:r>
            <a:r>
              <a:rPr lang="en-US" sz="1800" dirty="0">
                <a:latin typeface="Garamond" panose="02020404030301010803" pitchFamily="18" charset="0"/>
              </a:rPr>
              <a:t> with Attention) along with top-2 class wise interpretation of word 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6D387B8-CF59-AF7F-7BD3-F865CE48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799" y="1530833"/>
            <a:ext cx="6834102" cy="26757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73C8D6-5C2A-CA33-C121-C818EFED42B2}"/>
              </a:ext>
            </a:extLst>
          </p:cNvPr>
          <p:cNvSpPr/>
          <p:nvPr/>
        </p:nvSpPr>
        <p:spPr>
          <a:xfrm>
            <a:off x="2639483" y="1530833"/>
            <a:ext cx="283633" cy="8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39997A-8257-63DF-1BA1-D21746F38BD3}"/>
              </a:ext>
            </a:extLst>
          </p:cNvPr>
          <p:cNvSpPr/>
          <p:nvPr/>
        </p:nvSpPr>
        <p:spPr>
          <a:xfrm>
            <a:off x="5736167" y="1877483"/>
            <a:ext cx="283633" cy="8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0C19E36-7B03-59CE-BC8A-C3A514039635}"/>
              </a:ext>
            </a:extLst>
          </p:cNvPr>
          <p:cNvSpPr/>
          <p:nvPr/>
        </p:nvSpPr>
        <p:spPr>
          <a:xfrm>
            <a:off x="8368771" y="2318059"/>
            <a:ext cx="283633" cy="8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78B4A8-3824-90AD-194F-7729C192F3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28</a:t>
            </a:fld>
            <a:endParaRPr lang="en" b="1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5221" y="4704401"/>
            <a:ext cx="654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Figure 04: Interpretation of correct prediction for a test text instance (multi-label classification)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57400" y="0"/>
            <a:ext cx="14478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20574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Prediction Interpretation</a:t>
            </a:r>
          </a:p>
          <a:p>
            <a:pPr lvl="0"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Using </a:t>
            </a:r>
          </a:p>
          <a:p>
            <a:pPr lvl="0"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LIME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Garamond" pitchFamily="18" charset="0"/>
              <a:ea typeface="Verdana" pitchFamily="34" charset="0"/>
              <a:cs typeface="Roboto Slab"/>
              <a:sym typeface="Roboto Slab"/>
            </a:endParaRPr>
          </a:p>
        </p:txBody>
      </p:sp>
      <p:sp>
        <p:nvSpPr>
          <p:cNvPr id="8" name="Google Shape;121;p17">
            <a:extLst>
              <a:ext uri="{FF2B5EF4-FFF2-40B4-BE49-F238E27FC236}">
                <a16:creationId xmlns:a16="http://schemas.microsoft.com/office/drawing/2014/main" xmlns="" id="{E9A37D35-A3DC-1C15-1D68-DB0C6E31B797}"/>
              </a:ext>
            </a:extLst>
          </p:cNvPr>
          <p:cNvSpPr txBox="1">
            <a:spLocks/>
          </p:cNvSpPr>
          <p:nvPr/>
        </p:nvSpPr>
        <p:spPr>
          <a:xfrm>
            <a:off x="2057400" y="209550"/>
            <a:ext cx="7086600" cy="25419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SzPts val="2400"/>
            </a:pPr>
            <a:r>
              <a:rPr lang="en-US" sz="1800" dirty="0">
                <a:latin typeface="Garamond" panose="02020404030301010803" pitchFamily="18" charset="0"/>
              </a:rPr>
              <a:t>The explanation of the predictions made by the multi-label classifier (using CNN-</a:t>
            </a:r>
            <a:r>
              <a:rPr lang="en-US" sz="1800" dirty="0" err="1">
                <a:latin typeface="Garamond" panose="02020404030301010803" pitchFamily="18" charset="0"/>
              </a:rPr>
              <a:t>BiLSTM</a:t>
            </a:r>
            <a:r>
              <a:rPr lang="en-US" sz="1800" dirty="0">
                <a:latin typeface="Garamond" panose="02020404030301010803" pitchFamily="18" charset="0"/>
              </a:rPr>
              <a:t> with Attention) along with top-2 class wise interpretation of word feature importance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78B4A8-3824-90AD-194F-7729C192F3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29</a:t>
            </a:fld>
            <a:endParaRPr lang="en" b="1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198D57C-1427-C6FB-1010-2D60F6BE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81" y="1352549"/>
            <a:ext cx="6557694" cy="3419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5785" y="4735866"/>
            <a:ext cx="654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Figure 05: Interpretation of correct prediction for a test text instance (multi-label classification)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dirty="0">
                <a:solidFill>
                  <a:schemeClr val="lt1"/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Introduction</a:t>
            </a:r>
            <a:endParaRPr sz="5400" dirty="0">
              <a:solidFill>
                <a:srgbClr val="FFFFFF"/>
              </a:solidFill>
              <a:latin typeface="Garamond" pitchFamily="18" charset="0"/>
              <a:ea typeface="Verdan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BA0838-AA69-E91D-A2FE-CF12DB54B1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3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57400" y="0"/>
            <a:ext cx="14478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20574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Prediction Interpretation</a:t>
            </a:r>
          </a:p>
          <a:p>
            <a:pPr lvl="0"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Using </a:t>
            </a:r>
          </a:p>
          <a:p>
            <a:pPr lvl="0"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LIME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Garamond" pitchFamily="18" charset="0"/>
              <a:ea typeface="Verdana" pitchFamily="34" charset="0"/>
              <a:cs typeface="Roboto Slab"/>
              <a:sym typeface="Roboto Slab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78B4A8-3824-90AD-194F-7729C192F3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30</a:t>
            </a:fld>
            <a:endParaRPr lang="en" b="1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8770C2C-E784-86F3-95FD-49EEFD62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14" y="285750"/>
            <a:ext cx="6945086" cy="36214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4564448"/>
            <a:ext cx="654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Figure 06: Interpretation of incorrect prediction for a test text instance (multi-label classification)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57400" y="0"/>
            <a:ext cx="14478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16"/>
          <p:cNvSpPr txBox="1"/>
          <p:nvPr/>
        </p:nvSpPr>
        <p:spPr>
          <a:xfrm>
            <a:off x="-175261" y="503350"/>
            <a:ext cx="24384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Conclusion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ramond" pitchFamily="18" charset="0"/>
                <a:ea typeface="Verdana" pitchFamily="34" charset="0"/>
                <a:cs typeface="Roboto Slab"/>
                <a:sym typeface="Roboto Slab"/>
              </a:rPr>
              <a:t>Future Works</a:t>
            </a:r>
            <a:endParaRPr sz="2800" dirty="0">
              <a:solidFill>
                <a:schemeClr val="bg1">
                  <a:lumMod val="95000"/>
                </a:schemeClr>
              </a:solidFill>
              <a:latin typeface="Garamond" pitchFamily="18" charset="0"/>
              <a:ea typeface="Verdana" pitchFamily="34" charset="0"/>
              <a:cs typeface="Roboto Slab"/>
              <a:sym typeface="Roboto Slab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484418" y="2876550"/>
            <a:ext cx="3733800" cy="726174"/>
          </a:xfrm>
          <a:custGeom>
            <a:avLst/>
            <a:gdLst>
              <a:gd name="connsiteX0" fmla="*/ 0 w 2166029"/>
              <a:gd name="connsiteY0" fmla="*/ 105467 h 632678"/>
              <a:gd name="connsiteX1" fmla="*/ 105467 w 2166029"/>
              <a:gd name="connsiteY1" fmla="*/ 0 h 632678"/>
              <a:gd name="connsiteX2" fmla="*/ 2060562 w 2166029"/>
              <a:gd name="connsiteY2" fmla="*/ 0 h 632678"/>
              <a:gd name="connsiteX3" fmla="*/ 2166029 w 2166029"/>
              <a:gd name="connsiteY3" fmla="*/ 105467 h 632678"/>
              <a:gd name="connsiteX4" fmla="*/ 2166029 w 2166029"/>
              <a:gd name="connsiteY4" fmla="*/ 527211 h 632678"/>
              <a:gd name="connsiteX5" fmla="*/ 2060562 w 2166029"/>
              <a:gd name="connsiteY5" fmla="*/ 632678 h 632678"/>
              <a:gd name="connsiteX6" fmla="*/ 105467 w 2166029"/>
              <a:gd name="connsiteY6" fmla="*/ 632678 h 632678"/>
              <a:gd name="connsiteX7" fmla="*/ 0 w 2166029"/>
              <a:gd name="connsiteY7" fmla="*/ 527211 h 632678"/>
              <a:gd name="connsiteX8" fmla="*/ 0 w 2166029"/>
              <a:gd name="connsiteY8" fmla="*/ 105467 h 6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029" h="632678">
                <a:moveTo>
                  <a:pt x="0" y="105467"/>
                </a:moveTo>
                <a:cubicBezTo>
                  <a:pt x="0" y="47219"/>
                  <a:pt x="47219" y="0"/>
                  <a:pt x="105467" y="0"/>
                </a:cubicBezTo>
                <a:lnTo>
                  <a:pt x="2060562" y="0"/>
                </a:lnTo>
                <a:cubicBezTo>
                  <a:pt x="2118810" y="0"/>
                  <a:pt x="2166029" y="47219"/>
                  <a:pt x="2166029" y="105467"/>
                </a:cubicBezTo>
                <a:lnTo>
                  <a:pt x="2166029" y="527211"/>
                </a:lnTo>
                <a:cubicBezTo>
                  <a:pt x="2166029" y="585459"/>
                  <a:pt x="2118810" y="632678"/>
                  <a:pt x="2060562" y="632678"/>
                </a:cubicBezTo>
                <a:lnTo>
                  <a:pt x="105467" y="632678"/>
                </a:lnTo>
                <a:cubicBezTo>
                  <a:pt x="47219" y="632678"/>
                  <a:pt x="0" y="585459"/>
                  <a:pt x="0" y="527211"/>
                </a:cubicBezTo>
                <a:lnTo>
                  <a:pt x="0" y="1054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800" tIns="72800" rIns="72800" bIns="72800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 smtClean="0">
                <a:latin typeface="Garamond" pitchFamily="18" charset="0"/>
              </a:rPr>
              <a:t>Incorporated </a:t>
            </a:r>
            <a:r>
              <a:rPr lang="en-US" sz="1200" b="1" kern="1200" dirty="0">
                <a:latin typeface="Garamond" pitchFamily="18" charset="0"/>
              </a:rPr>
              <a:t>extensive experimentation </a:t>
            </a:r>
            <a:r>
              <a:rPr lang="en-US" sz="1200" b="1" kern="1200" dirty="0" smtClean="0">
                <a:latin typeface="Garamond" pitchFamily="18" charset="0"/>
              </a:rPr>
              <a:t>by </a:t>
            </a:r>
            <a:r>
              <a:rPr lang="en-US" sz="1200" b="1" kern="1200" dirty="0">
                <a:latin typeface="Garamond" pitchFamily="18" charset="0"/>
              </a:rPr>
              <a:t>fine tuning </a:t>
            </a:r>
            <a:r>
              <a:rPr lang="en-US" sz="1200" b="1" kern="1200" dirty="0" smtClean="0">
                <a:latin typeface="Garamond" pitchFamily="18" charset="0"/>
              </a:rPr>
              <a:t>pre-trained </a:t>
            </a:r>
            <a:r>
              <a:rPr lang="en-US" sz="1200" b="1" kern="1200" dirty="0">
                <a:latin typeface="Garamond" pitchFamily="18" charset="0"/>
              </a:rPr>
              <a:t>Bengali transformer </a:t>
            </a:r>
            <a:r>
              <a:rPr lang="en-US" sz="1200" b="1" kern="1200" dirty="0" smtClean="0">
                <a:latin typeface="Garamond" pitchFamily="18" charset="0"/>
              </a:rPr>
              <a:t>model.</a:t>
            </a:r>
            <a:endParaRPr lang="en-US" sz="1200" b="1" kern="1200" dirty="0">
              <a:latin typeface="Garamond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484418" y="3826776"/>
            <a:ext cx="3733800" cy="726174"/>
          </a:xfrm>
          <a:custGeom>
            <a:avLst/>
            <a:gdLst>
              <a:gd name="connsiteX0" fmla="*/ 0 w 2166029"/>
              <a:gd name="connsiteY0" fmla="*/ 105467 h 632678"/>
              <a:gd name="connsiteX1" fmla="*/ 105467 w 2166029"/>
              <a:gd name="connsiteY1" fmla="*/ 0 h 632678"/>
              <a:gd name="connsiteX2" fmla="*/ 2060562 w 2166029"/>
              <a:gd name="connsiteY2" fmla="*/ 0 h 632678"/>
              <a:gd name="connsiteX3" fmla="*/ 2166029 w 2166029"/>
              <a:gd name="connsiteY3" fmla="*/ 105467 h 632678"/>
              <a:gd name="connsiteX4" fmla="*/ 2166029 w 2166029"/>
              <a:gd name="connsiteY4" fmla="*/ 527211 h 632678"/>
              <a:gd name="connsiteX5" fmla="*/ 2060562 w 2166029"/>
              <a:gd name="connsiteY5" fmla="*/ 632678 h 632678"/>
              <a:gd name="connsiteX6" fmla="*/ 105467 w 2166029"/>
              <a:gd name="connsiteY6" fmla="*/ 632678 h 632678"/>
              <a:gd name="connsiteX7" fmla="*/ 0 w 2166029"/>
              <a:gd name="connsiteY7" fmla="*/ 527211 h 632678"/>
              <a:gd name="connsiteX8" fmla="*/ 0 w 2166029"/>
              <a:gd name="connsiteY8" fmla="*/ 105467 h 6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029" h="632678">
                <a:moveTo>
                  <a:pt x="0" y="105467"/>
                </a:moveTo>
                <a:cubicBezTo>
                  <a:pt x="0" y="47219"/>
                  <a:pt x="47219" y="0"/>
                  <a:pt x="105467" y="0"/>
                </a:cubicBezTo>
                <a:lnTo>
                  <a:pt x="2060562" y="0"/>
                </a:lnTo>
                <a:cubicBezTo>
                  <a:pt x="2118810" y="0"/>
                  <a:pt x="2166029" y="47219"/>
                  <a:pt x="2166029" y="105467"/>
                </a:cubicBezTo>
                <a:lnTo>
                  <a:pt x="2166029" y="527211"/>
                </a:lnTo>
                <a:cubicBezTo>
                  <a:pt x="2166029" y="585459"/>
                  <a:pt x="2118810" y="632678"/>
                  <a:pt x="2060562" y="632678"/>
                </a:cubicBezTo>
                <a:lnTo>
                  <a:pt x="105467" y="632678"/>
                </a:lnTo>
                <a:cubicBezTo>
                  <a:pt x="47219" y="632678"/>
                  <a:pt x="0" y="585459"/>
                  <a:pt x="0" y="527211"/>
                </a:cubicBezTo>
                <a:lnTo>
                  <a:pt x="0" y="1054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800" tIns="72800" rIns="72800" bIns="72800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>
                <a:latin typeface="Garamond" pitchFamily="18" charset="0"/>
              </a:rPr>
              <a:t>Increasing the data instances per class in the dataset is another effort we may undertake in the future to enhance the outcome.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775757" y="3246391"/>
            <a:ext cx="637403" cy="21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775757" y="4196617"/>
            <a:ext cx="637403" cy="21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69178" y="287482"/>
            <a:ext cx="3733800" cy="762000"/>
          </a:xfrm>
          <a:custGeom>
            <a:avLst/>
            <a:gdLst>
              <a:gd name="connsiteX0" fmla="*/ 0 w 2166029"/>
              <a:gd name="connsiteY0" fmla="*/ 105467 h 632678"/>
              <a:gd name="connsiteX1" fmla="*/ 105467 w 2166029"/>
              <a:gd name="connsiteY1" fmla="*/ 0 h 632678"/>
              <a:gd name="connsiteX2" fmla="*/ 2060562 w 2166029"/>
              <a:gd name="connsiteY2" fmla="*/ 0 h 632678"/>
              <a:gd name="connsiteX3" fmla="*/ 2166029 w 2166029"/>
              <a:gd name="connsiteY3" fmla="*/ 105467 h 632678"/>
              <a:gd name="connsiteX4" fmla="*/ 2166029 w 2166029"/>
              <a:gd name="connsiteY4" fmla="*/ 527211 h 632678"/>
              <a:gd name="connsiteX5" fmla="*/ 2060562 w 2166029"/>
              <a:gd name="connsiteY5" fmla="*/ 632678 h 632678"/>
              <a:gd name="connsiteX6" fmla="*/ 105467 w 2166029"/>
              <a:gd name="connsiteY6" fmla="*/ 632678 h 632678"/>
              <a:gd name="connsiteX7" fmla="*/ 0 w 2166029"/>
              <a:gd name="connsiteY7" fmla="*/ 527211 h 632678"/>
              <a:gd name="connsiteX8" fmla="*/ 0 w 2166029"/>
              <a:gd name="connsiteY8" fmla="*/ 105467 h 6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029" h="632678">
                <a:moveTo>
                  <a:pt x="0" y="105467"/>
                </a:moveTo>
                <a:cubicBezTo>
                  <a:pt x="0" y="47219"/>
                  <a:pt x="47219" y="0"/>
                  <a:pt x="105467" y="0"/>
                </a:cubicBezTo>
                <a:lnTo>
                  <a:pt x="2060562" y="0"/>
                </a:lnTo>
                <a:cubicBezTo>
                  <a:pt x="2118810" y="0"/>
                  <a:pt x="2166029" y="47219"/>
                  <a:pt x="2166029" y="105467"/>
                </a:cubicBezTo>
                <a:lnTo>
                  <a:pt x="2166029" y="527211"/>
                </a:lnTo>
                <a:cubicBezTo>
                  <a:pt x="2166029" y="585459"/>
                  <a:pt x="2118810" y="632678"/>
                  <a:pt x="2060562" y="632678"/>
                </a:cubicBezTo>
                <a:lnTo>
                  <a:pt x="105467" y="632678"/>
                </a:lnTo>
                <a:cubicBezTo>
                  <a:pt x="47219" y="632678"/>
                  <a:pt x="0" y="585459"/>
                  <a:pt x="0" y="527211"/>
                </a:cubicBezTo>
                <a:lnTo>
                  <a:pt x="0" y="1054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800" tIns="72800" rIns="72800" bIns="72800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 smtClean="0">
                <a:latin typeface="Garamond" pitchFamily="18" charset="0"/>
              </a:rPr>
              <a:t>C</a:t>
            </a:r>
            <a:r>
              <a:rPr lang="en-US" sz="1200" b="1" kern="1200" dirty="0" smtClean="0">
                <a:latin typeface="Garamond" pitchFamily="18" charset="0"/>
              </a:rPr>
              <a:t>reated </a:t>
            </a:r>
            <a:r>
              <a:rPr lang="en-US" sz="1200" b="1" kern="1200" dirty="0">
                <a:latin typeface="Garamond" pitchFamily="18" charset="0"/>
              </a:rPr>
              <a:t>a multi labeled </a:t>
            </a:r>
            <a:r>
              <a:rPr lang="en-US" sz="1200" b="1" kern="1200" dirty="0" smtClean="0">
                <a:latin typeface="Garamond" pitchFamily="18" charset="0"/>
              </a:rPr>
              <a:t>dataset for Bengali language</a:t>
            </a:r>
            <a:endParaRPr lang="en-US" sz="1200" b="1" kern="1200" dirty="0">
              <a:latin typeface="Garamond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760518" y="657323"/>
            <a:ext cx="637403" cy="222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484418" y="1146268"/>
            <a:ext cx="3733800" cy="762000"/>
          </a:xfrm>
          <a:custGeom>
            <a:avLst/>
            <a:gdLst>
              <a:gd name="connsiteX0" fmla="*/ 0 w 2166029"/>
              <a:gd name="connsiteY0" fmla="*/ 105467 h 632678"/>
              <a:gd name="connsiteX1" fmla="*/ 105467 w 2166029"/>
              <a:gd name="connsiteY1" fmla="*/ 0 h 632678"/>
              <a:gd name="connsiteX2" fmla="*/ 2060562 w 2166029"/>
              <a:gd name="connsiteY2" fmla="*/ 0 h 632678"/>
              <a:gd name="connsiteX3" fmla="*/ 2166029 w 2166029"/>
              <a:gd name="connsiteY3" fmla="*/ 105467 h 632678"/>
              <a:gd name="connsiteX4" fmla="*/ 2166029 w 2166029"/>
              <a:gd name="connsiteY4" fmla="*/ 527211 h 632678"/>
              <a:gd name="connsiteX5" fmla="*/ 2060562 w 2166029"/>
              <a:gd name="connsiteY5" fmla="*/ 632678 h 632678"/>
              <a:gd name="connsiteX6" fmla="*/ 105467 w 2166029"/>
              <a:gd name="connsiteY6" fmla="*/ 632678 h 632678"/>
              <a:gd name="connsiteX7" fmla="*/ 0 w 2166029"/>
              <a:gd name="connsiteY7" fmla="*/ 527211 h 632678"/>
              <a:gd name="connsiteX8" fmla="*/ 0 w 2166029"/>
              <a:gd name="connsiteY8" fmla="*/ 105467 h 6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029" h="632678">
                <a:moveTo>
                  <a:pt x="0" y="105467"/>
                </a:moveTo>
                <a:cubicBezTo>
                  <a:pt x="0" y="47219"/>
                  <a:pt x="47219" y="0"/>
                  <a:pt x="105467" y="0"/>
                </a:cubicBezTo>
                <a:lnTo>
                  <a:pt x="2060562" y="0"/>
                </a:lnTo>
                <a:cubicBezTo>
                  <a:pt x="2118810" y="0"/>
                  <a:pt x="2166029" y="47219"/>
                  <a:pt x="2166029" y="105467"/>
                </a:cubicBezTo>
                <a:lnTo>
                  <a:pt x="2166029" y="527211"/>
                </a:lnTo>
                <a:cubicBezTo>
                  <a:pt x="2166029" y="585459"/>
                  <a:pt x="2118810" y="632678"/>
                  <a:pt x="2060562" y="632678"/>
                </a:cubicBezTo>
                <a:lnTo>
                  <a:pt x="105467" y="632678"/>
                </a:lnTo>
                <a:cubicBezTo>
                  <a:pt x="47219" y="632678"/>
                  <a:pt x="0" y="585459"/>
                  <a:pt x="0" y="527211"/>
                </a:cubicBezTo>
                <a:lnTo>
                  <a:pt x="0" y="1054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800" tIns="72800" rIns="72800" bIns="72800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>
                <a:latin typeface="Garamond" pitchFamily="18" charset="0"/>
              </a:rPr>
              <a:t>Proposed a deep learning model based pipeline to effectively capture the dependencies among different labels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2775758" y="1516109"/>
            <a:ext cx="637403" cy="222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505200" y="2031700"/>
            <a:ext cx="3733800" cy="762000"/>
          </a:xfrm>
          <a:custGeom>
            <a:avLst/>
            <a:gdLst>
              <a:gd name="connsiteX0" fmla="*/ 0 w 2166029"/>
              <a:gd name="connsiteY0" fmla="*/ 105467 h 632678"/>
              <a:gd name="connsiteX1" fmla="*/ 105467 w 2166029"/>
              <a:gd name="connsiteY1" fmla="*/ 0 h 632678"/>
              <a:gd name="connsiteX2" fmla="*/ 2060562 w 2166029"/>
              <a:gd name="connsiteY2" fmla="*/ 0 h 632678"/>
              <a:gd name="connsiteX3" fmla="*/ 2166029 w 2166029"/>
              <a:gd name="connsiteY3" fmla="*/ 105467 h 632678"/>
              <a:gd name="connsiteX4" fmla="*/ 2166029 w 2166029"/>
              <a:gd name="connsiteY4" fmla="*/ 527211 h 632678"/>
              <a:gd name="connsiteX5" fmla="*/ 2060562 w 2166029"/>
              <a:gd name="connsiteY5" fmla="*/ 632678 h 632678"/>
              <a:gd name="connsiteX6" fmla="*/ 105467 w 2166029"/>
              <a:gd name="connsiteY6" fmla="*/ 632678 h 632678"/>
              <a:gd name="connsiteX7" fmla="*/ 0 w 2166029"/>
              <a:gd name="connsiteY7" fmla="*/ 527211 h 632678"/>
              <a:gd name="connsiteX8" fmla="*/ 0 w 2166029"/>
              <a:gd name="connsiteY8" fmla="*/ 105467 h 6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029" h="632678">
                <a:moveTo>
                  <a:pt x="0" y="105467"/>
                </a:moveTo>
                <a:cubicBezTo>
                  <a:pt x="0" y="47219"/>
                  <a:pt x="47219" y="0"/>
                  <a:pt x="105467" y="0"/>
                </a:cubicBezTo>
                <a:lnTo>
                  <a:pt x="2060562" y="0"/>
                </a:lnTo>
                <a:cubicBezTo>
                  <a:pt x="2118810" y="0"/>
                  <a:pt x="2166029" y="47219"/>
                  <a:pt x="2166029" y="105467"/>
                </a:cubicBezTo>
                <a:lnTo>
                  <a:pt x="2166029" y="527211"/>
                </a:lnTo>
                <a:cubicBezTo>
                  <a:pt x="2166029" y="585459"/>
                  <a:pt x="2118810" y="632678"/>
                  <a:pt x="2060562" y="632678"/>
                </a:cubicBezTo>
                <a:lnTo>
                  <a:pt x="105467" y="632678"/>
                </a:lnTo>
                <a:cubicBezTo>
                  <a:pt x="47219" y="632678"/>
                  <a:pt x="0" y="585459"/>
                  <a:pt x="0" y="527211"/>
                </a:cubicBezTo>
                <a:lnTo>
                  <a:pt x="0" y="1054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800" tIns="72800" rIns="72800" bIns="72800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>
                <a:latin typeface="Garamond" pitchFamily="18" charset="0"/>
              </a:rPr>
              <a:t>Visualized the prediction using text explainer framework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2761902" y="2401541"/>
            <a:ext cx="637403" cy="222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E217EBE-C6C9-A4B4-828F-B8FB66202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31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  <p:bldP spid="20" grpId="0" animBg="1"/>
      <p:bldP spid="10" grpId="0" animBg="1"/>
      <p:bldP spid="11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9550"/>
            <a:ext cx="4343400" cy="819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4294967295"/>
          </p:nvPr>
        </p:nvSpPr>
        <p:spPr>
          <a:xfrm>
            <a:off x="1008062" y="347979"/>
            <a:ext cx="3335338" cy="592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Garamond" pitchFamily="18" charset="0"/>
              </a:rPr>
              <a:t>References</a:t>
            </a:r>
            <a:endParaRPr sz="2400" dirty="0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90600" y="361950"/>
            <a:ext cx="0" cy="60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82040" y="444103"/>
            <a:ext cx="0" cy="350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929688" y="-14288"/>
            <a:ext cx="228600" cy="1595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929688" y="1581150"/>
            <a:ext cx="214312" cy="20407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929688" y="3621881"/>
            <a:ext cx="214312" cy="1519238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" y="444103"/>
            <a:ext cx="533399" cy="352547"/>
          </a:xfrm>
          <a:prstGeom prst="rect">
            <a:avLst/>
          </a:prstGeom>
        </p:spPr>
      </p:pic>
      <p:sp>
        <p:nvSpPr>
          <p:cNvPr id="13" name="Google Shape;170;p19"/>
          <p:cNvSpPr txBox="1">
            <a:spLocks/>
          </p:cNvSpPr>
          <p:nvPr/>
        </p:nvSpPr>
        <p:spPr>
          <a:xfrm>
            <a:off x="533400" y="1468722"/>
            <a:ext cx="8077200" cy="33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[1] N.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Banik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and M. H. H. Rahman, ”Toxicity Detection on Bengali Social Media Comments using Supervised Models,” 2019 2nd International Conference on Innovation in Engineering and Technology (ICIET), 2019, pp. 1-5, doi:10.1109/ICIET48527.2019.9290710</a:t>
            </a:r>
            <a:r>
              <a:rPr lang="en-US" sz="1400" b="0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algn="just"/>
            <a:endParaRPr lang="en-US" sz="1400" b="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[2] P. Malik, A.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Aggrawal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and D. K. Vishwakarma, ”Toxic Speech Detection using Traditional Machine Learning Models and BERT and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fastText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Embedding with Deep Neural Networks,” 2021 5th International Conference on Computing Methodologies and Communication (ICCMC), 2021, pp. 1254-1259,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doi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: 10.1109/ICCMC51019.2021.9418395</a:t>
            </a:r>
            <a:r>
              <a:rPr lang="en-US" sz="1400" b="0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algn="just"/>
            <a:endParaRPr lang="en-US" sz="1400" b="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[3] P. Chakraborty and M. H.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Seddiqui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, ”Threat and Abusive Language Detection on Social Media in Bengali Language,” 2019 1st International Conference on Advances in Science, Engineering and Robotics Technology (ICASERT), 2019, pp. 1-6,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doi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: 10.1109/ICASERT.2019.8934609</a:t>
            </a:r>
            <a:r>
              <a:rPr lang="en-US" sz="1400" b="0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algn="just"/>
            <a:endParaRPr lang="en-US" sz="1400" b="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[4] M. F. Ahmed, Z. Mahmud, Z. T.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Biash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, A. A. N.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Ryen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, A. Hossain, F. B. Ashraf, ”Cyberbullying detection using deep neural network from social media comments in bangla language.”, 2021,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arXiv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preprint, arXiv:2106.04506</a:t>
            </a:r>
            <a:r>
              <a:rPr lang="en-US" sz="1400" b="0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.</a:t>
            </a:r>
            <a:endParaRPr lang="en-US" sz="1400" b="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0A89537-D368-6432-8864-9E5BB2281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32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95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9550"/>
            <a:ext cx="4343400" cy="819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4294967295"/>
          </p:nvPr>
        </p:nvSpPr>
        <p:spPr>
          <a:xfrm>
            <a:off x="1008062" y="347979"/>
            <a:ext cx="3335338" cy="592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Garamond" pitchFamily="18" charset="0"/>
              </a:rPr>
              <a:t>References</a:t>
            </a:r>
            <a:endParaRPr sz="2400" dirty="0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90600" y="361950"/>
            <a:ext cx="0" cy="60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82040" y="444103"/>
            <a:ext cx="0" cy="350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929688" y="-14288"/>
            <a:ext cx="228600" cy="1595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929688" y="1581150"/>
            <a:ext cx="214312" cy="204073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929688" y="3621881"/>
            <a:ext cx="214312" cy="1519238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" y="444103"/>
            <a:ext cx="533399" cy="352547"/>
          </a:xfrm>
          <a:prstGeom prst="rect">
            <a:avLst/>
          </a:prstGeom>
        </p:spPr>
      </p:pic>
      <p:sp>
        <p:nvSpPr>
          <p:cNvPr id="13" name="Google Shape;170;p19"/>
          <p:cNvSpPr txBox="1">
            <a:spLocks/>
          </p:cNvSpPr>
          <p:nvPr/>
        </p:nvSpPr>
        <p:spPr>
          <a:xfrm>
            <a:off x="533400" y="1263253"/>
            <a:ext cx="7924800" cy="288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n-US" sz="1400" b="0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[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5] T.T.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Aurpa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, R.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Sadik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and M.S. Ahmed, ”Abusive Bangla comments detection on Facebook using transformer-based deep learning models,” Social Network Analysis and Mining, 12.1, 2022,pp. 1-14, doi:10.1007/s13278-021-00852-x</a:t>
            </a:r>
            <a:r>
              <a:rPr lang="en-US" sz="1400" b="0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algn="just"/>
            <a:endParaRPr lang="en-US" sz="1400" b="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[6] M. R. Karim, B. Raja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Chakravarthi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, J. P. McCrae and M.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Cochez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, ”Classification Benchmarks for Under-resourced Bengali Language based on Multichannel Convolutional-LSTM Network,” 2020 IEEE 7th International Conference on Data Science and Advanced Analytics (DSAA), 2020, pp. 390-399, </a:t>
            </a:r>
            <a:r>
              <a:rPr lang="en-US" sz="1400" b="0" dirty="0" err="1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doi</a:t>
            </a:r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: 10.1109/DSAA49011.2020.00053</a:t>
            </a:r>
            <a:r>
              <a:rPr lang="en-US" sz="1400" b="0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algn="just"/>
            <a:endParaRPr lang="en-US" sz="1400" b="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just"/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[7] A. Rahman, ”Bangla-Abusive-Comment-Dataset”. GitHub. https://github.com/aimansnigdha/Bangla-Abusive-Comment-Dataset (accessed Feb. 03, 2023).</a:t>
            </a:r>
          </a:p>
          <a:p>
            <a:pPr algn="just"/>
            <a:endParaRPr lang="en-US" sz="1400" b="0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0A89537-D368-6432-8864-9E5BB2281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33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04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BC1344-6F5A-FD05-1759-98200F5973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34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0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242888" y="1769128"/>
            <a:ext cx="8686800" cy="88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Text containing offensive or obscene words that makes a person feel uncomfortable or hurt. Toxic content is more audible on digital platforms since it catches the attention of the public.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Toxic Text</a:t>
            </a:r>
            <a:endParaRPr dirty="0"/>
          </a:p>
        </p:txBody>
      </p:sp>
      <p:sp>
        <p:nvSpPr>
          <p:cNvPr id="111" name="Google Shape;111;p5"/>
          <p:cNvSpPr/>
          <p:nvPr/>
        </p:nvSpPr>
        <p:spPr>
          <a:xfrm>
            <a:off x="8929688" y="-14288"/>
            <a:ext cx="228600" cy="1595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8929688" y="1581150"/>
            <a:ext cx="214312" cy="2040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8929688" y="3621881"/>
            <a:ext cx="214312" cy="1519238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47603"/>
            <a:ext cx="533399" cy="352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2726757" y="3970344"/>
            <a:ext cx="381000" cy="3761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2700687" y="3882257"/>
            <a:ext cx="52137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736381" y="3406147"/>
            <a:ext cx="371376" cy="3761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4487864" y="3701209"/>
            <a:ext cx="413100" cy="3761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694240B-2F2E-B732-0E09-060C9BD173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4</a:t>
            </a:fld>
            <a:endParaRPr lang="en" b="1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4F6679-DCCD-83CE-8B4F-3C1C3BFFF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1" y="2843478"/>
            <a:ext cx="5105400" cy="21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228600" y="1885950"/>
            <a:ext cx="86868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Prepare a dataset that contains six types of toxic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text and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develop a deep learning based detection system that can identify toxic sentences and classify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them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in multi-label and further interpret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the prediction of the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aramond" panose="02020404030301010803" pitchFamily="18" charset="0"/>
                <a:sym typeface="Arial"/>
              </a:rPr>
              <a:t>classifier models with the help of Explainable Artificial Intelligence.</a:t>
            </a:r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Problem Statement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8929688" y="-14288"/>
            <a:ext cx="228600" cy="1595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8929688" y="1581150"/>
            <a:ext cx="214312" cy="2040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8929688" y="3621881"/>
            <a:ext cx="214312" cy="1519238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47603"/>
            <a:ext cx="533399" cy="3525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236A630-A3FC-F14A-EFDF-ABDCB83446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5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Related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7F1CB6-D662-614C-D911-C3A007100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6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Binary Classification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8929688" y="-14288"/>
            <a:ext cx="228600" cy="1595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8929688" y="1581150"/>
            <a:ext cx="214312" cy="2040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8929688" y="3621881"/>
            <a:ext cx="214312" cy="1519238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47603"/>
            <a:ext cx="533399" cy="3525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17">
            <a:extLst>
              <a:ext uri="{FF2B5EF4-FFF2-40B4-BE49-F238E27FC236}">
                <a16:creationId xmlns:a16="http://schemas.microsoft.com/office/drawing/2014/main" xmlns="" id="{4A9A739C-3C0D-223F-072B-7805186AD164}"/>
              </a:ext>
            </a:extLst>
          </p:cNvPr>
          <p:cNvSpPr txBox="1">
            <a:spLocks/>
          </p:cNvSpPr>
          <p:nvPr/>
        </p:nvSpPr>
        <p:spPr>
          <a:xfrm>
            <a:off x="647699" y="1955002"/>
            <a:ext cx="7810501" cy="25419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 err="1">
                <a:latin typeface="Garamond" panose="02020404030301010803" pitchFamily="18" charset="0"/>
              </a:rPr>
              <a:t>Banik</a:t>
            </a:r>
            <a:r>
              <a:rPr lang="en-US" sz="2000" dirty="0">
                <a:latin typeface="Garamond" panose="02020404030301010803" pitchFamily="18" charset="0"/>
              </a:rPr>
              <a:t> et al. [1] used both supervised machine learning and deep learning to classify Bengali comments as toxic and non-toxic. For word embedding word2vec was used.</a:t>
            </a:r>
          </a:p>
          <a:p>
            <a:pPr marL="342900" indent="-342900" algn="just">
              <a:buSzPts val="2400"/>
              <a:buFont typeface="Arial"/>
              <a:buChar char="❑"/>
            </a:pPr>
            <a:endParaRPr lang="en-US" sz="2000" dirty="0">
              <a:latin typeface="Garamond" panose="02020404030301010803" pitchFamily="18" charset="0"/>
            </a:endParaRPr>
          </a:p>
          <a:p>
            <a:pPr algn="just">
              <a:buSzPts val="2400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Similar </a:t>
            </a:r>
            <a:r>
              <a:rPr lang="en-US" sz="2000" dirty="0" smtClean="0">
                <a:latin typeface="Garamond" panose="02020404030301010803" pitchFamily="18" charset="0"/>
              </a:rPr>
              <a:t>approach </a:t>
            </a:r>
            <a:r>
              <a:rPr lang="en-US" sz="2000" dirty="0">
                <a:latin typeface="Garamond" panose="02020404030301010803" pitchFamily="18" charset="0"/>
              </a:rPr>
              <a:t>but different word embedding techniques (BERT and </a:t>
            </a:r>
            <a:r>
              <a:rPr lang="en-US" sz="2000" dirty="0" err="1" smtClean="0">
                <a:latin typeface="Garamond" panose="02020404030301010803" pitchFamily="18" charset="0"/>
              </a:rPr>
              <a:t>fastText</a:t>
            </a:r>
            <a:r>
              <a:rPr lang="en-US" sz="2000" dirty="0">
                <a:latin typeface="Garamond" panose="02020404030301010803" pitchFamily="18" charset="0"/>
              </a:rPr>
              <a:t>) was applied by Malik et al. [2] for binary classification. CNN performed better with 82% accuracy.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023491-290E-2E57-AC79-92E9F31CD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7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Binary Classification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8929688" y="-14288"/>
            <a:ext cx="228600" cy="1595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8929688" y="1581150"/>
            <a:ext cx="214312" cy="2040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8929688" y="3621881"/>
            <a:ext cx="214312" cy="1519238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47603"/>
            <a:ext cx="533399" cy="3525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17">
            <a:extLst>
              <a:ext uri="{FF2B5EF4-FFF2-40B4-BE49-F238E27FC236}">
                <a16:creationId xmlns:a16="http://schemas.microsoft.com/office/drawing/2014/main" xmlns="" id="{4A9A739C-3C0D-223F-072B-7805186AD164}"/>
              </a:ext>
            </a:extLst>
          </p:cNvPr>
          <p:cNvSpPr txBox="1">
            <a:spLocks/>
          </p:cNvSpPr>
          <p:nvPr/>
        </p:nvSpPr>
        <p:spPr>
          <a:xfrm>
            <a:off x="503400" y="2114550"/>
            <a:ext cx="7802400" cy="25419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spcBef>
                <a:spcPts val="0"/>
              </a:spcBef>
              <a:buSzPts val="2400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Chakraborty et al. [3] classified threat and abusive Bengali texts using Naive Bayes, SVM and CNN with LSTM and got maximum accuracy using SVM with linear kernel.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EDB0BDB-FA24-5880-F820-3A82CD722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8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977674" y="552450"/>
            <a:ext cx="380697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Multi-Class</a:t>
            </a:r>
            <a:r>
              <a:rPr lang="en-US" sz="24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Classification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8929688" y="-14288"/>
            <a:ext cx="228600" cy="1595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8929688" y="1581150"/>
            <a:ext cx="214312" cy="20407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8929688" y="3621881"/>
            <a:ext cx="214312" cy="1519238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847603"/>
            <a:ext cx="533399" cy="3525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17">
            <a:extLst>
              <a:ext uri="{FF2B5EF4-FFF2-40B4-BE49-F238E27FC236}">
                <a16:creationId xmlns:a16="http://schemas.microsoft.com/office/drawing/2014/main" xmlns="" id="{4A9A739C-3C0D-223F-072B-7805186AD164}"/>
              </a:ext>
            </a:extLst>
          </p:cNvPr>
          <p:cNvSpPr txBox="1">
            <a:spLocks/>
          </p:cNvSpPr>
          <p:nvPr/>
        </p:nvSpPr>
        <p:spPr>
          <a:xfrm>
            <a:off x="647699" y="1955002"/>
            <a:ext cx="7810501" cy="25419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Recent </a:t>
            </a:r>
            <a:r>
              <a:rPr lang="en-US" sz="2000" dirty="0" smtClean="0">
                <a:latin typeface="Garamond" panose="02020404030301010803" pitchFamily="18" charset="0"/>
              </a:rPr>
              <a:t>studies </a:t>
            </a:r>
            <a:r>
              <a:rPr lang="en-US" sz="2000" dirty="0">
                <a:latin typeface="Garamond" panose="02020404030301010803" pitchFamily="18" charset="0"/>
              </a:rPr>
              <a:t>applied ensemble techniques to classify </a:t>
            </a:r>
            <a:r>
              <a:rPr lang="en-US" sz="2000" dirty="0" smtClean="0">
                <a:latin typeface="Garamond" panose="02020404030301010803" pitchFamily="18" charset="0"/>
              </a:rPr>
              <a:t>cyberbullying [4] </a:t>
            </a:r>
            <a:r>
              <a:rPr lang="en-US" sz="2000" dirty="0">
                <a:latin typeface="Garamond" panose="02020404030301010803" pitchFamily="18" charset="0"/>
              </a:rPr>
              <a:t>in multi class and achieved 87.91% accuracy with the of binary classifier.</a:t>
            </a:r>
          </a:p>
          <a:p>
            <a:pPr marL="342900" indent="-342900" algn="just">
              <a:buSzPts val="2400"/>
              <a:buFont typeface="Arial"/>
              <a:buChar char="❑"/>
            </a:pPr>
            <a:endParaRPr lang="en-US" sz="2000" dirty="0">
              <a:latin typeface="Garamond" panose="02020404030301010803" pitchFamily="18" charset="0"/>
            </a:endParaRPr>
          </a:p>
          <a:p>
            <a:pPr algn="just">
              <a:buSzPts val="2400"/>
            </a:pPr>
            <a:endParaRPr lang="en-US" sz="2000" dirty="0">
              <a:latin typeface="Garamond" panose="02020404030301010803" pitchFamily="18" charset="0"/>
            </a:endParaRPr>
          </a:p>
          <a:p>
            <a:pPr marL="342900" indent="-342900" algn="just">
              <a:buSzPts val="2400"/>
              <a:buFont typeface="Arial"/>
              <a:buChar char="❑"/>
            </a:pPr>
            <a:r>
              <a:rPr lang="en-US" sz="2000" dirty="0">
                <a:latin typeface="Garamond" panose="02020404030301010803" pitchFamily="18" charset="0"/>
              </a:rPr>
              <a:t>Pre-training language architectures, BERT and ELECTRA </a:t>
            </a:r>
            <a:r>
              <a:rPr lang="en-US" sz="2000" dirty="0" smtClean="0">
                <a:latin typeface="Garamond" panose="02020404030301010803" pitchFamily="18" charset="0"/>
              </a:rPr>
              <a:t>were </a:t>
            </a:r>
            <a:r>
              <a:rPr lang="en-US" sz="2000" dirty="0">
                <a:latin typeface="Garamond" panose="02020404030301010803" pitchFamily="18" charset="0"/>
              </a:rPr>
              <a:t>also </a:t>
            </a:r>
            <a:r>
              <a:rPr lang="en-US" sz="2000" dirty="0" smtClean="0">
                <a:latin typeface="Garamond" panose="02020404030301010803" pitchFamily="18" charset="0"/>
              </a:rPr>
              <a:t>used </a:t>
            </a:r>
            <a:r>
              <a:rPr lang="en-US" sz="2000" dirty="0">
                <a:latin typeface="Garamond" panose="02020404030301010803" pitchFamily="18" charset="0"/>
              </a:rPr>
              <a:t>for identifying abusive </a:t>
            </a:r>
            <a:r>
              <a:rPr lang="en-US" sz="2000" dirty="0" smtClean="0">
                <a:latin typeface="Garamond" panose="02020404030301010803" pitchFamily="18" charset="0"/>
              </a:rPr>
              <a:t>Bengali </a:t>
            </a:r>
            <a:r>
              <a:rPr lang="en-US" sz="2000" dirty="0">
                <a:latin typeface="Garamond" panose="02020404030301010803" pitchFamily="18" charset="0"/>
              </a:rPr>
              <a:t>comments in </a:t>
            </a:r>
            <a:r>
              <a:rPr lang="en-US" sz="2000" dirty="0" smtClean="0">
                <a:latin typeface="Garamond" panose="02020404030301010803" pitchFamily="18" charset="0"/>
              </a:rPr>
              <a:t>multi-class [5]. BERT </a:t>
            </a:r>
            <a:r>
              <a:rPr lang="en-US" sz="2000" dirty="0">
                <a:latin typeface="Garamond" panose="02020404030301010803" pitchFamily="18" charset="0"/>
              </a:rPr>
              <a:t>model performed notably better than ELECTRA.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2E8632-6B57-6646-5651-318C625072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solidFill>
                  <a:srgbClr val="000000"/>
                </a:solidFill>
              </a:rPr>
              <a:t>9</a:t>
            </a:fld>
            <a:endParaRPr lang="en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11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92A8C8"/>
      </a:accent4>
      <a:accent5>
        <a:srgbClr val="92A8C8"/>
      </a:accent5>
      <a:accent6>
        <a:srgbClr val="C7D3E6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4804</TotalTime>
  <Words>1432</Words>
  <Application>Microsoft Office PowerPoint</Application>
  <PresentationFormat>On-screen Show (16:9)</PresentationFormat>
  <Paragraphs>311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Verdana</vt:lpstr>
      <vt:lpstr>Arial</vt:lpstr>
      <vt:lpstr>Wingdings</vt:lpstr>
      <vt:lpstr>Courier New</vt:lpstr>
      <vt:lpstr>Nixie One</vt:lpstr>
      <vt:lpstr>Garamond</vt:lpstr>
      <vt:lpstr>Calibri</vt:lpstr>
      <vt:lpstr>Roboto Slab</vt:lpstr>
      <vt:lpstr>Warwick template</vt:lpstr>
      <vt:lpstr>Interpretable Multi Labeled Bengali Toxic Comments Classification using Deep Learning</vt:lpstr>
      <vt:lpstr>PowerPoint Presentation</vt:lpstr>
      <vt:lpstr>PowerPoint Presentation</vt:lpstr>
      <vt:lpstr>Toxic Text</vt:lpstr>
      <vt:lpstr>Problem Statement</vt:lpstr>
      <vt:lpstr>PowerPoint Presentation</vt:lpstr>
      <vt:lpstr>Binary Classification</vt:lpstr>
      <vt:lpstr>Binary Classification</vt:lpstr>
      <vt:lpstr>Multi-Class Classification</vt:lpstr>
      <vt:lpstr>Multi-Class Classification</vt:lpstr>
      <vt:lpstr>PowerPoint Presentation</vt:lpstr>
      <vt:lpstr>PowerPoint Presentation</vt:lpstr>
      <vt:lpstr>Data Accumulation </vt:lpstr>
      <vt:lpstr>Data Annotation</vt:lpstr>
      <vt:lpstr>Data Statistics</vt:lpstr>
      <vt:lpstr>PowerPoint Presentation</vt:lpstr>
      <vt:lpstr>Proposed Approach</vt:lpstr>
      <vt:lpstr>PowerPoint Presentation</vt:lpstr>
      <vt:lpstr>Experiments</vt:lpstr>
      <vt:lpstr>Hyper Parameter Settings</vt:lpstr>
      <vt:lpstr>Evaluation Metrics</vt:lpstr>
      <vt:lpstr>PowerPoint Presentation</vt:lpstr>
      <vt:lpstr>PowerPoint Presentation</vt:lpstr>
      <vt:lpstr>PowerPoint Presentation</vt:lpstr>
      <vt:lpstr>Per class confusion matrix for CNN-BiLSTM with Attention model</vt:lpstr>
      <vt:lpstr>Per class confusion matrix for CNN-BiLSTM with Attention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Shibli</cp:lastModifiedBy>
  <cp:revision>259</cp:revision>
  <dcterms:modified xsi:type="dcterms:W3CDTF">2023-02-22T15:23:17Z</dcterms:modified>
</cp:coreProperties>
</file>