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6" r:id="rId16"/>
    <p:sldId id="273" r:id="rId17"/>
    <p:sldId id="274" r:id="rId18"/>
    <p:sldId id="275" r:id="rId19"/>
    <p:sldId id="278" r:id="rId20"/>
    <p:sldId id="277" r:id="rId21"/>
    <p:sldId id="279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59" r:id="rId33"/>
    <p:sldId id="262" r:id="rId34"/>
    <p:sldId id="282" r:id="rId35"/>
    <p:sldId id="281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9070" autoAdjust="0"/>
  </p:normalViewPr>
  <p:slideViewPr>
    <p:cSldViewPr snapToGrid="0">
      <p:cViewPr varScale="1">
        <p:scale>
          <a:sx n="39" d="100"/>
          <a:sy n="39" d="100"/>
        </p:scale>
        <p:origin x="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dirty="0"/>
              <a:t>Spam-Ham ratio</a:t>
            </a:r>
          </a:p>
        </c:rich>
      </c:tx>
      <c:layout>
        <c:manualLayout>
          <c:xMode val="edge"/>
          <c:yMode val="edge"/>
          <c:x val="0.20108444267157788"/>
          <c:y val="7.831209838791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Spam-Ham ratio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>
              <a:outerShdw blurRad="1270000" dist="2540000" dir="21540000" sx="200000" sy="200000" algn="ctr" rotWithShape="0">
                <a:prstClr val="black">
                  <a:alpha val="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1270000" dist="2540000" dir="21540000" sx="200000" sy="200000" algn="ctr" rotWithShape="0">
                  <a:prstClr val="black">
                    <a:alpha val="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1270000" dist="2540000" dir="21540000" sx="200000" sy="200000" algn="ctr" rotWithShape="0">
                  <a:prstClr val="black">
                    <a:alpha val="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1"/>
                </a:solidFill>
              </a:ln>
              <a:effectLst>
                <a:outerShdw blurRad="1270000" dist="2540000" dir="21540000" sx="200000" sy="200000" algn="ctr" rotWithShape="0">
                  <a:prstClr val="black">
                    <a:alpha val="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1"/>
                </a:solidFill>
              </a:ln>
              <a:effectLst>
                <a:outerShdw blurRad="1270000" dist="2540000" dir="21540000" sx="200000" sy="200000" algn="ctr" rotWithShape="0">
                  <a:prstClr val="black">
                    <a:alpha val="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layout>
                <c:manualLayout>
                  <c:x val="0.24960133360454523"/>
                  <c:y val="-0.1922304537182428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F4F8CCB-FC1B-4FAB-A255-EF90C2900522}" type="PERCENTAGE">
                      <a:rPr lang="en-US" sz="2000" baseline="0">
                        <a:solidFill>
                          <a:schemeClr val="tx1"/>
                        </a:solidFill>
                      </a:rPr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39217100374461"/>
                      <c:h val="0.1429704304085592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Spams</c:v>
                </c:pt>
                <c:pt idx="1">
                  <c:v>Hams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0.17499999999999999</c:v>
                </c:pt>
                <c:pt idx="1">
                  <c:v>0.82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6707461818508582"/>
          <c:y val="0.88580290874636558"/>
          <c:w val="0.45195004237187658"/>
          <c:h val="0.11419709125363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621598838736404"/>
          <c:y val="0.17243793713533312"/>
          <c:w val="0.86970077016235037"/>
          <c:h val="0.6660457001698316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works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noFill/>
              <a:round/>
            </a:ln>
            <a:effectLst/>
            <a:sp3d/>
          </c:spPr>
          <c:invertIfNegative val="0"/>
          <c:dPt>
            <c:idx val="1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round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[2]</c:v>
                </c:pt>
                <c:pt idx="1">
                  <c:v>[11]</c:v>
                </c:pt>
                <c:pt idx="2">
                  <c:v>[3]</c:v>
                </c:pt>
                <c:pt idx="3">
                  <c:v>[12]</c:v>
                </c:pt>
                <c:pt idx="4">
                  <c:v>LSTM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89.6</c:v>
                </c:pt>
                <c:pt idx="1">
                  <c:v>86</c:v>
                </c:pt>
                <c:pt idx="2">
                  <c:v>93.42</c:v>
                </c:pt>
                <c:pt idx="3">
                  <c:v>78.5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BA-43A7-9CCA-0DAAD30895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 works2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[2]</c:v>
                </c:pt>
                <c:pt idx="1">
                  <c:v>[11]</c:v>
                </c:pt>
                <c:pt idx="2">
                  <c:v>[3]</c:v>
                </c:pt>
                <c:pt idx="3">
                  <c:v>[12]</c:v>
                </c:pt>
                <c:pt idx="4">
                  <c:v>LSTM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89.8</c:v>
                </c:pt>
                <c:pt idx="3">
                  <c:v>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Proposed Model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[2]</c:v>
                </c:pt>
                <c:pt idx="1">
                  <c:v>[11]</c:v>
                </c:pt>
                <c:pt idx="2">
                  <c:v>[3]</c:v>
                </c:pt>
                <c:pt idx="3">
                  <c:v>[12]</c:v>
                </c:pt>
                <c:pt idx="4">
                  <c:v>LSTM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>
                  <c:v>94.564999999999998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-183327776"/>
        <c:axId val="-183340288"/>
        <c:axId val="0"/>
      </c:bar3DChart>
      <c:catAx>
        <c:axId val="-18332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40288"/>
        <c:crosses val="autoZero"/>
        <c:auto val="1"/>
        <c:lblAlgn val="ctr"/>
        <c:lblOffset val="100"/>
        <c:noMultiLvlLbl val="0"/>
      </c:catAx>
      <c:valAx>
        <c:axId val="-18334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1.4097276902887141E-2"/>
              <c:y val="0.38480265748031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2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2298072898705"/>
          <c:y val="3.2573126564326163E-2"/>
          <c:w val="0.16721789086708988"/>
          <c:h val="0.1161778601204261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638533464566927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Ott Dataset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SVC</c:v>
                </c:pt>
                <c:pt idx="1">
                  <c:v>KNN</c:v>
                </c:pt>
                <c:pt idx="2">
                  <c:v>NB</c:v>
                </c:pt>
                <c:pt idx="3">
                  <c:v>CNN</c:v>
                </c:pt>
                <c:pt idx="4">
                  <c:v>LSTM</c:v>
                </c:pt>
                <c:pt idx="5">
                  <c:v>MLP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89</c:v>
                </c:pt>
                <c:pt idx="1">
                  <c:v>81.25</c:v>
                </c:pt>
                <c:pt idx="2">
                  <c:v>86.43</c:v>
                </c:pt>
                <c:pt idx="3">
                  <c:v>91.582999999999998</c:v>
                </c:pt>
                <c:pt idx="4">
                  <c:v>94.564999999999998</c:v>
                </c:pt>
                <c:pt idx="5">
                  <c:v>92.25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63-47DF-AD1A-F31C13F0E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cylinder"/>
        <c:axId val="-183326688"/>
        <c:axId val="-183343008"/>
        <c:axId val="0"/>
      </c:bar3DChart>
      <c:catAx>
        <c:axId val="-183326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43008"/>
        <c:crosses val="autoZero"/>
        <c:auto val="1"/>
        <c:lblAlgn val="ctr"/>
        <c:lblOffset val="100"/>
        <c:noMultiLvlLbl val="0"/>
      </c:catAx>
      <c:valAx>
        <c:axId val="-18334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1.4097276902887137E-2"/>
              <c:y val="0.38480265748031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2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Yelp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Yelp Dataset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1.909700161202999E-17"/>
                  <c:y val="-3.4375000000000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9BA-43A7-9CCA-0DAAD3089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0833333333334096E-3"/>
                  <c:y val="-3.1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9BA-43A7-9CCA-0DAAD3089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638800644811996E-17"/>
                  <c:y val="-4.9999999999999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9BA-43A7-9CCA-0DAAD308957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SVC</c:v>
                </c:pt>
                <c:pt idx="1">
                  <c:v>KNN</c:v>
                </c:pt>
                <c:pt idx="2">
                  <c:v>NB</c:v>
                </c:pt>
                <c:pt idx="3">
                  <c:v>CNN</c:v>
                </c:pt>
                <c:pt idx="4">
                  <c:v>LSTM</c:v>
                </c:pt>
                <c:pt idx="5">
                  <c:v>MLP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91.73</c:v>
                </c:pt>
                <c:pt idx="1">
                  <c:v>90.75</c:v>
                </c:pt>
                <c:pt idx="2">
                  <c:v>91.75</c:v>
                </c:pt>
                <c:pt idx="3">
                  <c:v>95.56</c:v>
                </c:pt>
                <c:pt idx="4">
                  <c:v>96.75</c:v>
                </c:pt>
                <c:pt idx="5">
                  <c:v>93.19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BA-43A7-9CCA-0DAAD30895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cylinder"/>
        <c:axId val="-183338112"/>
        <c:axId val="-183337568"/>
        <c:axId val="0"/>
      </c:bar3DChart>
      <c:catAx>
        <c:axId val="-183338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37568"/>
        <c:crosses val="autoZero"/>
        <c:auto val="1"/>
        <c:lblAlgn val="ctr"/>
        <c:lblOffset val="100"/>
        <c:noMultiLvlLbl val="0"/>
      </c:catAx>
      <c:valAx>
        <c:axId val="-18333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>
            <c:manualLayout>
              <c:xMode val="edge"/>
              <c:yMode val="edge"/>
              <c:x val="1.4097276902887141E-2"/>
              <c:y val="0.38480265748031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33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B45DD-CD23-48DE-9D5A-D2BDF9D25F2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6DF425C-CA41-4DF1-9397-92443E3AB06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Read documents</a:t>
          </a:r>
          <a:endParaRPr lang="en-US" dirty="0"/>
        </a:p>
      </dgm:t>
    </dgm:pt>
    <dgm:pt modelId="{9231DE1D-9C2E-4C3C-A44E-29D3382D81FE}" type="parTrans" cxnId="{B25CF94C-B182-478A-82B1-92AECDEBCE21}">
      <dgm:prSet/>
      <dgm:spPr/>
      <dgm:t>
        <a:bodyPr/>
        <a:lstStyle/>
        <a:p>
          <a:endParaRPr lang="en-US"/>
        </a:p>
      </dgm:t>
    </dgm:pt>
    <dgm:pt modelId="{12A7136B-BC36-42BD-A794-AC3244130D96}" type="sibTrans" cxnId="{B25CF94C-B182-478A-82B1-92AECDEBCE21}">
      <dgm:prSet/>
      <dgm:spPr/>
      <dgm:t>
        <a:bodyPr/>
        <a:lstStyle/>
        <a:p>
          <a:endParaRPr lang="en-US"/>
        </a:p>
      </dgm:t>
    </dgm:pt>
    <dgm:pt modelId="{11CCE2B6-D2AD-47D4-BA5B-D58285B440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C07D0692-AB53-48EB-BA31-F3AD4849EF2C}" type="parTrans" cxnId="{38839ACC-4C30-4C2F-939E-DF527958FEB3}">
      <dgm:prSet/>
      <dgm:spPr/>
      <dgm:t>
        <a:bodyPr/>
        <a:lstStyle/>
        <a:p>
          <a:endParaRPr lang="en-US"/>
        </a:p>
      </dgm:t>
    </dgm:pt>
    <dgm:pt modelId="{5BD20237-FA65-4F74-BA68-A3D9659DB75F}" type="sibTrans" cxnId="{38839ACC-4C30-4C2F-939E-DF527958FEB3}">
      <dgm:prSet/>
      <dgm:spPr/>
      <dgm:t>
        <a:bodyPr/>
        <a:lstStyle/>
        <a:p>
          <a:endParaRPr lang="en-US"/>
        </a:p>
      </dgm:t>
    </dgm:pt>
    <dgm:pt modelId="{3B0E5C44-D450-4DB0-BD88-DBD2BEF4386F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/>
            <a:t>Feature selection</a:t>
          </a:r>
          <a:endParaRPr lang="en-US"/>
        </a:p>
      </dgm:t>
    </dgm:pt>
    <dgm:pt modelId="{C50E6D9C-C6D4-464C-855E-7D8F610AC59A}" type="parTrans" cxnId="{688FDCFA-F55D-4DB7-B030-C0B4ABED40F0}">
      <dgm:prSet/>
      <dgm:spPr/>
      <dgm:t>
        <a:bodyPr/>
        <a:lstStyle/>
        <a:p>
          <a:endParaRPr lang="en-US"/>
        </a:p>
      </dgm:t>
    </dgm:pt>
    <dgm:pt modelId="{10654CE4-530B-4F9C-97D7-946E60E92289}" type="sibTrans" cxnId="{688FDCFA-F55D-4DB7-B030-C0B4ABED40F0}">
      <dgm:prSet/>
      <dgm:spPr/>
      <dgm:t>
        <a:bodyPr/>
        <a:lstStyle/>
        <a:p>
          <a:endParaRPr lang="en-US"/>
        </a:p>
      </dgm:t>
    </dgm:pt>
    <dgm:pt modelId="{9D740665-396C-4566-B332-632411511853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/>
            <a:t>Learning algorithm</a:t>
          </a:r>
          <a:endParaRPr lang="en-US"/>
        </a:p>
      </dgm:t>
    </dgm:pt>
    <dgm:pt modelId="{CCF2B1CF-9D11-462C-B9F5-F279117480B2}" type="parTrans" cxnId="{C3D794D1-19ED-4EC1-B393-271EF6AFB0B9}">
      <dgm:prSet/>
      <dgm:spPr/>
      <dgm:t>
        <a:bodyPr/>
        <a:lstStyle/>
        <a:p>
          <a:endParaRPr lang="en-US"/>
        </a:p>
      </dgm:t>
    </dgm:pt>
    <dgm:pt modelId="{7B69FE34-F6A1-43B0-A1C8-766E9DEDCF0E}" type="sibTrans" cxnId="{C3D794D1-19ED-4EC1-B393-271EF6AFB0B9}">
      <dgm:prSet/>
      <dgm:spPr/>
      <dgm:t>
        <a:bodyPr/>
        <a:lstStyle/>
        <a:p>
          <a:endParaRPr lang="en-US"/>
        </a:p>
      </dgm:t>
    </dgm:pt>
    <dgm:pt modelId="{CAA66DF9-66D9-47F0-AF06-F5065F7D4BC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Vector representation</a:t>
          </a:r>
          <a:endParaRPr lang="en-US" dirty="0"/>
        </a:p>
      </dgm:t>
    </dgm:pt>
    <dgm:pt modelId="{F849B4DE-0883-48AA-8D8C-16BFB0C479DC}" type="parTrans" cxnId="{8E5341C1-51F8-4693-B809-129CBF5AC7AF}">
      <dgm:prSet/>
      <dgm:spPr/>
      <dgm:t>
        <a:bodyPr/>
        <a:lstStyle/>
        <a:p>
          <a:endParaRPr lang="en-US"/>
        </a:p>
      </dgm:t>
    </dgm:pt>
    <dgm:pt modelId="{F8CE909E-D86C-47D1-ADEE-01EE37F55F5D}" type="sibTrans" cxnId="{8E5341C1-51F8-4693-B809-129CBF5AC7AF}">
      <dgm:prSet/>
      <dgm:spPr/>
      <dgm:t>
        <a:bodyPr/>
        <a:lstStyle/>
        <a:p>
          <a:endParaRPr lang="en-US"/>
        </a:p>
      </dgm:t>
    </dgm:pt>
    <dgm:pt modelId="{E1F497DB-3504-404E-958F-DB796213DF9C}" type="pres">
      <dgm:prSet presAssocID="{AC6B45DD-CD23-48DE-9D5A-D2BDF9D25F2A}" presName="linearFlow" presStyleCnt="0">
        <dgm:presLayoutVars>
          <dgm:resizeHandles val="exact"/>
        </dgm:presLayoutVars>
      </dgm:prSet>
      <dgm:spPr/>
    </dgm:pt>
    <dgm:pt modelId="{82858B7C-18CC-44B2-A7F7-306538012FFE}" type="pres">
      <dgm:prSet presAssocID="{46DF425C-CA41-4DF1-9397-92443E3AB06B}" presName="node" presStyleLbl="node1" presStyleIdx="0" presStyleCnt="5" custAng="0" custScaleX="143773" custLinFactNeighborX="584" custLinFactNeighborY="14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973F2-9831-48D5-A254-3133F4256C65}" type="pres">
      <dgm:prSet presAssocID="{12A7136B-BC36-42BD-A794-AC3244130D9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319B34E-1198-481D-AA72-6A4B57A47054}" type="pres">
      <dgm:prSet presAssocID="{12A7136B-BC36-42BD-A794-AC3244130D9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67B0CC8-D55B-4FE5-908A-3F32107C73FD}" type="pres">
      <dgm:prSet presAssocID="{11CCE2B6-D2AD-47D4-BA5B-D58285B44017}" presName="node" presStyleLbl="node1" presStyleIdx="1" presStyleCnt="5" custScaleX="146691" custLinFactNeighborX="1169" custLinFactNeighborY="10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55AFC-8BA7-4664-9419-8AFA67DE7761}" type="pres">
      <dgm:prSet presAssocID="{5BD20237-FA65-4F74-BA68-A3D9659DB75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95DDBA3-FA74-4B09-8A06-7F08D121EC79}" type="pres">
      <dgm:prSet presAssocID="{5BD20237-FA65-4F74-BA68-A3D9659DB75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B065261-80F0-4801-80A8-19375851AFF6}" type="pres">
      <dgm:prSet presAssocID="{3B0E5C44-D450-4DB0-BD88-DBD2BEF4386F}" presName="node" presStyleLbl="node1" presStyleIdx="2" presStyleCnt="5" custScaleX="1453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8356C-EE2B-4C91-84E2-EFD277B5CF57}" type="pres">
      <dgm:prSet presAssocID="{10654CE4-530B-4F9C-97D7-946E60E9228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033C77F-0449-40D6-91B4-4744995FEF81}" type="pres">
      <dgm:prSet presAssocID="{10654CE4-530B-4F9C-97D7-946E60E9228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AF7AC-1941-46B3-9C68-05E9402F95B1}" type="pres">
      <dgm:prSet presAssocID="{CAA66DF9-66D9-47F0-AF06-F5065F7D4BC0}" presName="node" presStyleLbl="node1" presStyleIdx="3" presStyleCnt="5" custScaleX="146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B8C3D-19D9-4755-A864-E251D50E9A1C}" type="pres">
      <dgm:prSet presAssocID="{F8CE909E-D86C-47D1-ADEE-01EE37F55F5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0BD31A0-FDFA-46D9-B015-1C4C098F6C80}" type="pres">
      <dgm:prSet presAssocID="{F8CE909E-D86C-47D1-ADEE-01EE37F55F5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2774DC9-F2A7-4EB0-8125-862ADEAF893F}" type="pres">
      <dgm:prSet presAssocID="{9D740665-396C-4566-B332-632411511853}" presName="node" presStyleLbl="node1" presStyleIdx="4" presStyleCnt="5" custScaleX="1478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3F0CB6-16F2-4EB1-A872-FF5136A966C9}" type="presOf" srcId="{12A7136B-BC36-42BD-A794-AC3244130D96}" destId="{2319B34E-1198-481D-AA72-6A4B57A47054}" srcOrd="1" destOrd="0" presId="urn:microsoft.com/office/officeart/2005/8/layout/process2"/>
    <dgm:cxn modelId="{CBC9C1DB-E9C5-443B-870F-B9E5112D6EFE}" type="presOf" srcId="{F8CE909E-D86C-47D1-ADEE-01EE37F55F5D}" destId="{063B8C3D-19D9-4755-A864-E251D50E9A1C}" srcOrd="0" destOrd="0" presId="urn:microsoft.com/office/officeart/2005/8/layout/process2"/>
    <dgm:cxn modelId="{E67D25DC-CB67-4036-AA9D-0F9D6DAF21BB}" type="presOf" srcId="{3B0E5C44-D450-4DB0-BD88-DBD2BEF4386F}" destId="{3B065261-80F0-4801-80A8-19375851AFF6}" srcOrd="0" destOrd="0" presId="urn:microsoft.com/office/officeart/2005/8/layout/process2"/>
    <dgm:cxn modelId="{38839ACC-4C30-4C2F-939E-DF527958FEB3}" srcId="{AC6B45DD-CD23-48DE-9D5A-D2BDF9D25F2A}" destId="{11CCE2B6-D2AD-47D4-BA5B-D58285B44017}" srcOrd="1" destOrd="0" parTransId="{C07D0692-AB53-48EB-BA31-F3AD4849EF2C}" sibTransId="{5BD20237-FA65-4F74-BA68-A3D9659DB75F}"/>
    <dgm:cxn modelId="{B69B47B0-C230-48B5-AC78-3846D2738845}" type="presOf" srcId="{AC6B45DD-CD23-48DE-9D5A-D2BDF9D25F2A}" destId="{E1F497DB-3504-404E-958F-DB796213DF9C}" srcOrd="0" destOrd="0" presId="urn:microsoft.com/office/officeart/2005/8/layout/process2"/>
    <dgm:cxn modelId="{688FDCFA-F55D-4DB7-B030-C0B4ABED40F0}" srcId="{AC6B45DD-CD23-48DE-9D5A-D2BDF9D25F2A}" destId="{3B0E5C44-D450-4DB0-BD88-DBD2BEF4386F}" srcOrd="2" destOrd="0" parTransId="{C50E6D9C-C6D4-464C-855E-7D8F610AC59A}" sibTransId="{10654CE4-530B-4F9C-97D7-946E60E92289}"/>
    <dgm:cxn modelId="{E71DDD06-D344-4CC4-B418-4A0F377B0715}" type="presOf" srcId="{10654CE4-530B-4F9C-97D7-946E60E92289}" destId="{1738356C-EE2B-4C91-84E2-EFD277B5CF57}" srcOrd="0" destOrd="0" presId="urn:microsoft.com/office/officeart/2005/8/layout/process2"/>
    <dgm:cxn modelId="{1E4169AC-57D8-4CD3-AACF-95CB3C0D8C2A}" type="presOf" srcId="{11CCE2B6-D2AD-47D4-BA5B-D58285B44017}" destId="{367B0CC8-D55B-4FE5-908A-3F32107C73FD}" srcOrd="0" destOrd="0" presId="urn:microsoft.com/office/officeart/2005/8/layout/process2"/>
    <dgm:cxn modelId="{8DECCFEE-EC3D-42AA-8B3D-D2D8C387A916}" type="presOf" srcId="{F8CE909E-D86C-47D1-ADEE-01EE37F55F5D}" destId="{D0BD31A0-FDFA-46D9-B015-1C4C098F6C80}" srcOrd="1" destOrd="0" presId="urn:microsoft.com/office/officeart/2005/8/layout/process2"/>
    <dgm:cxn modelId="{B25CF94C-B182-478A-82B1-92AECDEBCE21}" srcId="{AC6B45DD-CD23-48DE-9D5A-D2BDF9D25F2A}" destId="{46DF425C-CA41-4DF1-9397-92443E3AB06B}" srcOrd="0" destOrd="0" parTransId="{9231DE1D-9C2E-4C3C-A44E-29D3382D81FE}" sibTransId="{12A7136B-BC36-42BD-A794-AC3244130D96}"/>
    <dgm:cxn modelId="{C3D794D1-19ED-4EC1-B393-271EF6AFB0B9}" srcId="{AC6B45DD-CD23-48DE-9D5A-D2BDF9D25F2A}" destId="{9D740665-396C-4566-B332-632411511853}" srcOrd="4" destOrd="0" parTransId="{CCF2B1CF-9D11-462C-B9F5-F279117480B2}" sibTransId="{7B69FE34-F6A1-43B0-A1C8-766E9DEDCF0E}"/>
    <dgm:cxn modelId="{C8801934-4500-4C28-B38C-55FC7C7F1F1F}" type="presOf" srcId="{46DF425C-CA41-4DF1-9397-92443E3AB06B}" destId="{82858B7C-18CC-44B2-A7F7-306538012FFE}" srcOrd="0" destOrd="0" presId="urn:microsoft.com/office/officeart/2005/8/layout/process2"/>
    <dgm:cxn modelId="{8E5341C1-51F8-4693-B809-129CBF5AC7AF}" srcId="{AC6B45DD-CD23-48DE-9D5A-D2BDF9D25F2A}" destId="{CAA66DF9-66D9-47F0-AF06-F5065F7D4BC0}" srcOrd="3" destOrd="0" parTransId="{F849B4DE-0883-48AA-8D8C-16BFB0C479DC}" sibTransId="{F8CE909E-D86C-47D1-ADEE-01EE37F55F5D}"/>
    <dgm:cxn modelId="{BF07151C-BFF3-410D-BFC8-4294CBC79D24}" type="presOf" srcId="{5BD20237-FA65-4F74-BA68-A3D9659DB75F}" destId="{095DDBA3-FA74-4B09-8A06-7F08D121EC79}" srcOrd="1" destOrd="0" presId="urn:microsoft.com/office/officeart/2005/8/layout/process2"/>
    <dgm:cxn modelId="{DF6D66A7-D7B7-4EC9-8E48-3D9F8E6B1A97}" type="presOf" srcId="{CAA66DF9-66D9-47F0-AF06-F5065F7D4BC0}" destId="{03FAF7AC-1941-46B3-9C68-05E9402F95B1}" srcOrd="0" destOrd="0" presId="urn:microsoft.com/office/officeart/2005/8/layout/process2"/>
    <dgm:cxn modelId="{D622B072-CA62-4F29-88D4-2AB8CAD33E00}" type="presOf" srcId="{5BD20237-FA65-4F74-BA68-A3D9659DB75F}" destId="{E2D55AFC-8BA7-4664-9419-8AFA67DE7761}" srcOrd="0" destOrd="0" presId="urn:microsoft.com/office/officeart/2005/8/layout/process2"/>
    <dgm:cxn modelId="{0E312010-4DBD-49CC-B3EA-F112C1F67082}" type="presOf" srcId="{9D740665-396C-4566-B332-632411511853}" destId="{32774DC9-F2A7-4EB0-8125-862ADEAF893F}" srcOrd="0" destOrd="0" presId="urn:microsoft.com/office/officeart/2005/8/layout/process2"/>
    <dgm:cxn modelId="{F05A6B5F-D261-4507-BEB5-BA3ABECE4A55}" type="presOf" srcId="{12A7136B-BC36-42BD-A794-AC3244130D96}" destId="{B35973F2-9831-48D5-A254-3133F4256C65}" srcOrd="0" destOrd="0" presId="urn:microsoft.com/office/officeart/2005/8/layout/process2"/>
    <dgm:cxn modelId="{7AE5B679-77EF-49D8-990B-298181DEB93F}" type="presOf" srcId="{10654CE4-530B-4F9C-97D7-946E60E92289}" destId="{C033C77F-0449-40D6-91B4-4744995FEF81}" srcOrd="1" destOrd="0" presId="urn:microsoft.com/office/officeart/2005/8/layout/process2"/>
    <dgm:cxn modelId="{EAAD73A3-DDC2-4391-B80A-3D0EFA8C71CA}" type="presParOf" srcId="{E1F497DB-3504-404E-958F-DB796213DF9C}" destId="{82858B7C-18CC-44B2-A7F7-306538012FFE}" srcOrd="0" destOrd="0" presId="urn:microsoft.com/office/officeart/2005/8/layout/process2"/>
    <dgm:cxn modelId="{86708814-D612-4C75-B4C3-756815A319D7}" type="presParOf" srcId="{E1F497DB-3504-404E-958F-DB796213DF9C}" destId="{B35973F2-9831-48D5-A254-3133F4256C65}" srcOrd="1" destOrd="0" presId="urn:microsoft.com/office/officeart/2005/8/layout/process2"/>
    <dgm:cxn modelId="{20D81679-5D96-49A5-8FF3-97EA8607E8B3}" type="presParOf" srcId="{B35973F2-9831-48D5-A254-3133F4256C65}" destId="{2319B34E-1198-481D-AA72-6A4B57A47054}" srcOrd="0" destOrd="0" presId="urn:microsoft.com/office/officeart/2005/8/layout/process2"/>
    <dgm:cxn modelId="{6D0B956D-327E-44A7-A636-A25D03FFD70B}" type="presParOf" srcId="{E1F497DB-3504-404E-958F-DB796213DF9C}" destId="{367B0CC8-D55B-4FE5-908A-3F32107C73FD}" srcOrd="2" destOrd="0" presId="urn:microsoft.com/office/officeart/2005/8/layout/process2"/>
    <dgm:cxn modelId="{A21151FC-871D-4B51-8FF3-B9E678024E65}" type="presParOf" srcId="{E1F497DB-3504-404E-958F-DB796213DF9C}" destId="{E2D55AFC-8BA7-4664-9419-8AFA67DE7761}" srcOrd="3" destOrd="0" presId="urn:microsoft.com/office/officeart/2005/8/layout/process2"/>
    <dgm:cxn modelId="{475A18D6-E5CB-4CB5-8DF5-A312867154B7}" type="presParOf" srcId="{E2D55AFC-8BA7-4664-9419-8AFA67DE7761}" destId="{095DDBA3-FA74-4B09-8A06-7F08D121EC79}" srcOrd="0" destOrd="0" presId="urn:microsoft.com/office/officeart/2005/8/layout/process2"/>
    <dgm:cxn modelId="{26207C84-5498-47F8-849D-DEB5242B5883}" type="presParOf" srcId="{E1F497DB-3504-404E-958F-DB796213DF9C}" destId="{3B065261-80F0-4801-80A8-19375851AFF6}" srcOrd="4" destOrd="0" presId="urn:microsoft.com/office/officeart/2005/8/layout/process2"/>
    <dgm:cxn modelId="{636FF288-BFD8-4CCF-897A-0D2D97AE9565}" type="presParOf" srcId="{E1F497DB-3504-404E-958F-DB796213DF9C}" destId="{1738356C-EE2B-4C91-84E2-EFD277B5CF57}" srcOrd="5" destOrd="0" presId="urn:microsoft.com/office/officeart/2005/8/layout/process2"/>
    <dgm:cxn modelId="{CA41ED08-FC5A-4FB9-A51F-78341FE68EEE}" type="presParOf" srcId="{1738356C-EE2B-4C91-84E2-EFD277B5CF57}" destId="{C033C77F-0449-40D6-91B4-4744995FEF81}" srcOrd="0" destOrd="0" presId="urn:microsoft.com/office/officeart/2005/8/layout/process2"/>
    <dgm:cxn modelId="{6A8A7FFA-6B10-44C4-9F9A-3DFC944D9B33}" type="presParOf" srcId="{E1F497DB-3504-404E-958F-DB796213DF9C}" destId="{03FAF7AC-1941-46B3-9C68-05E9402F95B1}" srcOrd="6" destOrd="0" presId="urn:microsoft.com/office/officeart/2005/8/layout/process2"/>
    <dgm:cxn modelId="{97C19ADD-FDF7-4F45-9DA5-CA4E69CF7383}" type="presParOf" srcId="{E1F497DB-3504-404E-958F-DB796213DF9C}" destId="{063B8C3D-19D9-4755-A864-E251D50E9A1C}" srcOrd="7" destOrd="0" presId="urn:microsoft.com/office/officeart/2005/8/layout/process2"/>
    <dgm:cxn modelId="{1E81D904-A329-4BA9-B574-0340A0508612}" type="presParOf" srcId="{063B8C3D-19D9-4755-A864-E251D50E9A1C}" destId="{D0BD31A0-FDFA-46D9-B015-1C4C098F6C80}" srcOrd="0" destOrd="0" presId="urn:microsoft.com/office/officeart/2005/8/layout/process2"/>
    <dgm:cxn modelId="{7343ACFD-5134-426B-B840-6AD16FAEE78C}" type="presParOf" srcId="{E1F497DB-3504-404E-958F-DB796213DF9C}" destId="{32774DC9-F2A7-4EB0-8125-862ADEAF893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58B7C-18CC-44B2-A7F7-306538012FFE}">
      <dsp:nvSpPr>
        <dsp:cNvPr id="0" name=""/>
        <dsp:cNvSpPr/>
      </dsp:nvSpPr>
      <dsp:spPr>
        <a:xfrm>
          <a:off x="559976" y="39106"/>
          <a:ext cx="3168496" cy="55095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 documents</a:t>
          </a:r>
          <a:endParaRPr lang="en-US" sz="1800" kern="1200" dirty="0"/>
        </a:p>
      </dsp:txBody>
      <dsp:txXfrm>
        <a:off x="576113" y="55243"/>
        <a:ext cx="3136222" cy="518680"/>
      </dsp:txXfrm>
    </dsp:sp>
    <dsp:sp modelId="{B35973F2-9831-48D5-A254-3133F4256C65}">
      <dsp:nvSpPr>
        <dsp:cNvPr id="0" name=""/>
        <dsp:cNvSpPr/>
      </dsp:nvSpPr>
      <dsp:spPr>
        <a:xfrm rot="5345824">
          <a:off x="2050508" y="599630"/>
          <a:ext cx="200325" cy="247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075819" y="623435"/>
        <a:ext cx="148757" cy="140228"/>
      </dsp:txXfrm>
    </dsp:sp>
    <dsp:sp modelId="{367B0CC8-D55B-4FE5-908A-3F32107C73FD}">
      <dsp:nvSpPr>
        <dsp:cNvPr id="0" name=""/>
        <dsp:cNvSpPr/>
      </dsp:nvSpPr>
      <dsp:spPr>
        <a:xfrm>
          <a:off x="540715" y="857128"/>
          <a:ext cx="3232804" cy="55095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Preprocessing</a:t>
          </a:r>
          <a:endParaRPr lang="en-US" sz="1800" kern="1200" dirty="0"/>
        </a:p>
      </dsp:txBody>
      <dsp:txXfrm>
        <a:off x="556852" y="873265"/>
        <a:ext cx="3200530" cy="518680"/>
      </dsp:txXfrm>
    </dsp:sp>
    <dsp:sp modelId="{E2D55AFC-8BA7-4664-9419-8AFA67DE7761}">
      <dsp:nvSpPr>
        <dsp:cNvPr id="0" name=""/>
        <dsp:cNvSpPr/>
      </dsp:nvSpPr>
      <dsp:spPr>
        <a:xfrm rot="5511195">
          <a:off x="2052218" y="1406744"/>
          <a:ext cx="184035" cy="247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070750" y="1438705"/>
        <a:ext cx="148757" cy="128825"/>
      </dsp:txXfrm>
    </dsp:sp>
    <dsp:sp modelId="{3B065261-80F0-4801-80A8-19375851AFF6}">
      <dsp:nvSpPr>
        <dsp:cNvPr id="0" name=""/>
        <dsp:cNvSpPr/>
      </dsp:nvSpPr>
      <dsp:spPr>
        <a:xfrm>
          <a:off x="529563" y="1653335"/>
          <a:ext cx="3203581" cy="55095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Feature selection</a:t>
          </a:r>
          <a:endParaRPr lang="en-US" sz="1800" kern="1200"/>
        </a:p>
      </dsp:txBody>
      <dsp:txXfrm>
        <a:off x="545700" y="1669472"/>
        <a:ext cx="3171307" cy="518680"/>
      </dsp:txXfrm>
    </dsp:sp>
    <dsp:sp modelId="{1738356C-EE2B-4C91-84E2-EFD277B5CF57}">
      <dsp:nvSpPr>
        <dsp:cNvPr id="0" name=""/>
        <dsp:cNvSpPr/>
      </dsp:nvSpPr>
      <dsp:spPr>
        <a:xfrm rot="5400000">
          <a:off x="2028050" y="2218063"/>
          <a:ext cx="206608" cy="247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056976" y="2238723"/>
        <a:ext cx="148757" cy="144626"/>
      </dsp:txXfrm>
    </dsp:sp>
    <dsp:sp modelId="{03FAF7AC-1941-46B3-9C68-05E9402F95B1}">
      <dsp:nvSpPr>
        <dsp:cNvPr id="0" name=""/>
        <dsp:cNvSpPr/>
      </dsp:nvSpPr>
      <dsp:spPr>
        <a:xfrm>
          <a:off x="515712" y="2479767"/>
          <a:ext cx="3231283" cy="55095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Vector representation</a:t>
          </a:r>
          <a:endParaRPr lang="en-US" sz="1800" kern="1200" dirty="0"/>
        </a:p>
      </dsp:txBody>
      <dsp:txXfrm>
        <a:off x="531849" y="2495904"/>
        <a:ext cx="3199009" cy="518680"/>
      </dsp:txXfrm>
    </dsp:sp>
    <dsp:sp modelId="{063B8C3D-19D9-4755-A864-E251D50E9A1C}">
      <dsp:nvSpPr>
        <dsp:cNvPr id="0" name=""/>
        <dsp:cNvSpPr/>
      </dsp:nvSpPr>
      <dsp:spPr>
        <a:xfrm rot="5400000">
          <a:off x="2028050" y="3044495"/>
          <a:ext cx="206608" cy="247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056976" y="3065155"/>
        <a:ext cx="148757" cy="144626"/>
      </dsp:txXfrm>
    </dsp:sp>
    <dsp:sp modelId="{32774DC9-F2A7-4EB0-8125-862ADEAF893F}">
      <dsp:nvSpPr>
        <dsp:cNvPr id="0" name=""/>
        <dsp:cNvSpPr/>
      </dsp:nvSpPr>
      <dsp:spPr>
        <a:xfrm>
          <a:off x="501861" y="3306199"/>
          <a:ext cx="3258985" cy="550954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Learning algorithm</a:t>
          </a:r>
          <a:endParaRPr lang="en-US" sz="1800" kern="1200"/>
        </a:p>
      </dsp:txBody>
      <dsp:txXfrm>
        <a:off x="517998" y="3322336"/>
        <a:ext cx="3226711" cy="51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CD97-F18E-4F98-8596-E2F83E53046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0A333-8454-43BC-B9E6-B43EED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3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valaunchmedia.com/how-to-spam-yelp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Opinions, originating from users’ experiences regarding specific products or topics, straightforwardly influence future customer purchase decisions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(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Samha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, Li &amp; Zhang, 2014; 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Xu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, Xia, Wong &amp; Li, 2008)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Similarly, negative reviews often cause Sales </a:t>
            </a:r>
            <a:r>
              <a:rPr lang="en-US" sz="1200" baseline="0" dirty="0" smtClean="0">
                <a:solidFill>
                  <a:schemeClr val="tx1"/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loss 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(Ho-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Dac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  <a:cs typeface="Calibri" panose="020F0502020204030204" pitchFamily="34" charset="0"/>
              </a:rPr>
              <a:t>, Carson &amp; Moore, 2013; Zhu &amp; Zhang, 2010).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  <a:cs typeface="Calibri" panose="020F050202020403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  <a:cs typeface="Calibri" panose="020F0502020204030204" pitchFamily="34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1" dirty="0" smtClean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Maiandra GD" panose="020E0502030308020204" pitchFamily="34" charset="0"/>
              </a:rPr>
              <a:t>Process to label the unlabeled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Maiandra GD" panose="020E0502030308020204" pitchFamily="34" charset="0"/>
              </a:rPr>
              <a:t>This algorithm is able to interactively query the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Maiandra GD" panose="020E0502030308020204" pitchFamily="34" charset="0"/>
              </a:rPr>
              <a:t>The algorithm trains the model based on a training dataset and evaluates using a test dataset.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2000 review instances labeled manually.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350 instances were labeled as ’Spam’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1650 instances were labeled as ’Ham’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Input labeled data</a:t>
            </a:r>
            <a:endParaRPr lang="en-US" dirty="0" smtClean="0">
              <a:latin typeface="Maiandra GD" panose="020E0502030308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Perform feature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Texts get numerical values in this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1200" dirty="0" smtClean="0"/>
              <a:t>Word Embedding means building a low-dimensional vector representation from corpus of text, which preserves the numerical representations of contextual similarity of words.</a:t>
            </a:r>
          </a:p>
          <a:p>
            <a:pPr algn="just">
              <a:lnSpc>
                <a:spcPct val="100000"/>
              </a:lnSpc>
            </a:pPr>
            <a:r>
              <a:rPr lang="en-US" sz="1200" dirty="0" smtClean="0"/>
              <a:t>For this low dimensional vector representation this is widely used in case of deep learning.</a:t>
            </a:r>
          </a:p>
          <a:p>
            <a:pPr algn="just">
              <a:lnSpc>
                <a:spcPct val="100000"/>
              </a:lnSpc>
            </a:pPr>
            <a:endParaRPr lang="en-US" sz="1200" dirty="0" smtClean="0"/>
          </a:p>
          <a:p>
            <a:pPr marL="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Dimensionality Reduction </a:t>
            </a:r>
          </a:p>
          <a:p>
            <a:pPr marL="342900" marR="0" lvl="2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/>
              <a:t>it is a more efficient representation</a:t>
            </a:r>
          </a:p>
          <a:p>
            <a:pPr marL="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Contextual Similarity - it is a more expressive representation</a:t>
            </a:r>
          </a:p>
          <a:p>
            <a:pPr algn="just">
              <a:lnSpc>
                <a:spcPct val="100000"/>
              </a:lnSpc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1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Review spamming is considered as a business recently.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Providing fake and misleading opinions/reviews.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Writing undeserving positive opinions to promote.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Writing unfair negative opinions to defame.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Disguised as real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Used as a part of unethical marketing policy.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Our focus is to identify whether a review is spam or ham.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https://avalaunchmedia.com/how-to-spam-yelp/</a:t>
            </a:r>
            <a:endParaRPr lang="en-US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Reviews are in the form of text/sentences.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We can generalize Review Spam Detection as a </a:t>
            </a:r>
            <a:r>
              <a:rPr lang="en-US" sz="1200" b="1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Binary Text Classification problem.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We can classify a text review in two classes: Spam and Ham.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We have used both traditional machine learning techniques and deep learning to classify text reviews.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Deep learning performs better than traditional classifiers.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Requires much more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Traditional machine learning algorithms such as SVM and NB reach a certain threshold where adding more training data doesn’t improve their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In contrast, deep learning classifiers continue to get better the more data that we feed them with.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Replace domain specific feature engineering knowledge with broader knowledge of network design and parameter tuning.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Enables more sharing of knowledge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Enables sharing of pre-trained models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Most deep learning networks are open source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Maiandra GD" panose="020E0502030308020204" pitchFamily="34" charset="0"/>
              </a:rPr>
              <a:t>Algorithm in page 52 of thesis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5100" b="1" u="sng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1) Labeled Dataset:</a:t>
            </a:r>
            <a:r>
              <a:rPr lang="en-US" sz="5100" u="sng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 </a:t>
            </a:r>
            <a:endParaRPr lang="en-US" sz="2900" u="sng" dirty="0" smtClean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The labeled dataset we used is known as “</a:t>
            </a:r>
            <a:r>
              <a:rPr lang="en-US" sz="4200" dirty="0" err="1" smtClean="0">
                <a:solidFill>
                  <a:schemeClr val="tx1"/>
                </a:solidFill>
                <a:latin typeface="Maiandra GD" panose="020E0502030308020204" pitchFamily="34" charset="0"/>
              </a:rPr>
              <a:t>Ott</a:t>
            </a:r>
            <a:r>
              <a:rPr lang="en-US" sz="4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 Dataset” which can be found at [2].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200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The dataset consists of truthful and deceptive hotel reviews of 20 Chicago hotels.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200" b="1" dirty="0" smtClean="0">
                <a:solidFill>
                  <a:schemeClr val="tx1"/>
                </a:solidFill>
                <a:latin typeface="Maiandra GD" panose="020E0502030308020204" pitchFamily="34" charset="0"/>
              </a:rPr>
              <a:t>This dataset contains 1600 reviews, among them 800 reviews are truthful and 800 reviews are deceptive.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 smtClean="0">
                <a:latin typeface="Maiandra GD" panose="020E0502030308020204" pitchFamily="34" charset="0"/>
              </a:rPr>
              <a:t>2) Unlabeled Dataset:</a:t>
            </a:r>
            <a:r>
              <a:rPr lang="en-US" sz="2000" u="sng" dirty="0" smtClean="0">
                <a:latin typeface="Maiandra GD" panose="020E0502030308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Maiandra GD" panose="020E0502030308020204" pitchFamily="34" charset="0"/>
              </a:rPr>
              <a:t>More than 2.2 million of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591K tips by 552K users for 77K businesses.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Social network of 552K users for a total of 3.5M social edges.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Aggregated check-ins over time for each of the 77K businesses.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aiandra GD" panose="020E0502030308020204" pitchFamily="34" charset="0"/>
              </a:rPr>
              <a:t>200,000 pictures from the included businesses.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 </a:t>
            </a:r>
          </a:p>
          <a:p>
            <a:pPr algn="just"/>
            <a:r>
              <a:rPr lang="en-US" sz="2000" dirty="0" smtClean="0">
                <a:latin typeface="Maiandra GD" panose="020E0502030308020204" pitchFamily="34" charset="0"/>
              </a:rPr>
              <a:t> We needed to </a:t>
            </a:r>
            <a:r>
              <a:rPr lang="en-US" sz="2000" b="1" dirty="0" smtClean="0">
                <a:latin typeface="Maiandra GD" panose="020E0502030308020204" pitchFamily="34" charset="0"/>
              </a:rPr>
              <a:t>extract only the review contents of the dataset as other attributes were of no use in our approach. We collected the first 2000 review instances from the dataset.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u="sng" dirty="0" smtClean="0">
              <a:latin typeface="Maiandra GD" panose="020E0502030308020204" pitchFamily="34" charset="0"/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9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A333-8454-43BC-B9E6-B43EEDB0E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9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5638-710D-41C4-BC92-E36F94406023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BF17-9867-4CA1-94A3-0FFDDF508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avalaunchmedia.com/how-to-spam-yel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smtClean="0"/>
              <a:t>Spam Review Detection using Deep Learning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14" y="3340781"/>
            <a:ext cx="4348843" cy="16557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G. M. </a:t>
            </a:r>
            <a:r>
              <a:rPr lang="en-US" dirty="0" err="1" smtClean="0">
                <a:solidFill>
                  <a:schemeClr val="tx1"/>
                </a:solidFill>
              </a:rPr>
              <a:t>Shahariar</a:t>
            </a:r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Swapnil</a:t>
            </a:r>
            <a:r>
              <a:rPr lang="en-US" dirty="0" smtClean="0">
                <a:solidFill>
                  <a:schemeClr val="tx1"/>
                </a:solidFill>
              </a:rPr>
              <a:t> Biswas     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Faiza</a:t>
            </a:r>
            <a:r>
              <a:rPr lang="en-US" dirty="0" smtClean="0">
                <a:solidFill>
                  <a:schemeClr val="tx1"/>
                </a:solidFill>
              </a:rPr>
              <a:t> Omar             </a:t>
            </a:r>
          </a:p>
          <a:p>
            <a:r>
              <a:rPr lang="en-US" kern="0" dirty="0" smtClean="0">
                <a:solidFill>
                  <a:schemeClr val="tx1"/>
                </a:solidFill>
                <a:cs typeface="Arial"/>
                <a:sym typeface="Arial"/>
                <a:rtl val="0"/>
              </a:rPr>
              <a:t>Mr. Faisal Muhammad Shah</a:t>
            </a:r>
          </a:p>
          <a:p>
            <a:r>
              <a:rPr lang="en-US" kern="0" dirty="0" smtClean="0">
                <a:solidFill>
                  <a:schemeClr val="tx1"/>
                </a:solidFill>
                <a:cs typeface="Arial"/>
                <a:sym typeface="Arial"/>
                <a:rtl val="0"/>
              </a:rPr>
              <a:t>Samiha Binte Hassan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870" y="324984"/>
            <a:ext cx="10515600" cy="1325563"/>
          </a:xfrm>
        </p:spPr>
        <p:txBody>
          <a:bodyPr/>
          <a:lstStyle/>
          <a:p>
            <a:r>
              <a:rPr lang="en-US" dirty="0" smtClean="0"/>
              <a:t>Phase I –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7170" y="1813832"/>
            <a:ext cx="49693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Labeled Dataset</a:t>
            </a:r>
          </a:p>
          <a:p>
            <a:pPr algn="just"/>
            <a:r>
              <a:rPr lang="en-US" sz="2400" dirty="0" smtClean="0"/>
              <a:t>Known as “</a:t>
            </a:r>
            <a:r>
              <a:rPr lang="en-US" sz="2400" dirty="0" err="1" smtClean="0"/>
              <a:t>Ott</a:t>
            </a:r>
            <a:r>
              <a:rPr lang="en-US" sz="2400" dirty="0" smtClean="0"/>
              <a:t> </a:t>
            </a:r>
            <a:r>
              <a:rPr lang="en-US" sz="2400" dirty="0"/>
              <a:t>Dataset” </a:t>
            </a:r>
            <a:endParaRPr lang="en-US" sz="2400" dirty="0" smtClean="0"/>
          </a:p>
          <a:p>
            <a:pPr algn="just"/>
            <a:r>
              <a:rPr lang="en-US" sz="2400" dirty="0" smtClean="0"/>
              <a:t>Consists </a:t>
            </a:r>
            <a:r>
              <a:rPr lang="en-US" sz="2400" dirty="0"/>
              <a:t>of truthful and deceptive hotel reviews of 20 Chicago </a:t>
            </a:r>
            <a:r>
              <a:rPr lang="en-US" sz="2400" dirty="0" smtClean="0"/>
              <a:t>hotels</a:t>
            </a:r>
          </a:p>
          <a:p>
            <a:pPr algn="just"/>
            <a:r>
              <a:rPr lang="en-US" sz="2400" dirty="0" smtClean="0"/>
              <a:t>Contains 1600 reviews</a:t>
            </a:r>
          </a:p>
          <a:p>
            <a:pPr lvl="1" algn="just"/>
            <a:r>
              <a:rPr lang="en-US" dirty="0" smtClean="0"/>
              <a:t>800 reviews are truthful</a:t>
            </a:r>
          </a:p>
          <a:p>
            <a:pPr lvl="1" algn="just"/>
            <a:r>
              <a:rPr lang="en-US" dirty="0" smtClean="0"/>
              <a:t>800 reviews ate deceptive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99" y="1853973"/>
            <a:ext cx="463731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Unlabeled Dataset</a:t>
            </a:r>
          </a:p>
          <a:p>
            <a:pPr algn="just"/>
            <a:r>
              <a:rPr lang="en-US" sz="2400" b="1" dirty="0" smtClean="0"/>
              <a:t> </a:t>
            </a:r>
            <a:r>
              <a:rPr lang="en-US" sz="2400" dirty="0" smtClean="0"/>
              <a:t>Collected from the yelp.com  provided by the Yelp Dataset Challenge </a:t>
            </a:r>
            <a:endParaRPr lang="en-US" sz="2400" dirty="0"/>
          </a:p>
          <a:p>
            <a:pPr algn="just"/>
            <a:r>
              <a:rPr lang="en-US" sz="2400" b="1" dirty="0"/>
              <a:t> </a:t>
            </a:r>
            <a:r>
              <a:rPr lang="en-US" sz="2400" dirty="0" smtClean="0"/>
              <a:t>More than 2.2 million reviews </a:t>
            </a:r>
          </a:p>
          <a:p>
            <a:pPr algn="just"/>
            <a:r>
              <a:rPr lang="en-US" sz="2400" dirty="0" smtClean="0"/>
              <a:t>We collected the first 2000 review instances </a:t>
            </a:r>
            <a:r>
              <a:rPr lang="en-US" sz="2800" dirty="0" smtClean="0"/>
              <a:t>from the dataset </a:t>
            </a:r>
            <a:endParaRPr lang="en-US" sz="2800" dirty="0"/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347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465" y="0"/>
            <a:ext cx="10515600" cy="1325563"/>
          </a:xfrm>
        </p:spPr>
        <p:txBody>
          <a:bodyPr/>
          <a:lstStyle/>
          <a:p>
            <a:r>
              <a:rPr lang="en-US" dirty="0" smtClean="0"/>
              <a:t>Phase I - Data Preprocessing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36746"/>
              </p:ext>
            </p:extLst>
          </p:nvPr>
        </p:nvGraphicFramePr>
        <p:xfrm>
          <a:off x="1041990" y="1091646"/>
          <a:ext cx="10611293" cy="552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21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3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Action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+mn-lt"/>
                        </a:rPr>
                        <a:t>Result</a:t>
                      </a:r>
                      <a:endParaRPr lang="en-US" sz="2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Input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You can not miss If you try the roasted chicken and rib combo. Also gotta get an artichoke....its fire roasted!!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9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Punctuation Removed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You can not miss If you try the roasted chicken and rib combo Also gotta get an artichoke its fire roasted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9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Lowercasing letters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you can not miss if you try the roasted chicken and rib combo also gotta get an artichoke its fire roasted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176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Tokenization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[ ‘you’ ‘can’ ‘not’ ‘miss’ ‘if’ ‘you’ ‘try’ ‘the’ ‘roasted’ ‘chicken’ ‘and’ ‘rib’ ‘combo’ ‘also’ ‘gotta’ ‘get’ ‘an’ ‘artichoke’ ‘its’ ‘fire’ ‘roasted’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9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Stop Words Removed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[ 'miss'  'try'  'roasted’  'chicken'  'rib'  'combo'  'also'  '</a:t>
                      </a:r>
                      <a:r>
                        <a:rPr lang="en-US" sz="2400" b="0" dirty="0" err="1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gotta</a:t>
                      </a: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'  'get'  'artichoke’  'fire'  'roasted'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95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Stemmed words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[ ‘miss’  ‘</a:t>
                      </a:r>
                      <a:r>
                        <a:rPr lang="en-US" sz="24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try  </a:t>
                      </a: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‘roast’  ‘chicken’  ‘rib’  ‘combo’  ‘also’  ‘gotta’  ‘get’  ‘artichoke’  ‘fire’  ‘roast’ 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7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15" y="452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Proposed Model : Phase II</a:t>
            </a:r>
            <a:endParaRPr lang="en-US" sz="4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957646" y="2188344"/>
            <a:ext cx="4720978" cy="2563270"/>
            <a:chOff x="7414699" y="1781347"/>
            <a:chExt cx="4493766" cy="2356141"/>
          </a:xfrm>
        </p:grpSpPr>
        <p:sp>
          <p:nvSpPr>
            <p:cNvPr id="4" name="Rectangle 3"/>
            <p:cNvSpPr/>
            <p:nvPr/>
          </p:nvSpPr>
          <p:spPr>
            <a:xfrm>
              <a:off x="8847264" y="1781347"/>
              <a:ext cx="1101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Garamond" panose="02020404030301010803" pitchFamily="18" charset="0"/>
                </a:rPr>
                <a:t>Phase</a:t>
              </a:r>
              <a:r>
                <a:rPr lang="en-US" dirty="0">
                  <a:latin typeface="Garamond" panose="02020404030301010803" pitchFamily="18" charset="0"/>
                </a:rPr>
                <a:t> II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414699" y="2147778"/>
              <a:ext cx="4493766" cy="1989710"/>
              <a:chOff x="2544987" y="1881947"/>
              <a:chExt cx="4029866" cy="1390279"/>
            </a:xfrm>
          </p:grpSpPr>
          <p:sp>
            <p:nvSpPr>
              <p:cNvPr id="5" name="Can 4"/>
              <p:cNvSpPr/>
              <p:nvPr/>
            </p:nvSpPr>
            <p:spPr>
              <a:xfrm>
                <a:off x="2544987" y="1881947"/>
                <a:ext cx="1228445" cy="1390279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Labeled</a:t>
                </a:r>
                <a:br>
                  <a:rPr lang="en-US" sz="24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24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Dataset</a:t>
                </a:r>
              </a:p>
            </p:txBody>
          </p:sp>
          <p:sp>
            <p:nvSpPr>
              <p:cNvPr id="6" name="Right Arrow 5"/>
              <p:cNvSpPr/>
              <p:nvPr/>
            </p:nvSpPr>
            <p:spPr>
              <a:xfrm rot="10800000">
                <a:off x="3773432" y="2628226"/>
                <a:ext cx="617877" cy="10689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91309" y="2078455"/>
                <a:ext cx="2183544" cy="10995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Active</a:t>
                </a:r>
                <a:br>
                  <a:rPr lang="en-US" sz="24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24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Learning</a:t>
                </a: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307212" y="2188344"/>
            <a:ext cx="5832442" cy="28571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Input pre-processed data</a:t>
            </a:r>
          </a:p>
          <a:p>
            <a:r>
              <a:rPr lang="en-US" sz="2400" dirty="0" smtClean="0"/>
              <a:t>For unlabeled dataset, perform data labeling</a:t>
            </a:r>
          </a:p>
          <a:p>
            <a:pPr lvl="1"/>
            <a:r>
              <a:rPr lang="en-US" dirty="0"/>
              <a:t>Data labeling is performed through Active </a:t>
            </a:r>
            <a:r>
              <a:rPr lang="en-US" dirty="0" smtClean="0"/>
              <a:t>Learning</a:t>
            </a:r>
          </a:p>
          <a:p>
            <a:r>
              <a:rPr lang="en-US" sz="2400" dirty="0" smtClean="0"/>
              <a:t>Otherwise proceed to next phase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00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6592"/>
            <a:ext cx="10515600" cy="1325563"/>
          </a:xfrm>
        </p:spPr>
        <p:txBody>
          <a:bodyPr/>
          <a:lstStyle/>
          <a:p>
            <a:r>
              <a:rPr lang="en-US" dirty="0" smtClean="0"/>
              <a:t>Phase II – Modified Active Learning 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64989703"/>
              </p:ext>
            </p:extLst>
          </p:nvPr>
        </p:nvGraphicFramePr>
        <p:xfrm>
          <a:off x="8419939" y="1896533"/>
          <a:ext cx="3484193" cy="3172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6868" y="1896533"/>
            <a:ext cx="7018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Classifier is trained </a:t>
            </a:r>
            <a:r>
              <a:rPr lang="en-US" sz="2400" dirty="0"/>
              <a:t>by 1600 labeled reviews </a:t>
            </a:r>
            <a:r>
              <a:rPr lang="en-US" sz="2400" dirty="0" smtClean="0"/>
              <a:t>from </a:t>
            </a:r>
            <a:r>
              <a:rPr lang="en-US" sz="2400" dirty="0"/>
              <a:t>Ott dataset.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/>
              <a:t>each </a:t>
            </a:r>
            <a:r>
              <a:rPr lang="en-US" sz="2400" dirty="0" smtClean="0"/>
              <a:t>iteration, 20 </a:t>
            </a:r>
            <a:r>
              <a:rPr lang="en-US" sz="2400" dirty="0"/>
              <a:t>unlabeled </a:t>
            </a:r>
            <a:r>
              <a:rPr lang="en-US" sz="2400" dirty="0" smtClean="0"/>
              <a:t>reviews were added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 smtClean="0"/>
              <a:t>TF-IDF sparse </a:t>
            </a:r>
            <a:r>
              <a:rPr lang="en-US" sz="2400" dirty="0"/>
              <a:t>vectors are fed to the classifier.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Classifier </a:t>
            </a:r>
            <a:r>
              <a:rPr lang="en-US" sz="2400" dirty="0"/>
              <a:t>performs prediction for each review instance.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Calculated  </a:t>
            </a:r>
            <a:r>
              <a:rPr lang="en-US" sz="2400" dirty="0" smtClean="0"/>
              <a:t>score difference </a:t>
            </a:r>
            <a:r>
              <a:rPr lang="en-US" sz="2400" dirty="0"/>
              <a:t>for each instance </a:t>
            </a:r>
            <a:r>
              <a:rPr lang="en-US" sz="2400" dirty="0" smtClean="0"/>
              <a:t>with </a:t>
            </a:r>
            <a:r>
              <a:rPr lang="en-US" sz="2400" dirty="0" err="1" smtClean="0"/>
              <a:t>predict_proba</a:t>
            </a:r>
            <a:r>
              <a:rPr lang="en-US" sz="2400" dirty="0" smtClean="0"/>
              <a:t> </a:t>
            </a:r>
            <a:r>
              <a:rPr lang="en-US" sz="2400" dirty="0"/>
              <a:t>() </a:t>
            </a:r>
            <a:r>
              <a:rPr lang="en-US" sz="2400" dirty="0" smtClean="0"/>
              <a:t>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review is </a:t>
            </a:r>
            <a:r>
              <a:rPr lang="en-US" sz="2400" dirty="0" smtClean="0"/>
              <a:t>considered labeled </a:t>
            </a:r>
            <a:r>
              <a:rPr lang="en-US" sz="2400" dirty="0" smtClean="0"/>
              <a:t>if score difference between two classes &gt; 0.20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99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669" y="290567"/>
            <a:ext cx="10515600" cy="1325563"/>
          </a:xfrm>
        </p:spPr>
        <p:txBody>
          <a:bodyPr/>
          <a:lstStyle/>
          <a:p>
            <a:r>
              <a:rPr lang="en-US" dirty="0" smtClean="0"/>
              <a:t>Proposed Model : Phase III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86600" y="1645563"/>
            <a:ext cx="4196442" cy="4826481"/>
            <a:chOff x="7133339" y="1846508"/>
            <a:chExt cx="4547216" cy="4098526"/>
          </a:xfrm>
        </p:grpSpPr>
        <p:grpSp>
          <p:nvGrpSpPr>
            <p:cNvPr id="18" name="Group 17"/>
            <p:cNvGrpSpPr/>
            <p:nvPr/>
          </p:nvGrpSpPr>
          <p:grpSpPr>
            <a:xfrm>
              <a:off x="7133339" y="1846508"/>
              <a:ext cx="4547216" cy="4098526"/>
              <a:chOff x="8043332" y="1470903"/>
              <a:chExt cx="3463485" cy="261268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274363" y="2703592"/>
                <a:ext cx="783799" cy="839636"/>
                <a:chOff x="7878422" y="3730744"/>
                <a:chExt cx="783799" cy="839636"/>
              </a:xfrm>
            </p:grpSpPr>
            <p:cxnSp>
              <p:nvCxnSpPr>
                <p:cNvPr id="12" name="Elbow Connector 11"/>
                <p:cNvCxnSpPr/>
                <p:nvPr/>
              </p:nvCxnSpPr>
              <p:spPr>
                <a:xfrm flipV="1">
                  <a:off x="7878422" y="3730744"/>
                  <a:ext cx="774241" cy="23530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Elbow Connector 12"/>
                <p:cNvCxnSpPr/>
                <p:nvPr/>
              </p:nvCxnSpPr>
              <p:spPr>
                <a:xfrm>
                  <a:off x="7878422" y="4123777"/>
                  <a:ext cx="783799" cy="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/>
                <p:nvPr/>
              </p:nvCxnSpPr>
              <p:spPr>
                <a:xfrm>
                  <a:off x="7897540" y="4297423"/>
                  <a:ext cx="755124" cy="27295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8043332" y="1470903"/>
                <a:ext cx="3463485" cy="2612686"/>
                <a:chOff x="8040774" y="1470903"/>
                <a:chExt cx="3466044" cy="2612686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8040774" y="1470903"/>
                  <a:ext cx="3466044" cy="2612686"/>
                  <a:chOff x="6652240" y="2490087"/>
                  <a:chExt cx="3466044" cy="261268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428210" y="4718676"/>
                    <a:ext cx="1013769" cy="3840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dirty="0"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Phase III</a:t>
                    </a:r>
                    <a:endParaRPr lang="en-US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  <p:sp>
                <p:nvSpPr>
                  <p:cNvPr id="4" name="Can 3"/>
                  <p:cNvSpPr/>
                  <p:nvPr/>
                </p:nvSpPr>
                <p:spPr>
                  <a:xfrm>
                    <a:off x="6746560" y="2490087"/>
                    <a:ext cx="965411" cy="743573"/>
                  </a:xfrm>
                  <a:prstGeom prst="can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Labeled</a:t>
                    </a:r>
                    <a:br>
                      <a:rPr lang="en-US" sz="14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rPr>
                    </a:br>
                    <a:r>
                      <a:rPr lang="en-US" sz="14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Dataset</a:t>
                    </a: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6652240" y="3897881"/>
                    <a:ext cx="1204375" cy="451791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Feature </a:t>
                    </a:r>
                    <a:br>
                      <a:rPr lang="en-US" sz="16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rPr>
                    </a:br>
                    <a:r>
                      <a:rPr lang="en-US" sz="16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Selection</a:t>
                    </a: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8689284" y="3473391"/>
                    <a:ext cx="1414662" cy="376492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TF-IDF</a:t>
                    </a:r>
                    <a:endParaRPr lang="en-US" sz="1400" b="1" dirty="0"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674946" y="4396585"/>
                    <a:ext cx="1443338" cy="423554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Word Embeddings </a:t>
                    </a:r>
                    <a:br>
                      <a:rPr lang="en-US" sz="1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</a:br>
                    <a:r>
                      <a:rPr lang="en-US" sz="1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(Word2Vec)</a:t>
                    </a:r>
                    <a:endParaRPr lang="en-US" sz="1400" b="1" dirty="0"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8660070" y="3953632"/>
                    <a:ext cx="1424221" cy="310606"/>
                  </a:xfrm>
                  <a:prstGeom prst="rect">
                    <a:avLst/>
                  </a:prstGeom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b="1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a:t>N-grams</a:t>
                    </a:r>
                    <a:endParaRPr lang="en-US" sz="1400" b="1" dirty="0">
                      <a:effectLst/>
                      <a:ea typeface="Calibri" panose="020F0502020204030204" pitchFamily="34" charset="0"/>
                      <a:cs typeface="Vrinda" panose="020B0502040204020203" pitchFamily="34" charset="0"/>
                    </a:endParaRPr>
                  </a:p>
                </p:txBody>
              </p:sp>
            </p:grpSp>
            <p:sp>
              <p:nvSpPr>
                <p:cNvPr id="16" name="Down Arrow 15"/>
                <p:cNvSpPr/>
                <p:nvPr/>
              </p:nvSpPr>
              <p:spPr>
                <a:xfrm>
                  <a:off x="8549467" y="2214476"/>
                  <a:ext cx="68333" cy="638210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V="1">
              <a:off x="7133339" y="3258084"/>
              <a:ext cx="4547216" cy="346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816358" y="2532988"/>
              <a:ext cx="928459" cy="3785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Phase </a:t>
              </a:r>
              <a:r>
                <a:rPr lang="en-US" dirty="0" smtClean="0"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II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348669" y="2286839"/>
            <a:ext cx="4840795" cy="2693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Input labeled data</a:t>
            </a:r>
            <a:endParaRPr lang="en-US" sz="28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Perform feature selection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Texts get numerical values in this phase</a:t>
            </a:r>
          </a:p>
        </p:txBody>
      </p:sp>
    </p:spTree>
    <p:extLst>
      <p:ext uri="{BB962C8B-B14F-4D97-AF65-F5344CB8AC3E}">
        <p14:creationId xmlns:p14="http://schemas.microsoft.com/office/powerpoint/2010/main" val="18105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2" y="410526"/>
            <a:ext cx="10515600" cy="1325563"/>
          </a:xfrm>
        </p:spPr>
        <p:txBody>
          <a:bodyPr/>
          <a:lstStyle/>
          <a:p>
            <a:r>
              <a:rPr lang="en-US" dirty="0" smtClean="0"/>
              <a:t>Phase III – Feature Selection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58686" y="1690689"/>
            <a:ext cx="10150928" cy="4710112"/>
            <a:chOff x="714352" y="847831"/>
            <a:chExt cx="10150928" cy="4710112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14352" y="847831"/>
              <a:ext cx="10150928" cy="47101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2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/>
                <a:t>TF – IDF + n-grams               		Traditional Classifiers (SVM, NB, KNN)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/>
                <a:t>N-grams                   			Unigram, bigrams, trigrams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/>
                <a:t>TF-IDF / Word Embedding               	Deep Learning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/>
                <a:t>TF-IDF + n-grams                              	Multi-Layer Perceptron (MLP)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/>
                <a:t>Word Embedding (Word2Vec)        	Convolutional Neural Network (CNN)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/>
                <a:t>Word Embedding (Word2Vec)         	Long Short-Term Memory (LSTM)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665697" y="1906556"/>
              <a:ext cx="483239" cy="2031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651334" y="1433362"/>
              <a:ext cx="483239" cy="2031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665699" y="3152896"/>
              <a:ext cx="483239" cy="2031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665699" y="2705364"/>
              <a:ext cx="483239" cy="2031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410032" y="4514358"/>
            <a:ext cx="483239" cy="203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3342" y="4997528"/>
            <a:ext cx="483239" cy="203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279" y="250826"/>
            <a:ext cx="10515600" cy="1325563"/>
          </a:xfrm>
        </p:spPr>
        <p:txBody>
          <a:bodyPr/>
          <a:lstStyle/>
          <a:p>
            <a:r>
              <a:rPr lang="en-US" dirty="0" smtClean="0"/>
              <a:t>Phase III – TF - IDF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51279" y="1723346"/>
            <a:ext cx="9135721" cy="48038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 smtClean="0"/>
              <a:t>Term Frequency</a:t>
            </a:r>
            <a:r>
              <a:rPr lang="en-US" sz="2400" dirty="0" smtClean="0"/>
              <a:t>, which measures how frequently a term occurs in a document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TF(w) = (Number of times term w appears in a document) / (Total number of terms in the document)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/>
              <a:t>Inverse Document Frequency</a:t>
            </a:r>
            <a:r>
              <a:rPr lang="en-US" sz="2400" dirty="0" smtClean="0"/>
              <a:t>, which measures how important a term is.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IDF(w) = </a:t>
            </a:r>
            <a:r>
              <a:rPr lang="en-US" sz="2400" dirty="0" err="1" smtClean="0"/>
              <a:t>log_e</a:t>
            </a:r>
            <a:r>
              <a:rPr lang="en-US" sz="2400" dirty="0" smtClean="0"/>
              <a:t>(Total number of documents / Number of documents with term w in it)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Converts texts into representation of real values.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Creates sparse vectors that produces high dimensions.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82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28" y="392998"/>
            <a:ext cx="10515600" cy="1325563"/>
          </a:xfrm>
        </p:spPr>
        <p:txBody>
          <a:bodyPr/>
          <a:lstStyle/>
          <a:p>
            <a:r>
              <a:rPr lang="en-US" dirty="0" smtClean="0"/>
              <a:t>Phase III - Word2Vec </a:t>
            </a:r>
            <a:r>
              <a:rPr lang="en-US" dirty="0"/>
              <a:t>Word </a:t>
            </a:r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59328" y="1718561"/>
            <a:ext cx="5742215" cy="5361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Used to map words or phrases </a:t>
            </a:r>
            <a:r>
              <a:rPr lang="en-US" sz="2400" dirty="0" smtClean="0"/>
              <a:t>to </a:t>
            </a:r>
            <a:r>
              <a:rPr lang="en-US" sz="2400" dirty="0"/>
              <a:t>a corresponding vector of real </a:t>
            </a:r>
            <a:r>
              <a:rPr lang="en-US" sz="2400" dirty="0" smtClean="0"/>
              <a:t>numbers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Reduces the problem of sparse vectors by producing dense vectors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/>
              <a:t>This vector representation has two important and advantageous properties: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Dimensionality Reduction 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Contextual Similarity</a:t>
            </a:r>
            <a:endParaRPr lang="en-US" sz="2400" dirty="0"/>
          </a:p>
        </p:txBody>
      </p:sp>
      <p:pic>
        <p:nvPicPr>
          <p:cNvPr id="1026" name="Picture 2" descr="Image result for vec2word word embedd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3859" r="4361" b="3513"/>
          <a:stretch/>
        </p:blipFill>
        <p:spPr bwMode="auto">
          <a:xfrm>
            <a:off x="7222671" y="1718561"/>
            <a:ext cx="4653643" cy="43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6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343" y="68431"/>
            <a:ext cx="10515600" cy="1325563"/>
          </a:xfrm>
        </p:spPr>
        <p:txBody>
          <a:bodyPr/>
          <a:lstStyle/>
          <a:p>
            <a:r>
              <a:rPr lang="en-US" dirty="0" smtClean="0"/>
              <a:t>Proposed Model : Phase IV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793172" y="1555864"/>
            <a:ext cx="11022545" cy="213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Input labeled data with significant features </a:t>
            </a:r>
            <a:endParaRPr lang="en-US" sz="24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Train supervised classifiers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Test the performance of the classifiers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Select the best accuracy given by the classifier and provide result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41072" y="3689528"/>
            <a:ext cx="8017328" cy="3210430"/>
            <a:chOff x="2041072" y="3771346"/>
            <a:chExt cx="7658100" cy="297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2041072" y="3771346"/>
              <a:ext cx="7658100" cy="2974145"/>
              <a:chOff x="2041072" y="3771346"/>
              <a:chExt cx="7658100" cy="297414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041072" y="4514180"/>
                <a:ext cx="7658100" cy="2231311"/>
                <a:chOff x="5207080" y="3365229"/>
                <a:chExt cx="6878976" cy="1919572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309311" y="3365229"/>
                  <a:ext cx="6776745" cy="1919572"/>
                  <a:chOff x="5309311" y="3365229"/>
                  <a:chExt cx="6776745" cy="1919572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5309311" y="3365229"/>
                    <a:ext cx="6767186" cy="1919572"/>
                    <a:chOff x="5309311" y="3380955"/>
                    <a:chExt cx="6767186" cy="1919572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5309311" y="3632630"/>
                      <a:ext cx="6676765" cy="1667897"/>
                      <a:chOff x="4085642" y="5286705"/>
                      <a:chExt cx="6676765" cy="1667897"/>
                    </a:xfrm>
                  </p:grpSpPr>
                  <p:sp>
                    <p:nvSpPr>
                      <p:cNvPr id="3" name="Rounded Rectangle 2"/>
                      <p:cNvSpPr/>
                      <p:nvPr/>
                    </p:nvSpPr>
                    <p:spPr>
                      <a:xfrm>
                        <a:off x="6443817" y="6300755"/>
                        <a:ext cx="1414662" cy="376492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SPAM or HAM</a:t>
                        </a:r>
                        <a:endParaRPr lang="en-US" sz="1100" b="1" dirty="0">
                          <a:effectLst/>
                          <a:ea typeface="Calibri" panose="020F0502020204030204" pitchFamily="34" charset="0"/>
                          <a:cs typeface="Vrind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5323761" y="6589640"/>
                        <a:ext cx="1007334" cy="36496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dirty="0"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Phase IV</a:t>
                        </a:r>
                        <a:endParaRPr lang="en-US" dirty="0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5965979" y="5396322"/>
                        <a:ext cx="1118348" cy="442379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Deep </a:t>
                        </a:r>
                        <a:b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a:b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Learning</a:t>
                        </a:r>
                        <a:endParaRPr lang="en-US" sz="1100" b="1" dirty="0">
                          <a:effectLst/>
                          <a:ea typeface="Calibri" panose="020F0502020204030204" pitchFamily="34" charset="0"/>
                          <a:cs typeface="Vrind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7426481" y="5353162"/>
                        <a:ext cx="1223492" cy="442379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Machine </a:t>
                        </a:r>
                        <a:b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a:b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Learning</a:t>
                        </a:r>
                        <a:endParaRPr lang="en-US" sz="1100" b="1" dirty="0">
                          <a:effectLst/>
                          <a:ea typeface="Calibri" panose="020F0502020204030204" pitchFamily="34" charset="0"/>
                          <a:cs typeface="Vrind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9873464" y="5286705"/>
                        <a:ext cx="888943" cy="329431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SVC</a:t>
                        </a:r>
                        <a:endParaRPr lang="en-US" sz="1100" b="1" dirty="0">
                          <a:effectLst/>
                          <a:ea typeface="Calibri" panose="020F0502020204030204" pitchFamily="34" charset="0"/>
                          <a:cs typeface="Vrind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4085642" y="5708812"/>
                        <a:ext cx="783799" cy="338843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LSTM</a:t>
                        </a:r>
                        <a:endParaRPr lang="en-US" sz="1100" b="1" dirty="0">
                          <a:effectLst/>
                          <a:ea typeface="Calibri" panose="020F0502020204030204" pitchFamily="34" charset="0"/>
                          <a:cs typeface="Vrind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8434905" y="6231937"/>
                        <a:ext cx="1060997" cy="432966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Majority</a:t>
                        </a:r>
                        <a:br>
                          <a:rPr lang="en-US" sz="1100" b="1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a:br>
                        <a:r>
                          <a:rPr lang="en-US" sz="1100" b="1" dirty="0" smtClean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a:t>Voting</a:t>
                        </a:r>
                        <a:endParaRPr lang="en-US" sz="1100" b="1" dirty="0">
                          <a:effectLst/>
                          <a:ea typeface="Calibri" panose="020F0502020204030204" pitchFamily="34" charset="0"/>
                          <a:cs typeface="Vrinda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0" name="Right Arrow 9"/>
                      <p:cNvSpPr/>
                      <p:nvPr/>
                    </p:nvSpPr>
                    <p:spPr>
                      <a:xfrm rot="10800000">
                        <a:off x="4922012" y="5538382"/>
                        <a:ext cx="1048041" cy="136383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" name="Right Arrow 10"/>
                      <p:cNvSpPr/>
                      <p:nvPr/>
                    </p:nvSpPr>
                    <p:spPr>
                      <a:xfrm>
                        <a:off x="8649973" y="5473310"/>
                        <a:ext cx="1113233" cy="117624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" name="Right Arrow 11"/>
                      <p:cNvSpPr/>
                      <p:nvPr/>
                    </p:nvSpPr>
                    <p:spPr>
                      <a:xfrm>
                        <a:off x="4956815" y="6344884"/>
                        <a:ext cx="1538923" cy="103535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" name="Right Arrow 13"/>
                      <p:cNvSpPr/>
                      <p:nvPr/>
                    </p:nvSpPr>
                    <p:spPr>
                      <a:xfrm rot="10800000">
                        <a:off x="7900165" y="6367474"/>
                        <a:ext cx="516701" cy="10287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" name="Right Arrow 14"/>
                      <p:cNvSpPr/>
                      <p:nvPr/>
                    </p:nvSpPr>
                    <p:spPr>
                      <a:xfrm rot="10800000">
                        <a:off x="9495902" y="6380983"/>
                        <a:ext cx="267304" cy="89362"/>
                      </a:xfrm>
                      <a:prstGeom prst="rightArrow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11116250" y="4025579"/>
                      <a:ext cx="869826" cy="35766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KNN</a:t>
                      </a:r>
                      <a:endParaRPr lang="en-US" sz="11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11116250" y="4441566"/>
                      <a:ext cx="869826" cy="35766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NB</a:t>
                      </a:r>
                      <a:endParaRPr lang="en-US" sz="1100" b="1" dirty="0">
                        <a:effectLst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p:txBody>
                </p: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 flipV="1">
                      <a:off x="10996383" y="4938044"/>
                      <a:ext cx="1080114" cy="94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10990528" y="3380955"/>
                      <a:ext cx="9559" cy="153420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12076497" y="3365229"/>
                    <a:ext cx="9559" cy="153420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10951173" y="3442962"/>
                    <a:ext cx="1080114" cy="941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5327350" y="4012330"/>
                  <a:ext cx="783799" cy="338843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LSTM</a:t>
                  </a:r>
                  <a:endParaRPr lang="en-US" sz="110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327350" y="4463258"/>
                  <a:ext cx="783799" cy="31060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MLP</a:t>
                  </a:r>
                  <a:endParaRPr lang="en-US" sz="110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226985" y="3416781"/>
                  <a:ext cx="0" cy="14524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234218" y="4869193"/>
                  <a:ext cx="95898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178732" y="3401711"/>
                  <a:ext cx="28945" cy="1497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/>
                <p:cNvSpPr/>
                <p:nvPr/>
              </p:nvSpPr>
              <p:spPr>
                <a:xfrm>
                  <a:off x="5288328" y="3568476"/>
                  <a:ext cx="774241" cy="32943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Vrinda" panose="020B0502040204020203" pitchFamily="34" charset="0"/>
                    </a:rPr>
                    <a:t>CNN</a:t>
                  </a:r>
                  <a:endParaRPr lang="en-US" sz="110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endParaRP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207080" y="3415500"/>
                  <a:ext cx="93673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Rectangle 34"/>
              <p:cNvSpPr/>
              <p:nvPr/>
            </p:nvSpPr>
            <p:spPr>
              <a:xfrm>
                <a:off x="3632941" y="3924221"/>
                <a:ext cx="1013769" cy="384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Phase III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313544" y="3771346"/>
                <a:ext cx="1078429" cy="4929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Feature </a:t>
                </a:r>
                <a:br>
                  <a:rPr lang="en-US" sz="140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40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Selection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2612571" y="4418347"/>
                <a:ext cx="6835413" cy="52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Down Arrow 37"/>
            <p:cNvSpPr/>
            <p:nvPr/>
          </p:nvSpPr>
          <p:spPr>
            <a:xfrm>
              <a:off x="5405833" y="4321865"/>
              <a:ext cx="143206" cy="58687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6258122" y="4312555"/>
              <a:ext cx="143206" cy="58687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11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57" y="283482"/>
            <a:ext cx="10515600" cy="1325563"/>
          </a:xfrm>
        </p:spPr>
        <p:txBody>
          <a:bodyPr/>
          <a:lstStyle/>
          <a:p>
            <a:r>
              <a:rPr lang="en-US" dirty="0" smtClean="0"/>
              <a:t>Phase IV  - Review Spam Detection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21972" y="1756002"/>
            <a:ext cx="8420099" cy="45468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Two approaches: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 smtClean="0"/>
              <a:t>Traditional machine learning classifiers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dirty="0" smtClean="0"/>
              <a:t>Naïve Bayes (NB)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dirty="0" smtClean="0"/>
              <a:t>K Nearest Neighbor (KNN)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dirty="0" smtClean="0"/>
              <a:t>Support Vector Machine (SVM)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 smtClean="0"/>
              <a:t>Deep learning classifiers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dirty="0" smtClean="0"/>
              <a:t>Multi-Layer Perceptron (MLP)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dirty="0" smtClean="0"/>
              <a:t>Convolutional Neural Network (CNN)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dirty="0" smtClean="0"/>
              <a:t>Long Short-Term Memory (LSTM)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757" y="244929"/>
            <a:ext cx="10515600" cy="1325563"/>
          </a:xfrm>
        </p:spPr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757" y="1570492"/>
            <a:ext cx="6966858" cy="609373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Review Spamming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Spam Detection Methods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Deep Learning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Why to use Deep Learning in text?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Proposed Model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Process of CNN for text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Process of LSTM for text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Experimental Results and Evaluation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Limitations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 Future Works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10" y="1260197"/>
            <a:ext cx="4751197" cy="3703689"/>
          </a:xfrm>
          <a:prstGeom prst="rect">
            <a:avLst/>
          </a:prstGeom>
        </p:spPr>
      </p:pic>
      <p:pic>
        <p:nvPicPr>
          <p:cNvPr id="3078" name="Picture 6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110" y="1280940"/>
            <a:ext cx="4661371" cy="399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14" y="0"/>
            <a:ext cx="11097986" cy="1325563"/>
          </a:xfrm>
        </p:spPr>
        <p:txBody>
          <a:bodyPr/>
          <a:lstStyle/>
          <a:p>
            <a:r>
              <a:rPr lang="en-US" dirty="0" smtClean="0"/>
              <a:t>Phase IV – Process of CNN for text classification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F1FD6B-09C6-488D-AA4D-F27AB2373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8134"/>
          <a:stretch/>
        </p:blipFill>
        <p:spPr>
          <a:xfrm>
            <a:off x="2008413" y="1116186"/>
            <a:ext cx="8061729" cy="55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-179615"/>
            <a:ext cx="11751128" cy="1894114"/>
          </a:xfrm>
        </p:spPr>
        <p:txBody>
          <a:bodyPr/>
          <a:lstStyle/>
          <a:p>
            <a:r>
              <a:rPr lang="en-US" dirty="0" smtClean="0"/>
              <a:t>Phase IV – Process of LSTM for text classification 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2" y="1240971"/>
            <a:ext cx="7935685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214" y="2732768"/>
            <a:ext cx="8632372" cy="1325563"/>
          </a:xfrm>
        </p:spPr>
        <p:txBody>
          <a:bodyPr/>
          <a:lstStyle/>
          <a:p>
            <a:r>
              <a:rPr lang="en-US" dirty="0" smtClean="0"/>
              <a:t>Experiment Results and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94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 of LSTM (</a:t>
            </a:r>
            <a:r>
              <a:rPr lang="en-US" dirty="0" err="1" smtClean="0"/>
              <a:t>Ott</a:t>
            </a:r>
            <a:r>
              <a:rPr lang="en-US" dirty="0" smtClean="0"/>
              <a:t> Dataset)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90688"/>
            <a:ext cx="9867900" cy="40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214" y="414110"/>
            <a:ext cx="10515600" cy="1325563"/>
          </a:xfrm>
        </p:spPr>
        <p:txBody>
          <a:bodyPr/>
          <a:lstStyle/>
          <a:p>
            <a:r>
              <a:rPr lang="en-US" dirty="0" smtClean="0"/>
              <a:t>Result of CNN (</a:t>
            </a:r>
            <a:r>
              <a:rPr lang="en-US" dirty="0" err="1" smtClean="0"/>
              <a:t>Ott</a:t>
            </a:r>
            <a:r>
              <a:rPr lang="en-US" dirty="0" smtClean="0"/>
              <a:t> Dataset)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14" y="2000930"/>
            <a:ext cx="9418271" cy="38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07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443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Result of LSTM (Yelp Dataset)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00" y="1707017"/>
            <a:ext cx="9599113" cy="45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3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14" y="557446"/>
            <a:ext cx="10515600" cy="1325563"/>
          </a:xfrm>
        </p:spPr>
        <p:txBody>
          <a:bodyPr/>
          <a:lstStyle/>
          <a:p>
            <a:r>
              <a:rPr lang="en-US" dirty="0" smtClean="0"/>
              <a:t>Result of CNN (Yelp Dataset)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4" y="1883009"/>
            <a:ext cx="8892910" cy="39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080" y="805996"/>
            <a:ext cx="10515600" cy="1325563"/>
          </a:xfrm>
        </p:spPr>
        <p:txBody>
          <a:bodyPr/>
          <a:lstStyle/>
          <a:p>
            <a:r>
              <a:rPr lang="en-US" dirty="0" smtClean="0"/>
              <a:t>Result of MLP (</a:t>
            </a:r>
            <a:r>
              <a:rPr lang="en-US" dirty="0" err="1" smtClean="0"/>
              <a:t>Ott</a:t>
            </a:r>
            <a:r>
              <a:rPr lang="en-US" dirty="0" smtClean="0"/>
              <a:t> and Yelp Dataset)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9" y="2563586"/>
            <a:ext cx="10499931" cy="24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557" y="201840"/>
            <a:ext cx="10515600" cy="1325563"/>
          </a:xfrm>
        </p:spPr>
        <p:txBody>
          <a:bodyPr/>
          <a:lstStyle/>
          <a:p>
            <a:r>
              <a:rPr lang="en-US" dirty="0" smtClean="0"/>
              <a:t>Graphical representation of result comparison 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520767236"/>
              </p:ext>
            </p:extLst>
          </p:nvPr>
        </p:nvGraphicFramePr>
        <p:xfrm>
          <a:off x="552449" y="1413102"/>
          <a:ext cx="11021787" cy="486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2167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result comparison 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889493697"/>
              </p:ext>
            </p:extLst>
          </p:nvPr>
        </p:nvGraphicFramePr>
        <p:xfrm>
          <a:off x="34094" y="1690688"/>
          <a:ext cx="6007477" cy="499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33670789"/>
              </p:ext>
            </p:extLst>
          </p:nvPr>
        </p:nvGraphicFramePr>
        <p:xfrm>
          <a:off x="6123215" y="1675856"/>
          <a:ext cx="6244244" cy="501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834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23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Online purchase and Reviews… 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" y="1986968"/>
            <a:ext cx="4226528" cy="3073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72" y="1986968"/>
            <a:ext cx="3820572" cy="3073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43" y="1828232"/>
            <a:ext cx="3508114" cy="39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816" y="512314"/>
            <a:ext cx="10515600" cy="1325563"/>
          </a:xfrm>
        </p:spPr>
        <p:txBody>
          <a:bodyPr/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98816" y="1914077"/>
            <a:ext cx="5442855" cy="29391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Only 1600 review instances of “</a:t>
            </a:r>
            <a:r>
              <a:rPr lang="en-US" sz="2400" dirty="0" err="1" smtClean="0"/>
              <a:t>Ott</a:t>
            </a:r>
            <a:r>
              <a:rPr lang="en-US" sz="2400" dirty="0" smtClean="0"/>
              <a:t> Dataset” and first 2000 reviews from “Yelp Dataset” were used </a:t>
            </a:r>
          </a:p>
          <a:p>
            <a:pPr algn="just"/>
            <a:r>
              <a:rPr lang="en-US" sz="2400" dirty="0" smtClean="0"/>
              <a:t>Due to hardware limitation we have to use limited dimensions for word embedding</a:t>
            </a:r>
          </a:p>
          <a:p>
            <a:pPr algn="just"/>
            <a:r>
              <a:rPr lang="en-US" sz="2400" dirty="0" smtClean="0"/>
              <a:t>We have used only Word2Vec word embedding, there are other word embedding like </a:t>
            </a:r>
            <a:r>
              <a:rPr lang="en-US" sz="2400" dirty="0" err="1" smtClean="0"/>
              <a:t>GloVe</a:t>
            </a:r>
            <a:r>
              <a:rPr lang="en-US" sz="2400" dirty="0" smtClean="0"/>
              <a:t> that we did not look into </a:t>
            </a:r>
          </a:p>
        </p:txBody>
      </p:sp>
      <p:sp>
        <p:nvSpPr>
          <p:cNvPr id="4" name="AutoShape 2" descr="Image result for limit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limita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limitations"/>
          <p:cNvSpPr>
            <a:spLocks noChangeAspect="1" noChangeArrowheads="1"/>
          </p:cNvSpPr>
          <p:nvPr/>
        </p:nvSpPr>
        <p:spPr bwMode="auto">
          <a:xfrm>
            <a:off x="460375" y="160337"/>
            <a:ext cx="3507468" cy="3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limi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05" y="1567772"/>
            <a:ext cx="4435711" cy="363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70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14" y="22934"/>
            <a:ext cx="10515600" cy="1325563"/>
          </a:xfrm>
        </p:spPr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7814" y="1136226"/>
            <a:ext cx="6128866" cy="55250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number of reviews from “Yelp Dataset” can be increased , this will lead to a better trained model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 data labeling process can be improved by introducing Deep Learning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It would be useful to look into </a:t>
            </a:r>
            <a:r>
              <a:rPr lang="en-US" sz="2400" dirty="0" err="1"/>
              <a:t>GloVe</a:t>
            </a:r>
            <a:r>
              <a:rPr lang="en-US" sz="2400" dirty="0"/>
              <a:t> and other pre-trained word representation vectors </a:t>
            </a:r>
            <a:r>
              <a:rPr lang="en-US" sz="2400" dirty="0" smtClean="0"/>
              <a:t>to evaluate </a:t>
            </a:r>
            <a:r>
              <a:rPr lang="en-US" sz="2400" dirty="0"/>
              <a:t>the performance of the model </a:t>
            </a:r>
            <a:r>
              <a:rPr lang="en-US" sz="2400" dirty="0" smtClean="0"/>
              <a:t>instead of word2vec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future, review spammer detection along with review spam detection can be introduced.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Other variations of CNN &amp; RNN along with hybrid CNN-RNN model can be introduced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4098" name="Picture 2" descr="Image result for future wor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23157" b="-3573"/>
          <a:stretch/>
        </p:blipFill>
        <p:spPr bwMode="auto">
          <a:xfrm>
            <a:off x="7315199" y="1136225"/>
            <a:ext cx="4474029" cy="50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0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/>
          <p:cNvSpPr txBox="1"/>
          <p:nvPr/>
        </p:nvSpPr>
        <p:spPr>
          <a:xfrm>
            <a:off x="1396340" y="1462706"/>
            <a:ext cx="9809430" cy="5200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730" indent="-494030" algn="just">
              <a:lnSpc>
                <a:spcPct val="100000"/>
              </a:lnSpc>
              <a:buClr>
                <a:schemeClr val="tx1"/>
              </a:buClr>
              <a:buSzPct val="85416"/>
              <a:buFont typeface="Wingdings" panose="05000000000000000000" pitchFamily="2" charset="2"/>
              <a:buChar char="q"/>
              <a:tabLst>
                <a:tab pos="507365" algn="l"/>
              </a:tabLst>
            </a:pPr>
            <a:r>
              <a:rPr sz="2400" b="1" u="sng" dirty="0">
                <a:cs typeface="Georgia"/>
              </a:rPr>
              <a:t>Cos</a:t>
            </a:r>
            <a:r>
              <a:rPr sz="2400" b="1" u="sng" spc="5" dirty="0">
                <a:cs typeface="Georgia"/>
              </a:rPr>
              <a:t>t</a:t>
            </a:r>
            <a:r>
              <a:rPr sz="2400" b="1" u="sng" spc="-45" dirty="0">
                <a:cs typeface="Georgia"/>
              </a:rPr>
              <a:t> </a:t>
            </a:r>
            <a:r>
              <a:rPr sz="2400" b="1" u="sng" dirty="0">
                <a:cs typeface="Georgia"/>
              </a:rPr>
              <a:t>o</a:t>
            </a:r>
            <a:r>
              <a:rPr sz="2400" b="1" u="sng" spc="5" dirty="0">
                <a:cs typeface="Georgia"/>
              </a:rPr>
              <a:t>f</a:t>
            </a:r>
            <a:r>
              <a:rPr sz="2400" b="1" u="sng" dirty="0">
                <a:cs typeface="Georgia"/>
              </a:rPr>
              <a:t> </a:t>
            </a:r>
            <a:r>
              <a:rPr sz="2400" b="1" u="sng" spc="15" dirty="0">
                <a:cs typeface="Georgia"/>
              </a:rPr>
              <a:t>S</a:t>
            </a:r>
            <a:r>
              <a:rPr sz="2400" b="1" u="sng" spc="-5" dirty="0">
                <a:cs typeface="Georgia"/>
              </a:rPr>
              <a:t>p</a:t>
            </a:r>
            <a:r>
              <a:rPr sz="2400" b="1" u="sng" spc="10" dirty="0">
                <a:cs typeface="Georgia"/>
              </a:rPr>
              <a:t>am</a:t>
            </a:r>
            <a:r>
              <a:rPr sz="2400" b="1" u="sng" spc="-45" dirty="0">
                <a:cs typeface="Georgia"/>
              </a:rPr>
              <a:t> </a:t>
            </a:r>
            <a:r>
              <a:rPr sz="2400" b="1" u="sng" spc="-10" dirty="0">
                <a:cs typeface="Georgia"/>
              </a:rPr>
              <a:t>2</a:t>
            </a:r>
            <a:r>
              <a:rPr sz="2400" b="1" u="sng" spc="5" dirty="0">
                <a:cs typeface="Georgia"/>
              </a:rPr>
              <a:t>0</a:t>
            </a:r>
            <a:r>
              <a:rPr sz="2400" b="1" u="sng" spc="-5" dirty="0">
                <a:cs typeface="Georgia"/>
              </a:rPr>
              <a:t>09</a:t>
            </a:r>
            <a:r>
              <a:rPr sz="2400" b="1" u="sng" dirty="0">
                <a:cs typeface="Georgia"/>
              </a:rPr>
              <a:t>:</a:t>
            </a:r>
          </a:p>
          <a:p>
            <a:pPr marL="629920" lvl="1" indent="-342900" algn="just">
              <a:lnSpc>
                <a:spcPct val="100000"/>
              </a:lnSpc>
              <a:spcBef>
                <a:spcPts val="475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spc="-5" dirty="0">
                <a:cs typeface="Georgia"/>
              </a:rPr>
              <a:t>$</a:t>
            </a:r>
            <a:r>
              <a:rPr sz="2400" spc="5" dirty="0">
                <a:cs typeface="Georgia"/>
              </a:rPr>
              <a:t>130</a:t>
            </a:r>
            <a:r>
              <a:rPr sz="2400" spc="-25" dirty="0">
                <a:cs typeface="Georgia"/>
              </a:rPr>
              <a:t> </a:t>
            </a:r>
            <a:r>
              <a:rPr sz="2400" spc="-10" dirty="0">
                <a:cs typeface="Georgia"/>
              </a:rPr>
              <a:t>b</a:t>
            </a:r>
            <a:r>
              <a:rPr sz="2400" spc="-15" dirty="0">
                <a:cs typeface="Georgia"/>
              </a:rPr>
              <a:t>i</a:t>
            </a:r>
            <a:r>
              <a:rPr sz="2400" spc="-5" dirty="0">
                <a:cs typeface="Georgia"/>
              </a:rPr>
              <a:t>ll</a:t>
            </a:r>
            <a:r>
              <a:rPr sz="2400" spc="-20" dirty="0">
                <a:cs typeface="Georgia"/>
              </a:rPr>
              <a:t>i</a:t>
            </a:r>
            <a:r>
              <a:rPr sz="2400" dirty="0">
                <a:cs typeface="Georgia"/>
              </a:rPr>
              <a:t>o</a:t>
            </a:r>
            <a:r>
              <a:rPr sz="2400" spc="5" dirty="0">
                <a:cs typeface="Georgia"/>
              </a:rPr>
              <a:t>n</a:t>
            </a:r>
            <a:r>
              <a:rPr sz="2400" spc="10" dirty="0">
                <a:cs typeface="Georgia"/>
              </a:rPr>
              <a:t> </a:t>
            </a:r>
            <a:r>
              <a:rPr sz="2400" dirty="0">
                <a:cs typeface="Georgia"/>
              </a:rPr>
              <a:t>worl</a:t>
            </a:r>
            <a:r>
              <a:rPr sz="2400" spc="-5" dirty="0">
                <a:cs typeface="Georgia"/>
              </a:rPr>
              <a:t>d</a:t>
            </a:r>
            <a:r>
              <a:rPr sz="2400" dirty="0">
                <a:cs typeface="Georgia"/>
              </a:rPr>
              <a:t>w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de</a:t>
            </a:r>
          </a:p>
          <a:p>
            <a:pPr marL="629920" lvl="1" indent="-342900" algn="just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dirty="0">
                <a:cs typeface="Georgia"/>
              </a:rPr>
              <a:t>$</a:t>
            </a:r>
            <a:r>
              <a:rPr sz="2400" spc="20" dirty="0">
                <a:cs typeface="Georgia"/>
              </a:rPr>
              <a:t>4</a:t>
            </a:r>
            <a:r>
              <a:rPr sz="2400" spc="5" dirty="0">
                <a:cs typeface="Georgia"/>
              </a:rPr>
              <a:t>2</a:t>
            </a:r>
            <a:r>
              <a:rPr sz="2400" spc="-25" dirty="0">
                <a:cs typeface="Georgia"/>
              </a:rPr>
              <a:t> </a:t>
            </a:r>
            <a:r>
              <a:rPr sz="2400" spc="-5" dirty="0">
                <a:cs typeface="Georgia"/>
              </a:rPr>
              <a:t>b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ll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o</a:t>
            </a:r>
            <a:r>
              <a:rPr sz="2400" spc="10" dirty="0">
                <a:cs typeface="Georgia"/>
              </a:rPr>
              <a:t>n 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15" dirty="0">
                <a:cs typeface="Georgia"/>
              </a:rPr>
              <a:t> </a:t>
            </a:r>
            <a:r>
              <a:rPr sz="2400" spc="-5" dirty="0">
                <a:cs typeface="Georgia"/>
              </a:rPr>
              <a:t>U</a:t>
            </a:r>
            <a:r>
              <a:rPr sz="2400" spc="10" dirty="0">
                <a:cs typeface="Georgia"/>
              </a:rPr>
              <a:t>S</a:t>
            </a:r>
            <a:r>
              <a:rPr sz="2400" spc="5" dirty="0">
                <a:cs typeface="Georgia"/>
              </a:rPr>
              <a:t> </a:t>
            </a:r>
            <a:r>
              <a:rPr sz="2400" spc="-5" dirty="0">
                <a:cs typeface="Georgia"/>
              </a:rPr>
              <a:t>a</a:t>
            </a:r>
            <a:r>
              <a:rPr sz="2400" dirty="0">
                <a:cs typeface="Georgia"/>
              </a:rPr>
              <a:t>lo</a:t>
            </a:r>
            <a:r>
              <a:rPr sz="2400" spc="10" dirty="0">
                <a:cs typeface="Georgia"/>
              </a:rPr>
              <a:t>ne</a:t>
            </a:r>
            <a:endParaRPr sz="2400" dirty="0">
              <a:cs typeface="Georgia"/>
            </a:endParaRPr>
          </a:p>
          <a:p>
            <a:pPr marL="629920" lvl="1" indent="-342900" algn="just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spc="5" dirty="0">
                <a:cs typeface="Georgia"/>
              </a:rPr>
              <a:t>3</a:t>
            </a:r>
            <a:r>
              <a:rPr sz="2400" spc="-5" dirty="0">
                <a:cs typeface="Georgia"/>
              </a:rPr>
              <a:t>0</a:t>
            </a:r>
            <a:r>
              <a:rPr sz="2400" spc="15" dirty="0">
                <a:cs typeface="Georgia"/>
              </a:rPr>
              <a:t>%</a:t>
            </a:r>
            <a:r>
              <a:rPr sz="2400" spc="-1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-15" dirty="0">
                <a:cs typeface="Georgia"/>
              </a:rPr>
              <a:t>c</a:t>
            </a:r>
            <a:r>
              <a:rPr sz="2400" spc="5" dirty="0">
                <a:cs typeface="Georgia"/>
              </a:rPr>
              <a:t>re</a:t>
            </a:r>
            <a:r>
              <a:rPr sz="2400" spc="-10" dirty="0">
                <a:cs typeface="Georgia"/>
              </a:rPr>
              <a:t>a</a:t>
            </a:r>
            <a:r>
              <a:rPr sz="2400" spc="-5" dirty="0">
                <a:cs typeface="Georgia"/>
              </a:rPr>
              <a:t>s</a:t>
            </a:r>
            <a:r>
              <a:rPr sz="2400" spc="5" dirty="0">
                <a:cs typeface="Georgia"/>
              </a:rPr>
              <a:t>e</a:t>
            </a:r>
            <a:r>
              <a:rPr sz="2400" spc="-2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f</a:t>
            </a:r>
            <a:r>
              <a:rPr sz="2400" spc="10" dirty="0">
                <a:cs typeface="Georgia"/>
              </a:rPr>
              <a:t>rom</a:t>
            </a:r>
            <a:r>
              <a:rPr sz="240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200</a:t>
            </a:r>
            <a:r>
              <a:rPr sz="2400" spc="10" dirty="0">
                <a:cs typeface="Georgia"/>
              </a:rPr>
              <a:t>7</a:t>
            </a:r>
            <a:r>
              <a:rPr sz="2400" spc="-30" dirty="0">
                <a:cs typeface="Georgia"/>
              </a:rPr>
              <a:t> </a:t>
            </a:r>
            <a:r>
              <a:rPr sz="2400" dirty="0">
                <a:cs typeface="Georgia"/>
              </a:rPr>
              <a:t>e</a:t>
            </a:r>
            <a:r>
              <a:rPr sz="2400" spc="-10" dirty="0">
                <a:cs typeface="Georgia"/>
              </a:rPr>
              <a:t>st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m</a:t>
            </a:r>
            <a:r>
              <a:rPr sz="2400" spc="-5" dirty="0">
                <a:cs typeface="Georgia"/>
              </a:rPr>
              <a:t>a</a:t>
            </a:r>
            <a:r>
              <a:rPr sz="2400" spc="-10" dirty="0">
                <a:cs typeface="Georgia"/>
              </a:rPr>
              <a:t>t</a:t>
            </a:r>
            <a:r>
              <a:rPr sz="2400" dirty="0">
                <a:cs typeface="Georgia"/>
              </a:rPr>
              <a:t>es</a:t>
            </a:r>
          </a:p>
          <a:p>
            <a:pPr marL="629920" lvl="1" indent="-342900" algn="just">
              <a:lnSpc>
                <a:spcPct val="100000"/>
              </a:lnSpc>
              <a:spcBef>
                <a:spcPts val="48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spc="5" dirty="0">
                <a:cs typeface="Georgia"/>
              </a:rPr>
              <a:t>1</a:t>
            </a:r>
            <a:r>
              <a:rPr sz="2400" spc="-10" dirty="0">
                <a:cs typeface="Georgia"/>
              </a:rPr>
              <a:t>00</a:t>
            </a:r>
            <a:r>
              <a:rPr sz="2400" spc="15" dirty="0">
                <a:cs typeface="Georgia"/>
              </a:rPr>
              <a:t>%</a:t>
            </a:r>
            <a:r>
              <a:rPr sz="2400" spc="-1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-15" dirty="0">
                <a:cs typeface="Georgia"/>
              </a:rPr>
              <a:t>c</a:t>
            </a:r>
            <a:r>
              <a:rPr sz="2400" spc="5" dirty="0">
                <a:cs typeface="Georgia"/>
              </a:rPr>
              <a:t>re</a:t>
            </a:r>
            <a:r>
              <a:rPr sz="2400" spc="-10" dirty="0">
                <a:cs typeface="Georgia"/>
              </a:rPr>
              <a:t>a</a:t>
            </a:r>
            <a:r>
              <a:rPr sz="2400" spc="-5" dirty="0">
                <a:cs typeface="Georgia"/>
              </a:rPr>
              <a:t>s</a:t>
            </a:r>
            <a:r>
              <a:rPr sz="2400" spc="5" dirty="0">
                <a:cs typeface="Georgia"/>
              </a:rPr>
              <a:t>e</a:t>
            </a:r>
            <a:r>
              <a:rPr sz="2400" spc="15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2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200</a:t>
            </a:r>
            <a:r>
              <a:rPr sz="2400" spc="10" dirty="0">
                <a:cs typeface="Georgia"/>
              </a:rPr>
              <a:t>7</a:t>
            </a:r>
            <a:r>
              <a:rPr sz="2400" spc="-3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f</a:t>
            </a:r>
            <a:r>
              <a:rPr sz="2400" spc="10" dirty="0">
                <a:cs typeface="Georgia"/>
              </a:rPr>
              <a:t>rom</a:t>
            </a:r>
            <a:r>
              <a:rPr sz="2400" spc="-35" dirty="0">
                <a:cs typeface="Georgia"/>
              </a:rPr>
              <a:t> </a:t>
            </a:r>
            <a:r>
              <a:rPr sz="2400" spc="-5" dirty="0">
                <a:cs typeface="Georgia"/>
              </a:rPr>
              <a:t>200</a:t>
            </a:r>
            <a:r>
              <a:rPr sz="2400" spc="10" dirty="0">
                <a:cs typeface="Georgia"/>
              </a:rPr>
              <a:t>5</a:t>
            </a:r>
            <a:endParaRPr sz="2400" dirty="0">
              <a:cs typeface="Georgia"/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15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endParaRPr sz="2400" dirty="0"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chemeClr val="tx1"/>
              </a:buClr>
              <a:buSzPct val="85416"/>
              <a:buFont typeface="Wingdings" panose="05000000000000000000" pitchFamily="2" charset="2"/>
              <a:buChar char="q"/>
              <a:tabLst>
                <a:tab pos="287655" algn="l"/>
              </a:tabLst>
            </a:pPr>
            <a:r>
              <a:rPr sz="2400" b="1" u="sng" spc="5" dirty="0">
                <a:cs typeface="Georgia"/>
              </a:rPr>
              <a:t>Ma</a:t>
            </a:r>
            <a:r>
              <a:rPr sz="2400" b="1" u="sng" spc="15" dirty="0">
                <a:cs typeface="Georgia"/>
              </a:rPr>
              <a:t>i</a:t>
            </a:r>
            <a:r>
              <a:rPr sz="2400" b="1" u="sng" spc="5" dirty="0">
                <a:cs typeface="Georgia"/>
              </a:rPr>
              <a:t>n</a:t>
            </a:r>
            <a:r>
              <a:rPr sz="2400" b="1" u="sng" spc="-65" dirty="0">
                <a:cs typeface="Georgia"/>
              </a:rPr>
              <a:t> </a:t>
            </a:r>
            <a:r>
              <a:rPr sz="2400" b="1" u="sng" spc="-10" dirty="0">
                <a:cs typeface="Georgia"/>
              </a:rPr>
              <a:t>c</a:t>
            </a:r>
            <a:r>
              <a:rPr sz="2400" b="1" u="sng" spc="5" dirty="0">
                <a:cs typeface="Georgia"/>
              </a:rPr>
              <a:t>om</a:t>
            </a:r>
            <a:r>
              <a:rPr sz="2400" b="1" u="sng" spc="-10" dirty="0">
                <a:cs typeface="Georgia"/>
              </a:rPr>
              <a:t>p</a:t>
            </a:r>
            <a:r>
              <a:rPr sz="2400" b="1" u="sng" dirty="0">
                <a:cs typeface="Georgia"/>
              </a:rPr>
              <a:t>o</a:t>
            </a:r>
            <a:r>
              <a:rPr sz="2400" b="1" u="sng" spc="15" dirty="0">
                <a:cs typeface="Georgia"/>
              </a:rPr>
              <a:t>n</a:t>
            </a:r>
            <a:r>
              <a:rPr sz="2400" b="1" u="sng" spc="-10" dirty="0">
                <a:cs typeface="Georgia"/>
              </a:rPr>
              <a:t>e</a:t>
            </a:r>
            <a:r>
              <a:rPr sz="2400" b="1" u="sng" spc="15" dirty="0">
                <a:cs typeface="Georgia"/>
              </a:rPr>
              <a:t>n</a:t>
            </a:r>
            <a:r>
              <a:rPr sz="2400" b="1" u="sng" dirty="0">
                <a:cs typeface="Georgia"/>
              </a:rPr>
              <a:t>t</a:t>
            </a:r>
            <a:r>
              <a:rPr sz="2400" b="1" u="sng" spc="5" dirty="0">
                <a:cs typeface="Georgia"/>
              </a:rPr>
              <a:t>s</a:t>
            </a:r>
            <a:r>
              <a:rPr sz="2400" b="1" u="sng" spc="-45" dirty="0">
                <a:cs typeface="Georgia"/>
              </a:rPr>
              <a:t> </a:t>
            </a:r>
            <a:r>
              <a:rPr sz="2400" b="1" u="sng" dirty="0">
                <a:cs typeface="Georgia"/>
              </a:rPr>
              <a:t>o</a:t>
            </a:r>
            <a:r>
              <a:rPr sz="2400" b="1" u="sng" spc="5" dirty="0">
                <a:cs typeface="Georgia"/>
              </a:rPr>
              <a:t>f</a:t>
            </a:r>
            <a:r>
              <a:rPr sz="2400" b="1" u="sng" dirty="0">
                <a:cs typeface="Georgia"/>
              </a:rPr>
              <a:t> </a:t>
            </a:r>
            <a:r>
              <a:rPr sz="2400" b="1" u="sng" spc="-10" dirty="0">
                <a:cs typeface="Georgia"/>
              </a:rPr>
              <a:t>c</a:t>
            </a:r>
            <a:r>
              <a:rPr sz="2400" b="1" u="sng" dirty="0">
                <a:cs typeface="Georgia"/>
              </a:rPr>
              <a:t>ost:</a:t>
            </a:r>
          </a:p>
          <a:p>
            <a:pPr marL="629920" marR="5080" lvl="1" indent="-342900" algn="just">
              <a:lnSpc>
                <a:spcPct val="100600"/>
              </a:lnSpc>
              <a:spcBef>
                <a:spcPts val="459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spc="5" dirty="0">
                <a:cs typeface="Georgia"/>
              </a:rPr>
              <a:t>Pr</a:t>
            </a:r>
            <a:r>
              <a:rPr sz="2400" spc="-5" dirty="0">
                <a:cs typeface="Georgia"/>
              </a:rPr>
              <a:t>o</a:t>
            </a:r>
            <a:r>
              <a:rPr sz="2400" spc="5" dirty="0">
                <a:cs typeface="Georgia"/>
              </a:rPr>
              <a:t>d</a:t>
            </a:r>
            <a:r>
              <a:rPr sz="2400" spc="-5" dirty="0">
                <a:cs typeface="Georgia"/>
              </a:rPr>
              <a:t>u</a:t>
            </a:r>
            <a:r>
              <a:rPr sz="2400" spc="-15" dirty="0">
                <a:cs typeface="Georgia"/>
              </a:rPr>
              <a:t>c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v</a:t>
            </a:r>
            <a:r>
              <a:rPr sz="2400" spc="-5" dirty="0">
                <a:cs typeface="Georgia"/>
              </a:rPr>
              <a:t>i</a:t>
            </a:r>
            <a:r>
              <a:rPr sz="2400" spc="-10" dirty="0">
                <a:cs typeface="Georgia"/>
              </a:rPr>
              <a:t>t</a:t>
            </a:r>
            <a:r>
              <a:rPr sz="2400" spc="5" dirty="0">
                <a:cs typeface="Georgia"/>
              </a:rPr>
              <a:t>y</a:t>
            </a:r>
            <a:r>
              <a:rPr sz="2400" spc="-5" dirty="0">
                <a:cs typeface="Georgia"/>
              </a:rPr>
              <a:t> </a:t>
            </a:r>
            <a:r>
              <a:rPr sz="2400" dirty="0">
                <a:cs typeface="Georgia"/>
              </a:rPr>
              <a:t>lo</a:t>
            </a:r>
            <a:r>
              <a:rPr sz="2400" spc="-5" dirty="0">
                <a:cs typeface="Georgia"/>
              </a:rPr>
              <a:t>s</a:t>
            </a:r>
            <a:r>
              <a:rPr sz="2400" spc="5" dirty="0">
                <a:cs typeface="Georgia"/>
              </a:rPr>
              <a:t>s</a:t>
            </a:r>
            <a:r>
              <a:rPr sz="2400" spc="1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f</a:t>
            </a:r>
            <a:r>
              <a:rPr sz="2400" spc="10" dirty="0">
                <a:cs typeface="Georgia"/>
              </a:rPr>
              <a:t>rom</a:t>
            </a:r>
            <a:r>
              <a:rPr sz="2400" spc="-35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-10" dirty="0">
                <a:cs typeface="Georgia"/>
              </a:rPr>
              <a:t>s</a:t>
            </a:r>
            <a:r>
              <a:rPr sz="2400" spc="5" dirty="0">
                <a:cs typeface="Georgia"/>
              </a:rPr>
              <a:t>pe</a:t>
            </a:r>
            <a:r>
              <a:rPr sz="2400" spc="-15" dirty="0">
                <a:cs typeface="Georgia"/>
              </a:rPr>
              <a:t>c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ng</a:t>
            </a:r>
            <a:r>
              <a:rPr sz="2400" spc="-5" dirty="0">
                <a:cs typeface="Georgia"/>
              </a:rPr>
              <a:t> a</a:t>
            </a:r>
            <a:r>
              <a:rPr sz="2400" spc="10" dirty="0">
                <a:cs typeface="Georgia"/>
              </a:rPr>
              <a:t>nd </a:t>
            </a:r>
            <a:r>
              <a:rPr sz="2400" spc="5" dirty="0">
                <a:cs typeface="Georgia"/>
              </a:rPr>
              <a:t>d</a:t>
            </a:r>
            <a:r>
              <a:rPr sz="2400" spc="-5" dirty="0">
                <a:cs typeface="Georgia"/>
              </a:rPr>
              <a:t>e</a:t>
            </a:r>
            <a:r>
              <a:rPr sz="2400" dirty="0">
                <a:cs typeface="Georgia"/>
              </a:rPr>
              <a:t>le</a:t>
            </a:r>
            <a:r>
              <a:rPr sz="2400" spc="-15" dirty="0">
                <a:cs typeface="Georgia"/>
              </a:rPr>
              <a:t>ti</a:t>
            </a:r>
            <a:r>
              <a:rPr sz="2400" spc="10" dirty="0">
                <a:cs typeface="Georgia"/>
              </a:rPr>
              <a:t>ng</a:t>
            </a:r>
            <a:r>
              <a:rPr sz="2400" spc="-4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s</a:t>
            </a:r>
            <a:r>
              <a:rPr sz="2400" spc="5" dirty="0">
                <a:cs typeface="Georgia"/>
              </a:rPr>
              <a:t>p</a:t>
            </a:r>
            <a:r>
              <a:rPr sz="2400" spc="-5" dirty="0">
                <a:cs typeface="Georgia"/>
              </a:rPr>
              <a:t>a</a:t>
            </a:r>
            <a:r>
              <a:rPr sz="2400" spc="15" dirty="0">
                <a:cs typeface="Georgia"/>
              </a:rPr>
              <a:t>m</a:t>
            </a:r>
            <a:r>
              <a:rPr sz="2400" spc="-30" dirty="0">
                <a:cs typeface="Georgia"/>
              </a:rPr>
              <a:t> </a:t>
            </a:r>
            <a:r>
              <a:rPr sz="2400" dirty="0">
                <a:cs typeface="Georgia"/>
              </a:rPr>
              <a:t>m</a:t>
            </a:r>
            <a:r>
              <a:rPr sz="2400" spc="-15" dirty="0">
                <a:cs typeface="Georgia"/>
              </a:rPr>
              <a:t>i</a:t>
            </a:r>
            <a:r>
              <a:rPr sz="2400" spc="-5" dirty="0">
                <a:cs typeface="Georgia"/>
              </a:rPr>
              <a:t>ss</a:t>
            </a:r>
            <a:r>
              <a:rPr sz="2400" dirty="0">
                <a:cs typeface="Georgia"/>
              </a:rPr>
              <a:t>e</a:t>
            </a:r>
            <a:r>
              <a:rPr sz="2400" spc="10" dirty="0">
                <a:cs typeface="Georgia"/>
              </a:rPr>
              <a:t>d </a:t>
            </a:r>
            <a:r>
              <a:rPr sz="2400" spc="-5" dirty="0">
                <a:cs typeface="Georgia"/>
              </a:rPr>
              <a:t>b</a:t>
            </a:r>
            <a:r>
              <a:rPr sz="2400" spc="5" dirty="0">
                <a:cs typeface="Georgia"/>
              </a:rPr>
              <a:t>y</a:t>
            </a:r>
            <a:r>
              <a:rPr sz="2400" spc="-5" dirty="0">
                <a:cs typeface="Georgia"/>
              </a:rPr>
              <a:t> s</a:t>
            </a:r>
            <a:r>
              <a:rPr sz="2400" spc="5" dirty="0">
                <a:cs typeface="Georgia"/>
              </a:rPr>
              <a:t>p</a:t>
            </a:r>
            <a:r>
              <a:rPr sz="2400" spc="-5" dirty="0">
                <a:cs typeface="Georgia"/>
              </a:rPr>
              <a:t>a</a:t>
            </a:r>
            <a:r>
              <a:rPr sz="2400" spc="15" dirty="0">
                <a:cs typeface="Georgia"/>
              </a:rPr>
              <a:t>m</a:t>
            </a:r>
            <a:r>
              <a:rPr sz="240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c</a:t>
            </a:r>
            <a:r>
              <a:rPr sz="2400" dirty="0">
                <a:cs typeface="Georgia"/>
              </a:rPr>
              <a:t>on</a:t>
            </a:r>
            <a:r>
              <a:rPr sz="2400" spc="-10" dirty="0">
                <a:cs typeface="Georgia"/>
              </a:rPr>
              <a:t>t</a:t>
            </a:r>
            <a:r>
              <a:rPr sz="2400" spc="5" dirty="0">
                <a:cs typeface="Georgia"/>
              </a:rPr>
              <a:t>rol</a:t>
            </a:r>
            <a:r>
              <a:rPr sz="2400" spc="10" dirty="0">
                <a:cs typeface="Georgia"/>
              </a:rPr>
              <a:t> </a:t>
            </a:r>
            <a:r>
              <a:rPr sz="2400" dirty="0">
                <a:cs typeface="Georgia"/>
              </a:rPr>
              <a:t>produ</a:t>
            </a:r>
            <a:r>
              <a:rPr sz="2400" spc="-15" dirty="0">
                <a:cs typeface="Georgia"/>
              </a:rPr>
              <a:t>c</a:t>
            </a:r>
            <a:r>
              <a:rPr sz="2400" spc="-10" dirty="0">
                <a:cs typeface="Georgia"/>
              </a:rPr>
              <a:t>t</a:t>
            </a:r>
            <a:r>
              <a:rPr sz="2400" spc="5" dirty="0">
                <a:cs typeface="Georgia"/>
              </a:rPr>
              <a:t>s</a:t>
            </a:r>
            <a:r>
              <a:rPr sz="2400" spc="-25" dirty="0">
                <a:cs typeface="Georgia"/>
              </a:rPr>
              <a:t> </a:t>
            </a:r>
            <a:r>
              <a:rPr sz="2400" spc="5" dirty="0">
                <a:cs typeface="Georgia"/>
              </a:rPr>
              <a:t>(</a:t>
            </a:r>
            <a:r>
              <a:rPr sz="2400" spc="20" dirty="0">
                <a:cs typeface="Georgia"/>
              </a:rPr>
              <a:t>F</a:t>
            </a:r>
            <a:r>
              <a:rPr sz="2400" spc="-5" dirty="0">
                <a:cs typeface="Georgia"/>
              </a:rPr>
              <a:t>a</a:t>
            </a:r>
            <a:r>
              <a:rPr sz="2400" dirty="0">
                <a:cs typeface="Georgia"/>
              </a:rPr>
              <a:t>l</a:t>
            </a:r>
            <a:r>
              <a:rPr sz="2400" spc="-10" dirty="0">
                <a:cs typeface="Georgia"/>
              </a:rPr>
              <a:t>s</a:t>
            </a:r>
            <a:r>
              <a:rPr sz="2400" spc="5" dirty="0">
                <a:cs typeface="Georgia"/>
              </a:rPr>
              <a:t>e</a:t>
            </a:r>
            <a:r>
              <a:rPr sz="2400" spc="-55" dirty="0">
                <a:cs typeface="Georgia"/>
              </a:rPr>
              <a:t> </a:t>
            </a:r>
            <a:r>
              <a:rPr sz="2400" spc="5" dirty="0">
                <a:cs typeface="Georgia"/>
              </a:rPr>
              <a:t>Ne</a:t>
            </a:r>
            <a:r>
              <a:rPr sz="2400" spc="15" dirty="0">
                <a:cs typeface="Georgia"/>
              </a:rPr>
              <a:t>g</a:t>
            </a:r>
            <a:r>
              <a:rPr sz="2400" spc="-5" dirty="0">
                <a:cs typeface="Georgia"/>
              </a:rPr>
              <a:t>a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ves)</a:t>
            </a:r>
            <a:endParaRPr sz="2400" dirty="0">
              <a:cs typeface="Georgia"/>
            </a:endParaRPr>
          </a:p>
          <a:p>
            <a:pPr marL="629920" marR="9525" lvl="1" indent="-342900" algn="just">
              <a:lnSpc>
                <a:spcPts val="2380"/>
              </a:lnSpc>
              <a:spcBef>
                <a:spcPts val="575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spc="5" dirty="0">
                <a:cs typeface="Georgia"/>
              </a:rPr>
              <a:t>Pr</a:t>
            </a:r>
            <a:r>
              <a:rPr sz="2400" spc="-5" dirty="0">
                <a:cs typeface="Georgia"/>
              </a:rPr>
              <a:t>o</a:t>
            </a:r>
            <a:r>
              <a:rPr sz="2400" dirty="0">
                <a:cs typeface="Georgia"/>
              </a:rPr>
              <a:t>d</a:t>
            </a:r>
            <a:r>
              <a:rPr sz="2400" spc="-5" dirty="0">
                <a:cs typeface="Georgia"/>
              </a:rPr>
              <a:t>u</a:t>
            </a:r>
            <a:r>
              <a:rPr sz="2400" spc="-15" dirty="0">
                <a:cs typeface="Georgia"/>
              </a:rPr>
              <a:t>c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v</a:t>
            </a:r>
            <a:r>
              <a:rPr sz="2400" spc="-10" dirty="0">
                <a:cs typeface="Georgia"/>
              </a:rPr>
              <a:t>it</a:t>
            </a:r>
            <a:r>
              <a:rPr sz="2400" spc="5" dirty="0">
                <a:cs typeface="Georgia"/>
              </a:rPr>
              <a:t>y</a:t>
            </a:r>
            <a:r>
              <a:rPr sz="2400" spc="-5" dirty="0">
                <a:cs typeface="Georgia"/>
              </a:rPr>
              <a:t> </a:t>
            </a:r>
            <a:r>
              <a:rPr sz="2400" dirty="0">
                <a:cs typeface="Georgia"/>
              </a:rPr>
              <a:t>lo</a:t>
            </a:r>
            <a:r>
              <a:rPr sz="2400" spc="-10" dirty="0">
                <a:cs typeface="Georgia"/>
              </a:rPr>
              <a:t>s</a:t>
            </a:r>
            <a:r>
              <a:rPr sz="2400" spc="5" dirty="0">
                <a:cs typeface="Georgia"/>
              </a:rPr>
              <a:t>s</a:t>
            </a:r>
            <a:r>
              <a:rPr sz="2400" spc="1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f</a:t>
            </a:r>
            <a:r>
              <a:rPr sz="2400" spc="5" dirty="0">
                <a:cs typeface="Georgia"/>
              </a:rPr>
              <a:t>rom</a:t>
            </a:r>
            <a:r>
              <a:rPr sz="2400" spc="-3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s</a:t>
            </a:r>
            <a:r>
              <a:rPr sz="2400" dirty="0">
                <a:cs typeface="Georgia"/>
              </a:rPr>
              <a:t>e</a:t>
            </a:r>
            <a:r>
              <a:rPr sz="2400" spc="-5" dirty="0">
                <a:cs typeface="Georgia"/>
              </a:rPr>
              <a:t>a</a:t>
            </a:r>
            <a:r>
              <a:rPr sz="2400" spc="5" dirty="0">
                <a:cs typeface="Georgia"/>
              </a:rPr>
              <a:t>r</a:t>
            </a:r>
            <a:r>
              <a:rPr sz="2400" spc="-10" dirty="0">
                <a:cs typeface="Georgia"/>
              </a:rPr>
              <a:t>c</a:t>
            </a:r>
            <a:r>
              <a:rPr sz="2400" spc="15" dirty="0">
                <a:cs typeface="Georgia"/>
              </a:rPr>
              <a:t>h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ng</a:t>
            </a:r>
            <a:r>
              <a:rPr sz="2400" spc="-4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f</a:t>
            </a:r>
            <a:r>
              <a:rPr sz="2400" dirty="0">
                <a:cs typeface="Georgia"/>
              </a:rPr>
              <a:t>o</a:t>
            </a:r>
            <a:r>
              <a:rPr sz="2400" spc="5" dirty="0">
                <a:cs typeface="Georgia"/>
              </a:rPr>
              <a:t>r</a:t>
            </a:r>
            <a:r>
              <a:rPr sz="2400" spc="15" dirty="0">
                <a:cs typeface="Georgia"/>
              </a:rPr>
              <a:t> </a:t>
            </a:r>
            <a:r>
              <a:rPr sz="2400" dirty="0">
                <a:cs typeface="Georgia"/>
              </a:rPr>
              <a:t>le</a:t>
            </a:r>
            <a:r>
              <a:rPr sz="2400" spc="15" dirty="0">
                <a:cs typeface="Georgia"/>
              </a:rPr>
              <a:t>g</a:t>
            </a:r>
            <a:r>
              <a:rPr sz="2400" spc="-15" dirty="0">
                <a:cs typeface="Georgia"/>
              </a:rPr>
              <a:t>i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m</a:t>
            </a:r>
            <a:r>
              <a:rPr sz="2400" spc="-5" dirty="0">
                <a:cs typeface="Georgia"/>
              </a:rPr>
              <a:t>a</a:t>
            </a:r>
            <a:r>
              <a:rPr sz="2400" spc="-10" dirty="0">
                <a:cs typeface="Georgia"/>
              </a:rPr>
              <a:t>t</a:t>
            </a:r>
            <a:r>
              <a:rPr sz="2400" spc="5" dirty="0">
                <a:cs typeface="Georgia"/>
              </a:rPr>
              <a:t>e</a:t>
            </a:r>
            <a:r>
              <a:rPr sz="2400" spc="-20" dirty="0">
                <a:cs typeface="Georgia"/>
              </a:rPr>
              <a:t> </a:t>
            </a:r>
            <a:r>
              <a:rPr sz="2400" dirty="0">
                <a:cs typeface="Georgia"/>
              </a:rPr>
              <a:t>m</a:t>
            </a:r>
            <a:r>
              <a:rPr sz="2400" spc="-5" dirty="0">
                <a:cs typeface="Georgia"/>
              </a:rPr>
              <a:t>a</a:t>
            </a:r>
            <a:r>
              <a:rPr sz="2400" spc="-15" dirty="0">
                <a:cs typeface="Georgia"/>
              </a:rPr>
              <a:t>i</a:t>
            </a:r>
            <a:r>
              <a:rPr sz="2400" spc="-5" dirty="0">
                <a:cs typeface="Georgia"/>
              </a:rPr>
              <a:t>l</a:t>
            </a:r>
            <a:r>
              <a:rPr sz="2400" spc="5" dirty="0">
                <a:cs typeface="Georgia"/>
              </a:rPr>
              <a:t>s</a:t>
            </a:r>
            <a:r>
              <a:rPr sz="2400" spc="10" dirty="0">
                <a:cs typeface="Georgia"/>
              </a:rPr>
              <a:t> </a:t>
            </a:r>
            <a:r>
              <a:rPr sz="2400" dirty="0">
                <a:cs typeface="Georgia"/>
              </a:rPr>
              <a:t>del</a:t>
            </a:r>
            <a:r>
              <a:rPr sz="2400" spc="-5" dirty="0">
                <a:cs typeface="Georgia"/>
              </a:rPr>
              <a:t>e</a:t>
            </a:r>
            <a:r>
              <a:rPr sz="2400" spc="-10" dirty="0">
                <a:cs typeface="Georgia"/>
              </a:rPr>
              <a:t>t</a:t>
            </a:r>
            <a:r>
              <a:rPr sz="2400" dirty="0">
                <a:cs typeface="Georgia"/>
              </a:rPr>
              <a:t>e</a:t>
            </a:r>
            <a:r>
              <a:rPr sz="2400" spc="10" dirty="0">
                <a:cs typeface="Georgia"/>
              </a:rPr>
              <a:t>d</a:t>
            </a:r>
            <a:r>
              <a:rPr sz="2400" spc="-55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n</a:t>
            </a:r>
            <a:r>
              <a:rPr sz="2400" spc="15" dirty="0">
                <a:cs typeface="Georgia"/>
              </a:rPr>
              <a:t> </a:t>
            </a:r>
            <a:r>
              <a:rPr sz="2400" dirty="0">
                <a:cs typeface="Georgia"/>
              </a:rPr>
              <a:t>error</a:t>
            </a:r>
            <a:r>
              <a:rPr sz="2400" spc="-5" dirty="0">
                <a:cs typeface="Georgia"/>
              </a:rPr>
              <a:t> </a:t>
            </a:r>
            <a:r>
              <a:rPr sz="2400" spc="-10" dirty="0">
                <a:cs typeface="Georgia"/>
              </a:rPr>
              <a:t>b</a:t>
            </a:r>
            <a:r>
              <a:rPr sz="2400" spc="5" dirty="0">
                <a:cs typeface="Georgia"/>
              </a:rPr>
              <a:t>y</a:t>
            </a:r>
            <a:r>
              <a:rPr sz="2400" spc="-5" dirty="0">
                <a:cs typeface="Georgia"/>
              </a:rPr>
              <a:t> s</a:t>
            </a:r>
            <a:r>
              <a:rPr sz="2400" dirty="0">
                <a:cs typeface="Georgia"/>
              </a:rPr>
              <a:t>pa</a:t>
            </a:r>
            <a:r>
              <a:rPr sz="2400" spc="10" dirty="0">
                <a:cs typeface="Georgia"/>
              </a:rPr>
              <a:t>m</a:t>
            </a:r>
            <a:r>
              <a:rPr sz="2400" spc="-3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c</a:t>
            </a:r>
            <a:r>
              <a:rPr sz="2400" dirty="0">
                <a:cs typeface="Georgia"/>
              </a:rPr>
              <a:t>on</a:t>
            </a:r>
            <a:r>
              <a:rPr sz="2400" spc="-15" dirty="0">
                <a:cs typeface="Georgia"/>
              </a:rPr>
              <a:t>t</a:t>
            </a:r>
            <a:r>
              <a:rPr sz="2400" spc="5" dirty="0">
                <a:cs typeface="Georgia"/>
              </a:rPr>
              <a:t>rol</a:t>
            </a:r>
            <a:r>
              <a:rPr sz="2400" spc="10" dirty="0">
                <a:cs typeface="Georgia"/>
              </a:rPr>
              <a:t> </a:t>
            </a:r>
            <a:r>
              <a:rPr sz="2400" dirty="0">
                <a:cs typeface="Georgia"/>
              </a:rPr>
              <a:t>prod</a:t>
            </a:r>
            <a:r>
              <a:rPr sz="2400" spc="-5" dirty="0">
                <a:cs typeface="Georgia"/>
              </a:rPr>
              <a:t>u</a:t>
            </a:r>
            <a:r>
              <a:rPr sz="2400" spc="-15" dirty="0">
                <a:cs typeface="Georgia"/>
              </a:rPr>
              <a:t>c</a:t>
            </a:r>
            <a:r>
              <a:rPr sz="2400" spc="-10" dirty="0">
                <a:cs typeface="Georgia"/>
              </a:rPr>
              <a:t>t</a:t>
            </a:r>
            <a:r>
              <a:rPr sz="2400" spc="5" dirty="0">
                <a:cs typeface="Georgia"/>
              </a:rPr>
              <a:t>s</a:t>
            </a:r>
            <a:r>
              <a:rPr sz="2400" spc="-25" dirty="0">
                <a:cs typeface="Georgia"/>
              </a:rPr>
              <a:t> </a:t>
            </a:r>
            <a:r>
              <a:rPr sz="2400" spc="5" dirty="0">
                <a:cs typeface="Georgia"/>
              </a:rPr>
              <a:t>(</a:t>
            </a:r>
            <a:r>
              <a:rPr sz="2400" spc="20" dirty="0">
                <a:cs typeface="Georgia"/>
              </a:rPr>
              <a:t>F</a:t>
            </a:r>
            <a:r>
              <a:rPr sz="2400" spc="-5" dirty="0">
                <a:cs typeface="Georgia"/>
              </a:rPr>
              <a:t>als</a:t>
            </a:r>
            <a:r>
              <a:rPr sz="2400" spc="5" dirty="0">
                <a:cs typeface="Georgia"/>
              </a:rPr>
              <a:t>e</a:t>
            </a:r>
            <a:r>
              <a:rPr sz="2400" spc="-20" dirty="0">
                <a:cs typeface="Georgia"/>
              </a:rPr>
              <a:t> </a:t>
            </a:r>
            <a:r>
              <a:rPr sz="2400" spc="5" dirty="0">
                <a:cs typeface="Georgia"/>
              </a:rPr>
              <a:t>P</a:t>
            </a:r>
            <a:r>
              <a:rPr sz="2400" spc="-5" dirty="0">
                <a:cs typeface="Georgia"/>
              </a:rPr>
              <a:t>os</a:t>
            </a:r>
            <a:r>
              <a:rPr sz="2400" spc="-15" dirty="0">
                <a:cs typeface="Georgia"/>
              </a:rPr>
              <a:t>i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ves)</a:t>
            </a:r>
            <a:endParaRPr sz="2400" dirty="0">
              <a:cs typeface="Georgia"/>
            </a:endParaRPr>
          </a:p>
          <a:p>
            <a:pPr marL="629920" marR="224154" lvl="1" indent="-342900" algn="just">
              <a:lnSpc>
                <a:spcPct val="103600"/>
              </a:lnSpc>
              <a:spcBef>
                <a:spcPts val="819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tabLst>
                <a:tab pos="561975" algn="l"/>
              </a:tabLst>
            </a:pPr>
            <a:r>
              <a:rPr sz="2400" spc="15" dirty="0">
                <a:cs typeface="Georgia"/>
              </a:rPr>
              <a:t>O</a:t>
            </a:r>
            <a:r>
              <a:rPr sz="2400" dirty="0">
                <a:cs typeface="Georgia"/>
              </a:rPr>
              <a:t>per</a:t>
            </a:r>
            <a:r>
              <a:rPr sz="2400" spc="-5" dirty="0">
                <a:cs typeface="Georgia"/>
              </a:rPr>
              <a:t>a</a:t>
            </a:r>
            <a:r>
              <a:rPr sz="2400" spc="-10" dirty="0">
                <a:cs typeface="Georgia"/>
              </a:rPr>
              <a:t>t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on</a:t>
            </a:r>
            <a:r>
              <a:rPr sz="2400" spc="5" dirty="0">
                <a:cs typeface="Georgia"/>
              </a:rPr>
              <a:t>s</a:t>
            </a:r>
            <a:r>
              <a:rPr sz="2400" spc="-60" dirty="0">
                <a:cs typeface="Georgia"/>
              </a:rPr>
              <a:t> </a:t>
            </a:r>
            <a:r>
              <a:rPr sz="2400" spc="-5" dirty="0">
                <a:cs typeface="Georgia"/>
              </a:rPr>
              <a:t>a</a:t>
            </a:r>
            <a:r>
              <a:rPr sz="2400" spc="10" dirty="0">
                <a:cs typeface="Georgia"/>
              </a:rPr>
              <a:t>nd </a:t>
            </a:r>
            <a:r>
              <a:rPr sz="2400" spc="20" dirty="0">
                <a:cs typeface="Georgia"/>
              </a:rPr>
              <a:t>h</a:t>
            </a:r>
            <a:r>
              <a:rPr sz="2400" dirty="0">
                <a:cs typeface="Georgia"/>
              </a:rPr>
              <a:t>elpde</a:t>
            </a:r>
            <a:r>
              <a:rPr sz="2400" spc="-10" dirty="0">
                <a:cs typeface="Georgia"/>
              </a:rPr>
              <a:t>s</a:t>
            </a:r>
            <a:r>
              <a:rPr sz="2400" spc="5" dirty="0">
                <a:cs typeface="Georgia"/>
              </a:rPr>
              <a:t>k</a:t>
            </a:r>
            <a:r>
              <a:rPr sz="2400" spc="-5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c</a:t>
            </a:r>
            <a:r>
              <a:rPr sz="2400" spc="5" dirty="0">
                <a:cs typeface="Georgia"/>
              </a:rPr>
              <a:t>o</a:t>
            </a:r>
            <a:r>
              <a:rPr sz="2400" spc="-10" dirty="0">
                <a:cs typeface="Georgia"/>
              </a:rPr>
              <a:t>st</a:t>
            </a:r>
            <a:r>
              <a:rPr sz="2400" spc="5" dirty="0">
                <a:cs typeface="Georgia"/>
              </a:rPr>
              <a:t>s</a:t>
            </a:r>
            <a:r>
              <a:rPr sz="2400" spc="80" dirty="0">
                <a:cs typeface="Georgia"/>
              </a:rPr>
              <a:t> </a:t>
            </a:r>
            <a:r>
              <a:rPr sz="2400" spc="5" dirty="0">
                <a:cs typeface="Georgia"/>
              </a:rPr>
              <a:t>(</a:t>
            </a:r>
            <a:r>
              <a:rPr sz="2400" spc="20" dirty="0">
                <a:cs typeface="Georgia"/>
              </a:rPr>
              <a:t>F</a:t>
            </a:r>
            <a:r>
              <a:rPr sz="2400" spc="-15" dirty="0">
                <a:cs typeface="Georgia"/>
              </a:rPr>
              <a:t>i</a:t>
            </a:r>
            <a:r>
              <a:rPr sz="2400" dirty="0">
                <a:cs typeface="Georgia"/>
              </a:rPr>
              <a:t>l</a:t>
            </a:r>
            <a:r>
              <a:rPr sz="2400" spc="-10" dirty="0">
                <a:cs typeface="Georgia"/>
              </a:rPr>
              <a:t>t</a:t>
            </a:r>
            <a:r>
              <a:rPr sz="2400" dirty="0">
                <a:cs typeface="Georgia"/>
              </a:rPr>
              <a:t>er</a:t>
            </a:r>
            <a:r>
              <a:rPr sz="2400" spc="5" dirty="0">
                <a:cs typeface="Georgia"/>
              </a:rPr>
              <a:t>s</a:t>
            </a:r>
            <a:r>
              <a:rPr sz="2400" spc="-25" dirty="0">
                <a:cs typeface="Georgia"/>
              </a:rPr>
              <a:t> </a:t>
            </a:r>
            <a:r>
              <a:rPr sz="2400" spc="-5" dirty="0">
                <a:cs typeface="Georgia"/>
              </a:rPr>
              <a:t>a</a:t>
            </a:r>
            <a:r>
              <a:rPr sz="2400" spc="10" dirty="0">
                <a:cs typeface="Georgia"/>
              </a:rPr>
              <a:t>nd</a:t>
            </a:r>
            <a:r>
              <a:rPr sz="2400" spc="-25" dirty="0">
                <a:cs typeface="Georgia"/>
              </a:rPr>
              <a:t> </a:t>
            </a:r>
            <a:r>
              <a:rPr sz="2400" spc="25" dirty="0">
                <a:cs typeface="Georgia"/>
              </a:rPr>
              <a:t>F</a:t>
            </a:r>
            <a:r>
              <a:rPr sz="2400" spc="-15" dirty="0">
                <a:cs typeface="Georgia"/>
              </a:rPr>
              <a:t>i</a:t>
            </a:r>
            <a:r>
              <a:rPr sz="2400" spc="5" dirty="0">
                <a:cs typeface="Georgia"/>
              </a:rPr>
              <a:t>re</a:t>
            </a:r>
            <a:r>
              <a:rPr sz="2400" spc="-5" dirty="0">
                <a:cs typeface="Georgia"/>
              </a:rPr>
              <a:t>wa</a:t>
            </a:r>
            <a:r>
              <a:rPr sz="2400" dirty="0">
                <a:cs typeface="Georgia"/>
              </a:rPr>
              <a:t>ll</a:t>
            </a:r>
            <a:r>
              <a:rPr sz="2400" spc="5" dirty="0">
                <a:cs typeface="Georgia"/>
              </a:rPr>
              <a:t>s</a:t>
            </a:r>
            <a:r>
              <a:rPr sz="2400" spc="-25" dirty="0">
                <a:cs typeface="Georgia"/>
              </a:rPr>
              <a:t> </a:t>
            </a:r>
            <a:r>
              <a:rPr sz="2400" spc="10" dirty="0">
                <a:cs typeface="Georgia"/>
              </a:rPr>
              <a:t>–</a:t>
            </a:r>
            <a:r>
              <a:rPr sz="2400" spc="-20" dirty="0">
                <a:cs typeface="Georgia"/>
              </a:rPr>
              <a:t> 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-10" dirty="0">
                <a:cs typeface="Georgia"/>
              </a:rPr>
              <a:t>st</a:t>
            </a:r>
            <a:r>
              <a:rPr sz="2400" spc="-5" dirty="0">
                <a:cs typeface="Georgia"/>
              </a:rPr>
              <a:t>a</a:t>
            </a:r>
            <a:r>
              <a:rPr sz="2400" dirty="0">
                <a:cs typeface="Georgia"/>
              </a:rPr>
              <a:t>llment</a:t>
            </a:r>
            <a:r>
              <a:rPr sz="2400" spc="-5" dirty="0">
                <a:cs typeface="Georgia"/>
              </a:rPr>
              <a:t> a</a:t>
            </a:r>
            <a:r>
              <a:rPr sz="2400" spc="10" dirty="0">
                <a:cs typeface="Georgia"/>
              </a:rPr>
              <a:t>nd </a:t>
            </a:r>
            <a:r>
              <a:rPr sz="2400" dirty="0">
                <a:cs typeface="Georgia"/>
              </a:rPr>
              <a:t>m</a:t>
            </a:r>
            <a:r>
              <a:rPr sz="2400" spc="-5" dirty="0">
                <a:cs typeface="Georgia"/>
              </a:rPr>
              <a:t>a</a:t>
            </a:r>
            <a:r>
              <a:rPr sz="2400" spc="-15" dirty="0">
                <a:cs typeface="Georgia"/>
              </a:rPr>
              <a:t>i</a:t>
            </a:r>
            <a:r>
              <a:rPr sz="2400" spc="10" dirty="0">
                <a:cs typeface="Georgia"/>
              </a:rPr>
              <a:t>n</a:t>
            </a:r>
            <a:r>
              <a:rPr sz="2400" spc="-10" dirty="0">
                <a:cs typeface="Georgia"/>
              </a:rPr>
              <a:t>t</a:t>
            </a:r>
            <a:r>
              <a:rPr sz="2400" spc="5" dirty="0">
                <a:cs typeface="Georgia"/>
              </a:rPr>
              <a:t>en</a:t>
            </a:r>
            <a:r>
              <a:rPr sz="2400" spc="-10" dirty="0">
                <a:cs typeface="Georgia"/>
              </a:rPr>
              <a:t>a</a:t>
            </a:r>
            <a:r>
              <a:rPr sz="2400" spc="10" dirty="0">
                <a:cs typeface="Georgia"/>
              </a:rPr>
              <a:t>n</a:t>
            </a:r>
            <a:r>
              <a:rPr sz="2400" spc="-15" dirty="0">
                <a:cs typeface="Georgia"/>
              </a:rPr>
              <a:t>c</a:t>
            </a:r>
            <a:r>
              <a:rPr sz="2400" dirty="0">
                <a:cs typeface="Georgia"/>
              </a:rPr>
              <a:t>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0947" y="542998"/>
            <a:ext cx="9714896" cy="67665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[EXTRA] How Review Spam is harmful?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9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190" y="853241"/>
            <a:ext cx="9714896" cy="6766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[EXTRA] How Review Spam is harmful?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1190" y="6500833"/>
            <a:ext cx="676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Maiandra GD" panose="020E0502030308020204" pitchFamily="34" charset="0"/>
                <a:ea typeface="Adobe Fan Heiti Std B" panose="020B0700000000000000" pitchFamily="34" charset="-128"/>
              </a:rPr>
              <a:t>SOURCE: OPINION SPAM &amp; ANALYSIS, JINDAL &amp; LIU (WSDM, 2008)</a:t>
            </a:r>
            <a:endParaRPr lang="en-US" sz="1400" b="1" dirty="0">
              <a:latin typeface="Maiandra GD" panose="020E0502030308020204" pitchFamily="34" charset="0"/>
              <a:ea typeface="Adobe Fan Heiti Std B" panose="020B0700000000000000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9782" y="2310641"/>
            <a:ext cx="9049926" cy="3958574"/>
            <a:chOff x="2592925" y="1070483"/>
            <a:chExt cx="9049926" cy="39585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925" y="1070483"/>
              <a:ext cx="7516274" cy="2991267"/>
            </a:xfrm>
            <a:prstGeom prst="rect">
              <a:avLst/>
            </a:prstGeom>
          </p:spPr>
        </p:pic>
        <p:sp>
          <p:nvSpPr>
            <p:cNvPr id="5" name="object 5"/>
            <p:cNvSpPr txBox="1"/>
            <p:nvPr/>
          </p:nvSpPr>
          <p:spPr>
            <a:xfrm>
              <a:off x="8575546" y="4598170"/>
              <a:ext cx="3067305" cy="4308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800" b="1" dirty="0">
                  <a:solidFill>
                    <a:srgbClr val="FF0000"/>
                  </a:solidFill>
                  <a:latin typeface="Maiandra GD" panose="020E0502030308020204" pitchFamily="34" charset="0"/>
                  <a:cs typeface="Calibri" panose="020F0502020204030204" pitchFamily="34" charset="0"/>
                </a:rPr>
                <a:t>Ha</a:t>
              </a:r>
              <a:r>
                <a:rPr sz="2800" b="1" spc="-5" dirty="0">
                  <a:solidFill>
                    <a:srgbClr val="FF0000"/>
                  </a:solidFill>
                  <a:latin typeface="Maiandra GD" panose="020E0502030308020204" pitchFamily="34" charset="0"/>
                  <a:cs typeface="Calibri" panose="020F0502020204030204" pitchFamily="34" charset="0"/>
                </a:rPr>
                <a:t>rmf</a:t>
              </a:r>
              <a:r>
                <a:rPr sz="2800" b="1" dirty="0">
                  <a:solidFill>
                    <a:srgbClr val="FF0000"/>
                  </a:solidFill>
                  <a:latin typeface="Maiandra GD" panose="020E0502030308020204" pitchFamily="34" charset="0"/>
                  <a:cs typeface="Calibri" panose="020F0502020204030204" pitchFamily="34" charset="0"/>
                </a:rPr>
                <a:t>ul</a:t>
              </a:r>
              <a:r>
                <a:rPr sz="2800" b="1" spc="-5" dirty="0">
                  <a:solidFill>
                    <a:srgbClr val="FF0000"/>
                  </a:solidFill>
                  <a:latin typeface="Maiandra GD" panose="020E0502030308020204" pitchFamily="34" charset="0"/>
                  <a:cs typeface="Calibri" panose="020F0502020204030204" pitchFamily="34" charset="0"/>
                </a:rPr>
                <a:t> </a:t>
              </a:r>
              <a:r>
                <a:rPr sz="2800" b="1" dirty="0">
                  <a:solidFill>
                    <a:srgbClr val="FF0000"/>
                  </a:solidFill>
                  <a:latin typeface="Maiandra GD" panose="020E0502030308020204" pitchFamily="34" charset="0"/>
                  <a:cs typeface="Calibri" panose="020F0502020204030204" pitchFamily="34" charset="0"/>
                </a:rPr>
                <a:t>Regions</a:t>
              </a:r>
              <a:endParaRPr sz="2800" b="1" dirty="0">
                <a:solidFill>
                  <a:prstClr val="black"/>
                </a:solidFill>
                <a:latin typeface="Maiandra GD" panose="020E0502030308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8745390" y="2746015"/>
              <a:ext cx="1029675" cy="1876686"/>
            </a:xfrm>
            <a:custGeom>
              <a:avLst/>
              <a:gdLst/>
              <a:ahLst/>
              <a:cxnLst/>
              <a:rect l="l" t="t" r="r" b="b"/>
              <a:pathLst>
                <a:path w="913765" h="1466214">
                  <a:moveTo>
                    <a:pt x="0" y="0"/>
                  </a:moveTo>
                  <a:lnTo>
                    <a:pt x="913664" y="146592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12"/>
            <p:cNvSpPr/>
            <p:nvPr/>
          </p:nvSpPr>
          <p:spPr>
            <a:xfrm rot="640872">
              <a:off x="8714379" y="3674354"/>
              <a:ext cx="1149339" cy="849192"/>
            </a:xfrm>
            <a:custGeom>
              <a:avLst/>
              <a:gdLst/>
              <a:ahLst/>
              <a:cxnLst/>
              <a:rect l="l" t="t" r="r" b="b"/>
              <a:pathLst>
                <a:path w="737234" h="553085">
                  <a:moveTo>
                    <a:pt x="0" y="0"/>
                  </a:moveTo>
                  <a:lnTo>
                    <a:pt x="736921" y="55307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8"/>
            <p:cNvSpPr/>
            <p:nvPr/>
          </p:nvSpPr>
          <p:spPr>
            <a:xfrm rot="512227">
              <a:off x="6950137" y="3355161"/>
              <a:ext cx="2919535" cy="1056692"/>
            </a:xfrm>
            <a:custGeom>
              <a:avLst/>
              <a:gdLst/>
              <a:ahLst/>
              <a:cxnLst/>
              <a:rect l="l" t="t" r="r" b="b"/>
              <a:pathLst>
                <a:path w="2878454" h="1129029">
                  <a:moveTo>
                    <a:pt x="0" y="0"/>
                  </a:moveTo>
                  <a:lnTo>
                    <a:pt x="2878298" y="1128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8"/>
            <p:cNvSpPr/>
            <p:nvPr/>
          </p:nvSpPr>
          <p:spPr>
            <a:xfrm rot="21399445">
              <a:off x="6838372" y="3533624"/>
              <a:ext cx="2904916" cy="1174762"/>
            </a:xfrm>
            <a:custGeom>
              <a:avLst/>
              <a:gdLst/>
              <a:ahLst/>
              <a:cxnLst/>
              <a:rect l="l" t="t" r="r" b="b"/>
              <a:pathLst>
                <a:path w="2878454" h="1129029">
                  <a:moveTo>
                    <a:pt x="0" y="0"/>
                  </a:moveTo>
                  <a:lnTo>
                    <a:pt x="2878298" y="11289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FB43-7C43-4707-92E5-403BD9612A6F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3165" y="906294"/>
            <a:ext cx="10182918" cy="59938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Maiandra GD" panose="020E0502030308020204" pitchFamily="34" charset="0"/>
              </a:rPr>
              <a:t>[EXTRA ]Hyper-parameters set up for deep learning</a:t>
            </a:r>
            <a:endParaRPr lang="en-US" b="1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23165" y="1772071"/>
            <a:ext cx="9504050" cy="41641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Maiandra GD" panose="020E0502030308020204" pitchFamily="34" charset="0"/>
              </a:rPr>
              <a:t>Word </a:t>
            </a:r>
            <a:r>
              <a:rPr lang="en-US" sz="2000" dirty="0" err="1" smtClean="0">
                <a:latin typeface="Maiandra GD" panose="020E0502030308020204" pitchFamily="34" charset="0"/>
              </a:rPr>
              <a:t>embeddings</a:t>
            </a:r>
            <a:r>
              <a:rPr lang="en-US" sz="2000" dirty="0" smtClean="0">
                <a:latin typeface="Maiandra GD" panose="020E0502030308020204" pitchFamily="34" charset="0"/>
              </a:rPr>
              <a:t> were trained using word2vec that has vocabulary size 30,000.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We used 90:10, 80:20, 70:30 &amp; 60:40 ratio for train test splitting of our dataset.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The learning rate used is .001.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We tuned the embedding size and hidden layer sizes to 50, 100 &amp; 200.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 Three filter regions of sizes: 3, 4 and 5 were used, each of them had 100 filters.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 Batch size, number of epochs &amp; drop out values were also tuned as well.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For MLP, 3 layers consisting of 170 neurons each and 5-fold cross validations along with unigram, bigrams &amp; trigrams were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59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78290" y="2041071"/>
            <a:ext cx="9094410" cy="4330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Maiandra GD" panose="020E0502030308020204" pitchFamily="34" charset="0"/>
              </a:rPr>
              <a:t>Spyder</a:t>
            </a:r>
            <a:r>
              <a:rPr lang="en-US" sz="2000" dirty="0" smtClean="0">
                <a:latin typeface="Maiandra GD" panose="020E0502030308020204" pitchFamily="34" charset="0"/>
              </a:rPr>
              <a:t> IDE and various python packages such as </a:t>
            </a:r>
            <a:r>
              <a:rPr lang="en-US" sz="2000" dirty="0" err="1" smtClean="0">
                <a:latin typeface="Maiandra GD" panose="020E0502030308020204" pitchFamily="34" charset="0"/>
              </a:rPr>
              <a:t>Numpy</a:t>
            </a:r>
            <a:r>
              <a:rPr lang="en-US" sz="2000" dirty="0" smtClean="0">
                <a:latin typeface="Maiandra GD" panose="020E0502030308020204" pitchFamily="34" charset="0"/>
              </a:rPr>
              <a:t>, </a:t>
            </a:r>
            <a:r>
              <a:rPr lang="en-US" sz="2000" dirty="0" err="1" smtClean="0">
                <a:latin typeface="Maiandra GD" panose="020E0502030308020204" pitchFamily="34" charset="0"/>
              </a:rPr>
              <a:t>Scipy</a:t>
            </a:r>
            <a:r>
              <a:rPr lang="en-US" sz="2000" dirty="0" smtClean="0">
                <a:latin typeface="Maiandra GD" panose="020E0502030308020204" pitchFamily="34" charset="0"/>
              </a:rPr>
              <a:t>, and NLTK etc. for the traditional classifiers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for handling the NLP part, we used the NLTK library version 3.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We used python version 3.5.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For training and testing our model through CNN &amp; LSTM, we used </a:t>
            </a:r>
            <a:r>
              <a:rPr lang="en-US" sz="2000" dirty="0" err="1" smtClean="0">
                <a:latin typeface="Maiandra GD" panose="020E0502030308020204" pitchFamily="34" charset="0"/>
              </a:rPr>
              <a:t>PyTorch</a:t>
            </a:r>
            <a:r>
              <a:rPr lang="en-US" sz="2000" dirty="0" smtClean="0">
                <a:latin typeface="Maiandra GD" panose="020E0502030308020204" pitchFamily="34" charset="0"/>
              </a:rPr>
              <a:t> framework. </a:t>
            </a:r>
          </a:p>
          <a:p>
            <a:r>
              <a:rPr lang="en-US" sz="2000" dirty="0" smtClean="0">
                <a:latin typeface="Maiandra GD" panose="020E0502030308020204" pitchFamily="34" charset="0"/>
              </a:rPr>
              <a:t>To run our model, a hardware with specification - Intel Core i5 6th Gen, NVIDIA GeForce GTX 1050 Ti, 8 GB RAM was used.</a:t>
            </a:r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290" y="967541"/>
            <a:ext cx="9714896" cy="67665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[EXTRA] </a:t>
            </a:r>
            <a:r>
              <a:rPr lang="en-US" b="1" dirty="0">
                <a:latin typeface="Maiandra GD" panose="020E0502030308020204" pitchFamily="34" charset="0"/>
              </a:rPr>
              <a:t>Experimental Setup:</a:t>
            </a:r>
          </a:p>
        </p:txBody>
      </p:sp>
    </p:spTree>
    <p:extLst>
      <p:ext uri="{BB962C8B-B14F-4D97-AF65-F5344CB8AC3E}">
        <p14:creationId xmlns:p14="http://schemas.microsoft.com/office/powerpoint/2010/main" val="3899641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[EXTRA] Comparison </a:t>
            </a:r>
            <a:r>
              <a:rPr lang="en-US" b="1" dirty="0"/>
              <a:t>of results by traditional and deep learning classifiers (Yelp Dataset)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9" y="1960163"/>
            <a:ext cx="8729116" cy="43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84" y="1780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What is Review Spamming?</a:t>
            </a:r>
            <a:endParaRPr lang="en-US" sz="4800" b="1" dirty="0"/>
          </a:p>
        </p:txBody>
      </p:sp>
      <p:pic>
        <p:nvPicPr>
          <p:cNvPr id="1028" name="Picture 4" descr="How to spam Yel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4" y="1503589"/>
            <a:ext cx="3065352" cy="48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86600" y="1779814"/>
            <a:ext cx="45230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types of Review Spamming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Boosting up business by providing overrated positive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Providing competitors with unfair negative reviews to </a:t>
            </a:r>
            <a:r>
              <a:rPr lang="en-US" sz="2400" b="1" dirty="0" smtClean="0"/>
              <a:t>defame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Disguised as real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How to spam yelp</a:t>
            </a:r>
            <a:r>
              <a:rPr lang="en-US" sz="2400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351" y="1503589"/>
            <a:ext cx="3079634" cy="48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108" y="1551214"/>
            <a:ext cx="3723821" cy="1427389"/>
          </a:xfrm>
        </p:spPr>
        <p:txBody>
          <a:bodyPr/>
          <a:lstStyle/>
          <a:p>
            <a:r>
              <a:rPr lang="en-US" b="1" dirty="0" smtClean="0"/>
              <a:t>Our Goal?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69771" y="3559629"/>
            <a:ext cx="7641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identify whether a review is SPAM or </a:t>
            </a:r>
            <a:r>
              <a:rPr lang="en-US" sz="2800" dirty="0" smtClean="0"/>
              <a:t>HAM</a:t>
            </a:r>
          </a:p>
          <a:p>
            <a:r>
              <a:rPr lang="en-US" sz="2800" dirty="0" smtClean="0"/>
              <a:t>		  (using Deep Learning)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8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4034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Spam Detection Methods</a:t>
            </a:r>
            <a:endParaRPr lang="en-US" sz="4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34635" y="1634455"/>
            <a:ext cx="4262709" cy="4462257"/>
            <a:chOff x="8384344" y="741001"/>
            <a:chExt cx="4262709" cy="4462257"/>
          </a:xfrm>
        </p:grpSpPr>
        <p:graphicFrame>
          <p:nvGraphicFramePr>
            <p:cNvPr id="6" name="Content Placeholder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5275605"/>
                </p:ext>
              </p:extLst>
            </p:nvPr>
          </p:nvGraphicFramePr>
          <p:xfrm>
            <a:off x="8384344" y="1345633"/>
            <a:ext cx="4262709" cy="38576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8967681" y="741001"/>
              <a:ext cx="3403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a typeface="Adobe Fan Heiti Std B" panose="020B0700000000000000" pitchFamily="34" charset="-128"/>
                </a:rPr>
                <a:t>Text Classification steps</a:t>
              </a:r>
              <a:endParaRPr lang="en-US" sz="2400" b="1" dirty="0">
                <a:ea typeface="Adobe Fan Heiti Std B" panose="020B0700000000000000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9589" y="2096120"/>
            <a:ext cx="6444341" cy="2935292"/>
            <a:chOff x="1050473" y="1799737"/>
            <a:chExt cx="6444341" cy="2935292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050473" y="1799737"/>
              <a:ext cx="6444341" cy="293529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lnSpc>
                  <a:spcPct val="100000"/>
                </a:lnSpc>
                <a:buFont typeface="Arial" panose="020B0604020202020204" pitchFamily="34" charset="0"/>
                <a:buAutoNum type="arabicPeriod"/>
              </a:pPr>
              <a:r>
                <a:rPr lang="en-US" dirty="0" smtClean="0"/>
                <a:t>Natural Language Processing (NPI)</a:t>
              </a:r>
              <a:br>
                <a:rPr lang="en-US" dirty="0" smtClean="0"/>
              </a:br>
              <a:endParaRPr lang="en-US" dirty="0" smtClean="0"/>
            </a:p>
            <a:p>
              <a:pPr marL="514350" indent="-514350">
                <a:lnSpc>
                  <a:spcPct val="100000"/>
                </a:lnSpc>
                <a:buFont typeface="Arial" panose="020B0604020202020204" pitchFamily="34" charset="0"/>
                <a:buAutoNum type="arabicPeriod"/>
              </a:pPr>
              <a:r>
                <a:rPr lang="en-US" dirty="0" smtClean="0"/>
                <a:t>Machine Learning </a:t>
              </a:r>
            </a:p>
            <a:p>
              <a:pPr lvl="1">
                <a:lnSpc>
                  <a:spcPct val="100000"/>
                </a:lnSpc>
              </a:pPr>
              <a:r>
                <a:rPr lang="en-US" sz="2800" dirty="0" smtClean="0"/>
                <a:t>Supervised Leaning </a:t>
              </a:r>
            </a:p>
            <a:p>
              <a:pPr lvl="1">
                <a:lnSpc>
                  <a:spcPct val="100000"/>
                </a:lnSpc>
              </a:pPr>
              <a:r>
                <a:rPr lang="en-US" sz="2800" dirty="0" smtClean="0"/>
                <a:t>Unsupervised Learning </a:t>
              </a:r>
            </a:p>
            <a:p>
              <a:pPr lvl="1">
                <a:lnSpc>
                  <a:spcPct val="100000"/>
                </a:lnSpc>
              </a:pPr>
              <a:r>
                <a:rPr lang="en-US" sz="2800" dirty="0" smtClean="0"/>
                <a:t>Semi-Supervised Learning </a:t>
              </a:r>
            </a:p>
            <a:p>
              <a:pPr lvl="1"/>
              <a:endParaRPr lang="en-US" u="sng" dirty="0" smtClean="0"/>
            </a:p>
            <a:p>
              <a:pPr lvl="1"/>
              <a:endParaRPr lang="en-US" u="sng" dirty="0"/>
            </a:p>
          </p:txBody>
        </p:sp>
        <p:pic>
          <p:nvPicPr>
            <p:cNvPr id="9" name="Picture 2" descr="Image result for red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61" b="89844" l="0" r="100000">
                          <a14:foregroundMark x1="8398" y1="45313" x2="52734" y2="13281"/>
                          <a14:foregroundMark x1="53516" y1="13281" x2="53516" y2="30664"/>
                          <a14:foregroundMark x1="53516" y1="30664" x2="99219" y2="29297"/>
                          <a14:foregroundMark x1="4688" y1="54688" x2="51953" y2="88867"/>
                          <a14:foregroundMark x1="57813" y1="69922" x2="98633" y2="69922"/>
                          <a14:foregroundMark x1="54883" y1="70703" x2="53516" y2="896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9071" y="3267383"/>
              <a:ext cx="544286" cy="39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7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77397"/>
            <a:ext cx="10515600" cy="1325563"/>
          </a:xfrm>
        </p:spPr>
        <p:txBody>
          <a:bodyPr/>
          <a:lstStyle/>
          <a:p>
            <a:r>
              <a:rPr lang="en-US" dirty="0" smtClean="0"/>
              <a:t>Why use Deep Learning in text?</a:t>
            </a:r>
            <a:endParaRPr lang="en-US" dirty="0"/>
          </a:p>
        </p:txBody>
      </p:sp>
      <p:pic>
        <p:nvPicPr>
          <p:cNvPr id="3" name="Picture 2" descr="Deep Learning vs Traditional Machine Learning algorithm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3" y="2171699"/>
            <a:ext cx="5241470" cy="33473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23900" y="2489372"/>
            <a:ext cx="5680426" cy="32909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Solve the problem end to end</a:t>
            </a:r>
          </a:p>
          <a:p>
            <a:r>
              <a:rPr lang="en-US" sz="2400" dirty="0" smtClean="0"/>
              <a:t>Takes a long time to train due to large number of parameters</a:t>
            </a:r>
          </a:p>
          <a:p>
            <a:r>
              <a:rPr lang="en-US" sz="2400" dirty="0" smtClean="0"/>
              <a:t>Popular </a:t>
            </a:r>
            <a:r>
              <a:rPr lang="en-US" sz="2400" dirty="0" err="1" smtClean="0"/>
              <a:t>ResNet</a:t>
            </a:r>
            <a:r>
              <a:rPr lang="en-US" sz="2400" dirty="0" smtClean="0"/>
              <a:t> algorithm takes about two weeks to train completely from scratch.</a:t>
            </a:r>
          </a:p>
          <a:p>
            <a:r>
              <a:rPr lang="en-US" sz="2400" dirty="0" smtClean="0"/>
              <a:t>At test time, deep learning algorithm takes much less time to run.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45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40" y="-910"/>
            <a:ext cx="10515600" cy="1325563"/>
          </a:xfrm>
        </p:spPr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91911" y="79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7"/>
          <p:cNvSpPr>
            <a:spLocks noChangeArrowheads="1"/>
          </p:cNvSpPr>
          <p:nvPr/>
        </p:nvSpPr>
        <p:spPr bwMode="auto">
          <a:xfrm>
            <a:off x="-130342" y="79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-130342" y="79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536825" y="798095"/>
            <a:ext cx="8419041" cy="5879152"/>
            <a:chOff x="1956360" y="776591"/>
            <a:chExt cx="8389510" cy="5949540"/>
          </a:xfrm>
        </p:grpSpPr>
        <p:sp>
          <p:nvSpPr>
            <p:cNvPr id="3" name="Can 2"/>
            <p:cNvSpPr/>
            <p:nvPr/>
          </p:nvSpPr>
          <p:spPr>
            <a:xfrm>
              <a:off x="6171553" y="776591"/>
              <a:ext cx="914400" cy="685800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Dataset </a:t>
              </a:r>
              <a:br>
                <a:rPr lang="en-US" sz="1100" b="1" dirty="0"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</a:br>
              <a:r>
                <a:rPr lang="en-US" sz="1100" b="1" dirty="0"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Acquisition</a:t>
              </a:r>
              <a:endParaRPr lang="en-US" sz="1100" b="1" dirty="0">
                <a:effectLst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49648" y="6345131"/>
              <a:ext cx="1409700" cy="381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SPAM or HAM</a:t>
              </a:r>
              <a:endParaRPr lang="en-US" sz="1100" b="1" dirty="0">
                <a:effectLst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62772" y="5550557"/>
              <a:ext cx="10038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Phase IV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97236" y="2950349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Phase II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56360" y="4056105"/>
              <a:ext cx="1010213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dirty="0">
                  <a:latin typeface="Garamond" panose="02020404030301010803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Phase III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997236" y="1449542"/>
              <a:ext cx="8348634" cy="5264098"/>
              <a:chOff x="2119866" y="1430407"/>
              <a:chExt cx="8348634" cy="5264098"/>
            </a:xfrm>
          </p:grpSpPr>
          <p:sp>
            <p:nvSpPr>
              <p:cNvPr id="4" name="Can 3"/>
              <p:cNvSpPr/>
              <p:nvPr/>
            </p:nvSpPr>
            <p:spPr>
              <a:xfrm>
                <a:off x="8190281" y="1622244"/>
                <a:ext cx="904875" cy="762000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Unlabeled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Dataset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027570" y="1664427"/>
                <a:ext cx="1853014" cy="68606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Preprocessing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44428" y="1430407"/>
                <a:ext cx="2130583" cy="10263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"/>
                  <a:tabLst>
                    <a:tab pos="228600" algn="l"/>
                  </a:tabLst>
                </a:pPr>
                <a:r>
                  <a:rPr lang="en-US" sz="1100" b="1" kern="1200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Stop Word Removal</a:t>
                </a:r>
                <a:endParaRPr lang="en-US" sz="11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"/>
                  <a:tabLst>
                    <a:tab pos="228600" algn="l"/>
                  </a:tabLst>
                </a:pPr>
                <a:r>
                  <a:rPr lang="en-US" sz="1100" b="1" kern="1200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Punctuation Removal</a:t>
                </a:r>
                <a:endParaRPr lang="en-US" sz="11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"/>
                  <a:tabLst>
                    <a:tab pos="228600" algn="l"/>
                  </a:tabLst>
                </a:pPr>
                <a:r>
                  <a:rPr lang="en-US" sz="1100" b="1" kern="1200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Stemming </a:t>
                </a:r>
                <a:endParaRPr lang="en-US" sz="11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"/>
                  <a:tabLst>
                    <a:tab pos="228600" algn="l"/>
                  </a:tabLst>
                </a:pPr>
                <a:r>
                  <a:rPr lang="en-US" sz="1100" b="1" kern="1200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Convert to lowercase</a:t>
                </a:r>
                <a:endParaRPr lang="en-US" sz="11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 </a:t>
                </a:r>
              </a:p>
            </p:txBody>
          </p:sp>
          <p:sp>
            <p:nvSpPr>
              <p:cNvPr id="7" name="Can 6"/>
              <p:cNvSpPr/>
              <p:nvPr/>
            </p:nvSpPr>
            <p:spPr>
              <a:xfrm>
                <a:off x="6299033" y="2692122"/>
                <a:ext cx="962025" cy="752475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Labeled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Dataset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79970" y="3894355"/>
                <a:ext cx="1200150" cy="4572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Feature 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Selection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042642" y="2763736"/>
                <a:ext cx="1200150" cy="485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Active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Learning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190281" y="3645026"/>
                <a:ext cx="1409700" cy="3810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TF-IDF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163918" y="4534209"/>
                <a:ext cx="1438275" cy="42862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Word Embeddings 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(Word2Vec)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96116" y="5410736"/>
                <a:ext cx="1114425" cy="4476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Deep 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Learning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51495" y="5367059"/>
                <a:ext cx="1219200" cy="4476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Machine 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Learning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89895" y="5299806"/>
                <a:ext cx="885825" cy="33337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SVC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07872" y="5692513"/>
                <a:ext cx="866775" cy="3619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KNN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07872" y="6113480"/>
                <a:ext cx="866775" cy="36195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NB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9297663" y="5098037"/>
                <a:ext cx="9525" cy="15525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9307859" y="5114262"/>
                <a:ext cx="1066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379823" y="5082123"/>
                <a:ext cx="9525" cy="15525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324828" y="6624695"/>
                <a:ext cx="1076325" cy="9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603324" y="5279095"/>
                <a:ext cx="771525" cy="33337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CNN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622374" y="5726967"/>
                <a:ext cx="781050" cy="3429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LSTM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22374" y="6183294"/>
                <a:ext cx="781050" cy="3143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MLP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522361" y="5124288"/>
                <a:ext cx="9334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22361" y="5124288"/>
                <a:ext cx="0" cy="14698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29569" y="6594089"/>
                <a:ext cx="95562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470770" y="5109038"/>
                <a:ext cx="28843" cy="15156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7956382" y="6256355"/>
                <a:ext cx="1057275" cy="43815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Majority</a:t>
                </a:r>
                <a:b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100" b="1" dirty="0" smtClean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Voting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180756" y="4122955"/>
                <a:ext cx="1419225" cy="31432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N-grams</a:t>
                </a:r>
                <a:endParaRPr lang="en-US" sz="11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31" name="Down Arrow 30"/>
              <p:cNvSpPr/>
              <p:nvPr/>
            </p:nvSpPr>
            <p:spPr>
              <a:xfrm>
                <a:off x="6723566" y="1446431"/>
                <a:ext cx="142875" cy="314325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Down Arrow 31"/>
              <p:cNvSpPr/>
              <p:nvPr/>
            </p:nvSpPr>
            <p:spPr>
              <a:xfrm>
                <a:off x="6722894" y="2375201"/>
                <a:ext cx="142875" cy="314325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7938406" y="1992238"/>
                <a:ext cx="223032" cy="8249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Down Arrow 33"/>
              <p:cNvSpPr/>
              <p:nvPr/>
            </p:nvSpPr>
            <p:spPr>
              <a:xfrm>
                <a:off x="8561755" y="2375676"/>
                <a:ext cx="161925" cy="400050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 rot="10800000">
                <a:off x="7316597" y="2960842"/>
                <a:ext cx="685800" cy="1143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Down Arrow 35"/>
              <p:cNvSpPr/>
              <p:nvPr/>
            </p:nvSpPr>
            <p:spPr>
              <a:xfrm>
                <a:off x="6703845" y="3468824"/>
                <a:ext cx="152400" cy="457200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7" name="Elbow Connector 36"/>
              <p:cNvCxnSpPr/>
              <p:nvPr/>
            </p:nvCxnSpPr>
            <p:spPr>
              <a:xfrm flipV="1">
                <a:off x="7401851" y="3725217"/>
                <a:ext cx="771525" cy="23812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>
                <a:off x="7401851" y="4122955"/>
                <a:ext cx="781050" cy="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>
                <a:off x="7420901" y="4298680"/>
                <a:ext cx="752475" cy="27622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Down Arrow 39"/>
              <p:cNvSpPr/>
              <p:nvPr/>
            </p:nvSpPr>
            <p:spPr>
              <a:xfrm>
                <a:off x="6335926" y="4361080"/>
                <a:ext cx="133350" cy="102870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Down Arrow 40"/>
              <p:cNvSpPr/>
              <p:nvPr/>
            </p:nvSpPr>
            <p:spPr>
              <a:xfrm>
                <a:off x="7249922" y="4352002"/>
                <a:ext cx="133350" cy="102870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ight Arrow 41"/>
              <p:cNvSpPr/>
              <p:nvPr/>
            </p:nvSpPr>
            <p:spPr>
              <a:xfrm rot="10800000">
                <a:off x="4455811" y="5554497"/>
                <a:ext cx="1044365" cy="138016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8170695" y="5488646"/>
                <a:ext cx="1109328" cy="1190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Right Arrow 43"/>
              <p:cNvSpPr/>
              <p:nvPr/>
            </p:nvSpPr>
            <p:spPr>
              <a:xfrm>
                <a:off x="4490491" y="6370655"/>
                <a:ext cx="1533525" cy="10477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5689433" y="2050526"/>
                <a:ext cx="276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96223" y="2689526"/>
                <a:ext cx="677227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696225" y="3565604"/>
                <a:ext cx="677227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96224" y="5082123"/>
                <a:ext cx="677227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ight Arrow 51"/>
              <p:cNvSpPr/>
              <p:nvPr/>
            </p:nvSpPr>
            <p:spPr>
              <a:xfrm rot="10800000">
                <a:off x="7423517" y="6393515"/>
                <a:ext cx="514889" cy="10410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Right Arrow 52"/>
              <p:cNvSpPr/>
              <p:nvPr/>
            </p:nvSpPr>
            <p:spPr>
              <a:xfrm rot="10800000">
                <a:off x="9013657" y="6407186"/>
                <a:ext cx="266366" cy="90432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19866" y="1547807"/>
                <a:ext cx="846707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Phase I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73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16" y="292652"/>
            <a:ext cx="10515600" cy="1325563"/>
          </a:xfrm>
        </p:spPr>
        <p:txBody>
          <a:bodyPr/>
          <a:lstStyle/>
          <a:p>
            <a:r>
              <a:rPr lang="en-US" dirty="0" smtClean="0"/>
              <a:t>Proposed Model : Phase 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16316" y="1870180"/>
            <a:ext cx="5970884" cy="3296598"/>
            <a:chOff x="4307219" y="1919440"/>
            <a:chExt cx="6668244" cy="2266740"/>
          </a:xfrm>
        </p:grpSpPr>
        <p:grpSp>
          <p:nvGrpSpPr>
            <p:cNvPr id="8" name="Group 7"/>
            <p:cNvGrpSpPr/>
            <p:nvPr/>
          </p:nvGrpSpPr>
          <p:grpSpPr>
            <a:xfrm>
              <a:off x="4307219" y="1919440"/>
              <a:ext cx="6668244" cy="2266740"/>
              <a:chOff x="4849380" y="2206263"/>
              <a:chExt cx="5307246" cy="1419162"/>
            </a:xfrm>
          </p:grpSpPr>
          <p:sp>
            <p:nvSpPr>
              <p:cNvPr id="3" name="Can 2"/>
              <p:cNvSpPr/>
              <p:nvPr/>
            </p:nvSpPr>
            <p:spPr>
              <a:xfrm>
                <a:off x="7429859" y="2206263"/>
                <a:ext cx="1098539" cy="648299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Dataset </a:t>
                </a:r>
                <a:br>
                  <a:rPr lang="en-US" sz="16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600" b="1" dirty="0" smtClean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Acquisition</a:t>
                </a:r>
                <a:endParaRPr lang="en-US" sz="16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9190518" y="2854562"/>
                <a:ext cx="966108" cy="720333"/>
              </a:xfrm>
              <a:prstGeom prst="can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Unlabeled</a:t>
                </a:r>
                <a:br>
                  <a:rPr lang="en-US" sz="16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</a:br>
                <a:r>
                  <a:rPr lang="en-US" sz="1600" b="1" dirty="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Dataset</a:t>
                </a:r>
                <a:endParaRPr lang="en-US" sz="1600" b="1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148614" y="3026103"/>
                <a:ext cx="1816200" cy="47029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60" b="1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Preprocessing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849380" y="2804031"/>
                <a:ext cx="2073531" cy="82139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marR="0" lvl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tabLst>
                    <a:tab pos="228600" algn="l"/>
                  </a:tabLst>
                </a:pPr>
                <a:r>
                  <a:rPr lang="en-US" sz="1600" kern="12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Stop Word Removal</a:t>
                </a:r>
                <a:endParaRPr lang="en-US" sz="16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85750" marR="0" lvl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tabLst>
                    <a:tab pos="228600" algn="l"/>
                  </a:tabLst>
                </a:pPr>
                <a:r>
                  <a:rPr lang="en-US" sz="1600" kern="12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Punctuation Removal</a:t>
                </a:r>
                <a:endParaRPr lang="en-US" sz="16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85750" marR="0" lvl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tabLst>
                    <a:tab pos="228600" algn="l"/>
                  </a:tabLst>
                </a:pPr>
                <a:r>
                  <a:rPr lang="en-US" sz="1600" kern="12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Stemming </a:t>
                </a:r>
                <a:endParaRPr lang="en-US" sz="16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85750" marR="0" lvl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tabLst>
                    <a:tab pos="228600" algn="l"/>
                  </a:tabLst>
                </a:pPr>
                <a:r>
                  <a:rPr lang="en-US" sz="1600" kern="12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Convert to lowercase</a:t>
                </a:r>
                <a:endParaRPr lang="en-US" sz="1600" dirty="0">
                  <a:effectLst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Vrinda" panose="020B0502040204020203" pitchFamily="34" charset="0"/>
                  </a:rPr>
                  <a:t> 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8195731" y="2954927"/>
              <a:ext cx="135565" cy="27399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flipV="1">
              <a:off x="9478021" y="3534362"/>
              <a:ext cx="283583" cy="5741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0800000">
              <a:off x="6894126" y="3591781"/>
              <a:ext cx="301946" cy="5741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>
          <a:xfrm>
            <a:off x="1100237" y="1870180"/>
            <a:ext cx="4816079" cy="44175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lang="en-US" sz="2400" b="1" dirty="0" smtClean="0"/>
              <a:t> Dataset Acquisition</a:t>
            </a:r>
          </a:p>
          <a:p>
            <a:pPr lvl="1"/>
            <a:r>
              <a:rPr lang="en-US" dirty="0" smtClean="0"/>
              <a:t> Labeled Dataset 1600 reviews</a:t>
            </a:r>
          </a:p>
          <a:p>
            <a:pPr lvl="1"/>
            <a:r>
              <a:rPr lang="en-US" dirty="0" smtClean="0"/>
              <a:t> Unlabeled Dataset from Yelp Dataset Challenge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2400" b="1" dirty="0" smtClean="0"/>
              <a:t> Data Preprocessing</a:t>
            </a: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Tokenization &amp; lowercasing letters</a:t>
            </a: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Removing punctuation</a:t>
            </a: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Removing stop words</a:t>
            </a:r>
          </a:p>
          <a:p>
            <a:pPr lvl="1"/>
            <a:r>
              <a:rPr lang="en-US" dirty="0" smtClean="0">
                <a:cs typeface="Calibri" panose="020F0502020204030204" pitchFamily="34" charset="0"/>
              </a:rPr>
              <a:t>Stemming</a:t>
            </a:r>
          </a:p>
          <a:p>
            <a:pPr lvl="1">
              <a:buFont typeface="Arial" panose="020B0604020202020204" pitchFamily="34" charset="0"/>
              <a:buAutoNum type="arabicPeriod"/>
            </a:pP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9014041" y="5532513"/>
            <a:ext cx="1305615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Vrinda" panose="020B0502040204020203" pitchFamily="34" charset="0"/>
              </a:rPr>
              <a:t>Phase I</a:t>
            </a:r>
            <a:endParaRPr lang="en-US" sz="2400" dirty="0">
              <a:effectLst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1962</Words>
  <Application>Microsoft Office PowerPoint</Application>
  <PresentationFormat>Widescreen</PresentationFormat>
  <Paragraphs>337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Adobe Fan Heiti Std B</vt:lpstr>
      <vt:lpstr>Arial</vt:lpstr>
      <vt:lpstr>Calibri</vt:lpstr>
      <vt:lpstr>Calibri Light</vt:lpstr>
      <vt:lpstr>Garamond</vt:lpstr>
      <vt:lpstr>Georgia</vt:lpstr>
      <vt:lpstr>Maiandra GD</vt:lpstr>
      <vt:lpstr>Times New Roman</vt:lpstr>
      <vt:lpstr>Vrinda</vt:lpstr>
      <vt:lpstr>Wingdings</vt:lpstr>
      <vt:lpstr>Office Theme</vt:lpstr>
      <vt:lpstr>Spam Review Detection using Deep Learning </vt:lpstr>
      <vt:lpstr>Content </vt:lpstr>
      <vt:lpstr>Online purchase and Reviews… </vt:lpstr>
      <vt:lpstr>What is Review Spamming?</vt:lpstr>
      <vt:lpstr>Our Goal?</vt:lpstr>
      <vt:lpstr>Spam Detection Methods</vt:lpstr>
      <vt:lpstr>Why use Deep Learning in text?</vt:lpstr>
      <vt:lpstr>Proposed Model</vt:lpstr>
      <vt:lpstr>Proposed Model : Phase I</vt:lpstr>
      <vt:lpstr>Phase I – Data Acquisition </vt:lpstr>
      <vt:lpstr>Phase I - Data Preprocessing  </vt:lpstr>
      <vt:lpstr>Proposed Model : Phase II</vt:lpstr>
      <vt:lpstr>Phase II – Modified Active Learning </vt:lpstr>
      <vt:lpstr>Proposed Model : Phase III</vt:lpstr>
      <vt:lpstr>Phase III – Feature Selection </vt:lpstr>
      <vt:lpstr>Phase III – TF - IDF</vt:lpstr>
      <vt:lpstr>Phase III - Word2Vec Word Embedding</vt:lpstr>
      <vt:lpstr>Proposed Model : Phase IV</vt:lpstr>
      <vt:lpstr>Phase IV  - Review Spam Detection </vt:lpstr>
      <vt:lpstr>Phase IV – Process of CNN for text classification </vt:lpstr>
      <vt:lpstr>Phase IV – Process of LSTM for text classification  </vt:lpstr>
      <vt:lpstr>Experiment Results and Evaluation </vt:lpstr>
      <vt:lpstr>Result of LSTM (Ott Dataset) </vt:lpstr>
      <vt:lpstr>Result of CNN (Ott Dataset)</vt:lpstr>
      <vt:lpstr>Result of LSTM (Yelp Dataset) </vt:lpstr>
      <vt:lpstr>Result of CNN (Yelp Dataset)</vt:lpstr>
      <vt:lpstr>Result of MLP (Ott and Yelp Dataset)</vt:lpstr>
      <vt:lpstr>Graphical representation of result comparison </vt:lpstr>
      <vt:lpstr>Graphical representation of result comparison </vt:lpstr>
      <vt:lpstr>Limitations </vt:lpstr>
      <vt:lpstr>Future Work </vt:lpstr>
      <vt:lpstr>PowerPoint Presentation</vt:lpstr>
      <vt:lpstr>[EXTRA] How Review Spam is harmful? </vt:lpstr>
      <vt:lpstr>PowerPoint Presentation</vt:lpstr>
      <vt:lpstr>PowerPoint Presentation</vt:lpstr>
      <vt:lpstr>[EXTRA] Comparison of results by traditional and deep learning classifiers (Yelp Dataset)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Review Detection using Deep Learning</dc:title>
  <dc:creator>Samiha Binte Hassan</dc:creator>
  <cp:lastModifiedBy>Samiha Binte Hassan</cp:lastModifiedBy>
  <cp:revision>44</cp:revision>
  <dcterms:created xsi:type="dcterms:W3CDTF">2019-09-26T19:16:31Z</dcterms:created>
  <dcterms:modified xsi:type="dcterms:W3CDTF">2019-09-30T14:55:36Z</dcterms:modified>
</cp:coreProperties>
</file>