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embeddedFontLst>
    <p:embeddedFont>
      <p:font typeface="Corbel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haXbXO2QjNrg7jg7hdgW/cxNI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D0D5B8-F35B-4DAE-91C6-24F933178926}">
  <a:tblStyle styleId="{D9D0D5B8-F35B-4DAE-91C6-24F933178926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fill>
          <a:solidFill>
            <a:srgbClr val="CDE3E7"/>
          </a:solidFill>
        </a:fill>
      </a:tcStyle>
    </a:band1H>
    <a:band2H>
      <a:tcTxStyle/>
    </a:band2H>
    <a:band1V>
      <a:tcTxStyle/>
      <a:tcStyle>
        <a:fill>
          <a:solidFill>
            <a:srgbClr val="CDE3E7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Corbel-bold.fntdata"/><Relationship Id="rId41" Type="http://schemas.openxmlformats.org/officeDocument/2006/relationships/font" Target="fonts/Corbel-regular.fntdata"/><Relationship Id="rId22" Type="http://schemas.openxmlformats.org/officeDocument/2006/relationships/slide" Target="slides/slide17.xml"/><Relationship Id="rId44" Type="http://schemas.openxmlformats.org/officeDocument/2006/relationships/font" Target="fonts/Corbel-boldItalic.fntdata"/><Relationship Id="rId21" Type="http://schemas.openxmlformats.org/officeDocument/2006/relationships/slide" Target="slides/slide16.xml"/><Relationship Id="rId43" Type="http://schemas.openxmlformats.org/officeDocument/2006/relationships/font" Target="fonts/Corbel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D:\Research\Opheiner%20Modification\Dataset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D:\Research\Opheiner%20Modification\Dataset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D:\Research\Opheiner%20Modification\Dataset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D:\Research\Opheiner%20Modification\Data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Summary!$E$2</c:f>
              <c:strCache>
                <c:ptCount val="1"/>
                <c:pt idx="0">
                  <c:v>Positive Sample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Summary!$D$3:$D$13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Documentation</c:v>
                </c:pt>
                <c:pt idx="4">
                  <c:v>Compatibility</c:v>
                </c:pt>
                <c:pt idx="5">
                  <c:v>Portability</c:v>
                </c:pt>
                <c:pt idx="6">
                  <c:v>Community</c:v>
                </c:pt>
                <c:pt idx="7">
                  <c:v>Legal</c:v>
                </c:pt>
                <c:pt idx="8">
                  <c:v>Bug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Summary!$E$3:$E$13</c:f>
              <c:numCache>
                <c:formatCode>General</c:formatCode>
                <c:ptCount val="11"/>
                <c:pt idx="0">
                  <c:v>348</c:v>
                </c:pt>
                <c:pt idx="1">
                  <c:v>1437</c:v>
                </c:pt>
                <c:pt idx="2">
                  <c:v>163</c:v>
                </c:pt>
                <c:pt idx="3">
                  <c:v>253</c:v>
                </c:pt>
                <c:pt idx="4">
                  <c:v>93</c:v>
                </c:pt>
                <c:pt idx="5">
                  <c:v>70</c:v>
                </c:pt>
                <c:pt idx="6">
                  <c:v>93</c:v>
                </c:pt>
                <c:pt idx="7">
                  <c:v>50</c:v>
                </c:pt>
                <c:pt idx="8">
                  <c:v>189</c:v>
                </c:pt>
                <c:pt idx="9">
                  <c:v>348</c:v>
                </c:pt>
                <c:pt idx="10">
                  <c:v>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44-4DB4-8A87-370F67A2DC5E}"/>
            </c:ext>
          </c:extLst>
        </c:ser>
        <c:ser>
          <c:idx val="1"/>
          <c:order val="1"/>
          <c:tx>
            <c:strRef>
              <c:f>Summary!$F$2</c:f>
              <c:strCache>
                <c:ptCount val="1"/>
                <c:pt idx="0">
                  <c:v>Negative Sample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Summary!$D$3:$D$13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Documentation</c:v>
                </c:pt>
                <c:pt idx="4">
                  <c:v>Compatibility</c:v>
                </c:pt>
                <c:pt idx="5">
                  <c:v>Portability</c:v>
                </c:pt>
                <c:pt idx="6">
                  <c:v>Community</c:v>
                </c:pt>
                <c:pt idx="7">
                  <c:v>Legal</c:v>
                </c:pt>
                <c:pt idx="8">
                  <c:v>Bug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Summary!$F$3:$F$13</c:f>
              <c:numCache>
                <c:formatCode>General</c:formatCode>
                <c:ptCount val="11"/>
                <c:pt idx="0">
                  <c:v>4174</c:v>
                </c:pt>
                <c:pt idx="1">
                  <c:v>3085</c:v>
                </c:pt>
                <c:pt idx="2">
                  <c:v>4359</c:v>
                </c:pt>
                <c:pt idx="3">
                  <c:v>4269</c:v>
                </c:pt>
                <c:pt idx="4">
                  <c:v>4429</c:v>
                </c:pt>
                <c:pt idx="5">
                  <c:v>4452</c:v>
                </c:pt>
                <c:pt idx="6">
                  <c:v>4429</c:v>
                </c:pt>
                <c:pt idx="7">
                  <c:v>4472</c:v>
                </c:pt>
                <c:pt idx="8">
                  <c:v>4333</c:v>
                </c:pt>
                <c:pt idx="9">
                  <c:v>4174</c:v>
                </c:pt>
                <c:pt idx="10">
                  <c:v>2823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44-4DB4-8A87-370F67A2D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2872175"/>
        <c:axId val="212867599"/>
      </c:barChart>
      <c:catAx>
        <c:axId val="21287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67599"/>
        <c:crosses val="autoZero"/>
        <c:auto val="1"/>
        <c:lblAlgn val="ctr"/>
        <c:lblOffset val="100"/>
        <c:noMultiLvlLbl val="0"/>
      </c:catAx>
      <c:valAx>
        <c:axId val="212867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72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Precision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'Metric Comparison'!$B$3</c:f>
              <c:strCache>
                <c:ptCount val="1"/>
                <c:pt idx="0">
                  <c:v>RoBERTa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'Metric Comparison'!$A$4:$A$14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Comparison'!$B$4:$B$14</c:f>
              <c:numCache>
                <c:formatCode>General</c:formatCode>
                <c:ptCount val="11"/>
                <c:pt idx="0">
                  <c:v>0.8</c:v>
                </c:pt>
                <c:pt idx="1">
                  <c:v>0.68</c:v>
                </c:pt>
                <c:pt idx="2">
                  <c:v>0.81</c:v>
                </c:pt>
                <c:pt idx="3">
                  <c:v>0.18</c:v>
                </c:pt>
                <c:pt idx="4">
                  <c:v>0.17</c:v>
                </c:pt>
                <c:pt idx="5">
                  <c:v>0.67</c:v>
                </c:pt>
                <c:pt idx="6">
                  <c:v>0.69</c:v>
                </c:pt>
                <c:pt idx="7">
                  <c:v>0.64</c:v>
                </c:pt>
                <c:pt idx="8">
                  <c:v>0.72</c:v>
                </c:pt>
                <c:pt idx="9">
                  <c:v>0.69</c:v>
                </c:pt>
                <c:pt idx="1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F-470C-AC08-28AD1292191B}"/>
            </c:ext>
          </c:extLst>
        </c:ser>
        <c:ser>
          <c:idx val="1"/>
          <c:order val="1"/>
          <c:tx>
            <c:strRef>
              <c:f>'Metric Comparison'!$C$3</c:f>
              <c:strCache>
                <c:ptCount val="1"/>
                <c:pt idx="0">
                  <c:v>BERT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'Metric Comparison'!$A$4:$A$14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Comparison'!$C$4:$C$14</c:f>
              <c:numCache>
                <c:formatCode>General</c:formatCode>
                <c:ptCount val="11"/>
                <c:pt idx="0">
                  <c:v>0.76</c:v>
                </c:pt>
                <c:pt idx="1">
                  <c:v>0.67</c:v>
                </c:pt>
                <c:pt idx="2">
                  <c:v>0.72</c:v>
                </c:pt>
                <c:pt idx="3">
                  <c:v>0.19</c:v>
                </c:pt>
                <c:pt idx="4">
                  <c:v>0.1</c:v>
                </c:pt>
                <c:pt idx="5">
                  <c:v>0.61</c:v>
                </c:pt>
                <c:pt idx="6">
                  <c:v>0.69</c:v>
                </c:pt>
                <c:pt idx="7">
                  <c:v>0.7</c:v>
                </c:pt>
                <c:pt idx="8">
                  <c:v>0.44</c:v>
                </c:pt>
                <c:pt idx="9">
                  <c:v>0.69</c:v>
                </c:pt>
                <c:pt idx="10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CF-470C-AC08-28AD1292191B}"/>
            </c:ext>
          </c:extLst>
        </c:ser>
        <c:ser>
          <c:idx val="2"/>
          <c:order val="2"/>
          <c:tx>
            <c:strRef>
              <c:f>'Metric Comparison'!$D$3</c:f>
              <c:strCache>
                <c:ptCount val="1"/>
                <c:pt idx="0">
                  <c:v>XLNet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'Metric Comparison'!$A$4:$A$14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Comparison'!$D$4:$D$14</c:f>
              <c:numCache>
                <c:formatCode>General</c:formatCode>
                <c:ptCount val="11"/>
                <c:pt idx="0">
                  <c:v>0.78</c:v>
                </c:pt>
                <c:pt idx="1">
                  <c:v>0.61</c:v>
                </c:pt>
                <c:pt idx="2">
                  <c:v>0.65</c:v>
                </c:pt>
                <c:pt idx="3">
                  <c:v>0.22</c:v>
                </c:pt>
                <c:pt idx="4">
                  <c:v>0.1</c:v>
                </c:pt>
                <c:pt idx="5">
                  <c:v>0.33</c:v>
                </c:pt>
                <c:pt idx="6">
                  <c:v>0.59</c:v>
                </c:pt>
                <c:pt idx="7">
                  <c:v>0.59</c:v>
                </c:pt>
                <c:pt idx="8">
                  <c:v>0.31</c:v>
                </c:pt>
                <c:pt idx="9">
                  <c:v>0.69</c:v>
                </c:pt>
                <c:pt idx="1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CF-470C-AC08-28AD1292191B}"/>
            </c:ext>
          </c:extLst>
        </c:ser>
        <c:ser>
          <c:idx val="3"/>
          <c:order val="3"/>
          <c:tx>
            <c:strRef>
              <c:f>'Metric Comparison'!$E$3</c:f>
              <c:strCache>
                <c:ptCount val="1"/>
                <c:pt idx="0">
                  <c:v>DistilBERT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'Metric Comparison'!$A$4:$A$14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Comparison'!$E$4:$E$14</c:f>
              <c:numCache>
                <c:formatCode>General</c:formatCode>
                <c:ptCount val="11"/>
                <c:pt idx="0">
                  <c:v>0.78</c:v>
                </c:pt>
                <c:pt idx="1">
                  <c:v>0.66</c:v>
                </c:pt>
                <c:pt idx="2">
                  <c:v>0.81</c:v>
                </c:pt>
                <c:pt idx="3">
                  <c:v>0.33</c:v>
                </c:pt>
                <c:pt idx="4">
                  <c:v>0.3</c:v>
                </c:pt>
                <c:pt idx="5">
                  <c:v>0.63</c:v>
                </c:pt>
                <c:pt idx="6">
                  <c:v>0.65</c:v>
                </c:pt>
                <c:pt idx="7">
                  <c:v>0.65</c:v>
                </c:pt>
                <c:pt idx="8">
                  <c:v>0.71</c:v>
                </c:pt>
                <c:pt idx="9">
                  <c:v>0.65</c:v>
                </c:pt>
                <c:pt idx="10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CF-470C-AC08-28AD1292191B}"/>
            </c:ext>
          </c:extLst>
        </c:ser>
        <c:ser>
          <c:idx val="4"/>
          <c:order val="4"/>
          <c:tx>
            <c:strRef>
              <c:f>'Metric Comparison'!$F$2:$F$3</c:f>
              <c:strCache>
                <c:ptCount val="2"/>
                <c:pt idx="0">
                  <c:v>Baseline</c:v>
                </c:pt>
                <c:pt idx="1">
                  <c:v>SVM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'Metric Comparison'!$A$4:$A$14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Comparison'!$F$4:$F$14</c:f>
              <c:numCache>
                <c:formatCode>General</c:formatCode>
                <c:ptCount val="11"/>
                <c:pt idx="0">
                  <c:v>0.78</c:v>
                </c:pt>
                <c:pt idx="1">
                  <c:v>0.53</c:v>
                </c:pt>
                <c:pt idx="2">
                  <c:v>0.78</c:v>
                </c:pt>
                <c:pt idx="3">
                  <c:v>0.4</c:v>
                </c:pt>
                <c:pt idx="4">
                  <c:v>0.5</c:v>
                </c:pt>
                <c:pt idx="5">
                  <c:v>0.63</c:v>
                </c:pt>
                <c:pt idx="6">
                  <c:v>0.59</c:v>
                </c:pt>
                <c:pt idx="7">
                  <c:v>0.56999999999999995</c:v>
                </c:pt>
                <c:pt idx="8">
                  <c:v>0.7</c:v>
                </c:pt>
                <c:pt idx="9">
                  <c:v>0.61</c:v>
                </c:pt>
                <c:pt idx="10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CF-470C-AC08-28AD12921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983903"/>
        <c:axId val="167969759"/>
      </c:barChart>
      <c:catAx>
        <c:axId val="16798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69759"/>
        <c:crosses val="autoZero"/>
        <c:auto val="1"/>
        <c:lblAlgn val="ctr"/>
        <c:lblOffset val="100"/>
        <c:noMultiLvlLbl val="0"/>
      </c:catAx>
      <c:valAx>
        <c:axId val="167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83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'Metric Comparison'!$B$20</c:f>
              <c:strCache>
                <c:ptCount val="1"/>
                <c:pt idx="0">
                  <c:v>RoBERTa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'Metric Comparison'!$A$21:$A$31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Comparison'!$B$21:$B$31</c:f>
              <c:numCache>
                <c:formatCode>General</c:formatCode>
                <c:ptCount val="11"/>
                <c:pt idx="0">
                  <c:v>0.74</c:v>
                </c:pt>
                <c:pt idx="1">
                  <c:v>0.69</c:v>
                </c:pt>
                <c:pt idx="2">
                  <c:v>0.74</c:v>
                </c:pt>
                <c:pt idx="3">
                  <c:v>0.13</c:v>
                </c:pt>
                <c:pt idx="4">
                  <c:v>0.04</c:v>
                </c:pt>
                <c:pt idx="5">
                  <c:v>0.45</c:v>
                </c:pt>
                <c:pt idx="6">
                  <c:v>0.56999999999999995</c:v>
                </c:pt>
                <c:pt idx="7">
                  <c:v>0.63</c:v>
                </c:pt>
                <c:pt idx="8">
                  <c:v>0.62</c:v>
                </c:pt>
                <c:pt idx="9">
                  <c:v>0.51</c:v>
                </c:pt>
                <c:pt idx="10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02-404B-9E21-5AA487818914}"/>
            </c:ext>
          </c:extLst>
        </c:ser>
        <c:ser>
          <c:idx val="1"/>
          <c:order val="1"/>
          <c:tx>
            <c:strRef>
              <c:f>'Metric Comparison'!$C$20</c:f>
              <c:strCache>
                <c:ptCount val="1"/>
                <c:pt idx="0">
                  <c:v>BERT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'Metric Comparison'!$A$21:$A$31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Comparison'!$C$21:$C$31</c:f>
              <c:numCache>
                <c:formatCode>General</c:formatCode>
                <c:ptCount val="11"/>
                <c:pt idx="0">
                  <c:v>0.77</c:v>
                </c:pt>
                <c:pt idx="1">
                  <c:v>0.67</c:v>
                </c:pt>
                <c:pt idx="2">
                  <c:v>0.81</c:v>
                </c:pt>
                <c:pt idx="3">
                  <c:v>0.11</c:v>
                </c:pt>
                <c:pt idx="4">
                  <c:v>0.01</c:v>
                </c:pt>
                <c:pt idx="5">
                  <c:v>0.49</c:v>
                </c:pt>
                <c:pt idx="6">
                  <c:v>0.5</c:v>
                </c:pt>
                <c:pt idx="7">
                  <c:v>0.63</c:v>
                </c:pt>
                <c:pt idx="8">
                  <c:v>0.39</c:v>
                </c:pt>
                <c:pt idx="9">
                  <c:v>0.48</c:v>
                </c:pt>
                <c:pt idx="10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02-404B-9E21-5AA487818914}"/>
            </c:ext>
          </c:extLst>
        </c:ser>
        <c:ser>
          <c:idx val="2"/>
          <c:order val="2"/>
          <c:tx>
            <c:strRef>
              <c:f>'Metric Comparison'!$D$20</c:f>
              <c:strCache>
                <c:ptCount val="1"/>
                <c:pt idx="0">
                  <c:v>XLNet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'Metric Comparison'!$A$21:$A$31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Comparison'!$D$21:$D$31</c:f>
              <c:numCache>
                <c:formatCode>General</c:formatCode>
                <c:ptCount val="11"/>
                <c:pt idx="0">
                  <c:v>0.71</c:v>
                </c:pt>
                <c:pt idx="1">
                  <c:v>0.65</c:v>
                </c:pt>
                <c:pt idx="2">
                  <c:v>0.73</c:v>
                </c:pt>
                <c:pt idx="3">
                  <c:v>0.17</c:v>
                </c:pt>
                <c:pt idx="4">
                  <c:v>0.01</c:v>
                </c:pt>
                <c:pt idx="5">
                  <c:v>0.15</c:v>
                </c:pt>
                <c:pt idx="6">
                  <c:v>0.5</c:v>
                </c:pt>
                <c:pt idx="7">
                  <c:v>0.57999999999999996</c:v>
                </c:pt>
                <c:pt idx="8">
                  <c:v>0.42</c:v>
                </c:pt>
                <c:pt idx="9">
                  <c:v>0.5</c:v>
                </c:pt>
                <c:pt idx="10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02-404B-9E21-5AA487818914}"/>
            </c:ext>
          </c:extLst>
        </c:ser>
        <c:ser>
          <c:idx val="3"/>
          <c:order val="3"/>
          <c:tx>
            <c:strRef>
              <c:f>'Metric Comparison'!$E$20</c:f>
              <c:strCache>
                <c:ptCount val="1"/>
                <c:pt idx="0">
                  <c:v>DistilBERT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'Metric Comparison'!$A$21:$A$31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Comparison'!$E$21:$E$31</c:f>
              <c:numCache>
                <c:formatCode>General</c:formatCode>
                <c:ptCount val="11"/>
                <c:pt idx="0">
                  <c:v>0.71</c:v>
                </c:pt>
                <c:pt idx="1">
                  <c:v>0.67</c:v>
                </c:pt>
                <c:pt idx="2">
                  <c:v>0.74</c:v>
                </c:pt>
                <c:pt idx="3">
                  <c:v>0.16</c:v>
                </c:pt>
                <c:pt idx="4">
                  <c:v>0.09</c:v>
                </c:pt>
                <c:pt idx="5">
                  <c:v>0.62</c:v>
                </c:pt>
                <c:pt idx="6">
                  <c:v>0.54</c:v>
                </c:pt>
                <c:pt idx="7">
                  <c:v>0.66</c:v>
                </c:pt>
                <c:pt idx="8">
                  <c:v>0.61</c:v>
                </c:pt>
                <c:pt idx="9">
                  <c:v>0.48</c:v>
                </c:pt>
                <c:pt idx="10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02-404B-9E21-5AA487818914}"/>
            </c:ext>
          </c:extLst>
        </c:ser>
        <c:ser>
          <c:idx val="4"/>
          <c:order val="4"/>
          <c:tx>
            <c:strRef>
              <c:f>'Metric Comparison'!$F$19:$F$20</c:f>
              <c:strCache>
                <c:ptCount val="2"/>
                <c:pt idx="0">
                  <c:v>Baseline</c:v>
                </c:pt>
                <c:pt idx="1">
                  <c:v>SVM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'Metric Comparison'!$A$21:$A$31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Comparison'!$F$21:$F$31</c:f>
              <c:numCache>
                <c:formatCode>General</c:formatCode>
                <c:ptCount val="11"/>
                <c:pt idx="0">
                  <c:v>0.46</c:v>
                </c:pt>
                <c:pt idx="1">
                  <c:v>0.75</c:v>
                </c:pt>
                <c:pt idx="2">
                  <c:v>0.57999999999999996</c:v>
                </c:pt>
                <c:pt idx="3">
                  <c:v>0.24</c:v>
                </c:pt>
                <c:pt idx="4">
                  <c:v>0.08</c:v>
                </c:pt>
                <c:pt idx="5">
                  <c:v>0.63</c:v>
                </c:pt>
                <c:pt idx="6">
                  <c:v>0.43</c:v>
                </c:pt>
                <c:pt idx="7">
                  <c:v>0.5</c:v>
                </c:pt>
                <c:pt idx="8">
                  <c:v>0.46</c:v>
                </c:pt>
                <c:pt idx="9">
                  <c:v>0.43</c:v>
                </c:pt>
                <c:pt idx="10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02-404B-9E21-5AA4878189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06559"/>
        <c:axId val="27708639"/>
      </c:barChart>
      <c:catAx>
        <c:axId val="2770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08639"/>
        <c:crosses val="autoZero"/>
        <c:auto val="1"/>
        <c:lblAlgn val="ctr"/>
        <c:lblOffset val="100"/>
        <c:noMultiLvlLbl val="0"/>
      </c:catAx>
      <c:valAx>
        <c:axId val="2770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06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F1-Score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'Metric Comparison'!$B$37</c:f>
              <c:strCache>
                <c:ptCount val="1"/>
                <c:pt idx="0">
                  <c:v>RoBERTa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'Metric Comparison'!$A$38:$A$48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Comparison'!$B$38:$B$48</c:f>
              <c:numCache>
                <c:formatCode>General</c:formatCode>
                <c:ptCount val="11"/>
                <c:pt idx="0">
                  <c:v>0.77</c:v>
                </c:pt>
                <c:pt idx="1">
                  <c:v>0.68</c:v>
                </c:pt>
                <c:pt idx="2">
                  <c:v>0.72</c:v>
                </c:pt>
                <c:pt idx="3">
                  <c:v>0.15</c:v>
                </c:pt>
                <c:pt idx="4">
                  <c:v>0.06</c:v>
                </c:pt>
                <c:pt idx="5">
                  <c:v>0.49</c:v>
                </c:pt>
                <c:pt idx="6">
                  <c:v>0.61</c:v>
                </c:pt>
                <c:pt idx="7">
                  <c:v>0.61</c:v>
                </c:pt>
                <c:pt idx="8">
                  <c:v>0.61</c:v>
                </c:pt>
                <c:pt idx="9">
                  <c:v>0.57999999999999996</c:v>
                </c:pt>
                <c:pt idx="10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63-4719-98ED-447D786E21C0}"/>
            </c:ext>
          </c:extLst>
        </c:ser>
        <c:ser>
          <c:idx val="1"/>
          <c:order val="1"/>
          <c:tx>
            <c:strRef>
              <c:f>'Metric Comparison'!$C$37</c:f>
              <c:strCache>
                <c:ptCount val="1"/>
                <c:pt idx="0">
                  <c:v>BERT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'Metric Comparison'!$A$38:$A$48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Comparison'!$C$38:$C$48</c:f>
              <c:numCache>
                <c:formatCode>General</c:formatCode>
                <c:ptCount val="11"/>
                <c:pt idx="0">
                  <c:v>0.76</c:v>
                </c:pt>
                <c:pt idx="1">
                  <c:v>0.67</c:v>
                </c:pt>
                <c:pt idx="2">
                  <c:v>0.75</c:v>
                </c:pt>
                <c:pt idx="3">
                  <c:v>0.13</c:v>
                </c:pt>
                <c:pt idx="4">
                  <c:v>0.02</c:v>
                </c:pt>
                <c:pt idx="5">
                  <c:v>0.51</c:v>
                </c:pt>
                <c:pt idx="6">
                  <c:v>0.56000000000000005</c:v>
                </c:pt>
                <c:pt idx="7">
                  <c:v>0.63</c:v>
                </c:pt>
                <c:pt idx="8">
                  <c:v>0.38</c:v>
                </c:pt>
                <c:pt idx="9">
                  <c:v>0.54</c:v>
                </c:pt>
                <c:pt idx="1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63-4719-98ED-447D786E21C0}"/>
            </c:ext>
          </c:extLst>
        </c:ser>
        <c:ser>
          <c:idx val="2"/>
          <c:order val="2"/>
          <c:tx>
            <c:strRef>
              <c:f>'Metric Comparison'!$D$37</c:f>
              <c:strCache>
                <c:ptCount val="1"/>
                <c:pt idx="0">
                  <c:v>XLNet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'Metric Comparison'!$A$38:$A$48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Comparison'!$D$38:$D$48</c:f>
              <c:numCache>
                <c:formatCode>General</c:formatCode>
                <c:ptCount val="11"/>
                <c:pt idx="0">
                  <c:v>0.75</c:v>
                </c:pt>
                <c:pt idx="1">
                  <c:v>0.63</c:v>
                </c:pt>
                <c:pt idx="2">
                  <c:v>0.68</c:v>
                </c:pt>
                <c:pt idx="3">
                  <c:v>0.15</c:v>
                </c:pt>
                <c:pt idx="4">
                  <c:v>0.02</c:v>
                </c:pt>
                <c:pt idx="5">
                  <c:v>0.19</c:v>
                </c:pt>
                <c:pt idx="6">
                  <c:v>0.53</c:v>
                </c:pt>
                <c:pt idx="7">
                  <c:v>0.56000000000000005</c:v>
                </c:pt>
                <c:pt idx="8">
                  <c:v>0.35</c:v>
                </c:pt>
                <c:pt idx="9">
                  <c:v>0.56999999999999995</c:v>
                </c:pt>
                <c:pt idx="10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63-4719-98ED-447D786E21C0}"/>
            </c:ext>
          </c:extLst>
        </c:ser>
        <c:ser>
          <c:idx val="3"/>
          <c:order val="3"/>
          <c:tx>
            <c:strRef>
              <c:f>'Metric Comparison'!$E$37</c:f>
              <c:strCache>
                <c:ptCount val="1"/>
                <c:pt idx="0">
                  <c:v>DistilBERT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'Metric Comparison'!$A$38:$A$48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Comparison'!$E$38:$E$48</c:f>
              <c:numCache>
                <c:formatCode>General</c:formatCode>
                <c:ptCount val="11"/>
                <c:pt idx="0">
                  <c:v>0.74</c:v>
                </c:pt>
                <c:pt idx="1">
                  <c:v>0.66</c:v>
                </c:pt>
                <c:pt idx="2">
                  <c:v>0.76</c:v>
                </c:pt>
                <c:pt idx="3">
                  <c:v>0.2</c:v>
                </c:pt>
                <c:pt idx="4">
                  <c:v>0.13</c:v>
                </c:pt>
                <c:pt idx="5">
                  <c:v>0.59</c:v>
                </c:pt>
                <c:pt idx="6">
                  <c:v>0.56999999999999995</c:v>
                </c:pt>
                <c:pt idx="7">
                  <c:v>0.63</c:v>
                </c:pt>
                <c:pt idx="8">
                  <c:v>0.63</c:v>
                </c:pt>
                <c:pt idx="9">
                  <c:v>0.55000000000000004</c:v>
                </c:pt>
                <c:pt idx="10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63-4719-98ED-447D786E21C0}"/>
            </c:ext>
          </c:extLst>
        </c:ser>
        <c:ser>
          <c:idx val="4"/>
          <c:order val="4"/>
          <c:tx>
            <c:strRef>
              <c:f>'Metric Comparison'!$F$36:$F$37</c:f>
              <c:strCache>
                <c:ptCount val="2"/>
                <c:pt idx="0">
                  <c:v>Baseline</c:v>
                </c:pt>
                <c:pt idx="1">
                  <c:v>SVM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'Metric Comparison'!$A$38:$A$48</c:f>
              <c:strCache>
                <c:ptCount val="11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Community</c:v>
                </c:pt>
                <c:pt idx="4">
                  <c:v>Compatibility</c:v>
                </c:pt>
                <c:pt idx="5">
                  <c:v>Portability</c:v>
                </c:pt>
                <c:pt idx="6">
                  <c:v>Documentation</c:v>
                </c:pt>
                <c:pt idx="7">
                  <c:v>Bug</c:v>
                </c:pt>
                <c:pt idx="8">
                  <c:v>Legal</c:v>
                </c:pt>
                <c:pt idx="9">
                  <c:v>OnlySentiment</c:v>
                </c:pt>
                <c:pt idx="10">
                  <c:v>Others</c:v>
                </c:pt>
              </c:strCache>
            </c:strRef>
          </c:cat>
          <c:val>
            <c:numRef>
              <c:f>'Metric Comparison'!$F$38:$F$48</c:f>
              <c:numCache>
                <c:formatCode>General</c:formatCode>
                <c:ptCount val="11"/>
                <c:pt idx="0">
                  <c:v>0.56000000000000005</c:v>
                </c:pt>
                <c:pt idx="1">
                  <c:v>0.62</c:v>
                </c:pt>
                <c:pt idx="2">
                  <c:v>0.6</c:v>
                </c:pt>
                <c:pt idx="3">
                  <c:v>0.26</c:v>
                </c:pt>
                <c:pt idx="4">
                  <c:v>0.13</c:v>
                </c:pt>
                <c:pt idx="5">
                  <c:v>0.61</c:v>
                </c:pt>
                <c:pt idx="6">
                  <c:v>0.49</c:v>
                </c:pt>
                <c:pt idx="7">
                  <c:v>0.51</c:v>
                </c:pt>
                <c:pt idx="8">
                  <c:v>0.52</c:v>
                </c:pt>
                <c:pt idx="9">
                  <c:v>0.5</c:v>
                </c:pt>
                <c:pt idx="10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63-4719-98ED-447D786E2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2240703"/>
        <c:axId val="2112241951"/>
      </c:barChart>
      <c:catAx>
        <c:axId val="211224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241951"/>
        <c:crosses val="autoZero"/>
        <c:auto val="1"/>
        <c:lblAlgn val="ctr"/>
        <c:lblOffset val="100"/>
        <c:noMultiLvlLbl val="0"/>
      </c:catAx>
      <c:valAx>
        <c:axId val="211224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240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confmiet.org/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/>
          <p:nvPr>
            <p:ph type="ctrTitle"/>
          </p:nvPr>
        </p:nvSpPr>
        <p:spPr>
          <a:xfrm>
            <a:off x="2209799" y="3178153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5400"/>
              <a:buFont typeface="Corbel"/>
              <a:buNone/>
              <a:defRPr b="0" sz="54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subTitle"/>
          </p:nvPr>
        </p:nvSpPr>
        <p:spPr>
          <a:xfrm>
            <a:off x="2209799" y="2275150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7"/>
          <p:cNvSpPr/>
          <p:nvPr/>
        </p:nvSpPr>
        <p:spPr>
          <a:xfrm>
            <a:off x="0" y="0"/>
            <a:ext cx="12192000" cy="1920520"/>
          </a:xfrm>
          <a:prstGeom prst="rect">
            <a:avLst/>
          </a:prstGeom>
          <a:solidFill>
            <a:srgbClr val="E9F6F9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2F2F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0" name="Google Shape;3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" y="-174719"/>
            <a:ext cx="1704762" cy="2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7"/>
          <p:cNvSpPr txBox="1"/>
          <p:nvPr/>
        </p:nvSpPr>
        <p:spPr>
          <a:xfrm flipH="1">
            <a:off x="3629601" y="49267"/>
            <a:ext cx="8554617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F8A02"/>
                </a:solidFill>
                <a:latin typeface="Cambria"/>
                <a:ea typeface="Cambria"/>
                <a:cs typeface="Cambria"/>
                <a:sym typeface="Cambria"/>
              </a:rPr>
              <a:t>International Conference 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Machine Intelligence and Emerging Technologies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September 23-25, 2022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Noakhali Science and Technology University (NSTU), Noakhali, Bangladesh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https://confmiet.org/</a:t>
            </a:r>
            <a:r>
              <a:rPr b="1" lang="en-US" sz="16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46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7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9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9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49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49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0" name="Google Shape;110;p4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1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51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51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51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51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51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2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52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2" name="Google Shape;132;p52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52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52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5" name="Google Shape;135;p52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52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52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8" name="Google Shape;138;p52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3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3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type="ctrTitle"/>
          </p:nvPr>
        </p:nvSpPr>
        <p:spPr>
          <a:xfrm>
            <a:off x="854532" y="3311503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5400"/>
              <a:buFont typeface="Corbel"/>
              <a:buNone/>
              <a:defRPr b="0" sz="54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" type="subTitle"/>
          </p:nvPr>
        </p:nvSpPr>
        <p:spPr>
          <a:xfrm>
            <a:off x="854532" y="230302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1120000" y="365125"/>
            <a:ext cx="102353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2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3.xml"/><Relationship Id="rId22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16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slideLayout" Target="../slideLayouts/slideLayout2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slideLayout" Target="../slideLayouts/slideLayout1.xml"/><Relationship Id="rId11" Type="http://schemas.openxmlformats.org/officeDocument/2006/relationships/slideLayout" Target="../slideLayouts/slideLayout4.xml"/><Relationship Id="rId10" Type="http://schemas.openxmlformats.org/officeDocument/2006/relationships/slideLayout" Target="../slideLayouts/slideLayout3.xml"/><Relationship Id="rId13" Type="http://schemas.openxmlformats.org/officeDocument/2006/relationships/slideLayout" Target="../slideLayouts/slideLayout6.xml"/><Relationship Id="rId12" Type="http://schemas.openxmlformats.org/officeDocument/2006/relationships/slideLayout" Target="../slideLayouts/slideLayout5.xml"/><Relationship Id="rId15" Type="http://schemas.openxmlformats.org/officeDocument/2006/relationships/slideLayout" Target="../slideLayouts/slideLayout8.xml"/><Relationship Id="rId14" Type="http://schemas.openxmlformats.org/officeDocument/2006/relationships/slideLayout" Target="../slideLayouts/slideLayout7.xml"/><Relationship Id="rId17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6081482"/>
            <a:ext cx="12192000" cy="776518"/>
          </a:xfrm>
          <a:prstGeom prst="rect">
            <a:avLst/>
          </a:prstGeom>
          <a:solidFill>
            <a:srgbClr val="E9F6F9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36"/>
          <p:cNvSpPr/>
          <p:nvPr/>
        </p:nvSpPr>
        <p:spPr>
          <a:xfrm>
            <a:off x="44826" y="113363"/>
            <a:ext cx="1192077" cy="1195509"/>
          </a:xfrm>
          <a:prstGeom prst="ellipse">
            <a:avLst/>
          </a:prstGeom>
          <a:solidFill>
            <a:srgbClr val="E9F6F9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36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6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9254" y="6220084"/>
            <a:ext cx="1655860" cy="45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40" y="-37811"/>
            <a:ext cx="1217048" cy="1437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80320" y="6137603"/>
            <a:ext cx="1110181" cy="65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84919" y="6188512"/>
            <a:ext cx="1251378" cy="61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82470" y="4469363"/>
            <a:ext cx="2044822" cy="2014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16458" y="6106432"/>
            <a:ext cx="1681163" cy="7452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  <p:sldLayoutId id="2147483661" r:id="rId20"/>
    <p:sldLayoutId id="2147483662" r:id="rId21"/>
    <p:sldLayoutId id="2147483663" r:id="rId22"/>
    <p:sldLayoutId id="2147483664" r:id="rId23"/>
    <p:sldLayoutId id="2147483665" r:id="rId24"/>
    <p:sldLayoutId id="2147483666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ibir338@gmail.com" TargetMode="External"/><Relationship Id="rId4" Type="http://schemas.openxmlformats.org/officeDocument/2006/relationships/hyperlink" Target="mailto:tashreef.muhammad@gmail.com" TargetMode="External"/><Relationship Id="rId5" Type="http://schemas.openxmlformats.org/officeDocument/2006/relationships/hyperlink" Target="mailto:sshibli745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1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3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4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 txBox="1"/>
          <p:nvPr>
            <p:ph type="ctrTitle"/>
          </p:nvPr>
        </p:nvSpPr>
        <p:spPr>
          <a:xfrm>
            <a:off x="2038349" y="3200403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4000"/>
              <a:buFont typeface="Corbel"/>
              <a:buNone/>
            </a:pPr>
            <a:r>
              <a:rPr lang="en-US" sz="4000"/>
              <a:t>Can  Transformer  Models  Effectively  Detect  </a:t>
            </a:r>
            <a:br>
              <a:rPr lang="en-US" sz="4000"/>
            </a:br>
            <a:r>
              <a:rPr lang="en-US" sz="4000"/>
              <a:t>Software  Aspects  in  StackOverflow  Discussion?</a:t>
            </a:r>
            <a:endParaRPr/>
          </a:p>
        </p:txBody>
      </p:sp>
      <p:sp>
        <p:nvSpPr>
          <p:cNvPr id="159" name="Google Shape;159;p1"/>
          <p:cNvSpPr txBox="1"/>
          <p:nvPr>
            <p:ph idx="1" type="subTitle"/>
          </p:nvPr>
        </p:nvSpPr>
        <p:spPr>
          <a:xfrm>
            <a:off x="2038349" y="22465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US"/>
              <a:t>Paper ID: 371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233" name="Google Shape;233;p10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New approach over initial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Lin et al. proposed a modification over the SVM based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Called Pattern-based Opinion Miner (POME)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Utilizes preserved linguistic patterns in StackOverflow sentences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Also addresses sentence polarity</a:t>
            </a:r>
            <a:endParaRPr/>
          </a:p>
        </p:txBody>
      </p:sp>
      <p:sp>
        <p:nvSpPr>
          <p:cNvPr id="234" name="Google Shape;23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Research Question</a:t>
            </a:r>
            <a:endParaRPr/>
          </a:p>
        </p:txBody>
      </p:sp>
      <p:sp>
        <p:nvSpPr>
          <p:cNvPr id="241" name="Google Shape;241;p11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The question that was tried to be answered in this study</a:t>
            </a:r>
            <a:endParaRPr/>
          </a:p>
        </p:txBody>
      </p:sp>
      <p:sp>
        <p:nvSpPr>
          <p:cNvPr id="242" name="Google Shape;24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11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Research Question</a:t>
            </a:r>
            <a:endParaRPr/>
          </a:p>
        </p:txBody>
      </p:sp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StackOverflow (SO) contains a lot of QnA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Developers need to read to know what type of answer is 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Addition to the question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Probable answer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Accurate answer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In technical terms, 11 aspects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Takes away valuable time</a:t>
            </a:r>
            <a:endParaRPr/>
          </a:p>
        </p:txBody>
      </p:sp>
      <p:sp>
        <p:nvSpPr>
          <p:cNvPr id="250" name="Google Shape;25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2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What the study aims to achieve</a:t>
            </a:r>
            <a:endParaRPr/>
          </a:p>
        </p:txBody>
      </p:sp>
      <p:sp>
        <p:nvSpPr>
          <p:cNvPr id="258" name="Google Shape;25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65" name="Google Shape;265;p14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Analyze how transformer models perform on Opiner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Compare if transformers are capable of better classification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Help developers find resources they are looking for</a:t>
            </a:r>
            <a:endParaRPr/>
          </a:p>
        </p:txBody>
      </p:sp>
      <p:sp>
        <p:nvSpPr>
          <p:cNvPr id="266" name="Google Shape;26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4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Outcomes and Impacts</a:t>
            </a:r>
            <a:endParaRPr/>
          </a:p>
        </p:txBody>
      </p:sp>
      <p:sp>
        <p:nvSpPr>
          <p:cNvPr id="273" name="Google Shape;273;p15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How the research effects daily life of general public</a:t>
            </a:r>
            <a:endParaRPr/>
          </a:p>
        </p:txBody>
      </p:sp>
      <p:sp>
        <p:nvSpPr>
          <p:cNvPr id="274" name="Google Shape;27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Outcomes and Impacts</a:t>
            </a:r>
            <a:endParaRPr/>
          </a:p>
        </p:txBody>
      </p:sp>
      <p:sp>
        <p:nvSpPr>
          <p:cNvPr id="281" name="Google Shape;281;p16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Successful exploration of transformer on Opiner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Improved score on predicting the discussion aspect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Help the developers to find their required topic more easily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2" name="Google Shape;28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16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289" name="Google Shape;289;p17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How the system was designed</a:t>
            </a:r>
            <a:endParaRPr/>
          </a:p>
        </p:txBody>
      </p:sp>
      <p:sp>
        <p:nvSpPr>
          <p:cNvPr id="290" name="Google Shape;29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297" name="Google Shape;297;p18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Input Sentence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Raw sentence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The content that will be processed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Tokenizer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Converts the input into tokens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Each input converted to a 100 tokens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Zero padding was used</a:t>
            </a:r>
            <a:endParaRPr/>
          </a:p>
        </p:txBody>
      </p:sp>
      <p:sp>
        <p:nvSpPr>
          <p:cNvPr id="298" name="Google Shape;29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05" name="Google Shape;305;p19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Embedding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Each token is embedded into 768  real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The sequence is now of numeric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Pooling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100x768 is a huge size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Pooling is used to reduce this size to 768</a:t>
            </a:r>
            <a:endParaRPr/>
          </a:p>
        </p:txBody>
      </p:sp>
      <p:sp>
        <p:nvSpPr>
          <p:cNvPr id="306" name="Google Shape;30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Authored By</a:t>
            </a:r>
            <a:endParaRPr/>
          </a:p>
        </p:txBody>
      </p:sp>
      <p:sp>
        <p:nvSpPr>
          <p:cNvPr id="165" name="Google Shape;16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"/>
          <p:cNvSpPr txBox="1"/>
          <p:nvPr/>
        </p:nvSpPr>
        <p:spPr>
          <a:xfrm>
            <a:off x="1524000" y="4332302"/>
            <a:ext cx="2976979" cy="1298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Nibir Chandra Mandal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</a:pPr>
            <a:r>
              <a:rPr lang="en-US" sz="1400" u="sng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nibir338@gmail.com</a:t>
            </a:r>
            <a:endParaRPr sz="1400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4607510" y="4332302"/>
            <a:ext cx="2976979" cy="1298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Tashreef Muhammad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</a:pPr>
            <a:r>
              <a:rPr lang="en-US" sz="1400" u="sng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tashreef.muhammad@gmail.com</a:t>
            </a:r>
            <a:endParaRPr sz="1400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7691020" y="4332301"/>
            <a:ext cx="2976979" cy="1298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G.M. Shahariar</a:t>
            </a:r>
            <a:endParaRPr sz="2400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</a:pPr>
            <a:r>
              <a:rPr lang="en-US" sz="1400" u="sng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sshibli745@gmail.com</a:t>
            </a:r>
            <a:endParaRPr sz="1400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1524000" y="155236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b="0" lang="en-US" sz="60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Presented By</a:t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13" name="Google Shape;313;p20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Classification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The data is fed into the classification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Different pre-trained models were used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Aspect Detection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The final classification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Binary in nature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The output</a:t>
            </a:r>
            <a:endParaRPr/>
          </a:p>
        </p:txBody>
      </p:sp>
      <p:sp>
        <p:nvSpPr>
          <p:cNvPr id="314" name="Google Shape;3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21" name="Google Shape;3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2" name="Google Shape;322;p21"/>
          <p:cNvGraphicFramePr/>
          <p:nvPr/>
        </p:nvGraphicFramePr>
        <p:xfrm>
          <a:off x="848724" y="2194560"/>
          <a:ext cx="10776352" cy="2468880"/>
        </p:xfrm>
        <a:graphic>
          <a:graphicData uri="http://schemas.openxmlformats.org/presentationml/2006/ole">
            <mc:AlternateContent>
              <mc:Choice Requires="v">
                <p:oleObj r:id="rId4" imgH="2468880" imgW="10776352" progId="Acrobat.Document.DC" spid="_x0000_s1">
                  <p:embed/>
                </p:oleObj>
              </mc:Choice>
              <mc:Fallback>
                <p:oleObj r:id="rId5" imgH="2468880" imgW="10776352" progId="Acrobat.Document.DC">
                  <p:embed/>
                  <p:pic>
                    <p:nvPicPr>
                      <p:cNvPr id="322" name="Google Shape;322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48724" y="2194560"/>
                        <a:ext cx="10776352" cy="2468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" name="Google Shape;323;p21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Dataset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Opiner dataset</a:t>
            </a:r>
            <a:endParaRPr/>
          </a:p>
        </p:txBody>
      </p:sp>
      <p:sp>
        <p:nvSpPr>
          <p:cNvPr id="330" name="Google Shape;33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22</a:t>
            </a:r>
            <a:endParaRPr/>
          </a:p>
        </p:txBody>
      </p:sp>
      <p:graphicFrame>
        <p:nvGraphicFramePr>
          <p:cNvPr id="332" name="Google Shape;332;p22"/>
          <p:cNvGraphicFramePr/>
          <p:nvPr/>
        </p:nvGraphicFramePr>
        <p:xfrm>
          <a:off x="1891525" y="27630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{D9D0D5B8-F35B-4DAE-91C6-24F933178926}</a:tableStyleId>
              </a:tblPr>
              <a:tblGrid>
                <a:gridCol w="1028700"/>
                <a:gridCol w="1019175"/>
                <a:gridCol w="1076325"/>
              </a:tblGrid>
              <a:tr h="1905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Total By Aspect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Aspect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Positive Sample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Negative Sample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Performance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4174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Usability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1437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3085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Security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163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4359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Documentation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4269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Compatibility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4429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Portability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4452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Community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4429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Legal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4472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Bug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189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4333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OnlySentiment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4174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Others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1699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2823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333" name="Google Shape;333;p22"/>
          <p:cNvGraphicFramePr/>
          <p:nvPr/>
        </p:nvGraphicFramePr>
        <p:xfrm>
          <a:off x="5728475" y="2629694"/>
          <a:ext cx="4572000" cy="27432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Evaluation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Precision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Recall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F1-Score</a:t>
            </a:r>
            <a:endParaRPr/>
          </a:p>
        </p:txBody>
      </p:sp>
      <p:sp>
        <p:nvSpPr>
          <p:cNvPr id="340" name="Google Shape;34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Experimental Results</a:t>
            </a:r>
            <a:endParaRPr/>
          </a:p>
        </p:txBody>
      </p:sp>
      <p:sp>
        <p:nvSpPr>
          <p:cNvPr id="347" name="Google Shape;347;p24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The found results from this experiment</a:t>
            </a:r>
            <a:endParaRPr/>
          </a:p>
        </p:txBody>
      </p:sp>
      <p:sp>
        <p:nvSpPr>
          <p:cNvPr id="348" name="Google Shape;3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Experimental Results</a:t>
            </a:r>
            <a:endParaRPr/>
          </a:p>
        </p:txBody>
      </p:sp>
      <p:sp>
        <p:nvSpPr>
          <p:cNvPr id="355" name="Google Shape;35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Precision Scores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357" name="Google Shape;357;p25"/>
          <p:cNvGraphicFramePr/>
          <p:nvPr/>
        </p:nvGraphicFramePr>
        <p:xfrm>
          <a:off x="1120000" y="25693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{D9D0D5B8-F35B-4DAE-91C6-24F933178926}</a:tableStyleId>
              </a:tblPr>
              <a:tblGrid>
                <a:gridCol w="958850"/>
                <a:gridCol w="649275"/>
                <a:gridCol w="412750"/>
                <a:gridCol w="468325"/>
                <a:gridCol w="696925"/>
                <a:gridCol w="560400"/>
              </a:tblGrid>
              <a:tr h="1397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Aspect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Transformer Models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Baseline </a:t>
                      </a:r>
                      <a:br>
                        <a:rPr b="1" lang="en-US" sz="1100" u="none" cap="none" strike="noStrike"/>
                      </a:br>
                      <a:r>
                        <a:rPr b="1" lang="en-US" sz="1100" u="none" cap="none" strike="noStrike"/>
                        <a:t>SVM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139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RoBERTa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BERT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XLNet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DistilBERT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 v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Performance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0.80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Usability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0.68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Security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0.81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Community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0.33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Compatibility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0.30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Portability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0.67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Documentation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0.69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Bug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0.70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Legal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0.72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0.31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OnlySentiment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0.69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8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Others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0.77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358" name="Google Shape;358;p25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25</a:t>
            </a:r>
            <a:endParaRPr/>
          </a:p>
        </p:txBody>
      </p:sp>
      <p:graphicFrame>
        <p:nvGraphicFramePr>
          <p:cNvPr id="359" name="Google Shape;359;p25"/>
          <p:cNvGraphicFramePr/>
          <p:nvPr/>
        </p:nvGraphicFramePr>
        <p:xfrm>
          <a:off x="5055871" y="1825624"/>
          <a:ext cx="6762749" cy="3800474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Experimental Results</a:t>
            </a:r>
            <a:endParaRPr/>
          </a:p>
        </p:txBody>
      </p:sp>
      <p:sp>
        <p:nvSpPr>
          <p:cNvPr id="365" name="Google Shape;36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Recall Scores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367" name="Google Shape;367;p26"/>
          <p:cNvGraphicFramePr/>
          <p:nvPr/>
        </p:nvGraphicFramePr>
        <p:xfrm>
          <a:off x="1120000" y="25700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{D9D0D5B8-F35B-4DAE-91C6-24F933178926}</a:tableStyleId>
              </a:tblPr>
              <a:tblGrid>
                <a:gridCol w="958850"/>
                <a:gridCol w="649275"/>
                <a:gridCol w="412750"/>
                <a:gridCol w="468325"/>
                <a:gridCol w="696925"/>
                <a:gridCol w="584200"/>
              </a:tblGrid>
              <a:tr h="1397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Aspect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Transformer Models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Baseline </a:t>
                      </a:r>
                      <a:br>
                        <a:rPr b="1" lang="en-US" sz="1100" u="none" cap="none" strike="noStrike"/>
                      </a:br>
                      <a:r>
                        <a:rPr b="1" lang="en-US" sz="1100" u="none" cap="none" strike="noStrike"/>
                        <a:t>SVM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139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RoBERTa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BERT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XLNet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DistilBERT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 v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Performance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0.77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Usability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0.69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Security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0.81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Community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0.17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0.24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Compatibility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0.09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Portability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0.62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Documentation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0.57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Bug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0.66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Legal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0.62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0.39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OnlySentiment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0.51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Others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0.71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368" name="Google Shape;368;p26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26</a:t>
            </a:r>
            <a:endParaRPr/>
          </a:p>
        </p:txBody>
      </p:sp>
      <p:graphicFrame>
        <p:nvGraphicFramePr>
          <p:cNvPr id="369" name="Google Shape;369;p26"/>
          <p:cNvGraphicFramePr/>
          <p:nvPr/>
        </p:nvGraphicFramePr>
        <p:xfrm>
          <a:off x="5074920" y="1825625"/>
          <a:ext cx="6743700" cy="380523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Experimental Results</a:t>
            </a:r>
            <a:endParaRPr/>
          </a:p>
        </p:txBody>
      </p:sp>
      <p:sp>
        <p:nvSpPr>
          <p:cNvPr id="375" name="Google Shape;37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F1 Scores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377" name="Google Shape;377;p27"/>
          <p:cNvGraphicFramePr/>
          <p:nvPr/>
        </p:nvGraphicFramePr>
        <p:xfrm>
          <a:off x="1120000" y="25633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{D9D0D5B8-F35B-4DAE-91C6-24F933178926}</a:tableStyleId>
              </a:tblPr>
              <a:tblGrid>
                <a:gridCol w="958850"/>
                <a:gridCol w="649275"/>
                <a:gridCol w="412750"/>
                <a:gridCol w="468325"/>
                <a:gridCol w="696925"/>
                <a:gridCol w="609600"/>
              </a:tblGrid>
              <a:tr h="1905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Aspect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Transformer Models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Baseline </a:t>
                      </a:r>
                      <a:br>
                        <a:rPr b="1" lang="en-US" sz="1100" u="none" cap="none" strike="noStrike"/>
                      </a:br>
                      <a:r>
                        <a:rPr b="1" lang="en-US" sz="1100" u="none" cap="none" strike="noStrike"/>
                        <a:t>SVM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139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RoBERTa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BERT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XLNet 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DistilBERT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 vMerge="1"/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Performance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0.77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Usability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0.68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Security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0.76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Community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0.20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0.26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Compatibility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0.13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Portability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0.59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Documentation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0.61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Bug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0.63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Legal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0.38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0.35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0.63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OnlySentiment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0.58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Others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0000"/>
                          </a:solidFill>
                        </a:rPr>
                        <a:t>0.73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0.64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378" name="Google Shape;378;p27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27</a:t>
            </a:r>
            <a:endParaRPr/>
          </a:p>
        </p:txBody>
      </p:sp>
      <p:graphicFrame>
        <p:nvGraphicFramePr>
          <p:cNvPr id="379" name="Google Shape;379;p27"/>
          <p:cNvGraphicFramePr/>
          <p:nvPr/>
        </p:nvGraphicFramePr>
        <p:xfrm>
          <a:off x="5089207" y="1825625"/>
          <a:ext cx="6729413" cy="380523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Experimental Results</a:t>
            </a:r>
            <a:endParaRPr/>
          </a:p>
        </p:txBody>
      </p:sp>
      <p:sp>
        <p:nvSpPr>
          <p:cNvPr id="385" name="Google Shape;38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86" name="Google Shape;386;p28"/>
          <p:cNvGraphicFramePr/>
          <p:nvPr/>
        </p:nvGraphicFramePr>
        <p:xfrm>
          <a:off x="874692" y="27589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{D9D0D5B8-F35B-4DAE-91C6-24F933178926}</a:tableStyleId>
              </a:tblPr>
              <a:tblGrid>
                <a:gridCol w="703100"/>
                <a:gridCol w="647525"/>
                <a:gridCol w="274125"/>
                <a:gridCol w="275700"/>
                <a:gridCol w="270950"/>
                <a:gridCol w="271075"/>
                <a:gridCol w="271075"/>
                <a:gridCol w="271075"/>
                <a:gridCol w="271075"/>
                <a:gridCol w="271075"/>
                <a:gridCol w="271075"/>
                <a:gridCol w="271075"/>
                <a:gridCol w="271075"/>
                <a:gridCol w="271075"/>
                <a:gridCol w="271075"/>
                <a:gridCol w="271075"/>
                <a:gridCol w="271075"/>
                <a:gridCol w="271075"/>
                <a:gridCol w="271075"/>
                <a:gridCol w="271075"/>
                <a:gridCol w="277300"/>
                <a:gridCol w="318025"/>
                <a:gridCol w="307450"/>
                <a:gridCol w="275700"/>
                <a:gridCol w="271075"/>
                <a:gridCol w="271075"/>
                <a:gridCol w="271075"/>
                <a:gridCol w="271075"/>
                <a:gridCol w="271075"/>
                <a:gridCol w="277300"/>
                <a:gridCol w="274125"/>
                <a:gridCol w="306650"/>
                <a:gridCol w="271075"/>
                <a:gridCol w="271075"/>
                <a:gridCol w="271075"/>
              </a:tblGrid>
              <a:tr h="3066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Aspect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Performance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Usability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Security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Community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Compatibility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Portability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Documentation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Bug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Legal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OnlySentiment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Others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 hMerge="1"/>
              </a:tr>
              <a:tr h="177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 Metric 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F1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F1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F1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F1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F1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F1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F1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F1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F1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F1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P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F1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</a:tr>
              <a:tr h="1779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Transformer </a:t>
                      </a:r>
                      <a:br>
                        <a:rPr b="1" lang="en-US" sz="1000" u="none" cap="none" strike="noStrike"/>
                      </a:br>
                      <a:r>
                        <a:rPr b="1" lang="en-US" sz="1000" u="none" cap="none" strike="noStrike"/>
                        <a:t>Models 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RoBERTa 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0.80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0.77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0.69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0.04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0.06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0.67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0.69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0.57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0.72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0.62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0.69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0.58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0.73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</a:tr>
              <a:tr h="169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BERT 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0.77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0.81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0.02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0.70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0.39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0.38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</a:tr>
              <a:tr h="169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XLNet 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0.17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0.01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0.02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0.33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0.31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0.35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0.77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</a:tr>
              <a:tr h="169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DistilBERT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0.81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0.76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0.33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0.20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0.30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0.09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0.62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0.59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0.66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</a:tr>
              <a:tr h="1694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/>
                        <a:t>Baseline SVM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0.75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0.26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0.08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0.13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0.49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0.70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0.46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0.52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0.43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0.50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0.61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0.67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0.64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475" marB="0" marR="8475" marL="8475" anchor="b"/>
                </a:tc>
              </a:tr>
            </a:tbl>
          </a:graphicData>
        </a:graphic>
      </p:graphicFrame>
      <p:sp>
        <p:nvSpPr>
          <p:cNvPr id="387" name="Google Shape;387;p28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93" name="Google Shape;393;p29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Our final remarks</a:t>
            </a:r>
            <a:endParaRPr/>
          </a:p>
        </p:txBody>
      </p:sp>
      <p:sp>
        <p:nvSpPr>
          <p:cNvPr id="394" name="Google Shape;39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Problem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Related 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Research Question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Objectives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Outcomes and Impacts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Methodology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Experimental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Future Research Directions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Reference</a:t>
            </a:r>
            <a:endParaRPr/>
          </a:p>
        </p:txBody>
      </p:sp>
      <p:sp>
        <p:nvSpPr>
          <p:cNvPr id="177" name="Google Shape;17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401" name="Google Shape;401;p30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The results outperformed benchmark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Successfully established use of transformer in this are of study</a:t>
            </a:r>
            <a:endParaRPr/>
          </a:p>
        </p:txBody>
      </p:sp>
      <p:sp>
        <p:nvSpPr>
          <p:cNvPr id="402" name="Google Shape;40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Future Research Directions</a:t>
            </a:r>
            <a:endParaRPr/>
          </a:p>
        </p:txBody>
      </p:sp>
      <p:sp>
        <p:nvSpPr>
          <p:cNvPr id="409" name="Google Shape;409;p31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The future works on this field</a:t>
            </a:r>
            <a:endParaRPr/>
          </a:p>
        </p:txBody>
      </p:sp>
      <p:sp>
        <p:nvSpPr>
          <p:cNvPr id="410" name="Google Shape;41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Future Research Directions</a:t>
            </a:r>
            <a:endParaRPr/>
          </a:p>
        </p:txBody>
      </p:sp>
      <p:sp>
        <p:nvSpPr>
          <p:cNvPr id="417" name="Google Shape;417;p32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Balance the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Use more available models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Make multi-categorical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Make one model and best perform all aspects</a:t>
            </a:r>
            <a:endParaRPr/>
          </a:p>
        </p:txBody>
      </p:sp>
      <p:sp>
        <p:nvSpPr>
          <p:cNvPr id="418" name="Google Shape;41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32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25" name="Google Shape;425;p33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Existent materials used for this study</a:t>
            </a:r>
            <a:endParaRPr/>
          </a:p>
        </p:txBody>
      </p:sp>
      <p:sp>
        <p:nvSpPr>
          <p:cNvPr id="426" name="Google Shape;42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p33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33" name="Google Shape;433;p34"/>
          <p:cNvSpPr txBox="1"/>
          <p:nvPr>
            <p:ph idx="1" type="body"/>
          </p:nvPr>
        </p:nvSpPr>
        <p:spPr>
          <a:xfrm>
            <a:off x="1120000" y="1825625"/>
            <a:ext cx="10233800" cy="4192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Creative Commons license - Wikipedia, https://en.wikipedia.org/wiki/Creative_Commons_license, accessed: 01 Apr, 2022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Stack Overflow - Wikipedia, https://en.wikipedia.org/wiki/Stack_Overflow, accessed: 04 Apr, 2022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Vaswani, Ashish, Noam Shazeer, Niki Parmar, Jakob Uszkoreit, Llion Jones, Aidan N. Gomez, Łukasz Kaiser, and Illia Polosukhin. "Attention is all you need." Advances in neural information processing systems 30 (2017).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Devlin, Jacob, Ming-Wei Chang, Kenton Lee, and Kristina Toutanova. "Bert: Pre-training of deep bidirectional transformers for language understanding." arXiv preprint arXiv:1810.04805 (2018).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Liu, Yinhan, Myle Ott, Naman Goyal, Jingfei Du, Mandar Joshi, Danqi Chen, Omer Levy, Mike Lewis, Luke Zettlemoyer, and Veselin Stoyanov. "Roberta: A robustly optimized bert pretraining approach." arXiv preprint arXiv:1907.11692 (2019).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Sanh, Victor, Lysandre Debut, Julien Chaumond, and Thomas Wolf. "DistilBERT, a distilled version of BERT: smaller, faster, cheaper and lighter." arXiv preprint arXiv:1910.01108 (2019).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Yang, Zhilin, Zihang Dai, Yiming Yang, Jaime Carbonell, Russ R. Salakhutdinov, and Quoc V. Le. "Xlnet: Generalized autoregressive pretraining for language understanding." Advances in neural information processing systems 32 (2019).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A. Barua, S. W. Thomas, and A. E. Hassan. "What are developers talking about? an analysis of topics and trends in stack overflow." Empirical Software Engineering, pages 1-31, 2012.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Nibir Mandal and Gias Uddin. "An empirical study of IoT security aspects at sentence-level in developer textual discussions." Information and Software Technology 150, Pages- 106970 (2022).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D. M. Blei, A. Y. Ng, and M. I. Jordan. "Latent dirichlet allocation." Journal of Machine Learning Research, 3(4-5):993-1022, 2003.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D. Kavaler, D. Posnett, C. Gibler, H. Chen, P. Devanbu, and V. Filkov. "Using and asking: Apis used in the android market and asked about in stackoverflow." In Proceedings of the International Conference on Social Informatics, pages 405–418, 2013.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C. Parnin, C. Treude, L. Grammel, and M.-A. Storey. "Crowd documentation: Exploring the coverage and dynamics of api discussions on stack overflow." Technical report, Technical Report GIT-CS-12-05, Georgia Tech, 2012.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Uddin, Gias, and Foutse Khomh. "Automatic mining of opinions expressed about apis in stack overflow." IEEE Transactions on Software Engineering 47, no. 3 (2019): 522-559.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Gias Uddin and Foutse Khomh. "Mining API aspects in API reviews." Technical report, 2017.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Gias Uddin and Foutse Khomh. "Opiner: an opinion search and summarization engine for apis." In Proceedings of the 32</a:t>
            </a:r>
            <a:r>
              <a:rPr baseline="30000" lang="en-US"/>
              <a:t>nd</a:t>
            </a:r>
            <a:r>
              <a:rPr lang="en-US"/>
              <a:t> IEEE/ACM International Conference on Automated Software Engineering (ASE 2017), pages 978–983. IEEE Computer Society, 2017.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Uddin, Gias, and Foutse Khomh. "Automatic summarization of API reviews." In 2017 32</a:t>
            </a:r>
            <a:r>
              <a:rPr baseline="30000" lang="en-US"/>
              <a:t>nd</a:t>
            </a:r>
            <a:r>
              <a:rPr lang="en-US"/>
              <a:t> IEEE/ACM International Conference on Automated Software Engineering (ASE), pp. 159-170. IEEE, 2017.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Uddin, Gias, Olga Baysal, Latifa Guerrouj, and Foutse Khomh. "Understanding how and why developers seek and analyze API-related opinions." IEEE Transactions on Software Engineering 47, no. 4 (2019): 694-735.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Lin, Bin, Fiorella Zampetti, Gabriele Bavota, Massimiliano Di Penta, and Michele Lanza. "Pattern-based mining of opinions in Q&amp;A websites." In 2019 IEEE/ACM 41</a:t>
            </a:r>
            <a:r>
              <a:rPr baseline="30000" lang="en-US"/>
              <a:t>st</a:t>
            </a:r>
            <a:r>
              <a:rPr lang="en-US"/>
              <a:t> International Conference on Software Engineering (ICSE), pp. 548-559. IEEE, 2019.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Minqing Hu and Bing Liu. "Mining and summarizing customer reviews." In Proceedings of the 10</a:t>
            </a:r>
            <a:r>
              <a:rPr baseline="30000" lang="en-US"/>
              <a:t>th</a:t>
            </a:r>
            <a:r>
              <a:rPr lang="en-US"/>
              <a:t> ACM SIGKDD International Conference on Knowledge Discovery and Data Mining (SIGKDD 2004), pages 168–177. ACM, 2004.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Shaohua Wang, NhatHai Phan, Yan Wang, and Yong Zhao. "Extracting API tips from developer question and answer websites." In Proceedings of the 16</a:t>
            </a:r>
            <a:r>
              <a:rPr baseline="30000" lang="en-US"/>
              <a:t>th</a:t>
            </a:r>
            <a:r>
              <a:rPr lang="en-US"/>
              <a:t> International Conference on Mining Software Repositories (MSR 2019)}, pages 321–332. IEEE / ACM, 2019.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Yingying Zhang and Daqing Hou. "Extracting problematic API features from forum discussions." In Proceedings of the IEEE 21</a:t>
            </a:r>
            <a:r>
              <a:rPr baseline="30000" lang="en-US"/>
              <a:t>st</a:t>
            </a:r>
            <a:r>
              <a:rPr lang="en-US"/>
              <a:t> International Conference on Program Comprehension (ICPC 2013), pages 142–151. IEEE Computer Society, 2013.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Top 50 Most Popular APIs (Updated for 2022) | RapidAPI, https://rapidapi.com/blog/most-popular-api/, accessed: 11 Apr, 2022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n-US"/>
              <a:t>Raffel, Colin, Noam Shazeer, Adam Roberts, Katherine Lee, Sharan Narang, Michael Matena, Yanqi Zhou, Wei Li, and Peter J. Liu. "Exploring the limits of transfer learning with a unified text-to-text transformer." arXiv preprint arXiv:1910.10683 (2019).</a:t>
            </a:r>
            <a:endParaRPr/>
          </a:p>
        </p:txBody>
      </p:sp>
      <p:sp>
        <p:nvSpPr>
          <p:cNvPr id="434" name="Google Shape;43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41" name="Google Shape;441;p35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Welcoming Queries</a:t>
            </a:r>
            <a:endParaRPr/>
          </a:p>
        </p:txBody>
      </p:sp>
      <p:sp>
        <p:nvSpPr>
          <p:cNvPr id="442" name="Google Shape;44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4" name="Google Shape;184;p4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A brief introduction to the study</a:t>
            </a:r>
            <a:endParaRPr/>
          </a:p>
        </p:txBody>
      </p:sp>
      <p:sp>
        <p:nvSpPr>
          <p:cNvPr id="185" name="Google Shape;18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4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2" name="Google Shape;192;p5"/>
          <p:cNvSpPr txBox="1"/>
          <p:nvPr>
            <p:ph idx="1" type="body"/>
          </p:nvPr>
        </p:nvSpPr>
        <p:spPr>
          <a:xfrm>
            <a:off x="1120000" y="1825625"/>
            <a:ext cx="10233800" cy="4157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Contribution to a running study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Utilizing the Opiner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Classifying NLP dataset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Binary Classification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Applied four transformer models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RoBERTa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BERT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XLNet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DistilBERT</a:t>
            </a:r>
            <a:endParaRPr/>
          </a:p>
        </p:txBody>
      </p:sp>
      <p:sp>
        <p:nvSpPr>
          <p:cNvPr id="193" name="Google Shape;19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5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200" name="Google Shape;200;p6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The problem this study aims to overcome</a:t>
            </a:r>
            <a:endParaRPr/>
          </a:p>
        </p:txBody>
      </p:sp>
      <p:sp>
        <p:nvSpPr>
          <p:cNvPr id="201" name="Google Shape;20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1676400" y="41276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Can Transformer Models outperform the existent models, specifically the benchmark function (in this case, SVM) and predict more thoroughly that which aspect a StackOverflow discussion belong to.</a:t>
            </a:r>
            <a:endParaRPr sz="2400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6000"/>
              <a:buFont typeface="Corbel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209" name="Google Shape;209;p7"/>
          <p:cNvSpPr txBox="1"/>
          <p:nvPr>
            <p:ph idx="1" type="subTitle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Previously done works relating to this study</a:t>
            </a:r>
            <a:endParaRPr/>
          </a:p>
        </p:txBody>
      </p:sp>
      <p:sp>
        <p:nvSpPr>
          <p:cNvPr id="210" name="Google Shape;2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217" name="Google Shape;217;p8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Most preliminary 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i="1" lang="en-US"/>
              <a:t>Opiner: an opinion search and summarization engine for apis</a:t>
            </a:r>
            <a:endParaRPr i="1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Designed by Uddin et al.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A website for suggesting developers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i="1" lang="en-US"/>
              <a:t>Mining API aspects in API reviews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Authored by Gias Uddin and Foutse Khomh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Discussed on process of mining API reviews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Used SVM to train</a:t>
            </a:r>
            <a:endParaRPr/>
          </a:p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225" name="Google Shape;225;p9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Exploring connections between API usage and StackOverflow discussion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Using and asking: Apis used in the android market and asked about in stackoverflow; D. Kavaler et al.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Crowd documentation: Exploring the coverage and dynamics of api discussions on stack overflow; C. Parnin et al.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Both researches found an existent relationship</a:t>
            </a:r>
            <a:endParaRPr/>
          </a:p>
        </p:txBody>
      </p:sp>
      <p:sp>
        <p:nvSpPr>
          <p:cNvPr id="226" name="Google Shape;2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10888980" y="215514"/>
            <a:ext cx="929640" cy="629676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2022-02-02T20:32:49Z</dcterms:created>
  <dc:creator>Md. Shahriare Satu</dc:creator>
</cp:coreProperties>
</file>