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9144000" cy="5143500"/>
  <p:embeddedFontLst>
    <p:embeddedFont>
      <p:font typeface="Fira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iraSans-regular.fntdata"/><Relationship Id="rId21" Type="http://schemas.openxmlformats.org/officeDocument/2006/relationships/slide" Target="slides/slide16.xml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764425f69_0_9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b764425f69_0_9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764425f69_0_8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b764425f69_0_8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764425f69_0_1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764425f69_0_1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1058a003e_0_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f1058a003e_0_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1058a003e_0_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f1058a003e_0_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764425f69_0_4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b764425f69_0_4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764425f69_0_6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b764425f69_0_6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764425f69_0_8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b764425f69_0_8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769528" y="199026"/>
            <a:ext cx="7604943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970895" y="2043095"/>
            <a:ext cx="5361305" cy="276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330895" y="1684392"/>
            <a:ext cx="6482209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851F0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375103" y="3575290"/>
            <a:ext cx="6393793" cy="516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69528" y="199026"/>
            <a:ext cx="7604943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69528" y="199026"/>
            <a:ext cx="7604943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834403"/>
            <a:ext cx="9144000" cy="45720"/>
          </a:xfrm>
          <a:custGeom>
            <a:rect b="b" l="l" r="r" t="t"/>
            <a:pathLst>
              <a:path extrusionOk="0" h="45719" w="9144000">
                <a:moveTo>
                  <a:pt x="0" y="45599"/>
                </a:moveTo>
                <a:lnTo>
                  <a:pt x="0" y="0"/>
                </a:lnTo>
                <a:lnTo>
                  <a:pt x="9143981" y="0"/>
                </a:lnTo>
                <a:lnTo>
                  <a:pt x="9143981" y="45599"/>
                </a:lnTo>
                <a:lnTo>
                  <a:pt x="0" y="45599"/>
                </a:lnTo>
                <a:close/>
              </a:path>
            </a:pathLst>
          </a:custGeom>
          <a:solidFill>
            <a:srgbClr val="4985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769528" y="199026"/>
            <a:ext cx="7604943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970895" y="2043095"/>
            <a:ext cx="5361305" cy="276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clanthology.org/2023.findings-eacl.54/" TargetMode="External"/><Relationship Id="rId4" Type="http://schemas.openxmlformats.org/officeDocument/2006/relationships/hyperlink" Target="https://arxiv.org/abs/2103.1073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.ly/nc-sentnob" TargetMode="External"/><Relationship Id="rId4" Type="http://schemas.openxmlformats.org/officeDocument/2006/relationships/hyperlink" Target="http://huggingface.co/datasets/ktoufiquee/NC-SentNoB" TargetMode="External"/><Relationship Id="rId5" Type="http://schemas.openxmlformats.org/officeDocument/2006/relationships/hyperlink" Target="http://paperswithcode.com/dataset/nc-sentnob" TargetMode="External"/><Relationship Id="rId6" Type="http://schemas.openxmlformats.org/officeDocument/2006/relationships/hyperlink" Target="http://kaggle.com/datasets/kazitoufiqueelahi/nc-sentno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clanthology.org/2020.wnut-1.3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clanthology.org/2021.findings-emnlp.278/" TargetMode="External"/><Relationship Id="rId4" Type="http://schemas.openxmlformats.org/officeDocument/2006/relationships/hyperlink" Target="https://www.sciencedirect.com/science/article/pii/S2666307423000025" TargetMode="External"/><Relationship Id="rId5" Type="http://schemas.openxmlformats.org/officeDocument/2006/relationships/hyperlink" Target="https://dl.acm.org/doi/abs/10.1145/3580305.359990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nk.springer.com/article/10.1007/BF00994018" TargetMode="External"/><Relationship Id="rId4" Type="http://schemas.openxmlformats.org/officeDocument/2006/relationships/hyperlink" Target="https://www.bioinf.jku.at/publications/older/2604.pdf" TargetMode="External"/><Relationship Id="rId5" Type="http://schemas.openxmlformats.org/officeDocument/2006/relationships/hyperlink" Target="https://github.com/sagorbrur/bangla-ber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2102.004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149225"/>
          </a:xfrm>
          <a:custGeom>
            <a:rect b="b" l="l" r="r" t="t"/>
            <a:pathLst>
              <a:path extrusionOk="0" h="149225" w="9144000">
                <a:moveTo>
                  <a:pt x="9143981" y="148799"/>
                </a:moveTo>
                <a:lnTo>
                  <a:pt x="0" y="148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148799"/>
                </a:lnTo>
                <a:close/>
              </a:path>
            </a:pathLst>
          </a:custGeom>
          <a:solidFill>
            <a:srgbClr val="A5000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484950" y="1624725"/>
            <a:ext cx="817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0002"/>
                </a:solidFill>
                <a:latin typeface="Fira Sans"/>
                <a:ea typeface="Fira Sans"/>
                <a:cs typeface="Fira Sans"/>
                <a:sym typeface="Fira Sans"/>
              </a:rPr>
              <a:t>A Comparative Analysis of Noise Reduction Methods in Sentiment Analysis on Noisy Bangla Texts</a:t>
            </a:r>
            <a:endParaRPr sz="2700">
              <a:solidFill>
                <a:srgbClr val="A5000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52397" y="1267728"/>
            <a:ext cx="883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2024 The 9th Workshop on Noisy and User-generated Text (W-NUT)</a:t>
            </a: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6025"/>
            <a:ext cx="8839200" cy="51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375" y="2973700"/>
            <a:ext cx="6969241" cy="5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Result of</a:t>
            </a: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 Noise Reduction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97" y="1194704"/>
            <a:ext cx="6348401" cy="242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1397800" y="936850"/>
            <a:ext cx="6348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comparison of different noise reduction methods</a:t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333450" y="3618125"/>
            <a:ext cx="64770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Results are inconclusive.</a:t>
            </a:r>
            <a:endParaRPr b="1"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Noisy text scores higher in metrics that focuses on identical word/sub-word.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3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✔ We prioritized Human Evaluation, where Google Translate has the highest score.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Setup for Sentiment Analysis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29275" y="1185475"/>
            <a:ext cx="41508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Pre-trained models: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Bangla-BERT-Base [7]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BanglaBERT [9]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BanglaBERT Large [9]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BanglaBERT Generator [9]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sahajBERT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Bangla-Electra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MuRIL [10]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57225" y="4629550"/>
            <a:ext cx="791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[9] 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Bhattacharjee et al., 2022. </a:t>
            </a: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Banglanlg: Benchmarks and resources for evaluating low-resource natural language generation in bangla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[10] 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Khanuja et al., 2021. </a:t>
            </a: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Muril: Multilingual representations for indian languages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4663975" y="1185475"/>
            <a:ext cx="41508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weights (1.4496, 0.8106, 0.9289) used for cost-sensitive learning.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AdamW optimizer used for all the models with a leaning rate of 1e-5.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Batch Size 48 for sahaj BERT, 32 for Bangla BERT Large, and 128 for rest of the models.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53350" y="168926"/>
            <a:ext cx="84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Result</a:t>
            </a: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 of Sentiment Analysis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86" y="1536701"/>
            <a:ext cx="3672600" cy="15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173" y="1554725"/>
            <a:ext cx="3752940" cy="15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13188" y="1297625"/>
            <a:ext cx="3672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 noisy texts</a:t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990338" y="1297625"/>
            <a:ext cx="3672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noise reduced text</a:t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686400" y="3216575"/>
            <a:ext cx="57435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Denoised texts performs worse than noisy text in sentiment analysis.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Back translation is not suitable for Bangla sentiment analysis.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！</a:t>
            </a:r>
            <a:r>
              <a:rPr lang="en-US" sz="13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Denoised texts by other methods can be tested for performance impact.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778775" y="1664044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778775" y="1849269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778775" y="2018044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778775" y="2208644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778775" y="2372044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778775" y="2532919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778775" y="2712607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 rot="10800000">
            <a:off x="8409550" y="1708069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 rot="10800000">
            <a:off x="8409550" y="1849269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 rot="10800000">
            <a:off x="8409550" y="2018044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 rot="10800000">
            <a:off x="8409550" y="2215419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 rot="10800000">
            <a:off x="8409550" y="2394744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 rot="10800000">
            <a:off x="8409550" y="2581569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 rot="10800000">
            <a:off x="8409550" y="2771444"/>
            <a:ext cx="3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⏶</a:t>
            </a:r>
            <a:endParaRPr sz="1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353350" y="168926"/>
            <a:ext cx="84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Failure Cases of Back-Translation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067450" y="1285450"/>
            <a:ext cx="34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Removes contextually important word.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067450" y="2225225"/>
            <a:ext cx="34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Removes contextually important word.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067450" y="2905050"/>
            <a:ext cx="348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✔ Fixes punctuation error.</a:t>
            </a:r>
            <a:b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Converted words to romanized Bangla.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067450" y="3928300"/>
            <a:ext cx="348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✔ Fixes spacing error.</a:t>
            </a:r>
            <a:b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Introduced mixed language.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350" y="1059525"/>
            <a:ext cx="2437675" cy="36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Future Directions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457200" y="1200150"/>
            <a:ext cx="83820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character-level NMT models for back-translation.</a:t>
            </a:r>
            <a:b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Study correlation between noise reduction with performance of sentiment analysis in Bangla.</a:t>
            </a:r>
            <a:b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Investigate noise specific reduction techniques.</a:t>
            </a:r>
            <a:b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LLMs for noise reduction.</a:t>
            </a:r>
            <a:b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rebuchet M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a robust noise reduction model for Bangla.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Open Source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457200" y="1200150"/>
            <a:ext cx="83820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Codes are available at: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➢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Github: </a:t>
            </a:r>
            <a:r>
              <a:rPr lang="en-US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t.ly/nc-sentnob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is available at: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➢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Hugging Face: </a:t>
            </a:r>
            <a:r>
              <a:rPr lang="en-US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huggingface.co/datasets/ktoufiquee/NC-SentNoB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➢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Papers With Code: </a:t>
            </a:r>
            <a:r>
              <a:rPr lang="en-US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paperswithcode.com/dataset/nc-sentnob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rebuchet MS"/>
              <a:buChar char="➢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Kaggle: </a:t>
            </a:r>
            <a:r>
              <a:rPr lang="en-US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kaggle.com/datasets/kazitoufiqueelahi/nc-sentnob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0" y="2038350"/>
            <a:ext cx="9144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0" lvl="0" marL="565150" marR="0" rtl="0" algn="ctr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006E"/>
                </a:solidFill>
                <a:latin typeface="Fira Sans"/>
                <a:ea typeface="Fira Sans"/>
                <a:cs typeface="Fira Sans"/>
                <a:sym typeface="Fira Sans"/>
              </a:rPr>
              <a:t>Thank You</a:t>
            </a:r>
            <a:endParaRPr sz="2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Effect of Noise in Bangla Text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471875" y="1257250"/>
            <a:ext cx="8214900" cy="2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of pre-trained language models (PLMs) drops significantly due to textual noise [1].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Auto-correction tools are still underdeveloped in Bangla.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“ভাই </a:t>
            </a:r>
            <a:r>
              <a:rPr lang="en-US" sz="1600">
                <a:solidFill>
                  <a:schemeClr val="dk1"/>
                </a:solidFill>
                <a:highlight>
                  <a:schemeClr val="accent6"/>
                </a:highlight>
                <a:latin typeface="Trebuchet MS"/>
                <a:ea typeface="Trebuchet MS"/>
                <a:cs typeface="Trebuchet MS"/>
                <a:sym typeface="Trebuchet MS"/>
              </a:rPr>
              <a:t>দয়াকরে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খাবার নষ্ট </a:t>
            </a:r>
            <a:r>
              <a:rPr lang="en-US" sz="1600">
                <a:solidFill>
                  <a:schemeClr val="dk1"/>
                </a:solidFill>
                <a:highlight>
                  <a:srgbClr val="A5A5A5"/>
                </a:highlight>
                <a:latin typeface="Trebuchet MS"/>
                <a:ea typeface="Trebuchet MS"/>
                <a:cs typeface="Trebuchet MS"/>
                <a:sym typeface="Trebuchet MS"/>
              </a:rPr>
              <a:t>করবেন্না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 (</a:t>
            </a:r>
            <a:r>
              <a:rPr i="1"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Please don’t waste food brother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contains </a:t>
            </a:r>
            <a:r>
              <a:rPr lang="en-US" sz="1600">
                <a:solidFill>
                  <a:schemeClr val="dk1"/>
                </a:solidFill>
                <a:highlight>
                  <a:schemeClr val="accent6"/>
                </a:highlight>
                <a:latin typeface="Trebuchet MS"/>
                <a:ea typeface="Trebuchet MS"/>
                <a:cs typeface="Trebuchet MS"/>
                <a:sym typeface="Trebuchet MS"/>
              </a:rPr>
              <a:t>Spacing Error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600">
                <a:solidFill>
                  <a:schemeClr val="dk1"/>
                </a:solidFill>
                <a:highlight>
                  <a:srgbClr val="A5A5A5"/>
                </a:highlight>
                <a:latin typeface="Trebuchet MS"/>
                <a:ea typeface="Trebuchet MS"/>
                <a:cs typeface="Trebuchet MS"/>
                <a:sym typeface="Trebuchet MS"/>
              </a:rPr>
              <a:t>Spelling Error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471875" y="4668250"/>
            <a:ext cx="79026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[1] Srivastava et al., 2020.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Noisy text data: Achilles’ heel of bert</a:t>
            </a: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Relevant Research and Their Limitations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457200" y="1200150"/>
            <a:ext cx="83820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Recently introduced </a:t>
            </a:r>
            <a:r>
              <a:rPr b="1"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SentNoB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dataset by Islam et al. [2] conducts sentiment analysis on noisy Bangla texts.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✔ </a:t>
            </a:r>
            <a:r>
              <a:rPr lang="en-US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15,728 noisy Bangla texts labeled into positive, negative, and neutral sentiment.</a:t>
            </a:r>
            <a:endParaRPr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✔ </a:t>
            </a:r>
            <a:r>
              <a:rPr lang="en-US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Experiments with both semantic and lexical features.</a:t>
            </a:r>
            <a:endParaRPr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of the models are poor. Highest F1-Score: 64.61</a:t>
            </a:r>
            <a:endParaRPr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information about residing noises in the texts.</a:t>
            </a:r>
            <a:endParaRPr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Noise reduction methods aren’t explored. [3][4]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57200" y="4572000"/>
            <a:ext cx="7917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[2] 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Islam et al., 2021. </a:t>
            </a: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Sentnob: A dataset for analysing sentiment on noisy bangla texts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[3] 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Haque et al., 2023. </a:t>
            </a: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Multi-class sentiment classification on bengali social media comments using machine learning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[4] Islam et al., 2023. </a:t>
            </a: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Sentigold: A large bangla gold standard multi-domain sentiment analysis dataset and its evaluation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Our Contributions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471550" y="1319763"/>
            <a:ext cx="4283400" cy="525300"/>
          </a:xfrm>
          <a:prstGeom prst="rect">
            <a:avLst/>
          </a:prstGeom>
          <a:noFill/>
          <a:ln cap="flat" cmpd="sng" w="28575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and label noises that are present in the SentNoB dataset</a:t>
            </a: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471550" y="2023438"/>
            <a:ext cx="4283400" cy="525300"/>
          </a:xfrm>
          <a:prstGeom prst="rect">
            <a:avLst/>
          </a:prstGeom>
          <a:noFill/>
          <a:ln cap="flat" cmpd="sng" w="28575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Employ and fine-tune different models to identify noises</a:t>
            </a: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508225" y="2727093"/>
            <a:ext cx="4283400" cy="525300"/>
          </a:xfrm>
          <a:prstGeom prst="rect">
            <a:avLst/>
          </a:prstGeom>
          <a:noFill/>
          <a:ln cap="flat" cmpd="sng" w="28575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Apply and evaluate different noise reduction methods</a:t>
            </a: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471550" y="3430762"/>
            <a:ext cx="4283400" cy="525300"/>
          </a:xfrm>
          <a:prstGeom prst="rect">
            <a:avLst/>
          </a:prstGeom>
          <a:noFill/>
          <a:ln cap="flat" cmpd="sng" w="28575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Assess the sentiment classification performance on both noisy and noise reduced data using PLMs</a:t>
            </a: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746" y="1319763"/>
            <a:ext cx="3133700" cy="27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5948800" y="1062675"/>
            <a:ext cx="2313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 from dataset</a:t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304800" y="209550"/>
            <a:ext cx="86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Annotation process of NC-SentNoB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840538" y="1390800"/>
            <a:ext cx="2706300" cy="53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6DDE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Invited 7 native Bangla speakers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840538" y="2136000"/>
            <a:ext cx="2706300" cy="53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6DDE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Selected 4 speakers with 90% trustworthiness</a:t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12188" y="2881200"/>
            <a:ext cx="2763000" cy="53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6DDE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Annotated 15,176 texts from SentNoB with 10 noise categories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1" name="Google Shape;91;p11"/>
          <p:cNvCxnSpPr>
            <a:stCxn id="88" idx="1"/>
            <a:endCxn id="89" idx="3"/>
          </p:cNvCxnSpPr>
          <p:nvPr/>
        </p:nvCxnSpPr>
        <p:spPr>
          <a:xfrm flipH="1" rot="-5400000">
            <a:off x="2090338" y="2032050"/>
            <a:ext cx="207300" cy="6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92" name="Google Shape;92;p11"/>
          <p:cNvCxnSpPr>
            <a:stCxn id="89" idx="1"/>
            <a:endCxn id="90" idx="3"/>
          </p:cNvCxnSpPr>
          <p:nvPr/>
        </p:nvCxnSpPr>
        <p:spPr>
          <a:xfrm flipH="1" rot="-5400000">
            <a:off x="2090338" y="2777250"/>
            <a:ext cx="207300" cy="6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3" name="Google Shape;93;p11"/>
          <p:cNvSpPr/>
          <p:nvPr/>
        </p:nvSpPr>
        <p:spPr>
          <a:xfrm>
            <a:off x="868738" y="3630075"/>
            <a:ext cx="2649900" cy="53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6DDE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Assessed</a:t>
            </a: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annotation quality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4" name="Google Shape;94;p11"/>
          <p:cNvCxnSpPr>
            <a:stCxn id="90" idx="1"/>
            <a:endCxn id="93" idx="3"/>
          </p:cNvCxnSpPr>
          <p:nvPr/>
        </p:nvCxnSpPr>
        <p:spPr>
          <a:xfrm flipH="1" rot="-5400000">
            <a:off x="2088538" y="3524250"/>
            <a:ext cx="210900" cy="600"/>
          </a:xfrm>
          <a:prstGeom prst="curvedConnector3">
            <a:avLst>
              <a:gd fmla="val 50018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5" name="Google Shape;95;p11"/>
          <p:cNvSpPr txBox="1"/>
          <p:nvPr/>
        </p:nvSpPr>
        <p:spPr>
          <a:xfrm>
            <a:off x="1142188" y="4168050"/>
            <a:ext cx="2103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Noto Sans Symbols"/>
              <a:buChar char="✔"/>
            </a:pPr>
            <a:r>
              <a:rPr lang="en-US" sz="11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Fleiss’ Kappa Score: 0.69</a:t>
            </a:r>
            <a:endParaRPr sz="1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838" y="1197375"/>
            <a:ext cx="3330170" cy="355378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/>
        </p:nvSpPr>
        <p:spPr>
          <a:xfrm>
            <a:off x="5586125" y="940275"/>
            <a:ext cx="2313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Definition of Noise Categories</a:t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04800" y="209550"/>
            <a:ext cx="86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Dataset Statistics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1489363"/>
            <a:ext cx="4421574" cy="2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959" y="1180775"/>
            <a:ext cx="4047375" cy="360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 txBox="1"/>
          <p:nvPr/>
        </p:nvSpPr>
        <p:spPr>
          <a:xfrm>
            <a:off x="304800" y="1232275"/>
            <a:ext cx="4364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Statistics of NC-SentNoB per noise class</a:t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4810988" y="975175"/>
            <a:ext cx="4047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Heatmap of correlation coefficients among different noise types</a:t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Setup for Noise Identification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57200" y="1200150"/>
            <a:ext cx="83820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SVM [5]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Utilized both character and word n-gram.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Regularization parameter of 1.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Tokenization with character level n-gram and word level n-gram.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Bi-LSTM [6]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Cross Entropy Loss.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AdamW optimizer with learning rate of 1e-6.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Batch Size 256.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Bangla-BERT-Base [7]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Cross Entropy Loss.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AdamW optimizer with learning rate of 1e-5.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Batch Size 128.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57200" y="4588050"/>
            <a:ext cx="79173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[5] 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Cortes and Vapnik, 1995. </a:t>
            </a: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Support vector networks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[6] 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Hochreiter and Schmidhuber, 1997. </a:t>
            </a: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Long short-term memory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[7] Sarker, 2020. </a:t>
            </a: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Banglabert: Bengali mask language model for bengali language understanding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Result of</a:t>
            </a: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 Noise Identification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88" y="1180925"/>
            <a:ext cx="3545640" cy="13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514388" y="2566325"/>
            <a:ext cx="35457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✔</a:t>
            </a:r>
            <a:r>
              <a:rPr b="1" lang="en-US" sz="13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3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SVM + Character n-gram attrains a higher score than SVM + Word n-gram.</a:t>
            </a:r>
            <a:endParaRPr sz="13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Bi-LSTM performs poorly.</a:t>
            </a:r>
            <a:endParaRPr b="1" sz="13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3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！</a:t>
            </a:r>
            <a:r>
              <a:rPr lang="en-US" sz="13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 level tokenizer can be implemented to see if there is any performance improvement in Bi-LSTM.</a:t>
            </a:r>
            <a:endParaRPr sz="13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14437" y="923825"/>
            <a:ext cx="3545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of different models on noise identification</a:t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788" y="1180925"/>
            <a:ext cx="3736824" cy="220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4892763" y="923825"/>
            <a:ext cx="3736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Class-wise performance of Bangla-BERT-Base</a:t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4892788" y="3386700"/>
            <a:ext cx="37368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Fails to classify instances of </a:t>
            </a:r>
            <a:r>
              <a:rPr i="1"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Wrong Serial</a:t>
            </a:r>
            <a:r>
              <a:rPr lang="en-US" sz="13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type.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3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！</a:t>
            </a:r>
            <a:r>
              <a:rPr lang="en-US" sz="13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data can be added to improve the imbalance which might lead to better performance.</a:t>
            </a:r>
            <a:endParaRPr sz="13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769528" y="199026"/>
            <a:ext cx="76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Setup for Noise Reduction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29275" y="1185475"/>
            <a:ext cx="41508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Noise Reduction Methods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Back-Translation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✔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Translate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✔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BanglaT5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Spelling Correction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Paraphrase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✔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BanglaT5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Mask Prediction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✔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Out of vocabulary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✔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4663975" y="1185475"/>
            <a:ext cx="41508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Metrics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BLEU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ROGUE-L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BERT-Score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SBERT-Score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BSTS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Word Coverage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✔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Word2Vec [8] 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✔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FastText [8]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✔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Bangla BERT [7]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Human Evaluation</a:t>
            </a:r>
            <a:endParaRPr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457225" y="4783475"/>
            <a:ext cx="7917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[8] 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Sarker, 2021. </a:t>
            </a:r>
            <a:r>
              <a:rPr lang="en-U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Bnlp: Natural language processing toolkit for bengali language</a:t>
            </a:r>
            <a:r>
              <a:rPr lang="en-US" sz="9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