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21"/>
  </p:notesMasterIdLst>
  <p:sldIdLst>
    <p:sldId id="256" r:id="rId2"/>
    <p:sldId id="266" r:id="rId3"/>
    <p:sldId id="259" r:id="rId4"/>
    <p:sldId id="322" r:id="rId5"/>
    <p:sldId id="323" r:id="rId6"/>
    <p:sldId id="294" r:id="rId7"/>
    <p:sldId id="298" r:id="rId8"/>
    <p:sldId id="301" r:id="rId9"/>
    <p:sldId id="316" r:id="rId10"/>
    <p:sldId id="317" r:id="rId11"/>
    <p:sldId id="318" r:id="rId12"/>
    <p:sldId id="305" r:id="rId13"/>
    <p:sldId id="308" r:id="rId14"/>
    <p:sldId id="320" r:id="rId15"/>
    <p:sldId id="321" r:id="rId16"/>
    <p:sldId id="313" r:id="rId17"/>
    <p:sldId id="324" r:id="rId18"/>
    <p:sldId id="314" r:id="rId19"/>
    <p:sldId id="3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7A"/>
    <a:srgbClr val="47AED1"/>
    <a:srgbClr val="00DE64"/>
    <a:srgbClr val="46B298"/>
    <a:srgbClr val="061E24"/>
    <a:srgbClr val="159BFF"/>
    <a:srgbClr val="5BFFFB"/>
    <a:srgbClr val="5AC5E4"/>
    <a:srgbClr val="14677A"/>
    <a:srgbClr val="0F4C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CB783-1401-A41E-DE1D-A22F043DFA7F}" v="93" dt="2022-08-12T16:32:21.024"/>
    <p1510:client id="{54F0C4BD-6C14-1DFE-94CD-F5DD5786D45F}" v="196" dt="2022-08-12T16:10:52.931"/>
    <p1510:client id="{A0EC7893-4ED5-47C6-AF6C-FDB44683B01E}" v="1016" dt="2022-08-12T14:37:29.675"/>
    <p1510:client id="{E9ECC84C-3C3B-DB15-0E07-050E1CB2436D}" v="317" dt="2023-09-05T16:03:24.781"/>
    <p1510:client id="{F3A86A8D-847C-C59C-CB7C-79D2DB7F97E0}" v="36" dt="2022-08-13T17:30:06.4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249" autoAdjust="0"/>
  </p:normalViewPr>
  <p:slideViewPr>
    <p:cSldViewPr snapToGrid="0">
      <p:cViewPr varScale="1">
        <p:scale>
          <a:sx n="106" d="100"/>
          <a:sy n="106" d="100"/>
        </p:scale>
        <p:origin x="9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1D950-4E27-40AD-90B5-B99E15624149}" type="datetimeFigureOut">
              <a:rPr lang="en-GB" smtClean="0"/>
              <a:t>06/09/2023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FF591-48E0-4394-9CE1-E4535F93AB4C}" type="slidenum">
              <a:rPr lang="en-GB" smtClean="0"/>
              <a:t>‹#›</a:t>
            </a:fld>
            <a:endParaRPr lang="en-GB"/>
          </a:p>
        </p:txBody>
      </p:sp>
    </p:spTree>
    <p:extLst>
      <p:ext uri="{BB962C8B-B14F-4D97-AF65-F5344CB8AC3E}">
        <p14:creationId xmlns:p14="http://schemas.microsoft.com/office/powerpoint/2010/main" val="233356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FF591-48E0-4394-9CE1-E4535F93AB4C}" type="slidenum">
              <a:rPr lang="en-GB" smtClean="0"/>
              <a:t>1</a:t>
            </a:fld>
            <a:endParaRPr lang="en-GB"/>
          </a:p>
        </p:txBody>
      </p:sp>
    </p:spTree>
    <p:extLst>
      <p:ext uri="{BB962C8B-B14F-4D97-AF65-F5344CB8AC3E}">
        <p14:creationId xmlns:p14="http://schemas.microsoft.com/office/powerpoint/2010/main" val="160347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F591-48E0-4394-9CE1-E4535F93AB4C}" type="slidenum">
              <a:rPr lang="en-GB" smtClean="0"/>
              <a:t>14</a:t>
            </a:fld>
            <a:endParaRPr lang="en-GB"/>
          </a:p>
        </p:txBody>
      </p:sp>
    </p:spTree>
    <p:extLst>
      <p:ext uri="{BB962C8B-B14F-4D97-AF65-F5344CB8AC3E}">
        <p14:creationId xmlns:p14="http://schemas.microsoft.com/office/powerpoint/2010/main" val="2917939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F591-48E0-4394-9CE1-E4535F93AB4C}" type="slidenum">
              <a:rPr lang="en-GB" smtClean="0"/>
              <a:t>15</a:t>
            </a:fld>
            <a:endParaRPr lang="en-GB"/>
          </a:p>
        </p:txBody>
      </p:sp>
    </p:spTree>
    <p:extLst>
      <p:ext uri="{BB962C8B-B14F-4D97-AF65-F5344CB8AC3E}">
        <p14:creationId xmlns:p14="http://schemas.microsoft.com/office/powerpoint/2010/main" val="136246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A1FF591-48E0-4394-9CE1-E4535F93AB4C}" type="slidenum">
              <a:rPr lang="en-GB" smtClean="0"/>
              <a:t>2</a:t>
            </a:fld>
            <a:endParaRPr lang="en-GB"/>
          </a:p>
        </p:txBody>
      </p:sp>
    </p:spTree>
    <p:extLst>
      <p:ext uri="{BB962C8B-B14F-4D97-AF65-F5344CB8AC3E}">
        <p14:creationId xmlns:p14="http://schemas.microsoft.com/office/powerpoint/2010/main" val="12955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F591-48E0-4394-9CE1-E4535F93AB4C}" type="slidenum">
              <a:rPr lang="en-GB" smtClean="0"/>
              <a:t>7</a:t>
            </a:fld>
            <a:endParaRPr lang="en-GB"/>
          </a:p>
        </p:txBody>
      </p:sp>
    </p:spTree>
    <p:extLst>
      <p:ext uri="{BB962C8B-B14F-4D97-AF65-F5344CB8AC3E}">
        <p14:creationId xmlns:p14="http://schemas.microsoft.com/office/powerpoint/2010/main" val="615942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F591-48E0-4394-9CE1-E4535F93AB4C}" type="slidenum">
              <a:rPr lang="en-GB" smtClean="0"/>
              <a:t>8</a:t>
            </a:fld>
            <a:endParaRPr lang="en-GB"/>
          </a:p>
        </p:txBody>
      </p:sp>
    </p:spTree>
    <p:extLst>
      <p:ext uri="{BB962C8B-B14F-4D97-AF65-F5344CB8AC3E}">
        <p14:creationId xmlns:p14="http://schemas.microsoft.com/office/powerpoint/2010/main" val="424570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F591-48E0-4394-9CE1-E4535F93AB4C}" type="slidenum">
              <a:rPr lang="en-GB" smtClean="0"/>
              <a:t>9</a:t>
            </a:fld>
            <a:endParaRPr lang="en-GB"/>
          </a:p>
        </p:txBody>
      </p:sp>
    </p:spTree>
    <p:extLst>
      <p:ext uri="{BB962C8B-B14F-4D97-AF65-F5344CB8AC3E}">
        <p14:creationId xmlns:p14="http://schemas.microsoft.com/office/powerpoint/2010/main" val="421710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F591-48E0-4394-9CE1-E4535F93AB4C}" type="slidenum">
              <a:rPr lang="en-GB" smtClean="0"/>
              <a:t>10</a:t>
            </a:fld>
            <a:endParaRPr lang="en-GB"/>
          </a:p>
        </p:txBody>
      </p:sp>
    </p:spTree>
    <p:extLst>
      <p:ext uri="{BB962C8B-B14F-4D97-AF65-F5344CB8AC3E}">
        <p14:creationId xmlns:p14="http://schemas.microsoft.com/office/powerpoint/2010/main" val="196357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F591-48E0-4394-9CE1-E4535F93AB4C}" type="slidenum">
              <a:rPr lang="en-GB" smtClean="0"/>
              <a:t>11</a:t>
            </a:fld>
            <a:endParaRPr lang="en-GB"/>
          </a:p>
        </p:txBody>
      </p:sp>
    </p:spTree>
    <p:extLst>
      <p:ext uri="{BB962C8B-B14F-4D97-AF65-F5344CB8AC3E}">
        <p14:creationId xmlns:p14="http://schemas.microsoft.com/office/powerpoint/2010/main" val="479379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F591-48E0-4394-9CE1-E4535F93AB4C}" type="slidenum">
              <a:rPr lang="en-GB" smtClean="0"/>
              <a:t>12</a:t>
            </a:fld>
            <a:endParaRPr lang="en-GB"/>
          </a:p>
        </p:txBody>
      </p:sp>
    </p:spTree>
    <p:extLst>
      <p:ext uri="{BB962C8B-B14F-4D97-AF65-F5344CB8AC3E}">
        <p14:creationId xmlns:p14="http://schemas.microsoft.com/office/powerpoint/2010/main" val="1664410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F591-48E0-4394-9CE1-E4535F93AB4C}" type="slidenum">
              <a:rPr lang="en-GB" smtClean="0"/>
              <a:t>13</a:t>
            </a:fld>
            <a:endParaRPr lang="en-GB"/>
          </a:p>
        </p:txBody>
      </p:sp>
    </p:spTree>
    <p:extLst>
      <p:ext uri="{BB962C8B-B14F-4D97-AF65-F5344CB8AC3E}">
        <p14:creationId xmlns:p14="http://schemas.microsoft.com/office/powerpoint/2010/main" val="332571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638E-25C9-4F02-85AF-26E72488AF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E7A04EB-9AB6-4702-8491-C9AC75333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FD9228F-8336-4674-A5C1-3CDCB5B04765}"/>
              </a:ext>
            </a:extLst>
          </p:cNvPr>
          <p:cNvSpPr>
            <a:spLocks noGrp="1"/>
          </p:cNvSpPr>
          <p:nvPr>
            <p:ph type="dt" sz="half" idx="10"/>
          </p:nvPr>
        </p:nvSpPr>
        <p:spPr/>
        <p:txBody>
          <a:bodyPr/>
          <a:lstStyle/>
          <a:p>
            <a:fld id="{CCFE1F8E-BE46-4AE5-99BC-02AD951E09BC}" type="datetime1">
              <a:rPr lang="en-US" smtClean="0"/>
              <a:t>9/6/2023</a:t>
            </a:fld>
            <a:endParaRPr lang="en-US" dirty="0"/>
          </a:p>
        </p:txBody>
      </p:sp>
      <p:sp>
        <p:nvSpPr>
          <p:cNvPr id="5" name="Footer Placeholder 4">
            <a:extLst>
              <a:ext uri="{FF2B5EF4-FFF2-40B4-BE49-F238E27FC236}">
                <a16:creationId xmlns:a16="http://schemas.microsoft.com/office/drawing/2014/main" id="{7E4E4942-A72B-452A-B399-735C162EDD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56C68D-04A7-4F22-B871-247E169FC5B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66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18BF-0CAB-4068-91CC-1A547EF0A5E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E54A32-9AF7-4027-965D-27AE51BFF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E0F991-BC91-472D-B8FB-8AE6D455913E}"/>
              </a:ext>
            </a:extLst>
          </p:cNvPr>
          <p:cNvSpPr>
            <a:spLocks noGrp="1"/>
          </p:cNvSpPr>
          <p:nvPr>
            <p:ph type="dt" sz="half" idx="10"/>
          </p:nvPr>
        </p:nvSpPr>
        <p:spPr/>
        <p:txBody>
          <a:bodyPr/>
          <a:lstStyle/>
          <a:p>
            <a:fld id="{1145103F-962A-45AF-9740-F5A8934806DF}" type="datetime1">
              <a:rPr lang="en-US" smtClean="0"/>
              <a:t>9/6/2023</a:t>
            </a:fld>
            <a:endParaRPr lang="en-US" dirty="0"/>
          </a:p>
        </p:txBody>
      </p:sp>
      <p:sp>
        <p:nvSpPr>
          <p:cNvPr id="5" name="Footer Placeholder 4">
            <a:extLst>
              <a:ext uri="{FF2B5EF4-FFF2-40B4-BE49-F238E27FC236}">
                <a16:creationId xmlns:a16="http://schemas.microsoft.com/office/drawing/2014/main" id="{EFF8EF18-5878-4383-9E27-7E0496C0BE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E1ACA0-0A71-4D32-8271-4D398642427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434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B24E3-BD41-42B0-AC73-D8FCA38A52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336469-FCD1-4773-BCB5-B604670AB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5F0981-EE7A-426B-9056-70DEEF66588C}"/>
              </a:ext>
            </a:extLst>
          </p:cNvPr>
          <p:cNvSpPr>
            <a:spLocks noGrp="1"/>
          </p:cNvSpPr>
          <p:nvPr>
            <p:ph type="dt" sz="half" idx="10"/>
          </p:nvPr>
        </p:nvSpPr>
        <p:spPr/>
        <p:txBody>
          <a:bodyPr/>
          <a:lstStyle/>
          <a:p>
            <a:fld id="{478F455E-5AEC-4496-8E75-73943165139C}" type="datetime1">
              <a:rPr lang="en-US" smtClean="0"/>
              <a:t>9/6/2023</a:t>
            </a:fld>
            <a:endParaRPr lang="en-US" dirty="0"/>
          </a:p>
        </p:txBody>
      </p:sp>
      <p:sp>
        <p:nvSpPr>
          <p:cNvPr id="5" name="Footer Placeholder 4">
            <a:extLst>
              <a:ext uri="{FF2B5EF4-FFF2-40B4-BE49-F238E27FC236}">
                <a16:creationId xmlns:a16="http://schemas.microsoft.com/office/drawing/2014/main" id="{9A711614-213C-47F6-901C-C909E312E2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993903-4732-4809-8E69-E12E67DEA06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90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6F0B-7A74-4A0C-9102-FDF679246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A57A8A-856F-449C-8C12-87D8598E8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A1EF6F-2FD8-4AE2-88D7-969163C4BC16}"/>
              </a:ext>
            </a:extLst>
          </p:cNvPr>
          <p:cNvSpPr>
            <a:spLocks noGrp="1"/>
          </p:cNvSpPr>
          <p:nvPr>
            <p:ph type="dt" sz="half" idx="10"/>
          </p:nvPr>
        </p:nvSpPr>
        <p:spPr/>
        <p:txBody>
          <a:bodyPr/>
          <a:lstStyle/>
          <a:p>
            <a:fld id="{E20064FB-4EAD-4F93-B2A1-A837AC83D2C9}" type="datetime1">
              <a:rPr lang="en-US" smtClean="0"/>
              <a:t>9/6/2023</a:t>
            </a:fld>
            <a:endParaRPr lang="en-US" dirty="0"/>
          </a:p>
        </p:txBody>
      </p:sp>
      <p:sp>
        <p:nvSpPr>
          <p:cNvPr id="5" name="Footer Placeholder 4">
            <a:extLst>
              <a:ext uri="{FF2B5EF4-FFF2-40B4-BE49-F238E27FC236}">
                <a16:creationId xmlns:a16="http://schemas.microsoft.com/office/drawing/2014/main" id="{A29FEF2C-8FC7-4DD9-BD24-9EC7EA3E30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DEA0CF-7512-4C3F-AA2D-630A03E4924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830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4B06-D16A-4024-885F-F1B92B071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204DD6D-FE6D-4C7A-AD76-AAEE5A4D78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67E8D-7188-4BC2-96BD-9E19A95BE947}"/>
              </a:ext>
            </a:extLst>
          </p:cNvPr>
          <p:cNvSpPr>
            <a:spLocks noGrp="1"/>
          </p:cNvSpPr>
          <p:nvPr>
            <p:ph type="dt" sz="half" idx="10"/>
          </p:nvPr>
        </p:nvSpPr>
        <p:spPr/>
        <p:txBody>
          <a:bodyPr/>
          <a:lstStyle/>
          <a:p>
            <a:fld id="{B64784CF-7C2B-4B0F-9830-5B71E95B33F2}" type="datetime1">
              <a:rPr lang="en-US" smtClean="0"/>
              <a:t>9/6/2023</a:t>
            </a:fld>
            <a:endParaRPr lang="en-US" dirty="0"/>
          </a:p>
        </p:txBody>
      </p:sp>
      <p:sp>
        <p:nvSpPr>
          <p:cNvPr id="5" name="Footer Placeholder 4">
            <a:extLst>
              <a:ext uri="{FF2B5EF4-FFF2-40B4-BE49-F238E27FC236}">
                <a16:creationId xmlns:a16="http://schemas.microsoft.com/office/drawing/2014/main" id="{614C3302-E11D-4FBD-A01C-A2B2545897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F8BE72-9327-4CC9-AA4F-783A69088C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41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29FF-B640-4B17-9676-FE8FF6CCD8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086208-9352-44BA-98BD-1A1EF0F64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3F2334-B8C9-4534-B07F-9D439A845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0F4403-EBE8-4BB6-9024-AA0E31C6B075}"/>
              </a:ext>
            </a:extLst>
          </p:cNvPr>
          <p:cNvSpPr>
            <a:spLocks noGrp="1"/>
          </p:cNvSpPr>
          <p:nvPr>
            <p:ph type="dt" sz="half" idx="10"/>
          </p:nvPr>
        </p:nvSpPr>
        <p:spPr/>
        <p:txBody>
          <a:bodyPr/>
          <a:lstStyle/>
          <a:p>
            <a:fld id="{B57C5172-BD3D-448C-B98B-2D8EC8A32725}" type="datetime1">
              <a:rPr lang="en-US" smtClean="0"/>
              <a:t>9/6/2023</a:t>
            </a:fld>
            <a:endParaRPr lang="en-US" dirty="0"/>
          </a:p>
        </p:txBody>
      </p:sp>
      <p:sp>
        <p:nvSpPr>
          <p:cNvPr id="6" name="Footer Placeholder 5">
            <a:extLst>
              <a:ext uri="{FF2B5EF4-FFF2-40B4-BE49-F238E27FC236}">
                <a16:creationId xmlns:a16="http://schemas.microsoft.com/office/drawing/2014/main" id="{C2184C8F-A0E2-4E46-BD70-2EDB5BE036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13DFF9-35E6-4980-BE92-C033C6F240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39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A7E7-A80A-4BC7-B9A2-544C702168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F79104-F713-4B93-AA6E-D808D7537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C0B91-8873-4472-8DD2-8C1015C360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BA3032-9C42-4B5D-A3AA-55CCDA2B9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324396-E3A5-433E-9E18-043AAB18CC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C5B6543-F463-4A40-B1DC-9E255E3F9A16}"/>
              </a:ext>
            </a:extLst>
          </p:cNvPr>
          <p:cNvSpPr>
            <a:spLocks noGrp="1"/>
          </p:cNvSpPr>
          <p:nvPr>
            <p:ph type="dt" sz="half" idx="10"/>
          </p:nvPr>
        </p:nvSpPr>
        <p:spPr/>
        <p:txBody>
          <a:bodyPr/>
          <a:lstStyle/>
          <a:p>
            <a:fld id="{7B7D48CD-D63D-4038-B21A-F0ABDA761EC8}" type="datetime1">
              <a:rPr lang="en-US" smtClean="0"/>
              <a:t>9/6/2023</a:t>
            </a:fld>
            <a:endParaRPr lang="en-US" dirty="0"/>
          </a:p>
        </p:txBody>
      </p:sp>
      <p:sp>
        <p:nvSpPr>
          <p:cNvPr id="8" name="Footer Placeholder 7">
            <a:extLst>
              <a:ext uri="{FF2B5EF4-FFF2-40B4-BE49-F238E27FC236}">
                <a16:creationId xmlns:a16="http://schemas.microsoft.com/office/drawing/2014/main" id="{7FF8A7B6-EFAE-4D34-AD98-7314353C60D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CDD0A91-86DA-46ED-9717-C857EA85AEF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313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8390-0A85-47B7-9D8C-B25D9793E8A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15D236E-2842-491A-88D0-F988215E05C0}"/>
              </a:ext>
            </a:extLst>
          </p:cNvPr>
          <p:cNvSpPr>
            <a:spLocks noGrp="1"/>
          </p:cNvSpPr>
          <p:nvPr>
            <p:ph type="dt" sz="half" idx="10"/>
          </p:nvPr>
        </p:nvSpPr>
        <p:spPr/>
        <p:txBody>
          <a:bodyPr/>
          <a:lstStyle/>
          <a:p>
            <a:fld id="{9E9C3F15-C992-419C-B377-697D87FC6A86}" type="datetime1">
              <a:rPr lang="en-US" smtClean="0"/>
              <a:t>9/6/2023</a:t>
            </a:fld>
            <a:endParaRPr lang="en-US" dirty="0"/>
          </a:p>
        </p:txBody>
      </p:sp>
      <p:sp>
        <p:nvSpPr>
          <p:cNvPr id="4" name="Footer Placeholder 3">
            <a:extLst>
              <a:ext uri="{FF2B5EF4-FFF2-40B4-BE49-F238E27FC236}">
                <a16:creationId xmlns:a16="http://schemas.microsoft.com/office/drawing/2014/main" id="{4D98E256-CF91-4D4A-8AB3-6A68B7D5452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A566210-A267-4118-B6C1-440FD2B6279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63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3137B-C79B-4122-83A9-914BDB10BD59}"/>
              </a:ext>
            </a:extLst>
          </p:cNvPr>
          <p:cNvSpPr>
            <a:spLocks noGrp="1"/>
          </p:cNvSpPr>
          <p:nvPr>
            <p:ph type="dt" sz="half" idx="10"/>
          </p:nvPr>
        </p:nvSpPr>
        <p:spPr/>
        <p:txBody>
          <a:bodyPr/>
          <a:lstStyle/>
          <a:p>
            <a:fld id="{FAF3233F-67F4-474B-ADF2-84585997C2D9}" type="datetime1">
              <a:rPr lang="en-US" smtClean="0"/>
              <a:t>9/6/2023</a:t>
            </a:fld>
            <a:endParaRPr lang="en-US" dirty="0"/>
          </a:p>
        </p:txBody>
      </p:sp>
      <p:sp>
        <p:nvSpPr>
          <p:cNvPr id="3" name="Footer Placeholder 2">
            <a:extLst>
              <a:ext uri="{FF2B5EF4-FFF2-40B4-BE49-F238E27FC236}">
                <a16:creationId xmlns:a16="http://schemas.microsoft.com/office/drawing/2014/main" id="{A671616A-D288-4EF5-80A6-852B4FCA234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A72ABBB-D703-4BFE-ACB0-AEAB21AC1B3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40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F392-A074-4337-AE6D-1546F1356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F9D4D16-B936-4E3B-8A3E-45247A670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85BF3BE-6DB1-4973-955E-DFF875256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075F3-1021-4749-BC88-ECA319DF25D8}"/>
              </a:ext>
            </a:extLst>
          </p:cNvPr>
          <p:cNvSpPr>
            <a:spLocks noGrp="1"/>
          </p:cNvSpPr>
          <p:nvPr>
            <p:ph type="dt" sz="half" idx="10"/>
          </p:nvPr>
        </p:nvSpPr>
        <p:spPr/>
        <p:txBody>
          <a:bodyPr/>
          <a:lstStyle/>
          <a:p>
            <a:fld id="{012D7ADE-A09A-4489-AE4A-35FBC4CA3970}" type="datetime1">
              <a:rPr lang="en-US" smtClean="0"/>
              <a:t>9/6/2023</a:t>
            </a:fld>
            <a:endParaRPr lang="en-US" dirty="0"/>
          </a:p>
        </p:txBody>
      </p:sp>
      <p:sp>
        <p:nvSpPr>
          <p:cNvPr id="6" name="Footer Placeholder 5">
            <a:extLst>
              <a:ext uri="{FF2B5EF4-FFF2-40B4-BE49-F238E27FC236}">
                <a16:creationId xmlns:a16="http://schemas.microsoft.com/office/drawing/2014/main" id="{DFAF5BA7-4897-47EC-855C-EF0FBAD3C3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CDB8CF-A024-4011-AA67-5C22E6A9AC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5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6F28-BE23-4651-A663-059B299DF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D4B9D3-74C5-4E86-9E17-F1AE5295E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AAFB7F8-5CA7-4BB5-B3C5-7D499F4F2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0CA75-4D32-40C9-8C11-89B2698FA534}"/>
              </a:ext>
            </a:extLst>
          </p:cNvPr>
          <p:cNvSpPr>
            <a:spLocks noGrp="1"/>
          </p:cNvSpPr>
          <p:nvPr>
            <p:ph type="dt" sz="half" idx="10"/>
          </p:nvPr>
        </p:nvSpPr>
        <p:spPr/>
        <p:txBody>
          <a:bodyPr/>
          <a:lstStyle/>
          <a:p>
            <a:fld id="{5BE766D0-5419-4E5E-8DF4-96A5F2D91642}" type="datetime1">
              <a:rPr lang="en-US" smtClean="0"/>
              <a:t>9/6/2023</a:t>
            </a:fld>
            <a:endParaRPr lang="en-US" dirty="0"/>
          </a:p>
        </p:txBody>
      </p:sp>
      <p:sp>
        <p:nvSpPr>
          <p:cNvPr id="6" name="Footer Placeholder 5">
            <a:extLst>
              <a:ext uri="{FF2B5EF4-FFF2-40B4-BE49-F238E27FC236}">
                <a16:creationId xmlns:a16="http://schemas.microsoft.com/office/drawing/2014/main" id="{08B2D1A6-8F68-4086-9725-7F9494A1C4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9A8985-B163-4877-9625-0C6A88CE9BD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15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F97CE-76EE-49A2-9FAF-746F72497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51CF1E-1D5A-40C8-B511-2D3310460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359DAC-AE31-4A79-8281-A240F2534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C1928-C87E-4515-BB25-2E98AC2A31E0}" type="datetime1">
              <a:rPr lang="en-US" smtClean="0"/>
              <a:t>9/6/2023</a:t>
            </a:fld>
            <a:endParaRPr lang="en-US" dirty="0"/>
          </a:p>
        </p:txBody>
      </p:sp>
      <p:sp>
        <p:nvSpPr>
          <p:cNvPr id="5" name="Footer Placeholder 4">
            <a:extLst>
              <a:ext uri="{FF2B5EF4-FFF2-40B4-BE49-F238E27FC236}">
                <a16:creationId xmlns:a16="http://schemas.microsoft.com/office/drawing/2014/main" id="{D6539D38-1B64-4047-90B4-1F9BDE6AF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489632-6425-49CE-AA75-EF5A1CF91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56057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410" y="2853219"/>
            <a:ext cx="11569173" cy="935614"/>
          </a:xfrm>
        </p:spPr>
        <p:txBody>
          <a:bodyPr>
            <a:noAutofit/>
          </a:bodyPr>
          <a:lstStyle/>
          <a:p>
            <a:pPr algn="ctr">
              <a:lnSpc>
                <a:spcPct val="90000"/>
              </a:lnSpc>
            </a:pPr>
            <a:r>
              <a:rPr lang="en-GB" sz="3200" b="1" dirty="0">
                <a:solidFill>
                  <a:srgbClr val="005C7A"/>
                </a:solidFill>
                <a:latin typeface="Courier New"/>
                <a:cs typeface="Courier New"/>
              </a:rPr>
              <a:t>Evaluating The Reliability Of CNN Models On Classifying Traffic And Road Signs Using LIME</a:t>
            </a:r>
            <a:endParaRPr lang="en-US" sz="2400" b="1">
              <a:solidFill>
                <a:srgbClr val="005C7A"/>
              </a:solidFill>
              <a:latin typeface="Courier New"/>
              <a:cs typeface="Courier New"/>
            </a:endParaRPr>
          </a:p>
        </p:txBody>
      </p:sp>
      <p:sp>
        <p:nvSpPr>
          <p:cNvPr id="6" name="Slide Number Placeholder 5"/>
          <p:cNvSpPr>
            <a:spLocks noGrp="1"/>
          </p:cNvSpPr>
          <p:nvPr>
            <p:ph type="sldNum" sz="quarter" idx="12"/>
          </p:nvPr>
        </p:nvSpPr>
        <p:spPr>
          <a:xfrm>
            <a:off x="11619305" y="6229350"/>
            <a:ext cx="371098" cy="419101"/>
          </a:xfrm>
        </p:spPr>
        <p:txBody>
          <a:bodyPr/>
          <a:lstStyle/>
          <a:p>
            <a:pPr algn="ctr"/>
            <a:fld id="{D57F1E4F-1CFF-5643-939E-217C01CDF565}" type="slidenum">
              <a:rPr lang="en-US" sz="2000" smtClean="0">
                <a:solidFill>
                  <a:schemeClr val="tx1"/>
                </a:solidFill>
              </a:rPr>
              <a:pPr algn="ctr"/>
              <a:t>1</a:t>
            </a:fld>
            <a:endParaRPr lang="en-US" sz="2000" dirty="0">
              <a:solidFill>
                <a:schemeClr val="tx1"/>
              </a:solidFill>
            </a:endParaRPr>
          </a:p>
        </p:txBody>
      </p:sp>
      <p:sp>
        <p:nvSpPr>
          <p:cNvPr id="3" name="TextBox 2">
            <a:extLst>
              <a:ext uri="{FF2B5EF4-FFF2-40B4-BE49-F238E27FC236}">
                <a16:creationId xmlns:a16="http://schemas.microsoft.com/office/drawing/2014/main" id="{9D287411-DEC5-42F6-9372-6BCEB436248A}"/>
              </a:ext>
            </a:extLst>
          </p:cNvPr>
          <p:cNvSpPr txBox="1"/>
          <p:nvPr/>
        </p:nvSpPr>
        <p:spPr>
          <a:xfrm>
            <a:off x="5086534" y="2155577"/>
            <a:ext cx="2018923" cy="369332"/>
          </a:xfrm>
          <a:prstGeom prst="rect">
            <a:avLst/>
          </a:prstGeom>
          <a:noFill/>
        </p:spPr>
        <p:txBody>
          <a:bodyPr wrap="square" rtlCol="0">
            <a:spAutoFit/>
          </a:bodyPr>
          <a:lstStyle/>
          <a:p>
            <a:r>
              <a:rPr lang="en-GB" sz="1800" b="1" dirty="0">
                <a:latin typeface="Courier New" panose="02070309020205020404" pitchFamily="49" charset="0"/>
                <a:cs typeface="Courier New" panose="02070309020205020404" pitchFamily="49" charset="0"/>
              </a:rPr>
              <a:t>Paper ID: 289</a:t>
            </a:r>
          </a:p>
        </p:txBody>
      </p:sp>
      <p:sp>
        <p:nvSpPr>
          <p:cNvPr id="5" name="Title 1">
            <a:extLst>
              <a:ext uri="{FF2B5EF4-FFF2-40B4-BE49-F238E27FC236}">
                <a16:creationId xmlns:a16="http://schemas.microsoft.com/office/drawing/2014/main" id="{C9093F02-C00F-4B77-A537-7ED146186158}"/>
              </a:ext>
            </a:extLst>
          </p:cNvPr>
          <p:cNvSpPr txBox="1">
            <a:spLocks/>
          </p:cNvSpPr>
          <p:nvPr/>
        </p:nvSpPr>
        <p:spPr>
          <a:xfrm>
            <a:off x="1323281" y="4237014"/>
            <a:ext cx="9545432" cy="649025"/>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GB" sz="2000" b="1" dirty="0">
                <a:latin typeface="Courier New"/>
                <a:cs typeface="Courier New"/>
              </a:rPr>
              <a:t>Md. </a:t>
            </a:r>
            <a:r>
              <a:rPr lang="en-GB" sz="2000" b="1" err="1">
                <a:latin typeface="Courier New"/>
                <a:cs typeface="Courier New"/>
              </a:rPr>
              <a:t>Atiqur</a:t>
            </a:r>
            <a:r>
              <a:rPr lang="en-GB" sz="2000" b="1" dirty="0">
                <a:latin typeface="Courier New"/>
                <a:cs typeface="Courier New"/>
              </a:rPr>
              <a:t> Rahman | Ahmed Saad Tanim | Sanjid Islam Chowdhury | Fahim Pranto | G. M. </a:t>
            </a:r>
            <a:r>
              <a:rPr lang="en-GB" sz="2000" b="1" err="1">
                <a:latin typeface="Courier New"/>
                <a:cs typeface="Courier New"/>
              </a:rPr>
              <a:t>Shahariar</a:t>
            </a:r>
            <a:r>
              <a:rPr lang="en-GB" sz="2000" b="1" dirty="0">
                <a:latin typeface="Courier New"/>
                <a:cs typeface="Courier New"/>
              </a:rPr>
              <a:t> | Md. Tanvir Rouf Shawon</a:t>
            </a:r>
          </a:p>
        </p:txBody>
      </p:sp>
      <p:sp>
        <p:nvSpPr>
          <p:cNvPr id="7" name="Title 1">
            <a:extLst>
              <a:ext uri="{FF2B5EF4-FFF2-40B4-BE49-F238E27FC236}">
                <a16:creationId xmlns:a16="http://schemas.microsoft.com/office/drawing/2014/main" id="{28F6DD32-4553-4AA4-866A-E9C2713A294C}"/>
              </a:ext>
            </a:extLst>
          </p:cNvPr>
          <p:cNvSpPr txBox="1">
            <a:spLocks/>
          </p:cNvSpPr>
          <p:nvPr/>
        </p:nvSpPr>
        <p:spPr>
          <a:xfrm>
            <a:off x="2103389" y="5399015"/>
            <a:ext cx="7985217" cy="649025"/>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GB" sz="2000" b="1" dirty="0">
                <a:solidFill>
                  <a:srgbClr val="005C7A"/>
                </a:solidFill>
                <a:latin typeface="Courier New"/>
                <a:cs typeface="Courier New"/>
              </a:rPr>
              <a:t>Presenter – Sanjid Islam Chowdhury</a:t>
            </a:r>
          </a:p>
          <a:p>
            <a:pPr algn="ctr">
              <a:lnSpc>
                <a:spcPct val="90000"/>
              </a:lnSpc>
            </a:pPr>
            <a:r>
              <a:rPr lang="en-GB" sz="2000" b="1" dirty="0" err="1">
                <a:latin typeface="Courier New"/>
                <a:cs typeface="Courier New"/>
              </a:rPr>
              <a:t>Ahsanullah</a:t>
            </a:r>
            <a:r>
              <a:rPr lang="en-GB" sz="2000" b="1" dirty="0">
                <a:latin typeface="Courier New"/>
                <a:cs typeface="Courier New"/>
              </a:rPr>
              <a:t> University of Science &amp; Technology</a:t>
            </a:r>
          </a:p>
        </p:txBody>
      </p:sp>
      <p:pic>
        <p:nvPicPr>
          <p:cNvPr id="8" name="Picture 7">
            <a:extLst>
              <a:ext uri="{FF2B5EF4-FFF2-40B4-BE49-F238E27FC236}">
                <a16:creationId xmlns:a16="http://schemas.microsoft.com/office/drawing/2014/main" id="{09514DBA-2D25-4B2F-BF2B-4D9133AD0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09" y="822089"/>
            <a:ext cx="1637154" cy="1216922"/>
          </a:xfrm>
          <a:prstGeom prst="rect">
            <a:avLst/>
          </a:prstGeom>
        </p:spPr>
      </p:pic>
      <p:sp>
        <p:nvSpPr>
          <p:cNvPr id="10" name="TextBox 9">
            <a:extLst>
              <a:ext uri="{FF2B5EF4-FFF2-40B4-BE49-F238E27FC236}">
                <a16:creationId xmlns:a16="http://schemas.microsoft.com/office/drawing/2014/main" id="{5FB37E26-71B7-4A26-927E-D4DCB98563AE}"/>
              </a:ext>
            </a:extLst>
          </p:cNvPr>
          <p:cNvSpPr txBox="1"/>
          <p:nvPr/>
        </p:nvSpPr>
        <p:spPr>
          <a:xfrm>
            <a:off x="2516863" y="953497"/>
            <a:ext cx="8698022" cy="954107"/>
          </a:xfrm>
          <a:prstGeom prst="rect">
            <a:avLst/>
          </a:prstGeom>
          <a:noFill/>
        </p:spPr>
        <p:txBody>
          <a:bodyPr wrap="square" rtlCol="0">
            <a:spAutoFit/>
          </a:bodyPr>
          <a:lstStyle/>
          <a:p>
            <a:pPr algn="ctr"/>
            <a:r>
              <a:rPr lang="en-US" sz="2800" dirty="0"/>
              <a:t>2</a:t>
            </a:r>
            <a:r>
              <a:rPr lang="en-US" sz="2800" baseline="30000" dirty="0"/>
              <a:t>nd </a:t>
            </a:r>
            <a:r>
              <a:rPr lang="en-GB" sz="2800" dirty="0">
                <a:latin typeface="Courier New" panose="02070309020205020404" pitchFamily="49" charset="0"/>
                <a:cs typeface="Courier New" panose="02070309020205020404" pitchFamily="49" charset="0"/>
              </a:rPr>
              <a:t>International Conference on Big Data, IoT and Machine Learning (BIM 2023)</a:t>
            </a:r>
            <a:endParaRPr lang="en-US" sz="2800" baseline="30000" dirty="0"/>
          </a:p>
        </p:txBody>
      </p:sp>
    </p:spTree>
    <p:extLst>
      <p:ext uri="{BB962C8B-B14F-4D97-AF65-F5344CB8AC3E}">
        <p14:creationId xmlns:p14="http://schemas.microsoft.com/office/powerpoint/2010/main" val="236588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1" y="425155"/>
            <a:ext cx="7056000" cy="626461"/>
          </a:xfrm>
          <a:ln>
            <a:solidFill>
              <a:srgbClr val="005C7A"/>
            </a:solidFill>
          </a:ln>
        </p:spPr>
        <p:txBody>
          <a:bodyPr>
            <a:noAutofit/>
          </a:bodyPr>
          <a:lstStyle/>
          <a:p>
            <a:r>
              <a:rPr lang="en-GB" sz="3600" b="1" dirty="0">
                <a:solidFill>
                  <a:srgbClr val="005C7A"/>
                </a:solidFill>
                <a:latin typeface="Courier New"/>
                <a:cs typeface="Courier New"/>
              </a:rPr>
              <a:t>METHODOLOGY</a:t>
            </a:r>
          </a:p>
        </p:txBody>
      </p:sp>
      <p:sp>
        <p:nvSpPr>
          <p:cNvPr id="16" name="Slide Number Placeholder 5"/>
          <p:cNvSpPr txBox="1">
            <a:spLocks/>
          </p:cNvSpPr>
          <p:nvPr/>
        </p:nvSpPr>
        <p:spPr>
          <a:xfrm>
            <a:off x="11379199" y="6229350"/>
            <a:ext cx="611204"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10</a:t>
            </a:fld>
            <a:endParaRPr lang="en-US" sz="2000" dirty="0">
              <a:solidFill>
                <a:schemeClr val="tx1">
                  <a:lumMod val="85000"/>
                </a:schemeClr>
              </a:solidFill>
            </a:endParaRPr>
          </a:p>
        </p:txBody>
      </p:sp>
      <p:sp>
        <p:nvSpPr>
          <p:cNvPr id="5" name="TextBox 4">
            <a:extLst>
              <a:ext uri="{FF2B5EF4-FFF2-40B4-BE49-F238E27FC236}">
                <a16:creationId xmlns:a16="http://schemas.microsoft.com/office/drawing/2014/main" id="{8FCB02F1-1C16-E253-5DF4-224A699D87E3}"/>
              </a:ext>
            </a:extLst>
          </p:cNvPr>
          <p:cNvSpPr txBox="1"/>
          <p:nvPr/>
        </p:nvSpPr>
        <p:spPr>
          <a:xfrm>
            <a:off x="371475" y="1300380"/>
            <a:ext cx="9708649" cy="523220"/>
          </a:xfrm>
          <a:prstGeom prst="rect">
            <a:avLst/>
          </a:prstGeom>
          <a:noFill/>
        </p:spPr>
        <p:txBody>
          <a:bodyPr wrap="square" lIns="91440" tIns="45720" rIns="91440" bIns="45720" rtlCol="0" anchor="t">
            <a:spAutoFit/>
          </a:bodyPr>
          <a:lstStyle/>
          <a:p>
            <a:r>
              <a:rPr lang="en-GB" sz="2800" b="1" dirty="0">
                <a:latin typeface="Courier New"/>
                <a:cs typeface="Courier New"/>
              </a:rPr>
              <a:t>Training Models (Using TRAIN and VALID SETS)</a:t>
            </a:r>
            <a:endParaRPr lang="en-US" sz="2800" b="1">
              <a:latin typeface="Calibri"/>
              <a:cs typeface="Calibri"/>
            </a:endParaRPr>
          </a:p>
        </p:txBody>
      </p:sp>
      <p:grpSp>
        <p:nvGrpSpPr>
          <p:cNvPr id="11" name="Group 10">
            <a:extLst>
              <a:ext uri="{FF2B5EF4-FFF2-40B4-BE49-F238E27FC236}">
                <a16:creationId xmlns:a16="http://schemas.microsoft.com/office/drawing/2014/main" id="{197E0368-4E3B-289A-E203-20F5FF5DB917}"/>
              </a:ext>
            </a:extLst>
          </p:cNvPr>
          <p:cNvGrpSpPr/>
          <p:nvPr/>
        </p:nvGrpSpPr>
        <p:grpSpPr>
          <a:xfrm>
            <a:off x="483151" y="2212837"/>
            <a:ext cx="4234899" cy="2371863"/>
            <a:chOff x="483151" y="2281977"/>
            <a:chExt cx="4126949" cy="2432325"/>
          </a:xfrm>
        </p:grpSpPr>
        <p:sp>
          <p:nvSpPr>
            <p:cNvPr id="10" name="Title 1">
              <a:extLst>
                <a:ext uri="{FF2B5EF4-FFF2-40B4-BE49-F238E27FC236}">
                  <a16:creationId xmlns:a16="http://schemas.microsoft.com/office/drawing/2014/main" id="{FF7E6BF4-C234-4AC9-0145-8219E1011BFC}"/>
                </a:ext>
              </a:extLst>
            </p:cNvPr>
            <p:cNvSpPr txBox="1">
              <a:spLocks/>
            </p:cNvSpPr>
            <p:nvPr/>
          </p:nvSpPr>
          <p:spPr>
            <a:xfrm>
              <a:off x="483151" y="2281977"/>
              <a:ext cx="4126949" cy="2432325"/>
            </a:xfrm>
            <a:prstGeom prst="rect">
              <a:avLst/>
            </a:prstGeom>
            <a:ln>
              <a:solidFill>
                <a:schemeClr val="tx1"/>
              </a:solidFill>
            </a:ln>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GB" sz="3200" dirty="0">
                <a:solidFill>
                  <a:srgbClr val="5AC5E4"/>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F1411D46-FD7A-B67E-1855-E34300749624}"/>
                </a:ext>
              </a:extLst>
            </p:cNvPr>
            <p:cNvSpPr txBox="1"/>
            <p:nvPr/>
          </p:nvSpPr>
          <p:spPr>
            <a:xfrm>
              <a:off x="639662" y="2500892"/>
              <a:ext cx="3668664" cy="1988420"/>
            </a:xfrm>
            <a:prstGeom prst="rect">
              <a:avLst/>
            </a:prstGeom>
            <a:noFill/>
          </p:spPr>
          <p:txBody>
            <a:bodyPr wrap="square" lIns="91440" tIns="45720" rIns="91440" bIns="45720" anchor="t">
              <a:spAutoFit/>
            </a:bodyPr>
            <a:lstStyle/>
            <a:p>
              <a:pPr marL="0" indent="0">
                <a:buClr>
                  <a:srgbClr val="5AC5E4"/>
                </a:buClr>
                <a:buNone/>
              </a:pPr>
              <a:r>
                <a:rPr lang="en-US" sz="3000" b="1" i="0" dirty="0">
                  <a:effectLst/>
                  <a:latin typeface="Courier New"/>
                  <a:cs typeface="Courier New"/>
                </a:rPr>
                <a:t>VGG-19</a:t>
              </a:r>
              <a:br>
                <a:rPr lang="en-US" sz="3000" b="1" i="0" dirty="0">
                  <a:effectLst/>
                  <a:latin typeface="Courier New" panose="02070309020205020404" pitchFamily="49" charset="0"/>
                  <a:cs typeface="Courier New" panose="02070309020205020404" pitchFamily="49" charset="0"/>
                </a:rPr>
              </a:br>
              <a:r>
                <a:rPr lang="en-US" sz="3000" b="1" i="0" dirty="0">
                  <a:effectLst/>
                  <a:latin typeface="Courier New"/>
                  <a:cs typeface="Courier New"/>
                </a:rPr>
                <a:t>ResNet-34</a:t>
              </a:r>
              <a:br>
                <a:rPr lang="en-US" sz="3000" b="1" i="0" dirty="0">
                  <a:effectLst/>
                  <a:latin typeface="Courier New" panose="02070309020205020404" pitchFamily="49" charset="0"/>
                  <a:cs typeface="Courier New" panose="02070309020205020404" pitchFamily="49" charset="0"/>
                </a:rPr>
              </a:br>
              <a:r>
                <a:rPr lang="en-US" sz="3000" b="1" i="0" dirty="0">
                  <a:effectLst/>
                  <a:latin typeface="Courier New"/>
                  <a:cs typeface="Courier New"/>
                </a:rPr>
                <a:t>DenseNet-121</a:t>
              </a:r>
              <a:br>
                <a:rPr lang="en-US" sz="3000" b="1" i="0" dirty="0">
                  <a:effectLst/>
                  <a:latin typeface="Courier New" panose="02070309020205020404" pitchFamily="49" charset="0"/>
                  <a:cs typeface="Courier New" panose="02070309020205020404" pitchFamily="49" charset="0"/>
                </a:rPr>
              </a:br>
              <a:r>
                <a:rPr lang="en-US" sz="3000" b="1" i="0" dirty="0">
                  <a:effectLst/>
                  <a:latin typeface="Courier New"/>
                  <a:cs typeface="Courier New"/>
                </a:rPr>
                <a:t>Inception V3</a:t>
              </a:r>
            </a:p>
          </p:txBody>
        </p:sp>
      </p:grpSp>
      <p:sp>
        <p:nvSpPr>
          <p:cNvPr id="18" name="TextBox 17">
            <a:extLst>
              <a:ext uri="{FF2B5EF4-FFF2-40B4-BE49-F238E27FC236}">
                <a16:creationId xmlns:a16="http://schemas.microsoft.com/office/drawing/2014/main" id="{959F59BE-16BD-5777-7493-73394AA6C697}"/>
              </a:ext>
            </a:extLst>
          </p:cNvPr>
          <p:cNvSpPr txBox="1"/>
          <p:nvPr/>
        </p:nvSpPr>
        <p:spPr>
          <a:xfrm>
            <a:off x="483151" y="5157510"/>
            <a:ext cx="11394581" cy="400110"/>
          </a:xfrm>
          <a:prstGeom prst="rect">
            <a:avLst/>
          </a:prstGeom>
          <a:noFill/>
        </p:spPr>
        <p:txBody>
          <a:bodyPr wrap="square" lIns="91440" tIns="45720" rIns="91440" bIns="45720" anchor="t">
            <a:spAutoFit/>
          </a:bodyPr>
          <a:lstStyle/>
          <a:p>
            <a:r>
              <a:rPr lang="en-GB" sz="2000" b="1" dirty="0">
                <a:latin typeface="Courier New"/>
                <a:cs typeface="Courier New"/>
              </a:rPr>
              <a:t>No of Epochs: 10, Optimizer: </a:t>
            </a:r>
            <a:r>
              <a:rPr lang="en-GB" sz="2000" b="1" dirty="0" err="1">
                <a:latin typeface="Courier New"/>
                <a:cs typeface="Courier New"/>
              </a:rPr>
              <a:t>AdamW</a:t>
            </a:r>
            <a:r>
              <a:rPr lang="en-GB" sz="2000" b="1" dirty="0">
                <a:latin typeface="Courier New"/>
                <a:cs typeface="Courier New"/>
              </a:rPr>
              <a:t>, Batch Size: 8, Learning Rate: 0.0001</a:t>
            </a:r>
            <a:endParaRPr lang="en-US" sz="2000" b="1">
              <a:latin typeface="Calibri"/>
              <a:cs typeface="Calibri"/>
            </a:endParaRPr>
          </a:p>
        </p:txBody>
      </p:sp>
    </p:spTree>
    <p:extLst>
      <p:ext uri="{BB962C8B-B14F-4D97-AF65-F5344CB8AC3E}">
        <p14:creationId xmlns:p14="http://schemas.microsoft.com/office/powerpoint/2010/main" val="361630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1" y="425155"/>
            <a:ext cx="7056000" cy="626461"/>
          </a:xfrm>
          <a:ln>
            <a:solidFill>
              <a:srgbClr val="005C7A"/>
            </a:solidFill>
          </a:ln>
        </p:spPr>
        <p:txBody>
          <a:bodyPr>
            <a:noAutofit/>
          </a:bodyPr>
          <a:lstStyle/>
          <a:p>
            <a:r>
              <a:rPr lang="en-GB" sz="3600" b="1" dirty="0">
                <a:solidFill>
                  <a:srgbClr val="005C7A"/>
                </a:solidFill>
                <a:latin typeface="Courier New"/>
                <a:cs typeface="Courier New"/>
              </a:rPr>
              <a:t>METHODOLOGY</a:t>
            </a:r>
          </a:p>
        </p:txBody>
      </p:sp>
      <p:sp>
        <p:nvSpPr>
          <p:cNvPr id="16" name="Slide Number Placeholder 5"/>
          <p:cNvSpPr txBox="1">
            <a:spLocks/>
          </p:cNvSpPr>
          <p:nvPr/>
        </p:nvSpPr>
        <p:spPr>
          <a:xfrm>
            <a:off x="11379199" y="6229350"/>
            <a:ext cx="611204"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11</a:t>
            </a:fld>
            <a:endParaRPr lang="en-US" sz="2000" dirty="0">
              <a:solidFill>
                <a:schemeClr val="tx1">
                  <a:lumMod val="85000"/>
                </a:schemeClr>
              </a:solidFill>
            </a:endParaRPr>
          </a:p>
        </p:txBody>
      </p:sp>
      <p:sp>
        <p:nvSpPr>
          <p:cNvPr id="5" name="TextBox 4">
            <a:extLst>
              <a:ext uri="{FF2B5EF4-FFF2-40B4-BE49-F238E27FC236}">
                <a16:creationId xmlns:a16="http://schemas.microsoft.com/office/drawing/2014/main" id="{8FCB02F1-1C16-E253-5DF4-224A699D87E3}"/>
              </a:ext>
            </a:extLst>
          </p:cNvPr>
          <p:cNvSpPr txBox="1"/>
          <p:nvPr/>
        </p:nvSpPr>
        <p:spPr>
          <a:xfrm>
            <a:off x="483151" y="1300380"/>
            <a:ext cx="9596973" cy="954107"/>
          </a:xfrm>
          <a:prstGeom prst="rect">
            <a:avLst/>
          </a:prstGeom>
          <a:noFill/>
        </p:spPr>
        <p:txBody>
          <a:bodyPr wrap="square" lIns="91440" tIns="45720" rIns="91440" bIns="45720" rtlCol="0" anchor="t">
            <a:spAutoFit/>
          </a:bodyPr>
          <a:lstStyle/>
          <a:p>
            <a:r>
              <a:rPr lang="en-GB" sz="2800" b="1" dirty="0">
                <a:latin typeface="Courier New"/>
                <a:cs typeface="Courier New"/>
              </a:rPr>
              <a:t>Evaluate Models (Using TEST SET) by classifying images</a:t>
            </a:r>
            <a:endParaRPr lang="en-US" sz="2800" b="1">
              <a:latin typeface="Courier New"/>
              <a:cs typeface="Courier New"/>
            </a:endParaRPr>
          </a:p>
        </p:txBody>
      </p:sp>
      <p:grpSp>
        <p:nvGrpSpPr>
          <p:cNvPr id="11" name="Group 10">
            <a:extLst>
              <a:ext uri="{FF2B5EF4-FFF2-40B4-BE49-F238E27FC236}">
                <a16:creationId xmlns:a16="http://schemas.microsoft.com/office/drawing/2014/main" id="{197E0368-4E3B-289A-E203-20F5FF5DB917}"/>
              </a:ext>
            </a:extLst>
          </p:cNvPr>
          <p:cNvGrpSpPr/>
          <p:nvPr/>
        </p:nvGrpSpPr>
        <p:grpSpPr>
          <a:xfrm>
            <a:off x="483151" y="3030566"/>
            <a:ext cx="7736924" cy="2241688"/>
            <a:chOff x="483151" y="2281977"/>
            <a:chExt cx="4126949" cy="2432325"/>
          </a:xfrm>
        </p:grpSpPr>
        <p:sp>
          <p:nvSpPr>
            <p:cNvPr id="10" name="Title 1">
              <a:extLst>
                <a:ext uri="{FF2B5EF4-FFF2-40B4-BE49-F238E27FC236}">
                  <a16:creationId xmlns:a16="http://schemas.microsoft.com/office/drawing/2014/main" id="{FF7E6BF4-C234-4AC9-0145-8219E1011BFC}"/>
                </a:ext>
              </a:extLst>
            </p:cNvPr>
            <p:cNvSpPr txBox="1">
              <a:spLocks/>
            </p:cNvSpPr>
            <p:nvPr/>
          </p:nvSpPr>
          <p:spPr>
            <a:xfrm>
              <a:off x="483151" y="2281977"/>
              <a:ext cx="4126949" cy="2432325"/>
            </a:xfrm>
            <a:prstGeom prst="rect">
              <a:avLst/>
            </a:prstGeom>
            <a:ln>
              <a:solidFill>
                <a:schemeClr val="tx1"/>
              </a:solidFill>
            </a:ln>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GB" sz="3200" dirty="0">
                <a:solidFill>
                  <a:srgbClr val="5AC5E4"/>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F1411D46-FD7A-B67E-1855-E34300749624}"/>
                </a:ext>
              </a:extLst>
            </p:cNvPr>
            <p:cNvSpPr txBox="1"/>
            <p:nvPr/>
          </p:nvSpPr>
          <p:spPr>
            <a:xfrm>
              <a:off x="596405" y="2473350"/>
              <a:ext cx="3900441" cy="1970308"/>
            </a:xfrm>
            <a:prstGeom prst="rect">
              <a:avLst/>
            </a:prstGeom>
            <a:noFill/>
          </p:spPr>
          <p:txBody>
            <a:bodyPr wrap="square" lIns="91440" tIns="45720" rIns="91440" bIns="45720" anchor="t">
              <a:spAutoFit/>
            </a:bodyPr>
            <a:lstStyle/>
            <a:p>
              <a:r>
                <a:rPr lang="en-US" sz="2800" b="1" dirty="0">
                  <a:solidFill>
                    <a:srgbClr val="000000"/>
                  </a:solidFill>
                  <a:latin typeface="Courier New"/>
                  <a:cs typeface="Courier New"/>
                </a:rPr>
                <a:t>Performance Matrices</a:t>
              </a:r>
            </a:p>
            <a:p>
              <a:endParaRPr lang="en-US" sz="2800" b="1" dirty="0">
                <a:solidFill>
                  <a:srgbClr val="000000"/>
                </a:solidFill>
                <a:latin typeface="Courier New" panose="02070309020205020404" pitchFamily="49" charset="0"/>
                <a:cs typeface="Courier New" panose="02070309020205020404" pitchFamily="49" charset="0"/>
              </a:endParaRPr>
            </a:p>
            <a:p>
              <a:r>
                <a:rPr lang="en-US" sz="2800" b="1" dirty="0">
                  <a:solidFill>
                    <a:srgbClr val="005C7A"/>
                  </a:solidFill>
                  <a:latin typeface="Courier New"/>
                  <a:cs typeface="Courier New"/>
                </a:rPr>
                <a:t>Accuracy, Precision, F1 Score, Recall, ROC AUC Score, MCC Score</a:t>
              </a:r>
              <a:endParaRPr lang="en-US" sz="2800" b="1" i="0" dirty="0">
                <a:solidFill>
                  <a:srgbClr val="005C7A"/>
                </a:solidFill>
                <a:effectLst/>
                <a:latin typeface="Courier New"/>
                <a:cs typeface="Courier New"/>
              </a:endParaRPr>
            </a:p>
          </p:txBody>
        </p:sp>
      </p:grpSp>
    </p:spTree>
    <p:extLst>
      <p:ext uri="{BB962C8B-B14F-4D97-AF65-F5344CB8AC3E}">
        <p14:creationId xmlns:p14="http://schemas.microsoft.com/office/powerpoint/2010/main" val="229388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1" y="425155"/>
            <a:ext cx="7056000" cy="626461"/>
          </a:xfrm>
          <a:ln>
            <a:solidFill>
              <a:srgbClr val="005C7A"/>
            </a:solidFill>
          </a:ln>
        </p:spPr>
        <p:txBody>
          <a:bodyPr>
            <a:noAutofit/>
          </a:bodyPr>
          <a:lstStyle/>
          <a:p>
            <a:r>
              <a:rPr lang="en-GB" sz="3600" b="1" dirty="0">
                <a:solidFill>
                  <a:srgbClr val="005C7A"/>
                </a:solidFill>
                <a:latin typeface="Courier New"/>
                <a:cs typeface="Courier New"/>
              </a:rPr>
              <a:t>METHODOLOGY</a:t>
            </a:r>
          </a:p>
        </p:txBody>
      </p:sp>
      <p:sp>
        <p:nvSpPr>
          <p:cNvPr id="16" name="Slide Number Placeholder 5"/>
          <p:cNvSpPr txBox="1">
            <a:spLocks/>
          </p:cNvSpPr>
          <p:nvPr/>
        </p:nvSpPr>
        <p:spPr>
          <a:xfrm>
            <a:off x="11379199" y="6229350"/>
            <a:ext cx="611204"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12</a:t>
            </a:fld>
            <a:endParaRPr lang="en-US" sz="2000" dirty="0">
              <a:solidFill>
                <a:schemeClr val="tx1">
                  <a:lumMod val="85000"/>
                </a:schemeClr>
              </a:solidFill>
            </a:endParaRPr>
          </a:p>
        </p:txBody>
      </p:sp>
      <p:sp>
        <p:nvSpPr>
          <p:cNvPr id="9" name="Rectangle 8">
            <a:extLst>
              <a:ext uri="{FF2B5EF4-FFF2-40B4-BE49-F238E27FC236}">
                <a16:creationId xmlns:a16="http://schemas.microsoft.com/office/drawing/2014/main" id="{B97EA689-2456-33EA-163D-2DB67EC682A2}"/>
              </a:ext>
            </a:extLst>
          </p:cNvPr>
          <p:cNvSpPr/>
          <p:nvPr/>
        </p:nvSpPr>
        <p:spPr>
          <a:xfrm>
            <a:off x="483151" y="1523373"/>
            <a:ext cx="3063916" cy="441904"/>
          </a:xfrm>
          <a:prstGeom prst="rect">
            <a:avLst/>
          </a:prstGeom>
          <a:pattFill prst="pct5">
            <a:fgClr>
              <a:schemeClr val="bg2"/>
            </a:fgClr>
            <a:bgClr>
              <a:schemeClr val="bg1"/>
            </a:bgClr>
          </a:pattFill>
          <a:ln>
            <a:solidFill>
              <a:srgbClr val="005C7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dirty="0">
                <a:solidFill>
                  <a:srgbClr val="005C7A"/>
                </a:solidFill>
                <a:latin typeface="Courier New"/>
                <a:cs typeface="Courier New"/>
              </a:rPr>
              <a:t>Pre-processing</a:t>
            </a:r>
          </a:p>
        </p:txBody>
      </p:sp>
      <p:sp>
        <p:nvSpPr>
          <p:cNvPr id="11" name="Rectangle 10">
            <a:extLst>
              <a:ext uri="{FF2B5EF4-FFF2-40B4-BE49-F238E27FC236}">
                <a16:creationId xmlns:a16="http://schemas.microsoft.com/office/drawing/2014/main" id="{FC01D6CF-ACCA-D443-B728-E5D61299D602}"/>
              </a:ext>
            </a:extLst>
          </p:cNvPr>
          <p:cNvSpPr/>
          <p:nvPr/>
        </p:nvSpPr>
        <p:spPr>
          <a:xfrm>
            <a:off x="483151" y="2690657"/>
            <a:ext cx="3063916" cy="441904"/>
          </a:xfrm>
          <a:prstGeom prst="rect">
            <a:avLst/>
          </a:prstGeom>
          <a:pattFill prst="pct5">
            <a:fgClr>
              <a:schemeClr val="bg2"/>
            </a:fgClr>
            <a:bgClr>
              <a:schemeClr val="bg1"/>
            </a:bgClr>
          </a:pattFill>
          <a:ln>
            <a:solidFill>
              <a:srgbClr val="005C7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dirty="0">
                <a:solidFill>
                  <a:srgbClr val="005C7A"/>
                </a:solidFill>
                <a:latin typeface="Courier New"/>
                <a:cs typeface="Courier New"/>
              </a:rPr>
              <a:t>Dataset Splitting</a:t>
            </a:r>
          </a:p>
        </p:txBody>
      </p:sp>
      <p:sp>
        <p:nvSpPr>
          <p:cNvPr id="12" name="Rectangle 11">
            <a:extLst>
              <a:ext uri="{FF2B5EF4-FFF2-40B4-BE49-F238E27FC236}">
                <a16:creationId xmlns:a16="http://schemas.microsoft.com/office/drawing/2014/main" id="{0C8F76B9-6064-E21E-73C3-48E6358CBCEF}"/>
              </a:ext>
            </a:extLst>
          </p:cNvPr>
          <p:cNvSpPr/>
          <p:nvPr/>
        </p:nvSpPr>
        <p:spPr>
          <a:xfrm>
            <a:off x="483150" y="4671772"/>
            <a:ext cx="3063917" cy="441904"/>
          </a:xfrm>
          <a:prstGeom prst="rect">
            <a:avLst/>
          </a:prstGeom>
          <a:pattFill prst="pct5">
            <a:fgClr>
              <a:schemeClr val="bg2"/>
            </a:fgClr>
            <a:bgClr>
              <a:schemeClr val="bg1"/>
            </a:bgClr>
          </a:pattFill>
          <a:ln>
            <a:solidFill>
              <a:srgbClr val="005C7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dirty="0">
                <a:solidFill>
                  <a:srgbClr val="005C7A"/>
                </a:solidFill>
                <a:latin typeface="Courier New"/>
                <a:cs typeface="Courier New"/>
              </a:rPr>
              <a:t>Model Training</a:t>
            </a:r>
            <a:endParaRPr lang="en-US" sz="2000" b="1">
              <a:solidFill>
                <a:srgbClr val="005C7A"/>
              </a:solidFill>
              <a:latin typeface="Courier New"/>
              <a:cs typeface="Courier New"/>
            </a:endParaRPr>
          </a:p>
        </p:txBody>
      </p:sp>
      <p:cxnSp>
        <p:nvCxnSpPr>
          <p:cNvPr id="14" name="Straight Arrow Connector 13">
            <a:extLst>
              <a:ext uri="{FF2B5EF4-FFF2-40B4-BE49-F238E27FC236}">
                <a16:creationId xmlns:a16="http://schemas.microsoft.com/office/drawing/2014/main" id="{3A0C59D3-2B1D-1B10-F84C-2506312DD2D6}"/>
              </a:ext>
            </a:extLst>
          </p:cNvPr>
          <p:cNvCxnSpPr>
            <a:cxnSpLocks/>
            <a:stCxn id="9" idx="2"/>
            <a:endCxn id="11" idx="0"/>
          </p:cNvCxnSpPr>
          <p:nvPr/>
        </p:nvCxnSpPr>
        <p:spPr>
          <a:xfrm>
            <a:off x="2015109" y="1965277"/>
            <a:ext cx="0" cy="725380"/>
          </a:xfrm>
          <a:prstGeom prst="straightConnector1">
            <a:avLst/>
          </a:prstGeom>
          <a:ln w="76200">
            <a:solidFill>
              <a:srgbClr val="005C7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55FF74-AB89-5F4E-7A6A-EE955A61AF12}"/>
              </a:ext>
            </a:extLst>
          </p:cNvPr>
          <p:cNvCxnSpPr>
            <a:cxnSpLocks/>
            <a:stCxn id="11" idx="2"/>
            <a:endCxn id="12" idx="0"/>
          </p:cNvCxnSpPr>
          <p:nvPr/>
        </p:nvCxnSpPr>
        <p:spPr>
          <a:xfrm>
            <a:off x="2015109" y="3132561"/>
            <a:ext cx="0" cy="1539211"/>
          </a:xfrm>
          <a:prstGeom prst="straightConnector1">
            <a:avLst/>
          </a:prstGeom>
          <a:ln w="76200">
            <a:solidFill>
              <a:srgbClr val="005C7A"/>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14081D9-4AD5-A0B9-EED8-31A1406560E6}"/>
              </a:ext>
            </a:extLst>
          </p:cNvPr>
          <p:cNvSpPr/>
          <p:nvPr/>
        </p:nvSpPr>
        <p:spPr>
          <a:xfrm>
            <a:off x="483150" y="3132561"/>
            <a:ext cx="3063916" cy="1000474"/>
          </a:xfrm>
          <a:prstGeom prst="rect">
            <a:avLst/>
          </a:prstGeom>
          <a:pattFill prst="pct5">
            <a:fgClr>
              <a:schemeClr val="bg2"/>
            </a:fgClr>
            <a:bgClr>
              <a:schemeClr val="bg1"/>
            </a:bgClr>
          </a:pattFill>
          <a:ln>
            <a:solidFill>
              <a:srgbClr val="005C7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600" b="1" dirty="0">
                <a:solidFill>
                  <a:schemeClr val="tx1"/>
                </a:solidFill>
                <a:latin typeface="Courier New"/>
                <a:cs typeface="Courier New"/>
              </a:rPr>
              <a:t>Train, valid, test</a:t>
            </a:r>
            <a:br>
              <a:rPr lang="en-US" sz="1600" b="1" dirty="0">
                <a:latin typeface="Courier New" panose="02070309020205020404" pitchFamily="49" charset="0"/>
                <a:cs typeface="Courier New" panose="02070309020205020404" pitchFamily="49" charset="0"/>
              </a:rPr>
            </a:br>
            <a:endParaRPr lang="en-US" sz="1600" b="1" dirty="0">
              <a:solidFill>
                <a:schemeClr val="tx1"/>
              </a:solidFill>
              <a:latin typeface="Courier New" panose="02070309020205020404" pitchFamily="49" charset="0"/>
              <a:cs typeface="Courier New" panose="02070309020205020404" pitchFamily="49" charset="0"/>
            </a:endParaRPr>
          </a:p>
          <a:p>
            <a:r>
              <a:rPr lang="en-US" sz="1600" b="1" dirty="0">
                <a:solidFill>
                  <a:schemeClr val="tx1"/>
                </a:solidFill>
                <a:latin typeface="Courier New"/>
                <a:cs typeface="Courier New"/>
              </a:rPr>
              <a:t>70     10     20</a:t>
            </a:r>
          </a:p>
        </p:txBody>
      </p:sp>
      <p:sp>
        <p:nvSpPr>
          <p:cNvPr id="52" name="Rectangle 51">
            <a:extLst>
              <a:ext uri="{FF2B5EF4-FFF2-40B4-BE49-F238E27FC236}">
                <a16:creationId xmlns:a16="http://schemas.microsoft.com/office/drawing/2014/main" id="{B27162FB-A516-89EB-1F23-980E7E7EC240}"/>
              </a:ext>
            </a:extLst>
          </p:cNvPr>
          <p:cNvSpPr/>
          <p:nvPr/>
        </p:nvSpPr>
        <p:spPr>
          <a:xfrm>
            <a:off x="483150" y="5113675"/>
            <a:ext cx="3063916" cy="1319169"/>
          </a:xfrm>
          <a:prstGeom prst="rect">
            <a:avLst/>
          </a:prstGeom>
          <a:pattFill prst="pct5">
            <a:fgClr>
              <a:schemeClr val="bg2"/>
            </a:fgClr>
            <a:bgClr>
              <a:schemeClr val="bg1"/>
            </a:bgClr>
          </a:pattFill>
          <a:ln>
            <a:solidFill>
              <a:srgbClr val="005C7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indent="0">
              <a:buClr>
                <a:srgbClr val="5AC5E4"/>
              </a:buClr>
              <a:buNone/>
            </a:pPr>
            <a:r>
              <a:rPr lang="en-US" sz="1600" b="1" i="0" dirty="0">
                <a:solidFill>
                  <a:schemeClr val="tx1"/>
                </a:solidFill>
                <a:effectLst/>
                <a:latin typeface="Courier New"/>
                <a:cs typeface="Courier New"/>
              </a:rPr>
              <a:t>VGG-19</a:t>
            </a:r>
            <a:br>
              <a:rPr lang="en-US" sz="1600" b="1" i="0" dirty="0">
                <a:effectLst/>
                <a:latin typeface="Courier New" panose="02070309020205020404" pitchFamily="49" charset="0"/>
                <a:cs typeface="Courier New" panose="02070309020205020404" pitchFamily="49" charset="0"/>
              </a:rPr>
            </a:br>
            <a:r>
              <a:rPr lang="en-US" sz="1600" b="1" i="0" dirty="0">
                <a:solidFill>
                  <a:schemeClr val="tx1"/>
                </a:solidFill>
                <a:effectLst/>
                <a:latin typeface="Courier New"/>
                <a:cs typeface="Courier New"/>
              </a:rPr>
              <a:t>ResNet-34</a:t>
            </a:r>
            <a:br>
              <a:rPr lang="en-US" sz="1600" b="1" i="0" dirty="0">
                <a:effectLst/>
                <a:latin typeface="Courier New" panose="02070309020205020404" pitchFamily="49" charset="0"/>
                <a:cs typeface="Courier New" panose="02070309020205020404" pitchFamily="49" charset="0"/>
              </a:rPr>
            </a:br>
            <a:r>
              <a:rPr lang="en-US" sz="1600" b="1" i="0" dirty="0">
                <a:solidFill>
                  <a:schemeClr val="tx1"/>
                </a:solidFill>
                <a:effectLst/>
                <a:latin typeface="Courier New"/>
                <a:cs typeface="Courier New"/>
              </a:rPr>
              <a:t>DenseNet-121</a:t>
            </a:r>
            <a:br>
              <a:rPr lang="en-US" sz="1600" b="1" i="0" dirty="0">
                <a:effectLst/>
                <a:latin typeface="Courier New" panose="02070309020205020404" pitchFamily="49" charset="0"/>
                <a:cs typeface="Courier New" panose="02070309020205020404" pitchFamily="49" charset="0"/>
              </a:rPr>
            </a:br>
            <a:r>
              <a:rPr lang="en-US" sz="1600" b="1" i="0" dirty="0">
                <a:solidFill>
                  <a:schemeClr val="tx1"/>
                </a:solidFill>
                <a:effectLst/>
                <a:latin typeface="Courier New"/>
                <a:cs typeface="Courier New"/>
              </a:rPr>
              <a:t>Inception V3</a:t>
            </a:r>
          </a:p>
        </p:txBody>
      </p:sp>
      <p:cxnSp>
        <p:nvCxnSpPr>
          <p:cNvPr id="60" name="Straight Arrow Connector 59">
            <a:extLst>
              <a:ext uri="{FF2B5EF4-FFF2-40B4-BE49-F238E27FC236}">
                <a16:creationId xmlns:a16="http://schemas.microsoft.com/office/drawing/2014/main" id="{3F33462D-1FB9-1870-A665-374E17BE8014}"/>
              </a:ext>
            </a:extLst>
          </p:cNvPr>
          <p:cNvCxnSpPr>
            <a:cxnSpLocks/>
          </p:cNvCxnSpPr>
          <p:nvPr/>
        </p:nvCxnSpPr>
        <p:spPr>
          <a:xfrm>
            <a:off x="3893691" y="1744325"/>
            <a:ext cx="1786463" cy="0"/>
          </a:xfrm>
          <a:prstGeom prst="straightConnector1">
            <a:avLst/>
          </a:prstGeom>
          <a:ln w="76200">
            <a:solidFill>
              <a:srgbClr val="005C7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6A07199-39CF-AC92-2739-58F1AE5C629A}"/>
              </a:ext>
            </a:extLst>
          </p:cNvPr>
          <p:cNvCxnSpPr>
            <a:cxnSpLocks/>
          </p:cNvCxnSpPr>
          <p:nvPr/>
        </p:nvCxnSpPr>
        <p:spPr>
          <a:xfrm flipH="1" flipV="1">
            <a:off x="5617063" y="2690657"/>
            <a:ext cx="3124200" cy="20313"/>
          </a:xfrm>
          <a:prstGeom prst="line">
            <a:avLst/>
          </a:prstGeom>
          <a:ln w="85725" cap="sq">
            <a:solidFill>
              <a:srgbClr val="005C7A"/>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DFE3C54-5F77-3D89-EC89-F7BE0201BD6F}"/>
              </a:ext>
            </a:extLst>
          </p:cNvPr>
          <p:cNvCxnSpPr>
            <a:cxnSpLocks/>
          </p:cNvCxnSpPr>
          <p:nvPr/>
        </p:nvCxnSpPr>
        <p:spPr>
          <a:xfrm>
            <a:off x="3893691" y="1744325"/>
            <a:ext cx="0" cy="3094375"/>
          </a:xfrm>
          <a:prstGeom prst="line">
            <a:avLst/>
          </a:prstGeom>
          <a:ln w="85725" cap="sq">
            <a:solidFill>
              <a:srgbClr val="005C7A"/>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D3404D-3979-4894-6340-E3F90E21D0C1}"/>
              </a:ext>
            </a:extLst>
          </p:cNvPr>
          <p:cNvCxnSpPr>
            <a:cxnSpLocks/>
          </p:cNvCxnSpPr>
          <p:nvPr/>
        </p:nvCxnSpPr>
        <p:spPr>
          <a:xfrm flipH="1">
            <a:off x="3600450" y="4892724"/>
            <a:ext cx="293241" cy="0"/>
          </a:xfrm>
          <a:prstGeom prst="line">
            <a:avLst/>
          </a:prstGeom>
          <a:ln w="85725" cap="sq">
            <a:solidFill>
              <a:srgbClr val="005C7A"/>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D730C3B-EC8D-D882-08A5-171BE83F64DC}"/>
              </a:ext>
            </a:extLst>
          </p:cNvPr>
          <p:cNvSpPr/>
          <p:nvPr/>
        </p:nvSpPr>
        <p:spPr>
          <a:xfrm>
            <a:off x="5680154" y="1523373"/>
            <a:ext cx="3063917" cy="441904"/>
          </a:xfrm>
          <a:prstGeom prst="rect">
            <a:avLst/>
          </a:prstGeom>
          <a:pattFill prst="pct5">
            <a:fgClr>
              <a:schemeClr val="bg2"/>
            </a:fgClr>
            <a:bgClr>
              <a:schemeClr val="bg1"/>
            </a:bgClr>
          </a:pattFill>
          <a:ln>
            <a:solidFill>
              <a:srgbClr val="005C7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dirty="0">
                <a:solidFill>
                  <a:srgbClr val="005C7A"/>
                </a:solidFill>
                <a:latin typeface="Courier New"/>
                <a:cs typeface="Courier New"/>
              </a:rPr>
              <a:t>Model Testing</a:t>
            </a:r>
          </a:p>
        </p:txBody>
      </p:sp>
      <p:cxnSp>
        <p:nvCxnSpPr>
          <p:cNvPr id="24" name="Straight Arrow Connector 23">
            <a:extLst>
              <a:ext uri="{FF2B5EF4-FFF2-40B4-BE49-F238E27FC236}">
                <a16:creationId xmlns:a16="http://schemas.microsoft.com/office/drawing/2014/main" id="{337312B8-D2DB-E543-F640-BD29882D108C}"/>
              </a:ext>
            </a:extLst>
          </p:cNvPr>
          <p:cNvCxnSpPr>
            <a:cxnSpLocks/>
          </p:cNvCxnSpPr>
          <p:nvPr/>
        </p:nvCxnSpPr>
        <p:spPr>
          <a:xfrm>
            <a:off x="7184088" y="1993900"/>
            <a:ext cx="0" cy="696757"/>
          </a:xfrm>
          <a:prstGeom prst="straightConnector1">
            <a:avLst/>
          </a:prstGeom>
          <a:ln w="76200">
            <a:solidFill>
              <a:srgbClr val="005C7A"/>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6D30A62-216A-9794-B4E6-8C74740576D3}"/>
              </a:ext>
            </a:extLst>
          </p:cNvPr>
          <p:cNvSpPr/>
          <p:nvPr/>
        </p:nvSpPr>
        <p:spPr>
          <a:xfrm>
            <a:off x="4240315" y="3669302"/>
            <a:ext cx="2820498" cy="441904"/>
          </a:xfrm>
          <a:prstGeom prst="rect">
            <a:avLst/>
          </a:prstGeom>
          <a:pattFill prst="pct5">
            <a:fgClr>
              <a:schemeClr val="bg2"/>
            </a:fgClr>
            <a:bgClr>
              <a:schemeClr val="bg1"/>
            </a:bgClr>
          </a:pattFill>
          <a:ln>
            <a:solidFill>
              <a:srgbClr val="005C7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dirty="0">
                <a:solidFill>
                  <a:srgbClr val="005C7A"/>
                </a:solidFill>
                <a:latin typeface="Courier New"/>
                <a:cs typeface="Courier New"/>
              </a:rPr>
              <a:t>Model Evaluation</a:t>
            </a:r>
            <a:endParaRPr lang="en-US" sz="2000" b="1">
              <a:solidFill>
                <a:srgbClr val="005C7A"/>
              </a:solidFill>
              <a:latin typeface="Courier New"/>
              <a:cs typeface="Courier New"/>
            </a:endParaRPr>
          </a:p>
        </p:txBody>
      </p:sp>
      <p:sp>
        <p:nvSpPr>
          <p:cNvPr id="27" name="Rectangle 26">
            <a:extLst>
              <a:ext uri="{FF2B5EF4-FFF2-40B4-BE49-F238E27FC236}">
                <a16:creationId xmlns:a16="http://schemas.microsoft.com/office/drawing/2014/main" id="{50622514-F16A-5613-1555-A2B5EA9A54B3}"/>
              </a:ext>
            </a:extLst>
          </p:cNvPr>
          <p:cNvSpPr/>
          <p:nvPr/>
        </p:nvSpPr>
        <p:spPr>
          <a:xfrm>
            <a:off x="4240313" y="4111205"/>
            <a:ext cx="2820496" cy="1728314"/>
          </a:xfrm>
          <a:prstGeom prst="rect">
            <a:avLst/>
          </a:prstGeom>
          <a:pattFill prst="pct5">
            <a:fgClr>
              <a:schemeClr val="bg2"/>
            </a:fgClr>
            <a:bgClr>
              <a:schemeClr val="bg1"/>
            </a:bgClr>
          </a:pattFill>
          <a:ln>
            <a:solidFill>
              <a:srgbClr val="005C7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indent="0">
              <a:buClr>
                <a:srgbClr val="5AC5E4"/>
              </a:buClr>
              <a:buNone/>
            </a:pPr>
            <a:r>
              <a:rPr lang="en-US" sz="1600" b="1" i="0" dirty="0">
                <a:solidFill>
                  <a:schemeClr val="tx1"/>
                </a:solidFill>
                <a:effectLst/>
                <a:latin typeface="Courier New"/>
                <a:cs typeface="Courier New"/>
              </a:rPr>
              <a:t>Accuracy</a:t>
            </a:r>
          </a:p>
          <a:p>
            <a:pPr marL="0" indent="0">
              <a:buClr>
                <a:srgbClr val="5AC5E4"/>
              </a:buClr>
              <a:buNone/>
            </a:pPr>
            <a:r>
              <a:rPr lang="en-US" sz="1600" b="1" i="0" dirty="0">
                <a:solidFill>
                  <a:schemeClr val="tx1"/>
                </a:solidFill>
                <a:effectLst/>
                <a:latin typeface="Courier New"/>
                <a:cs typeface="Courier New"/>
              </a:rPr>
              <a:t>Precision</a:t>
            </a:r>
          </a:p>
          <a:p>
            <a:pPr marL="0" indent="0">
              <a:buClr>
                <a:srgbClr val="5AC5E4"/>
              </a:buClr>
              <a:buNone/>
            </a:pPr>
            <a:r>
              <a:rPr lang="en-US" sz="1600" b="1" i="0" dirty="0">
                <a:solidFill>
                  <a:schemeClr val="tx1"/>
                </a:solidFill>
                <a:effectLst/>
                <a:latin typeface="Courier New"/>
                <a:cs typeface="Courier New"/>
              </a:rPr>
              <a:t>F1 Score</a:t>
            </a:r>
          </a:p>
          <a:p>
            <a:pPr marL="0" indent="0">
              <a:buClr>
                <a:srgbClr val="5AC5E4"/>
              </a:buClr>
              <a:buNone/>
            </a:pPr>
            <a:r>
              <a:rPr lang="en-US" sz="1600" b="1" i="0" dirty="0">
                <a:solidFill>
                  <a:schemeClr val="tx1"/>
                </a:solidFill>
                <a:effectLst/>
                <a:latin typeface="Courier New"/>
                <a:cs typeface="Courier New"/>
              </a:rPr>
              <a:t>Recall</a:t>
            </a:r>
          </a:p>
          <a:p>
            <a:pPr marL="0" indent="0">
              <a:buClr>
                <a:srgbClr val="5AC5E4"/>
              </a:buClr>
              <a:buNone/>
            </a:pPr>
            <a:r>
              <a:rPr lang="en-US" sz="1600" b="1" i="0" dirty="0">
                <a:solidFill>
                  <a:schemeClr val="tx1"/>
                </a:solidFill>
                <a:effectLst/>
                <a:latin typeface="Courier New"/>
                <a:cs typeface="Courier New"/>
              </a:rPr>
              <a:t>ROC AUC Score</a:t>
            </a:r>
          </a:p>
          <a:p>
            <a:pPr marL="0" indent="0">
              <a:buClr>
                <a:srgbClr val="5AC5E4"/>
              </a:buClr>
              <a:buNone/>
            </a:pPr>
            <a:r>
              <a:rPr lang="en-US" sz="1600" b="1" i="0" dirty="0">
                <a:solidFill>
                  <a:schemeClr val="tx1"/>
                </a:solidFill>
                <a:effectLst/>
                <a:latin typeface="Courier New"/>
                <a:cs typeface="Courier New"/>
              </a:rPr>
              <a:t>MCC Score</a:t>
            </a:r>
          </a:p>
        </p:txBody>
      </p:sp>
      <p:cxnSp>
        <p:nvCxnSpPr>
          <p:cNvPr id="30" name="Straight Arrow Connector 29">
            <a:extLst>
              <a:ext uri="{FF2B5EF4-FFF2-40B4-BE49-F238E27FC236}">
                <a16:creationId xmlns:a16="http://schemas.microsoft.com/office/drawing/2014/main" id="{D3710410-8BC8-0A3D-0E0D-3F5A61A41B0A}"/>
              </a:ext>
            </a:extLst>
          </p:cNvPr>
          <p:cNvCxnSpPr>
            <a:cxnSpLocks/>
          </p:cNvCxnSpPr>
          <p:nvPr/>
        </p:nvCxnSpPr>
        <p:spPr>
          <a:xfrm>
            <a:off x="5617063" y="2754020"/>
            <a:ext cx="0" cy="813093"/>
          </a:xfrm>
          <a:prstGeom prst="straightConnector1">
            <a:avLst/>
          </a:prstGeom>
          <a:ln w="76200">
            <a:solidFill>
              <a:srgbClr val="005C7A"/>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5793EF4-C6EA-3388-A177-FA0D8C1324C5}"/>
              </a:ext>
            </a:extLst>
          </p:cNvPr>
          <p:cNvSpPr/>
          <p:nvPr/>
        </p:nvSpPr>
        <p:spPr>
          <a:xfrm>
            <a:off x="7212114" y="3669301"/>
            <a:ext cx="4341711" cy="441904"/>
          </a:xfrm>
          <a:prstGeom prst="rect">
            <a:avLst/>
          </a:prstGeom>
          <a:pattFill prst="pct5">
            <a:fgClr>
              <a:schemeClr val="bg2"/>
            </a:fgClr>
            <a:bgClr>
              <a:schemeClr val="bg1"/>
            </a:bgClr>
          </a:pattFill>
          <a:ln>
            <a:solidFill>
              <a:srgbClr val="005C7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dirty="0">
                <a:solidFill>
                  <a:srgbClr val="005C7A"/>
                </a:solidFill>
                <a:latin typeface="Courier New"/>
                <a:cs typeface="Courier New"/>
              </a:rPr>
              <a:t>Output Verification</a:t>
            </a:r>
            <a:endParaRPr lang="en-US" sz="2000" b="1">
              <a:solidFill>
                <a:srgbClr val="005C7A"/>
              </a:solidFill>
              <a:latin typeface="Courier New"/>
              <a:cs typeface="Courier New"/>
            </a:endParaRPr>
          </a:p>
        </p:txBody>
      </p:sp>
      <p:sp>
        <p:nvSpPr>
          <p:cNvPr id="36" name="Rectangle 35">
            <a:extLst>
              <a:ext uri="{FF2B5EF4-FFF2-40B4-BE49-F238E27FC236}">
                <a16:creationId xmlns:a16="http://schemas.microsoft.com/office/drawing/2014/main" id="{BEB0CDAA-44D7-17BA-7BA0-6289E786BC74}"/>
              </a:ext>
            </a:extLst>
          </p:cNvPr>
          <p:cNvSpPr/>
          <p:nvPr/>
        </p:nvSpPr>
        <p:spPr>
          <a:xfrm>
            <a:off x="7212113" y="4111204"/>
            <a:ext cx="4341712" cy="1203112"/>
          </a:xfrm>
          <a:prstGeom prst="rect">
            <a:avLst/>
          </a:prstGeom>
          <a:pattFill prst="pct5">
            <a:fgClr>
              <a:schemeClr val="bg2"/>
            </a:fgClr>
            <a:bgClr>
              <a:schemeClr val="bg1"/>
            </a:bgClr>
          </a:pattFill>
          <a:ln>
            <a:solidFill>
              <a:srgbClr val="005C7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indent="0">
              <a:buClr>
                <a:srgbClr val="5AC5E4"/>
              </a:buClr>
              <a:buNone/>
            </a:pPr>
            <a:r>
              <a:rPr lang="en-US" b="1" i="0" dirty="0">
                <a:solidFill>
                  <a:schemeClr val="tx1"/>
                </a:solidFill>
                <a:effectLst/>
                <a:latin typeface="Courier New"/>
                <a:cs typeface="Courier New"/>
              </a:rPr>
              <a:t>Sample Images (misclassified)</a:t>
            </a:r>
            <a:br>
              <a:rPr lang="en-US" b="1" i="0" dirty="0">
                <a:effectLst/>
                <a:latin typeface="Courier New" panose="02070309020205020404" pitchFamily="49" charset="0"/>
                <a:cs typeface="Courier New" panose="02070309020205020404" pitchFamily="49" charset="0"/>
              </a:rPr>
            </a:br>
            <a:r>
              <a:rPr lang="en-US" b="1" i="0" dirty="0">
                <a:solidFill>
                  <a:schemeClr val="tx1"/>
                </a:solidFill>
                <a:effectLst/>
                <a:latin typeface="Courier New"/>
                <a:cs typeface="Courier New"/>
              </a:rPr>
              <a:t>Use LIME</a:t>
            </a:r>
          </a:p>
          <a:p>
            <a:pPr marL="0" indent="0">
              <a:buClr>
                <a:srgbClr val="5AC5E4"/>
              </a:buClr>
              <a:buNone/>
            </a:pPr>
            <a:r>
              <a:rPr lang="en-US" b="1" dirty="0">
                <a:solidFill>
                  <a:schemeClr val="tx1"/>
                </a:solidFill>
                <a:latin typeface="Courier New"/>
                <a:cs typeface="Courier New"/>
              </a:rPr>
              <a:t>Result Analysis</a:t>
            </a:r>
            <a:endParaRPr lang="en-US" b="1" i="0" dirty="0">
              <a:solidFill>
                <a:schemeClr val="tx1"/>
              </a:solidFill>
              <a:effectLst/>
              <a:latin typeface="Courier New"/>
              <a:cs typeface="Courier New"/>
            </a:endParaRPr>
          </a:p>
        </p:txBody>
      </p:sp>
      <p:cxnSp>
        <p:nvCxnSpPr>
          <p:cNvPr id="37" name="Straight Arrow Connector 36">
            <a:extLst>
              <a:ext uri="{FF2B5EF4-FFF2-40B4-BE49-F238E27FC236}">
                <a16:creationId xmlns:a16="http://schemas.microsoft.com/office/drawing/2014/main" id="{5EEB6EAB-5C88-0653-8242-447282B945A9}"/>
              </a:ext>
            </a:extLst>
          </p:cNvPr>
          <p:cNvCxnSpPr>
            <a:cxnSpLocks/>
          </p:cNvCxnSpPr>
          <p:nvPr/>
        </p:nvCxnSpPr>
        <p:spPr>
          <a:xfrm>
            <a:off x="8741263" y="2754020"/>
            <a:ext cx="0" cy="859554"/>
          </a:xfrm>
          <a:prstGeom prst="straightConnector1">
            <a:avLst/>
          </a:prstGeom>
          <a:ln w="76200">
            <a:solidFill>
              <a:srgbClr val="005C7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99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1" y="425155"/>
            <a:ext cx="7056000" cy="626461"/>
          </a:xfrm>
          <a:ln>
            <a:solidFill>
              <a:srgbClr val="005C7A"/>
            </a:solidFill>
          </a:ln>
        </p:spPr>
        <p:txBody>
          <a:bodyPr>
            <a:noAutofit/>
          </a:bodyPr>
          <a:lstStyle/>
          <a:p>
            <a:r>
              <a:rPr lang="en-GB" sz="3600" b="1" dirty="0">
                <a:solidFill>
                  <a:srgbClr val="005C7A"/>
                </a:solidFill>
                <a:latin typeface="Courier New"/>
                <a:cs typeface="Courier New"/>
              </a:rPr>
              <a:t>MODEL Evaluation Results</a:t>
            </a:r>
            <a:endParaRPr lang="en-GB" sz="3600" b="1">
              <a:solidFill>
                <a:srgbClr val="005C7A"/>
              </a:solidFill>
              <a:latin typeface="Courier New"/>
              <a:cs typeface="Courier New"/>
            </a:endParaRPr>
          </a:p>
        </p:txBody>
      </p:sp>
      <p:sp>
        <p:nvSpPr>
          <p:cNvPr id="16" name="Slide Number Placeholder 5"/>
          <p:cNvSpPr txBox="1">
            <a:spLocks/>
          </p:cNvSpPr>
          <p:nvPr/>
        </p:nvSpPr>
        <p:spPr>
          <a:xfrm>
            <a:off x="11379199" y="6229350"/>
            <a:ext cx="611204"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13</a:t>
            </a:fld>
            <a:endParaRPr lang="en-US" sz="2000" dirty="0">
              <a:solidFill>
                <a:schemeClr val="tx1">
                  <a:lumMod val="85000"/>
                </a:schemeClr>
              </a:solidFill>
            </a:endParaRPr>
          </a:p>
        </p:txBody>
      </p:sp>
      <p:graphicFrame>
        <p:nvGraphicFramePr>
          <p:cNvPr id="18" name="Table 17">
            <a:extLst>
              <a:ext uri="{FF2B5EF4-FFF2-40B4-BE49-F238E27FC236}">
                <a16:creationId xmlns:a16="http://schemas.microsoft.com/office/drawing/2014/main" id="{08C18167-1CF5-0711-D771-F85C2D799F31}"/>
              </a:ext>
            </a:extLst>
          </p:cNvPr>
          <p:cNvGraphicFramePr>
            <a:graphicFrameLocks noGrp="1"/>
          </p:cNvGraphicFramePr>
          <p:nvPr>
            <p:extLst>
              <p:ext uri="{D42A27DB-BD31-4B8C-83A1-F6EECF244321}">
                <p14:modId xmlns:p14="http://schemas.microsoft.com/office/powerpoint/2010/main" val="487756494"/>
              </p:ext>
            </p:extLst>
          </p:nvPr>
        </p:nvGraphicFramePr>
        <p:xfrm>
          <a:off x="145620" y="2196417"/>
          <a:ext cx="11844783" cy="2774483"/>
        </p:xfrm>
        <a:graphic>
          <a:graphicData uri="http://schemas.openxmlformats.org/drawingml/2006/table">
            <a:tbl>
              <a:tblPr firstRow="1" bandRow="1">
                <a:tableStyleId>{0E3FDE45-AF77-4B5C-9715-49D594BDF05E}</a:tableStyleId>
              </a:tblPr>
              <a:tblGrid>
                <a:gridCol w="2008436">
                  <a:extLst>
                    <a:ext uri="{9D8B030D-6E8A-4147-A177-3AD203B41FA5}">
                      <a16:colId xmlns:a16="http://schemas.microsoft.com/office/drawing/2014/main" val="2609978302"/>
                    </a:ext>
                  </a:extLst>
                </a:gridCol>
                <a:gridCol w="1681514">
                  <a:extLst>
                    <a:ext uri="{9D8B030D-6E8A-4147-A177-3AD203B41FA5}">
                      <a16:colId xmlns:a16="http://schemas.microsoft.com/office/drawing/2014/main" val="3843773364"/>
                    </a:ext>
                  </a:extLst>
                </a:gridCol>
                <a:gridCol w="1742884">
                  <a:extLst>
                    <a:ext uri="{9D8B030D-6E8A-4147-A177-3AD203B41FA5}">
                      <a16:colId xmlns:a16="http://schemas.microsoft.com/office/drawing/2014/main" val="2043531674"/>
                    </a:ext>
                  </a:extLst>
                </a:gridCol>
                <a:gridCol w="1429900">
                  <a:extLst>
                    <a:ext uri="{9D8B030D-6E8A-4147-A177-3AD203B41FA5}">
                      <a16:colId xmlns:a16="http://schemas.microsoft.com/office/drawing/2014/main" val="1093934915"/>
                    </a:ext>
                  </a:extLst>
                </a:gridCol>
                <a:gridCol w="1706062">
                  <a:extLst>
                    <a:ext uri="{9D8B030D-6E8A-4147-A177-3AD203B41FA5}">
                      <a16:colId xmlns:a16="http://schemas.microsoft.com/office/drawing/2014/main" val="1244053187"/>
                    </a:ext>
                  </a:extLst>
                </a:gridCol>
                <a:gridCol w="1796871">
                  <a:extLst>
                    <a:ext uri="{9D8B030D-6E8A-4147-A177-3AD203B41FA5}">
                      <a16:colId xmlns:a16="http://schemas.microsoft.com/office/drawing/2014/main" val="3213339801"/>
                    </a:ext>
                  </a:extLst>
                </a:gridCol>
                <a:gridCol w="1479116">
                  <a:extLst>
                    <a:ext uri="{9D8B030D-6E8A-4147-A177-3AD203B41FA5}">
                      <a16:colId xmlns:a16="http://schemas.microsoft.com/office/drawing/2014/main" val="322537047"/>
                    </a:ext>
                  </a:extLst>
                </a:gridCol>
              </a:tblGrid>
              <a:tr h="787971">
                <a:tc>
                  <a:txBody>
                    <a:bodyPr/>
                    <a:lstStyle/>
                    <a:p>
                      <a:pPr algn="ctr"/>
                      <a:r>
                        <a:rPr lang="en-US" sz="1800" dirty="0">
                          <a:solidFill>
                            <a:srgbClr val="005C7A"/>
                          </a:solidFill>
                          <a:latin typeface="Courier New"/>
                          <a:cs typeface="Courier New"/>
                        </a:rPr>
                        <a:t>Classifier</a:t>
                      </a:r>
                      <a:endParaRPr lang="en-GB" sz="1800" dirty="0">
                        <a:solidFill>
                          <a:srgbClr val="005C7A"/>
                        </a:solidFill>
                        <a:latin typeface="Courier New"/>
                        <a:cs typeface="Courier New"/>
                      </a:endParaRPr>
                    </a:p>
                  </a:txBody>
                  <a:tcPr marL="95404" marR="95404" marT="47703" marB="47703" anchor="ctr">
                    <a:lnB w="12700" cap="flat" cmpd="sng" algn="ctr">
                      <a:solidFill>
                        <a:srgbClr val="47AED1"/>
                      </a:solidFill>
                      <a:prstDash val="solid"/>
                      <a:round/>
                      <a:headEnd type="none" w="med" len="med"/>
                      <a:tailEnd type="none" w="med" len="med"/>
                    </a:lnB>
                  </a:tcPr>
                </a:tc>
                <a:tc>
                  <a:txBody>
                    <a:bodyPr/>
                    <a:lstStyle/>
                    <a:p>
                      <a:pPr algn="ctr"/>
                      <a:r>
                        <a:rPr lang="en-US" sz="1800" dirty="0">
                          <a:solidFill>
                            <a:srgbClr val="005C7A"/>
                          </a:solidFill>
                          <a:latin typeface="Courier New"/>
                          <a:cs typeface="Courier New"/>
                        </a:rPr>
                        <a:t>Accuracy</a:t>
                      </a:r>
                      <a:endParaRPr lang="en-GB" sz="1800" dirty="0">
                        <a:solidFill>
                          <a:srgbClr val="005C7A"/>
                        </a:solidFill>
                        <a:latin typeface="Courier New"/>
                        <a:cs typeface="Courier New"/>
                      </a:endParaRPr>
                    </a:p>
                  </a:txBody>
                  <a:tcPr marL="95404" marR="95404" marT="47703" marB="47703" anchor="ctr">
                    <a:lnB w="12700" cap="flat" cmpd="sng" algn="ctr">
                      <a:solidFill>
                        <a:srgbClr val="47AED1"/>
                      </a:solidFill>
                      <a:prstDash val="solid"/>
                      <a:round/>
                      <a:headEnd type="none" w="med" len="med"/>
                      <a:tailEnd type="none" w="med" len="med"/>
                    </a:lnB>
                  </a:tcPr>
                </a:tc>
                <a:tc>
                  <a:txBody>
                    <a:bodyPr/>
                    <a:lstStyle/>
                    <a:p>
                      <a:pPr algn="ctr"/>
                      <a:r>
                        <a:rPr lang="en-US" sz="1800" dirty="0">
                          <a:solidFill>
                            <a:srgbClr val="005C7A"/>
                          </a:solidFill>
                          <a:latin typeface="Courier New"/>
                          <a:cs typeface="Courier New"/>
                        </a:rPr>
                        <a:t>Precision</a:t>
                      </a:r>
                      <a:endParaRPr lang="en-GB" sz="1800" dirty="0">
                        <a:solidFill>
                          <a:srgbClr val="005C7A"/>
                        </a:solidFill>
                        <a:latin typeface="Courier New"/>
                        <a:cs typeface="Courier New"/>
                      </a:endParaRPr>
                    </a:p>
                  </a:txBody>
                  <a:tcPr marL="95404" marR="95404" marT="47703" marB="47703" anchor="ctr">
                    <a:lnB w="12700" cap="flat" cmpd="sng" algn="ctr">
                      <a:solidFill>
                        <a:srgbClr val="47AED1"/>
                      </a:solidFill>
                      <a:prstDash val="solid"/>
                      <a:round/>
                      <a:headEnd type="none" w="med" len="med"/>
                      <a:tailEnd type="none" w="med" len="med"/>
                    </a:lnB>
                  </a:tcPr>
                </a:tc>
                <a:tc>
                  <a:txBody>
                    <a:bodyPr/>
                    <a:lstStyle/>
                    <a:p>
                      <a:pPr algn="ctr"/>
                      <a:r>
                        <a:rPr lang="en-US" sz="1800" dirty="0">
                          <a:solidFill>
                            <a:srgbClr val="005C7A"/>
                          </a:solidFill>
                          <a:latin typeface="Courier New"/>
                          <a:cs typeface="Courier New"/>
                        </a:rPr>
                        <a:t>Recall</a:t>
                      </a:r>
                      <a:endParaRPr lang="en-GB" sz="1800" dirty="0">
                        <a:solidFill>
                          <a:srgbClr val="005C7A"/>
                        </a:solidFill>
                        <a:latin typeface="Courier New"/>
                        <a:cs typeface="Courier New"/>
                      </a:endParaRPr>
                    </a:p>
                  </a:txBody>
                  <a:tcPr marL="95404" marR="95404" marT="47703" marB="47703" anchor="ctr">
                    <a:lnB w="12700" cap="flat" cmpd="sng" algn="ctr">
                      <a:solidFill>
                        <a:srgbClr val="47AED1"/>
                      </a:solidFill>
                      <a:prstDash val="solid"/>
                      <a:round/>
                      <a:headEnd type="none" w="med" len="med"/>
                      <a:tailEnd type="none" w="med" len="med"/>
                    </a:lnB>
                  </a:tcPr>
                </a:tc>
                <a:tc>
                  <a:txBody>
                    <a:bodyPr/>
                    <a:lstStyle/>
                    <a:p>
                      <a:pPr algn="ctr"/>
                      <a:r>
                        <a:rPr lang="en-US" sz="1800" dirty="0">
                          <a:solidFill>
                            <a:srgbClr val="005C7A"/>
                          </a:solidFill>
                          <a:latin typeface="Courier New"/>
                          <a:cs typeface="Courier New"/>
                        </a:rPr>
                        <a:t>F1-Score </a:t>
                      </a:r>
                      <a:endParaRPr lang="en-GB" sz="1800" dirty="0">
                        <a:solidFill>
                          <a:srgbClr val="005C7A"/>
                        </a:solidFill>
                        <a:latin typeface="Courier New"/>
                        <a:cs typeface="Courier New"/>
                      </a:endParaRPr>
                    </a:p>
                  </a:txBody>
                  <a:tcPr marL="95404" marR="95404" marT="47703" marB="47703" anchor="ctr">
                    <a:lnB w="12700" cap="flat" cmpd="sng" algn="ctr">
                      <a:solidFill>
                        <a:srgbClr val="47AED1"/>
                      </a:solidFill>
                      <a:prstDash val="solid"/>
                      <a:round/>
                      <a:headEnd type="none" w="med" len="med"/>
                      <a:tailEnd type="none" w="med" len="med"/>
                    </a:lnB>
                  </a:tcPr>
                </a:tc>
                <a:tc>
                  <a:txBody>
                    <a:bodyPr/>
                    <a:lstStyle/>
                    <a:p>
                      <a:pPr algn="ctr"/>
                      <a:r>
                        <a:rPr lang="en-US" sz="1800" dirty="0">
                          <a:solidFill>
                            <a:srgbClr val="005C7A"/>
                          </a:solidFill>
                          <a:latin typeface="Courier New"/>
                          <a:cs typeface="Courier New"/>
                        </a:rPr>
                        <a:t>MCC Score</a:t>
                      </a:r>
                      <a:endParaRPr lang="en-GB" sz="1800" dirty="0">
                        <a:solidFill>
                          <a:srgbClr val="005C7A"/>
                        </a:solidFill>
                        <a:latin typeface="Courier New"/>
                        <a:cs typeface="Courier New"/>
                      </a:endParaRPr>
                    </a:p>
                  </a:txBody>
                  <a:tcPr marL="95404" marR="95404" marT="47703" marB="47703" anchor="ctr">
                    <a:lnB w="12700" cap="flat" cmpd="sng" algn="ctr">
                      <a:solidFill>
                        <a:srgbClr val="47AED1"/>
                      </a:solidFill>
                      <a:prstDash val="solid"/>
                      <a:round/>
                      <a:headEnd type="none" w="med" len="med"/>
                      <a:tailEnd type="none" w="med" len="med"/>
                    </a:lnB>
                  </a:tcPr>
                </a:tc>
                <a:tc>
                  <a:txBody>
                    <a:bodyPr/>
                    <a:lstStyle/>
                    <a:p>
                      <a:pPr algn="ctr"/>
                      <a:r>
                        <a:rPr lang="en-GB" sz="1800" dirty="0">
                          <a:solidFill>
                            <a:srgbClr val="005C7A"/>
                          </a:solidFill>
                          <a:latin typeface="Courier New"/>
                          <a:cs typeface="Courier New"/>
                        </a:rPr>
                        <a:t>ROC AUC</a:t>
                      </a:r>
                    </a:p>
                  </a:txBody>
                  <a:tcPr marL="95404" marR="95404" marT="47703" marB="47703" anchor="ctr">
                    <a:lnB w="12700" cap="flat" cmpd="sng" algn="ctr">
                      <a:solidFill>
                        <a:srgbClr val="47AED1"/>
                      </a:solidFill>
                      <a:prstDash val="solid"/>
                      <a:round/>
                      <a:headEnd type="none" w="med" len="med"/>
                      <a:tailEnd type="none" w="med" len="med"/>
                    </a:lnB>
                  </a:tcPr>
                </a:tc>
                <a:extLst>
                  <a:ext uri="{0D108BD9-81ED-4DB2-BD59-A6C34878D82A}">
                    <a16:rowId xmlns:a16="http://schemas.microsoft.com/office/drawing/2014/main" val="1317815229"/>
                  </a:ext>
                </a:extLst>
              </a:tr>
              <a:tr h="496628">
                <a:tc>
                  <a:txBody>
                    <a:bodyPr/>
                    <a:lstStyle/>
                    <a:p>
                      <a:pPr algn="ctr"/>
                      <a:r>
                        <a:rPr lang="en-US" sz="1800" b="1" dirty="0">
                          <a:latin typeface="Courier New"/>
                          <a:cs typeface="Courier New"/>
                        </a:rPr>
                        <a:t>VGG-19</a:t>
                      </a:r>
                      <a:endParaRPr lang="en-GB" sz="1800" b="1" dirty="0">
                        <a:latin typeface="Courier New"/>
                        <a:cs typeface="Courier New"/>
                      </a:endParaRPr>
                    </a:p>
                  </a:txBody>
                  <a:tcPr marL="95404" marR="95404" marT="47703" marB="47703" anchor="ctr">
                    <a:lnT w="12700" cap="flat" cmpd="sng" algn="ctr">
                      <a:solidFill>
                        <a:srgbClr val="47AED1"/>
                      </a:solidFill>
                      <a:prstDash val="solid"/>
                      <a:round/>
                      <a:headEnd type="none" w="med" len="med"/>
                      <a:tailEnd type="none" w="med" len="med"/>
                    </a:lnT>
                  </a:tcPr>
                </a:tc>
                <a:tc>
                  <a:txBody>
                    <a:bodyPr/>
                    <a:lstStyle/>
                    <a:p>
                      <a:pPr algn="ctr"/>
                      <a:r>
                        <a:rPr lang="en-US" sz="1800" b="1" dirty="0">
                          <a:latin typeface="Courier New"/>
                          <a:cs typeface="Courier New"/>
                        </a:rPr>
                        <a:t>99.95%</a:t>
                      </a:r>
                      <a:endParaRPr lang="en-GB" sz="1800" b="1" dirty="0">
                        <a:latin typeface="Courier New"/>
                        <a:cs typeface="Courier New"/>
                      </a:endParaRPr>
                    </a:p>
                  </a:txBody>
                  <a:tcPr marL="95404" marR="95404" marT="47703" marB="47703" anchor="ctr">
                    <a:lnT w="12700" cap="flat" cmpd="sng" algn="ctr">
                      <a:solidFill>
                        <a:srgbClr val="47AED1"/>
                      </a:solidFill>
                      <a:prstDash val="solid"/>
                      <a:round/>
                      <a:headEnd type="none" w="med" len="med"/>
                      <a:tailEnd type="none" w="med" len="med"/>
                    </a:lnT>
                  </a:tcPr>
                </a:tc>
                <a:tc>
                  <a:txBody>
                    <a:bodyPr/>
                    <a:lstStyle/>
                    <a:p>
                      <a:pPr algn="ctr"/>
                      <a:r>
                        <a:rPr lang="en-US" sz="1800" b="1" dirty="0">
                          <a:latin typeface="Courier New"/>
                          <a:cs typeface="Courier New"/>
                        </a:rPr>
                        <a:t>0.9990</a:t>
                      </a:r>
                      <a:endParaRPr lang="en-GB" sz="1800" b="1" dirty="0">
                        <a:latin typeface="Courier New"/>
                        <a:cs typeface="Courier New"/>
                      </a:endParaRPr>
                    </a:p>
                  </a:txBody>
                  <a:tcPr marL="95404" marR="95404" marT="47703" marB="47703" anchor="ctr">
                    <a:lnT w="12700" cap="flat" cmpd="sng" algn="ctr">
                      <a:solidFill>
                        <a:srgbClr val="47AED1"/>
                      </a:solidFill>
                      <a:prstDash val="solid"/>
                      <a:round/>
                      <a:headEnd type="none" w="med" len="med"/>
                      <a:tailEnd type="none" w="med" len="med"/>
                    </a:lnT>
                  </a:tcPr>
                </a:tc>
                <a:tc>
                  <a:txBody>
                    <a:bodyPr/>
                    <a:lstStyle/>
                    <a:p>
                      <a:pPr algn="ctr"/>
                      <a:r>
                        <a:rPr lang="en-US" sz="1800" b="1" dirty="0">
                          <a:latin typeface="Courier New"/>
                          <a:cs typeface="Courier New"/>
                        </a:rPr>
                        <a:t>0.9995</a:t>
                      </a:r>
                      <a:endParaRPr lang="en-GB" sz="1800" b="1" dirty="0">
                        <a:latin typeface="Courier New"/>
                        <a:cs typeface="Courier New"/>
                      </a:endParaRPr>
                    </a:p>
                  </a:txBody>
                  <a:tcPr marL="95404" marR="95404" marT="47703" marB="47703" anchor="ctr">
                    <a:lnT w="12700" cap="flat" cmpd="sng" algn="ctr">
                      <a:solidFill>
                        <a:srgbClr val="47AED1"/>
                      </a:solidFill>
                      <a:prstDash val="solid"/>
                      <a:round/>
                      <a:headEnd type="none" w="med" len="med"/>
                      <a:tailEnd type="none" w="med" len="med"/>
                    </a:lnT>
                  </a:tcPr>
                </a:tc>
                <a:tc>
                  <a:txBody>
                    <a:bodyPr/>
                    <a:lstStyle/>
                    <a:p>
                      <a:pPr algn="ctr"/>
                      <a:r>
                        <a:rPr lang="en-US" sz="1800" b="1" dirty="0">
                          <a:latin typeface="Courier New"/>
                          <a:cs typeface="Courier New"/>
                        </a:rPr>
                        <a:t>0.9992</a:t>
                      </a:r>
                      <a:endParaRPr lang="en-GB" sz="1800" b="1" dirty="0">
                        <a:latin typeface="Courier New"/>
                        <a:cs typeface="Courier New"/>
                      </a:endParaRPr>
                    </a:p>
                  </a:txBody>
                  <a:tcPr marL="95404" marR="95404" marT="47703" marB="47703" anchor="ctr">
                    <a:lnT w="12700" cap="flat" cmpd="sng" algn="ctr">
                      <a:solidFill>
                        <a:srgbClr val="47AED1"/>
                      </a:solidFill>
                      <a:prstDash val="solid"/>
                      <a:round/>
                      <a:headEnd type="none" w="med" len="med"/>
                      <a:tailEnd type="none" w="med" len="med"/>
                    </a:lnT>
                  </a:tcPr>
                </a:tc>
                <a:tc>
                  <a:txBody>
                    <a:bodyPr/>
                    <a:lstStyle/>
                    <a:p>
                      <a:pPr algn="ctr"/>
                      <a:r>
                        <a:rPr lang="en-US" sz="1800" b="1" dirty="0">
                          <a:latin typeface="Courier New"/>
                          <a:cs typeface="Courier New"/>
                        </a:rPr>
                        <a:t>0.9989</a:t>
                      </a:r>
                      <a:endParaRPr lang="en-GB" sz="1800" b="1" dirty="0">
                        <a:latin typeface="Courier New"/>
                        <a:cs typeface="Courier New"/>
                      </a:endParaRPr>
                    </a:p>
                  </a:txBody>
                  <a:tcPr marL="95404" marR="95404" marT="47703" marB="47703" anchor="ctr">
                    <a:lnT w="12700" cap="flat" cmpd="sng" algn="ctr">
                      <a:solidFill>
                        <a:srgbClr val="47AED1"/>
                      </a:solidFill>
                      <a:prstDash val="solid"/>
                      <a:round/>
                      <a:headEnd type="none" w="med" len="med"/>
                      <a:tailEnd type="none" w="med" len="med"/>
                    </a:lnT>
                  </a:tcPr>
                </a:tc>
                <a:tc>
                  <a:txBody>
                    <a:bodyPr/>
                    <a:lstStyle/>
                    <a:p>
                      <a:pPr algn="ctr"/>
                      <a:r>
                        <a:rPr lang="en-GB" sz="1800" b="1" dirty="0">
                          <a:latin typeface="Courier New"/>
                          <a:cs typeface="Courier New"/>
                        </a:rPr>
                        <a:t>0.9999</a:t>
                      </a:r>
                    </a:p>
                  </a:txBody>
                  <a:tcPr marL="95404" marR="95404" marT="47703" marB="47703" anchor="ctr">
                    <a:lnT w="12700" cap="flat" cmpd="sng" algn="ctr">
                      <a:solidFill>
                        <a:srgbClr val="47AED1"/>
                      </a:solidFill>
                      <a:prstDash val="solid"/>
                      <a:round/>
                      <a:headEnd type="none" w="med" len="med"/>
                      <a:tailEnd type="none" w="med" len="med"/>
                    </a:lnT>
                  </a:tcPr>
                </a:tc>
                <a:extLst>
                  <a:ext uri="{0D108BD9-81ED-4DB2-BD59-A6C34878D82A}">
                    <a16:rowId xmlns:a16="http://schemas.microsoft.com/office/drawing/2014/main" val="69750119"/>
                  </a:ext>
                </a:extLst>
              </a:tr>
              <a:tr h="496628">
                <a:tc>
                  <a:txBody>
                    <a:bodyPr/>
                    <a:lstStyle/>
                    <a:p>
                      <a:pPr algn="ctr"/>
                      <a:r>
                        <a:rPr lang="en-US" sz="1800" b="1" dirty="0">
                          <a:latin typeface="Courier New"/>
                          <a:cs typeface="Courier New"/>
                        </a:rPr>
                        <a:t>ResNet-34</a:t>
                      </a:r>
                      <a:endParaRPr lang="en-GB" sz="1800" b="1">
                        <a:solidFill>
                          <a:srgbClr val="47AED1"/>
                        </a:solidFill>
                        <a:latin typeface="Courier New"/>
                        <a:cs typeface="Courier New"/>
                      </a:endParaRPr>
                    </a:p>
                  </a:txBody>
                  <a:tcPr marL="95404" marR="95404" marT="47703" marB="47703" anchor="ctr"/>
                </a:tc>
                <a:tc>
                  <a:txBody>
                    <a:bodyPr/>
                    <a:lstStyle/>
                    <a:p>
                      <a:pPr algn="ctr"/>
                      <a:r>
                        <a:rPr lang="en-US" sz="1800" b="1" dirty="0">
                          <a:latin typeface="Courier New"/>
                          <a:cs typeface="Courier New"/>
                        </a:rPr>
                        <a:t>99.92%</a:t>
                      </a:r>
                      <a:endParaRPr lang="en-GB" sz="1800" b="1">
                        <a:solidFill>
                          <a:srgbClr val="47AED1"/>
                        </a:solidFill>
                        <a:latin typeface="Courier New"/>
                        <a:cs typeface="Courier New"/>
                      </a:endParaRPr>
                    </a:p>
                  </a:txBody>
                  <a:tcPr marL="95404" marR="95404" marT="47703" marB="47703" anchor="ctr"/>
                </a:tc>
                <a:tc>
                  <a:txBody>
                    <a:bodyPr/>
                    <a:lstStyle/>
                    <a:p>
                      <a:pPr algn="ctr"/>
                      <a:r>
                        <a:rPr lang="en-US" sz="1800" b="1" dirty="0">
                          <a:latin typeface="Courier New"/>
                          <a:cs typeface="Courier New"/>
                        </a:rPr>
                        <a:t>0.9982</a:t>
                      </a:r>
                      <a:endParaRPr lang="en-GB" sz="1800" b="1">
                        <a:solidFill>
                          <a:srgbClr val="47AED1"/>
                        </a:solidFill>
                        <a:latin typeface="Courier New"/>
                        <a:cs typeface="Courier New"/>
                      </a:endParaRPr>
                    </a:p>
                  </a:txBody>
                  <a:tcPr marL="95404" marR="95404" marT="47703" marB="47703" anchor="ctr"/>
                </a:tc>
                <a:tc>
                  <a:txBody>
                    <a:bodyPr/>
                    <a:lstStyle/>
                    <a:p>
                      <a:pPr algn="ctr"/>
                      <a:r>
                        <a:rPr lang="en-US" sz="1800" b="1" dirty="0">
                          <a:latin typeface="Courier New"/>
                          <a:cs typeface="Courier New"/>
                        </a:rPr>
                        <a:t>0.9992</a:t>
                      </a:r>
                      <a:endParaRPr lang="en-GB" sz="1800" b="1">
                        <a:solidFill>
                          <a:srgbClr val="47AED1"/>
                        </a:solidFill>
                        <a:latin typeface="Courier New"/>
                        <a:cs typeface="Courier New"/>
                      </a:endParaRPr>
                    </a:p>
                  </a:txBody>
                  <a:tcPr marL="95404" marR="95404" marT="47703" marB="47703" anchor="ctr"/>
                </a:tc>
                <a:tc>
                  <a:txBody>
                    <a:bodyPr/>
                    <a:lstStyle/>
                    <a:p>
                      <a:pPr algn="ctr"/>
                      <a:r>
                        <a:rPr lang="en-US" sz="1800" b="1" dirty="0">
                          <a:solidFill>
                            <a:schemeClr val="tx1"/>
                          </a:solidFill>
                          <a:latin typeface="Courier New"/>
                          <a:cs typeface="Courier New"/>
                        </a:rPr>
                        <a:t>0.9987</a:t>
                      </a:r>
                      <a:endParaRPr lang="en-GB" sz="1800" b="1">
                        <a:solidFill>
                          <a:schemeClr val="tx1"/>
                        </a:solidFill>
                        <a:latin typeface="Courier New"/>
                        <a:cs typeface="Courier New"/>
                      </a:endParaRPr>
                    </a:p>
                  </a:txBody>
                  <a:tcPr marL="95404" marR="95404" marT="47703" marB="47703" anchor="ctr"/>
                </a:tc>
                <a:tc>
                  <a:txBody>
                    <a:bodyPr/>
                    <a:lstStyle/>
                    <a:p>
                      <a:pPr algn="ctr"/>
                      <a:r>
                        <a:rPr lang="en-US" sz="1800" b="1" dirty="0">
                          <a:solidFill>
                            <a:schemeClr val="tx1"/>
                          </a:solidFill>
                          <a:latin typeface="Courier New"/>
                          <a:cs typeface="Courier New"/>
                        </a:rPr>
                        <a:t>0.9987</a:t>
                      </a:r>
                      <a:endParaRPr lang="en-GB" sz="1800" b="1">
                        <a:solidFill>
                          <a:schemeClr val="tx1"/>
                        </a:solidFill>
                        <a:latin typeface="Courier New"/>
                        <a:cs typeface="Courier New"/>
                      </a:endParaRPr>
                    </a:p>
                  </a:txBody>
                  <a:tcPr marL="95404" marR="95404" marT="47703" marB="47703" anchor="ctr"/>
                </a:tc>
                <a:tc>
                  <a:txBody>
                    <a:bodyPr/>
                    <a:lstStyle/>
                    <a:p>
                      <a:pPr algn="ctr"/>
                      <a:r>
                        <a:rPr lang="en-GB" sz="1800" b="1" dirty="0">
                          <a:latin typeface="Courier New"/>
                          <a:cs typeface="Courier New"/>
                        </a:rPr>
                        <a:t>0.9999</a:t>
                      </a:r>
                      <a:endParaRPr lang="en-GB" sz="1800" b="1">
                        <a:solidFill>
                          <a:srgbClr val="47AED1"/>
                        </a:solidFill>
                        <a:latin typeface="Courier New"/>
                        <a:cs typeface="Courier New"/>
                      </a:endParaRPr>
                    </a:p>
                  </a:txBody>
                  <a:tcPr marL="95404" marR="95404" marT="47703" marB="47703" anchor="ctr"/>
                </a:tc>
                <a:extLst>
                  <a:ext uri="{0D108BD9-81ED-4DB2-BD59-A6C34878D82A}">
                    <a16:rowId xmlns:a16="http://schemas.microsoft.com/office/drawing/2014/main" val="1076473349"/>
                  </a:ext>
                </a:extLst>
              </a:tr>
              <a:tr h="496628">
                <a:tc>
                  <a:txBody>
                    <a:bodyPr/>
                    <a:lstStyle/>
                    <a:p>
                      <a:pPr algn="ctr"/>
                      <a:r>
                        <a:rPr lang="en-US" sz="1800" b="1" dirty="0">
                          <a:latin typeface="Courier New"/>
                          <a:cs typeface="Courier New"/>
                        </a:rPr>
                        <a:t>DenseNet-121</a:t>
                      </a:r>
                      <a:endParaRPr lang="en-GB" sz="1800" b="1" dirty="0">
                        <a:latin typeface="Courier New"/>
                        <a:cs typeface="Courier New"/>
                      </a:endParaRPr>
                    </a:p>
                  </a:txBody>
                  <a:tcPr marL="95404" marR="95404" marT="47703" marB="47703"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Courier New"/>
                          <a:cs typeface="Courier New"/>
                        </a:rPr>
                        <a:t>99.94%</a:t>
                      </a:r>
                      <a:endParaRPr lang="en-GB" sz="1800" b="1" dirty="0">
                        <a:latin typeface="Courier New"/>
                        <a:cs typeface="Courier New"/>
                      </a:endParaRPr>
                    </a:p>
                  </a:txBody>
                  <a:tcPr marL="95404" marR="95404" marT="47703" marB="47703" anchor="ctr"/>
                </a:tc>
                <a:tc>
                  <a:txBody>
                    <a:bodyPr/>
                    <a:lstStyle/>
                    <a:p>
                      <a:pPr algn="ctr"/>
                      <a:r>
                        <a:rPr lang="en-US" sz="1800" b="1" dirty="0">
                          <a:latin typeface="Courier New"/>
                          <a:cs typeface="Courier New"/>
                        </a:rPr>
                        <a:t>0.9992</a:t>
                      </a:r>
                      <a:endParaRPr lang="en-GB" sz="1800" b="1" dirty="0">
                        <a:latin typeface="Courier New"/>
                        <a:cs typeface="Courier New"/>
                      </a:endParaRPr>
                    </a:p>
                  </a:txBody>
                  <a:tcPr marL="95404" marR="95404" marT="47703" marB="47703" anchor="ctr"/>
                </a:tc>
                <a:tc>
                  <a:txBody>
                    <a:bodyPr/>
                    <a:lstStyle/>
                    <a:p>
                      <a:pPr algn="ctr"/>
                      <a:r>
                        <a:rPr lang="en-US" sz="1800" b="1" dirty="0">
                          <a:latin typeface="Courier New"/>
                          <a:cs typeface="Courier New"/>
                        </a:rPr>
                        <a:t>0.9994</a:t>
                      </a:r>
                      <a:endParaRPr lang="en-GB" sz="1800" b="1" dirty="0">
                        <a:latin typeface="Courier New"/>
                        <a:cs typeface="Courier New"/>
                      </a:endParaRPr>
                    </a:p>
                  </a:txBody>
                  <a:tcPr marL="95404" marR="95404" marT="47703" marB="47703" anchor="ctr"/>
                </a:tc>
                <a:tc>
                  <a:txBody>
                    <a:bodyPr/>
                    <a:lstStyle/>
                    <a:p>
                      <a:pPr algn="ctr"/>
                      <a:r>
                        <a:rPr lang="en-US" sz="1800" b="1" dirty="0">
                          <a:latin typeface="Courier New"/>
                          <a:cs typeface="Courier New"/>
                        </a:rPr>
                        <a:t>0.9993</a:t>
                      </a:r>
                      <a:endParaRPr lang="en-GB" sz="1800" b="1" dirty="0">
                        <a:latin typeface="Courier New"/>
                        <a:cs typeface="Courier New"/>
                      </a:endParaRPr>
                    </a:p>
                  </a:txBody>
                  <a:tcPr marL="95404" marR="95404" marT="47703" marB="47703" anchor="ctr"/>
                </a:tc>
                <a:tc>
                  <a:txBody>
                    <a:bodyPr/>
                    <a:lstStyle/>
                    <a:p>
                      <a:pPr algn="ctr"/>
                      <a:r>
                        <a:rPr lang="en-US" sz="1800" b="1" dirty="0">
                          <a:latin typeface="Courier New"/>
                          <a:cs typeface="Courier New"/>
                        </a:rPr>
                        <a:t>0.9991</a:t>
                      </a:r>
                      <a:endParaRPr lang="en-GB" sz="1800" b="1" dirty="0">
                        <a:latin typeface="Courier New"/>
                        <a:cs typeface="Courier New"/>
                      </a:endParaRPr>
                    </a:p>
                  </a:txBody>
                  <a:tcPr marL="95404" marR="95404" marT="47703" marB="47703" anchor="ctr"/>
                </a:tc>
                <a:tc>
                  <a:txBody>
                    <a:bodyPr/>
                    <a:lstStyle/>
                    <a:p>
                      <a:pPr algn="ctr"/>
                      <a:r>
                        <a:rPr lang="en-GB" sz="1800" b="1" dirty="0">
                          <a:latin typeface="Courier New"/>
                          <a:cs typeface="Courier New"/>
                        </a:rPr>
                        <a:t>0.9999</a:t>
                      </a:r>
                    </a:p>
                  </a:txBody>
                  <a:tcPr marL="95404" marR="95404" marT="47703" marB="47703" anchor="ctr"/>
                </a:tc>
                <a:extLst>
                  <a:ext uri="{0D108BD9-81ED-4DB2-BD59-A6C34878D82A}">
                    <a16:rowId xmlns:a16="http://schemas.microsoft.com/office/drawing/2014/main" val="3273917245"/>
                  </a:ext>
                </a:extLst>
              </a:tr>
              <a:tr h="496628">
                <a:tc>
                  <a:txBody>
                    <a:bodyPr/>
                    <a:lstStyle/>
                    <a:p>
                      <a:pPr algn="ctr"/>
                      <a:r>
                        <a:rPr lang="en-US" sz="1800" b="1" dirty="0">
                          <a:latin typeface="Courier New"/>
                          <a:cs typeface="Courier New"/>
                        </a:rPr>
                        <a:t>Inception V3</a:t>
                      </a:r>
                      <a:endParaRPr lang="en-GB" sz="1800" b="1" dirty="0">
                        <a:latin typeface="Courier New"/>
                        <a:cs typeface="Courier New"/>
                      </a:endParaRPr>
                    </a:p>
                  </a:txBody>
                  <a:tcPr marL="95404" marR="95404" marT="47703" marB="47703"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Courier New"/>
                          <a:cs typeface="Courier New"/>
                        </a:rPr>
                        <a:t>99.66%</a:t>
                      </a:r>
                      <a:endParaRPr lang="en-GB" sz="1800" b="1" dirty="0">
                        <a:latin typeface="Courier New"/>
                        <a:cs typeface="Courier New"/>
                      </a:endParaRPr>
                    </a:p>
                  </a:txBody>
                  <a:tcPr marL="95404" marR="95404" marT="47703" marB="47703" anchor="ctr"/>
                </a:tc>
                <a:tc>
                  <a:txBody>
                    <a:bodyPr/>
                    <a:lstStyle/>
                    <a:p>
                      <a:pPr algn="ctr"/>
                      <a:r>
                        <a:rPr lang="en-US" sz="1800" b="1" dirty="0">
                          <a:latin typeface="Courier New"/>
                          <a:cs typeface="Courier New"/>
                        </a:rPr>
                        <a:t>0.9971</a:t>
                      </a:r>
                      <a:endParaRPr lang="en-GB" sz="1800" b="1" dirty="0">
                        <a:latin typeface="Courier New"/>
                        <a:cs typeface="Courier New"/>
                      </a:endParaRPr>
                    </a:p>
                  </a:txBody>
                  <a:tcPr marL="95404" marR="95404" marT="47703" marB="47703" anchor="ctr"/>
                </a:tc>
                <a:tc>
                  <a:txBody>
                    <a:bodyPr/>
                    <a:lstStyle/>
                    <a:p>
                      <a:pPr algn="ctr"/>
                      <a:r>
                        <a:rPr lang="en-US" sz="1800" b="1" dirty="0">
                          <a:latin typeface="Courier New"/>
                          <a:cs typeface="Courier New"/>
                        </a:rPr>
                        <a:t>0.9966</a:t>
                      </a:r>
                      <a:endParaRPr lang="en-GB" sz="1800" b="1" dirty="0">
                        <a:latin typeface="Courier New"/>
                        <a:cs typeface="Courier New"/>
                      </a:endParaRPr>
                    </a:p>
                  </a:txBody>
                  <a:tcPr marL="95404" marR="95404" marT="47703" marB="47703" anchor="ctr"/>
                </a:tc>
                <a:tc>
                  <a:txBody>
                    <a:bodyPr/>
                    <a:lstStyle/>
                    <a:p>
                      <a:pPr algn="ctr"/>
                      <a:r>
                        <a:rPr lang="en-US" sz="1800" b="1" dirty="0">
                          <a:latin typeface="Courier New"/>
                          <a:cs typeface="Courier New"/>
                        </a:rPr>
                        <a:t>0.9968</a:t>
                      </a:r>
                      <a:endParaRPr lang="en-GB" sz="1800" b="1" dirty="0">
                        <a:latin typeface="Courier New"/>
                        <a:cs typeface="Courier New"/>
                      </a:endParaRPr>
                    </a:p>
                  </a:txBody>
                  <a:tcPr marL="95404" marR="95404" marT="47703" marB="47703" anchor="ctr"/>
                </a:tc>
                <a:tc>
                  <a:txBody>
                    <a:bodyPr/>
                    <a:lstStyle/>
                    <a:p>
                      <a:pPr algn="ctr"/>
                      <a:r>
                        <a:rPr lang="en-US" sz="1800" b="1" dirty="0">
                          <a:latin typeface="Courier New"/>
                          <a:cs typeface="Courier New"/>
                        </a:rPr>
                        <a:t>0.9971</a:t>
                      </a:r>
                      <a:endParaRPr lang="en-GB" sz="1800" b="1" dirty="0">
                        <a:latin typeface="Courier New"/>
                        <a:cs typeface="Courier New"/>
                      </a:endParaRPr>
                    </a:p>
                  </a:txBody>
                  <a:tcPr marL="95404" marR="95404" marT="47703" marB="47703" anchor="ctr"/>
                </a:tc>
                <a:tc>
                  <a:txBody>
                    <a:bodyPr/>
                    <a:lstStyle/>
                    <a:p>
                      <a:pPr algn="ctr"/>
                      <a:r>
                        <a:rPr lang="en-GB" sz="1800" b="1" dirty="0">
                          <a:latin typeface="Courier New"/>
                          <a:cs typeface="Courier New"/>
                        </a:rPr>
                        <a:t>0.9999</a:t>
                      </a:r>
                    </a:p>
                  </a:txBody>
                  <a:tcPr marL="95404" marR="95404" marT="47703" marB="47703" anchor="ctr"/>
                </a:tc>
                <a:extLst>
                  <a:ext uri="{0D108BD9-81ED-4DB2-BD59-A6C34878D82A}">
                    <a16:rowId xmlns:a16="http://schemas.microsoft.com/office/drawing/2014/main" val="1988846695"/>
                  </a:ext>
                </a:extLst>
              </a:tr>
            </a:tbl>
          </a:graphicData>
        </a:graphic>
      </p:graphicFrame>
      <p:cxnSp>
        <p:nvCxnSpPr>
          <p:cNvPr id="11" name="Straight Connector 10"/>
          <p:cNvCxnSpPr>
            <a:cxnSpLocks/>
          </p:cNvCxnSpPr>
          <p:nvPr/>
        </p:nvCxnSpPr>
        <p:spPr>
          <a:xfrm>
            <a:off x="145620" y="4970900"/>
            <a:ext cx="11844782" cy="0"/>
          </a:xfrm>
          <a:prstGeom prst="line">
            <a:avLst/>
          </a:prstGeom>
          <a:ln>
            <a:solidFill>
              <a:srgbClr val="47AED1"/>
            </a:solidFill>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a:cxnSpLocks/>
          </p:cNvCxnSpPr>
          <p:nvPr/>
        </p:nvCxnSpPr>
        <p:spPr>
          <a:xfrm flipV="1">
            <a:off x="145620" y="2196417"/>
            <a:ext cx="11844782" cy="2"/>
          </a:xfrm>
          <a:prstGeom prst="line">
            <a:avLst/>
          </a:prstGeom>
          <a:ln>
            <a:solidFill>
              <a:srgbClr val="005C7A"/>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2455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1" y="425155"/>
            <a:ext cx="7056000" cy="626461"/>
          </a:xfrm>
          <a:ln>
            <a:solidFill>
              <a:srgbClr val="005C7A"/>
            </a:solidFill>
          </a:ln>
        </p:spPr>
        <p:txBody>
          <a:bodyPr>
            <a:noAutofit/>
          </a:bodyPr>
          <a:lstStyle/>
          <a:p>
            <a:r>
              <a:rPr lang="en-GB" sz="3600" b="1" dirty="0">
                <a:solidFill>
                  <a:srgbClr val="005C7A"/>
                </a:solidFill>
                <a:latin typeface="Courier New"/>
                <a:cs typeface="Courier New"/>
              </a:rPr>
              <a:t>MODEL OUTPUT VERIFICATION</a:t>
            </a:r>
          </a:p>
        </p:txBody>
      </p:sp>
      <p:sp>
        <p:nvSpPr>
          <p:cNvPr id="16" name="Slide Number Placeholder 5"/>
          <p:cNvSpPr txBox="1">
            <a:spLocks/>
          </p:cNvSpPr>
          <p:nvPr/>
        </p:nvSpPr>
        <p:spPr>
          <a:xfrm>
            <a:off x="11379199" y="6229350"/>
            <a:ext cx="611204"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14</a:t>
            </a:fld>
            <a:endParaRPr lang="en-US" sz="2000" dirty="0">
              <a:solidFill>
                <a:schemeClr val="tx1">
                  <a:lumMod val="85000"/>
                </a:schemeClr>
              </a:solidFill>
            </a:endParaRPr>
          </a:p>
        </p:txBody>
      </p:sp>
      <p:sp>
        <p:nvSpPr>
          <p:cNvPr id="21" name="TextBox 20">
            <a:extLst>
              <a:ext uri="{FF2B5EF4-FFF2-40B4-BE49-F238E27FC236}">
                <a16:creationId xmlns:a16="http://schemas.microsoft.com/office/drawing/2014/main" id="{3DE579EE-1D9B-D167-5F8D-9D12698760DA}"/>
              </a:ext>
            </a:extLst>
          </p:cNvPr>
          <p:cNvSpPr txBox="1"/>
          <p:nvPr/>
        </p:nvSpPr>
        <p:spPr>
          <a:xfrm>
            <a:off x="604655" y="3551444"/>
            <a:ext cx="1931520" cy="369332"/>
          </a:xfrm>
          <a:prstGeom prst="rect">
            <a:avLst/>
          </a:prstGeom>
          <a:noFill/>
        </p:spPr>
        <p:txBody>
          <a:bodyPr wrap="square">
            <a:spAutoFit/>
          </a:bodyPr>
          <a:lstStyle/>
          <a:p>
            <a:r>
              <a:rPr lang="en-GB" b="1" dirty="0">
                <a:solidFill>
                  <a:srgbClr val="00DE64"/>
                </a:solidFill>
                <a:latin typeface="Courier New" panose="02070309020205020404" pitchFamily="49" charset="0"/>
                <a:cs typeface="Courier New" panose="02070309020205020404" pitchFamily="49" charset="0"/>
              </a:rPr>
              <a:t>Inception V3</a:t>
            </a:r>
            <a:endParaRPr lang="en-US" b="1" dirty="0">
              <a:solidFill>
                <a:srgbClr val="00DE64"/>
              </a:solidFill>
            </a:endParaRPr>
          </a:p>
        </p:txBody>
      </p:sp>
      <p:sp>
        <p:nvSpPr>
          <p:cNvPr id="22" name="TextBox 21">
            <a:extLst>
              <a:ext uri="{FF2B5EF4-FFF2-40B4-BE49-F238E27FC236}">
                <a16:creationId xmlns:a16="http://schemas.microsoft.com/office/drawing/2014/main" id="{60B809EB-BF38-715F-4CAE-B4EBFEACF238}"/>
              </a:ext>
            </a:extLst>
          </p:cNvPr>
          <p:cNvSpPr txBox="1"/>
          <p:nvPr/>
        </p:nvSpPr>
        <p:spPr>
          <a:xfrm>
            <a:off x="3664886" y="3555658"/>
            <a:ext cx="1853349" cy="369332"/>
          </a:xfrm>
          <a:prstGeom prst="rect">
            <a:avLst/>
          </a:prstGeom>
          <a:noFill/>
        </p:spPr>
        <p:txBody>
          <a:bodyPr wrap="square">
            <a:spAutoFit/>
          </a:bodyPr>
          <a:lstStyle/>
          <a:p>
            <a:r>
              <a:rPr lang="en-GB" b="1" dirty="0">
                <a:solidFill>
                  <a:srgbClr val="00DE64"/>
                </a:solidFill>
                <a:latin typeface="Courier New" panose="02070309020205020404" pitchFamily="49" charset="0"/>
                <a:cs typeface="Courier New" panose="02070309020205020404" pitchFamily="49" charset="0"/>
              </a:rPr>
              <a:t>DenseNet-121</a:t>
            </a:r>
            <a:endParaRPr lang="en-US" b="1" dirty="0">
              <a:solidFill>
                <a:srgbClr val="00DE64"/>
              </a:solidFill>
            </a:endParaRPr>
          </a:p>
        </p:txBody>
      </p:sp>
      <p:sp>
        <p:nvSpPr>
          <p:cNvPr id="23" name="TextBox 22">
            <a:extLst>
              <a:ext uri="{FF2B5EF4-FFF2-40B4-BE49-F238E27FC236}">
                <a16:creationId xmlns:a16="http://schemas.microsoft.com/office/drawing/2014/main" id="{3759EA54-B3BE-3215-1238-064B0DDE1676}"/>
              </a:ext>
            </a:extLst>
          </p:cNvPr>
          <p:cNvSpPr txBox="1"/>
          <p:nvPr/>
        </p:nvSpPr>
        <p:spPr>
          <a:xfrm>
            <a:off x="7018092" y="3551444"/>
            <a:ext cx="1029837" cy="369332"/>
          </a:xfrm>
          <a:prstGeom prst="rect">
            <a:avLst/>
          </a:prstGeom>
          <a:noFill/>
        </p:spPr>
        <p:txBody>
          <a:bodyPr wrap="square">
            <a:spAutoFit/>
          </a:bodyPr>
          <a:lstStyle/>
          <a:p>
            <a:r>
              <a:rPr lang="en-GB" b="1" dirty="0">
                <a:solidFill>
                  <a:srgbClr val="00DE64"/>
                </a:solidFill>
                <a:latin typeface="Courier New" panose="02070309020205020404" pitchFamily="49" charset="0"/>
                <a:cs typeface="Courier New" panose="02070309020205020404" pitchFamily="49" charset="0"/>
              </a:rPr>
              <a:t>VGG-19</a:t>
            </a:r>
            <a:endParaRPr lang="en-US" b="1" dirty="0">
              <a:solidFill>
                <a:srgbClr val="00DE64"/>
              </a:solidFill>
            </a:endParaRPr>
          </a:p>
        </p:txBody>
      </p:sp>
      <p:sp>
        <p:nvSpPr>
          <p:cNvPr id="24" name="TextBox 23">
            <a:extLst>
              <a:ext uri="{FF2B5EF4-FFF2-40B4-BE49-F238E27FC236}">
                <a16:creationId xmlns:a16="http://schemas.microsoft.com/office/drawing/2014/main" id="{65828CE4-2FF0-E524-71DD-FA5AD49A7C84}"/>
              </a:ext>
            </a:extLst>
          </p:cNvPr>
          <p:cNvSpPr txBox="1"/>
          <p:nvPr/>
        </p:nvSpPr>
        <p:spPr>
          <a:xfrm>
            <a:off x="9943245" y="3503205"/>
            <a:ext cx="1428926" cy="369332"/>
          </a:xfrm>
          <a:prstGeom prst="rect">
            <a:avLst/>
          </a:prstGeom>
          <a:noFill/>
        </p:spPr>
        <p:txBody>
          <a:bodyPr wrap="square">
            <a:spAutoFit/>
          </a:bodyPr>
          <a:lstStyle/>
          <a:p>
            <a:r>
              <a:rPr lang="en-GB" b="1" dirty="0">
                <a:solidFill>
                  <a:srgbClr val="00DE64"/>
                </a:solidFill>
                <a:latin typeface="Courier New" panose="02070309020205020404" pitchFamily="49" charset="0"/>
                <a:cs typeface="Courier New" panose="02070309020205020404" pitchFamily="49" charset="0"/>
              </a:rPr>
              <a:t>ResNet-34</a:t>
            </a:r>
            <a:endParaRPr lang="en-US" sz="2400" b="1" dirty="0">
              <a:solidFill>
                <a:srgbClr val="00DE64"/>
              </a:solidFill>
            </a:endParaRPr>
          </a:p>
        </p:txBody>
      </p:sp>
      <p:pic>
        <p:nvPicPr>
          <p:cNvPr id="11" name="Picture 10">
            <a:extLst>
              <a:ext uri="{FF2B5EF4-FFF2-40B4-BE49-F238E27FC236}">
                <a16:creationId xmlns:a16="http://schemas.microsoft.com/office/drawing/2014/main" id="{4748F4A0-A8D0-4C78-A576-FDF3CFBFE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189" y="1377000"/>
            <a:ext cx="2052000" cy="2052000"/>
          </a:xfrm>
          <a:prstGeom prst="rect">
            <a:avLst/>
          </a:prstGeom>
        </p:spPr>
      </p:pic>
      <p:pic>
        <p:nvPicPr>
          <p:cNvPr id="14" name="Picture 13">
            <a:extLst>
              <a:ext uri="{FF2B5EF4-FFF2-40B4-BE49-F238E27FC236}">
                <a16:creationId xmlns:a16="http://schemas.microsoft.com/office/drawing/2014/main" id="{5B900E44-9AB1-43F7-B511-3836CD824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151" y="1377000"/>
            <a:ext cx="2052000" cy="2052000"/>
          </a:xfrm>
          <a:prstGeom prst="rect">
            <a:avLst/>
          </a:prstGeom>
        </p:spPr>
      </p:pic>
      <p:pic>
        <p:nvPicPr>
          <p:cNvPr id="18" name="Picture 17">
            <a:extLst>
              <a:ext uri="{FF2B5EF4-FFF2-40B4-BE49-F238E27FC236}">
                <a16:creationId xmlns:a16="http://schemas.microsoft.com/office/drawing/2014/main" id="{BE7B376B-2587-4D2D-8C71-0D42440009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2670" y="1377000"/>
            <a:ext cx="2052000" cy="2052000"/>
          </a:xfrm>
          <a:prstGeom prst="rect">
            <a:avLst/>
          </a:prstGeom>
        </p:spPr>
      </p:pic>
      <p:pic>
        <p:nvPicPr>
          <p:cNvPr id="25" name="Picture 24">
            <a:extLst>
              <a:ext uri="{FF2B5EF4-FFF2-40B4-BE49-F238E27FC236}">
                <a16:creationId xmlns:a16="http://schemas.microsoft.com/office/drawing/2014/main" id="{0332DD7D-4C44-4D18-A761-1B555889E6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1708" y="1377000"/>
            <a:ext cx="2052000" cy="2052000"/>
          </a:xfrm>
          <a:prstGeom prst="rect">
            <a:avLst/>
          </a:prstGeom>
        </p:spPr>
      </p:pic>
      <p:sp>
        <p:nvSpPr>
          <p:cNvPr id="27" name="TextBox 26">
            <a:extLst>
              <a:ext uri="{FF2B5EF4-FFF2-40B4-BE49-F238E27FC236}">
                <a16:creationId xmlns:a16="http://schemas.microsoft.com/office/drawing/2014/main" id="{0DD6EDA2-A41A-46BE-AF52-D4EAE07114CD}"/>
              </a:ext>
            </a:extLst>
          </p:cNvPr>
          <p:cNvSpPr txBox="1"/>
          <p:nvPr/>
        </p:nvSpPr>
        <p:spPr>
          <a:xfrm>
            <a:off x="604655" y="6229350"/>
            <a:ext cx="1931520" cy="369332"/>
          </a:xfrm>
          <a:prstGeom prst="rect">
            <a:avLst/>
          </a:prstGeom>
          <a:noFill/>
        </p:spPr>
        <p:txBody>
          <a:bodyPr wrap="square">
            <a:spAutoFit/>
          </a:bodyPr>
          <a:lstStyle/>
          <a:p>
            <a:r>
              <a:rPr lang="en-GB" b="1" dirty="0">
                <a:solidFill>
                  <a:srgbClr val="FF0000"/>
                </a:solidFill>
                <a:latin typeface="Courier New" panose="02070309020205020404" pitchFamily="49" charset="0"/>
                <a:cs typeface="Courier New" panose="02070309020205020404" pitchFamily="49" charset="0"/>
              </a:rPr>
              <a:t>Inception V3</a:t>
            </a:r>
            <a:endParaRPr lang="en-US" b="1" dirty="0">
              <a:solidFill>
                <a:srgbClr val="FF0000"/>
              </a:solidFill>
            </a:endParaRPr>
          </a:p>
        </p:txBody>
      </p:sp>
      <p:sp>
        <p:nvSpPr>
          <p:cNvPr id="28" name="TextBox 27">
            <a:extLst>
              <a:ext uri="{FF2B5EF4-FFF2-40B4-BE49-F238E27FC236}">
                <a16:creationId xmlns:a16="http://schemas.microsoft.com/office/drawing/2014/main" id="{AE253F4C-CAEE-4219-841F-32287794D70F}"/>
              </a:ext>
            </a:extLst>
          </p:cNvPr>
          <p:cNvSpPr txBox="1"/>
          <p:nvPr/>
        </p:nvSpPr>
        <p:spPr>
          <a:xfrm>
            <a:off x="3616024" y="6229350"/>
            <a:ext cx="1853349" cy="369332"/>
          </a:xfrm>
          <a:prstGeom prst="rect">
            <a:avLst/>
          </a:prstGeom>
          <a:noFill/>
        </p:spPr>
        <p:txBody>
          <a:bodyPr wrap="square">
            <a:spAutoFit/>
          </a:bodyPr>
          <a:lstStyle/>
          <a:p>
            <a:r>
              <a:rPr lang="en-GB" b="1" dirty="0">
                <a:solidFill>
                  <a:srgbClr val="FF0000"/>
                </a:solidFill>
                <a:latin typeface="Courier New" panose="02070309020205020404" pitchFamily="49" charset="0"/>
                <a:cs typeface="Courier New" panose="02070309020205020404" pitchFamily="49" charset="0"/>
              </a:rPr>
              <a:t>DenseNet-121</a:t>
            </a:r>
            <a:endParaRPr lang="en-US" b="1" dirty="0">
              <a:solidFill>
                <a:srgbClr val="FF0000"/>
              </a:solidFill>
            </a:endParaRPr>
          </a:p>
        </p:txBody>
      </p:sp>
      <p:sp>
        <p:nvSpPr>
          <p:cNvPr id="29" name="TextBox 28">
            <a:extLst>
              <a:ext uri="{FF2B5EF4-FFF2-40B4-BE49-F238E27FC236}">
                <a16:creationId xmlns:a16="http://schemas.microsoft.com/office/drawing/2014/main" id="{24486C4A-6715-49DA-B000-016B636E7025}"/>
              </a:ext>
            </a:extLst>
          </p:cNvPr>
          <p:cNvSpPr txBox="1"/>
          <p:nvPr/>
        </p:nvSpPr>
        <p:spPr>
          <a:xfrm>
            <a:off x="7130638" y="6229350"/>
            <a:ext cx="1029837" cy="369332"/>
          </a:xfrm>
          <a:prstGeom prst="rect">
            <a:avLst/>
          </a:prstGeom>
          <a:noFill/>
        </p:spPr>
        <p:txBody>
          <a:bodyPr wrap="square">
            <a:spAutoFit/>
          </a:bodyPr>
          <a:lstStyle/>
          <a:p>
            <a:r>
              <a:rPr lang="en-GB" b="1" dirty="0">
                <a:solidFill>
                  <a:srgbClr val="FF0000"/>
                </a:solidFill>
                <a:latin typeface="Courier New" panose="02070309020205020404" pitchFamily="49" charset="0"/>
                <a:cs typeface="Courier New" panose="02070309020205020404" pitchFamily="49" charset="0"/>
              </a:rPr>
              <a:t>VGG-19</a:t>
            </a:r>
            <a:endParaRPr lang="en-US" b="1" dirty="0">
              <a:solidFill>
                <a:srgbClr val="FF0000"/>
              </a:solidFill>
            </a:endParaRPr>
          </a:p>
        </p:txBody>
      </p:sp>
      <p:sp>
        <p:nvSpPr>
          <p:cNvPr id="30" name="TextBox 29">
            <a:extLst>
              <a:ext uri="{FF2B5EF4-FFF2-40B4-BE49-F238E27FC236}">
                <a16:creationId xmlns:a16="http://schemas.microsoft.com/office/drawing/2014/main" id="{4C0CC602-67A4-467B-9BF0-7B51533B6B5C}"/>
              </a:ext>
            </a:extLst>
          </p:cNvPr>
          <p:cNvSpPr txBox="1"/>
          <p:nvPr/>
        </p:nvSpPr>
        <p:spPr>
          <a:xfrm>
            <a:off x="9941375" y="6229350"/>
            <a:ext cx="1428926" cy="369332"/>
          </a:xfrm>
          <a:prstGeom prst="rect">
            <a:avLst/>
          </a:prstGeom>
          <a:noFill/>
        </p:spPr>
        <p:txBody>
          <a:bodyPr wrap="square">
            <a:spAutoFit/>
          </a:bodyPr>
          <a:lstStyle/>
          <a:p>
            <a:r>
              <a:rPr lang="en-GB" b="1" dirty="0">
                <a:solidFill>
                  <a:srgbClr val="FF0000"/>
                </a:solidFill>
                <a:latin typeface="Courier New" panose="02070309020205020404" pitchFamily="49" charset="0"/>
                <a:cs typeface="Courier New" panose="02070309020205020404" pitchFamily="49" charset="0"/>
              </a:rPr>
              <a:t>ResNet-34</a:t>
            </a:r>
            <a:endParaRPr lang="en-US" sz="2400" b="1" dirty="0">
              <a:solidFill>
                <a:srgbClr val="FF0000"/>
              </a:solidFill>
            </a:endParaRPr>
          </a:p>
        </p:txBody>
      </p:sp>
      <p:pic>
        <p:nvPicPr>
          <p:cNvPr id="32" name="Picture 31">
            <a:extLst>
              <a:ext uri="{FF2B5EF4-FFF2-40B4-BE49-F238E27FC236}">
                <a16:creationId xmlns:a16="http://schemas.microsoft.com/office/drawing/2014/main" id="{6983BE54-FA17-4FE9-82D4-07CD5BA33F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572" y="4102682"/>
            <a:ext cx="2052000" cy="2052000"/>
          </a:xfrm>
          <a:prstGeom prst="rect">
            <a:avLst/>
          </a:prstGeom>
        </p:spPr>
      </p:pic>
      <p:pic>
        <p:nvPicPr>
          <p:cNvPr id="34" name="Picture 33">
            <a:extLst>
              <a:ext uri="{FF2B5EF4-FFF2-40B4-BE49-F238E27FC236}">
                <a16:creationId xmlns:a16="http://schemas.microsoft.com/office/drawing/2014/main" id="{3630B4AF-4742-47BA-9674-FC1B9FFD68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18569" y="4106422"/>
            <a:ext cx="2048260" cy="2048260"/>
          </a:xfrm>
          <a:prstGeom prst="rect">
            <a:avLst/>
          </a:prstGeom>
        </p:spPr>
      </p:pic>
      <p:pic>
        <p:nvPicPr>
          <p:cNvPr id="36" name="Picture 35">
            <a:extLst>
              <a:ext uri="{FF2B5EF4-FFF2-40B4-BE49-F238E27FC236}">
                <a16:creationId xmlns:a16="http://schemas.microsoft.com/office/drawing/2014/main" id="{F8464EBE-29AF-483B-92FA-A841646BF4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85929" y="4106422"/>
            <a:ext cx="2048260" cy="2048260"/>
          </a:xfrm>
          <a:prstGeom prst="rect">
            <a:avLst/>
          </a:prstGeom>
        </p:spPr>
      </p:pic>
      <p:pic>
        <p:nvPicPr>
          <p:cNvPr id="38" name="Picture 37">
            <a:extLst>
              <a:ext uri="{FF2B5EF4-FFF2-40B4-BE49-F238E27FC236}">
                <a16:creationId xmlns:a16="http://schemas.microsoft.com/office/drawing/2014/main" id="{F7F6AFAE-7FEB-409A-BAA6-CC4F1FDFC1A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31708" y="4106422"/>
            <a:ext cx="2048260" cy="2048260"/>
          </a:xfrm>
          <a:prstGeom prst="rect">
            <a:avLst/>
          </a:prstGeom>
        </p:spPr>
      </p:pic>
    </p:spTree>
    <p:extLst>
      <p:ext uri="{BB962C8B-B14F-4D97-AF65-F5344CB8AC3E}">
        <p14:creationId xmlns:p14="http://schemas.microsoft.com/office/powerpoint/2010/main" val="1578975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6364C78-81DF-4B55-AE84-8950292382C8}"/>
              </a:ext>
            </a:extLst>
          </p:cNvPr>
          <p:cNvSpPr txBox="1">
            <a:spLocks/>
          </p:cNvSpPr>
          <p:nvPr/>
        </p:nvSpPr>
        <p:spPr>
          <a:xfrm>
            <a:off x="475894" y="425154"/>
            <a:ext cx="7056000" cy="612000"/>
          </a:xfrm>
          <a:prstGeom prst="rect">
            <a:avLst/>
          </a:prstGeom>
          <a:ln>
            <a:solidFill>
              <a:srgbClr val="005C7A"/>
            </a:solidFill>
          </a:ln>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dirty="0">
                <a:solidFill>
                  <a:srgbClr val="005C7A"/>
                </a:solidFill>
                <a:latin typeface="Courier New"/>
                <a:cs typeface="Courier New"/>
              </a:rPr>
              <a:t>MODEL OUTPUT VERIFICATION</a:t>
            </a:r>
          </a:p>
        </p:txBody>
      </p:sp>
      <p:sp>
        <p:nvSpPr>
          <p:cNvPr id="18" name="Slide Number Placeholder 5">
            <a:extLst>
              <a:ext uri="{FF2B5EF4-FFF2-40B4-BE49-F238E27FC236}">
                <a16:creationId xmlns:a16="http://schemas.microsoft.com/office/drawing/2014/main" id="{4C97DED3-01FB-4AD2-8CCE-EAD71AD67F65}"/>
              </a:ext>
            </a:extLst>
          </p:cNvPr>
          <p:cNvSpPr txBox="1">
            <a:spLocks/>
          </p:cNvSpPr>
          <p:nvPr/>
        </p:nvSpPr>
        <p:spPr>
          <a:xfrm>
            <a:off x="11379199" y="6229350"/>
            <a:ext cx="611204"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15</a:t>
            </a:fld>
            <a:endParaRPr lang="en-US" sz="2000" dirty="0">
              <a:solidFill>
                <a:schemeClr val="tx1">
                  <a:lumMod val="85000"/>
                </a:schemeClr>
              </a:solidFill>
            </a:endParaRPr>
          </a:p>
        </p:txBody>
      </p:sp>
      <p:sp>
        <p:nvSpPr>
          <p:cNvPr id="25" name="TextBox 24">
            <a:extLst>
              <a:ext uri="{FF2B5EF4-FFF2-40B4-BE49-F238E27FC236}">
                <a16:creationId xmlns:a16="http://schemas.microsoft.com/office/drawing/2014/main" id="{83520B4A-1088-4AE2-91EE-271223009A43}"/>
              </a:ext>
            </a:extLst>
          </p:cNvPr>
          <p:cNvSpPr txBox="1"/>
          <p:nvPr/>
        </p:nvSpPr>
        <p:spPr>
          <a:xfrm>
            <a:off x="604655" y="3551444"/>
            <a:ext cx="1931520" cy="369332"/>
          </a:xfrm>
          <a:prstGeom prst="rect">
            <a:avLst/>
          </a:prstGeom>
          <a:noFill/>
        </p:spPr>
        <p:txBody>
          <a:bodyPr wrap="square">
            <a:spAutoFit/>
          </a:bodyPr>
          <a:lstStyle/>
          <a:p>
            <a:r>
              <a:rPr lang="en-GB" b="1" dirty="0">
                <a:solidFill>
                  <a:srgbClr val="00DE64"/>
                </a:solidFill>
                <a:latin typeface="Courier New" panose="02070309020205020404" pitchFamily="49" charset="0"/>
                <a:cs typeface="Courier New" panose="02070309020205020404" pitchFamily="49" charset="0"/>
              </a:rPr>
              <a:t>Inception V3</a:t>
            </a:r>
            <a:endParaRPr lang="en-US" b="1" dirty="0">
              <a:solidFill>
                <a:srgbClr val="00DE64"/>
              </a:solidFill>
            </a:endParaRPr>
          </a:p>
        </p:txBody>
      </p:sp>
      <p:sp>
        <p:nvSpPr>
          <p:cNvPr id="27" name="TextBox 26">
            <a:extLst>
              <a:ext uri="{FF2B5EF4-FFF2-40B4-BE49-F238E27FC236}">
                <a16:creationId xmlns:a16="http://schemas.microsoft.com/office/drawing/2014/main" id="{3A865595-CBA3-452D-8B15-86BAD0DB2914}"/>
              </a:ext>
            </a:extLst>
          </p:cNvPr>
          <p:cNvSpPr txBox="1"/>
          <p:nvPr/>
        </p:nvSpPr>
        <p:spPr>
          <a:xfrm>
            <a:off x="3664886" y="3555658"/>
            <a:ext cx="1853349" cy="369332"/>
          </a:xfrm>
          <a:prstGeom prst="rect">
            <a:avLst/>
          </a:prstGeom>
          <a:noFill/>
        </p:spPr>
        <p:txBody>
          <a:bodyPr wrap="square">
            <a:spAutoFit/>
          </a:bodyPr>
          <a:lstStyle/>
          <a:p>
            <a:r>
              <a:rPr lang="en-GB" b="1" dirty="0">
                <a:solidFill>
                  <a:srgbClr val="00DE64"/>
                </a:solidFill>
                <a:latin typeface="Courier New" panose="02070309020205020404" pitchFamily="49" charset="0"/>
                <a:cs typeface="Courier New" panose="02070309020205020404" pitchFamily="49" charset="0"/>
              </a:rPr>
              <a:t>DenseNet-121</a:t>
            </a:r>
            <a:endParaRPr lang="en-US" b="1" dirty="0">
              <a:solidFill>
                <a:srgbClr val="00DE64"/>
              </a:solidFill>
            </a:endParaRPr>
          </a:p>
        </p:txBody>
      </p:sp>
      <p:sp>
        <p:nvSpPr>
          <p:cNvPr id="28" name="TextBox 27">
            <a:extLst>
              <a:ext uri="{FF2B5EF4-FFF2-40B4-BE49-F238E27FC236}">
                <a16:creationId xmlns:a16="http://schemas.microsoft.com/office/drawing/2014/main" id="{F7A554F5-E6B3-4DF6-AF98-2353FA86452C}"/>
              </a:ext>
            </a:extLst>
          </p:cNvPr>
          <p:cNvSpPr txBox="1"/>
          <p:nvPr/>
        </p:nvSpPr>
        <p:spPr>
          <a:xfrm>
            <a:off x="7018092" y="3551444"/>
            <a:ext cx="1029837" cy="369332"/>
          </a:xfrm>
          <a:prstGeom prst="rect">
            <a:avLst/>
          </a:prstGeom>
          <a:noFill/>
        </p:spPr>
        <p:txBody>
          <a:bodyPr wrap="square">
            <a:spAutoFit/>
          </a:bodyPr>
          <a:lstStyle/>
          <a:p>
            <a:r>
              <a:rPr lang="en-GB" b="1" dirty="0">
                <a:solidFill>
                  <a:srgbClr val="00DE64"/>
                </a:solidFill>
                <a:latin typeface="Courier New" panose="02070309020205020404" pitchFamily="49" charset="0"/>
                <a:cs typeface="Courier New" panose="02070309020205020404" pitchFamily="49" charset="0"/>
              </a:rPr>
              <a:t>VGG-19</a:t>
            </a:r>
            <a:endParaRPr lang="en-US" b="1" dirty="0">
              <a:solidFill>
                <a:srgbClr val="00DE64"/>
              </a:solidFill>
            </a:endParaRPr>
          </a:p>
        </p:txBody>
      </p:sp>
      <p:sp>
        <p:nvSpPr>
          <p:cNvPr id="29" name="TextBox 28">
            <a:extLst>
              <a:ext uri="{FF2B5EF4-FFF2-40B4-BE49-F238E27FC236}">
                <a16:creationId xmlns:a16="http://schemas.microsoft.com/office/drawing/2014/main" id="{AFF2B1C4-38B9-4185-B515-7625FE38D8DB}"/>
              </a:ext>
            </a:extLst>
          </p:cNvPr>
          <p:cNvSpPr txBox="1"/>
          <p:nvPr/>
        </p:nvSpPr>
        <p:spPr>
          <a:xfrm>
            <a:off x="9943245" y="3503205"/>
            <a:ext cx="1428926" cy="369332"/>
          </a:xfrm>
          <a:prstGeom prst="rect">
            <a:avLst/>
          </a:prstGeom>
          <a:noFill/>
        </p:spPr>
        <p:txBody>
          <a:bodyPr wrap="square">
            <a:spAutoFit/>
          </a:bodyPr>
          <a:lstStyle/>
          <a:p>
            <a:r>
              <a:rPr lang="en-GB" b="1" dirty="0">
                <a:solidFill>
                  <a:srgbClr val="00DE64"/>
                </a:solidFill>
                <a:latin typeface="Courier New" panose="02070309020205020404" pitchFamily="49" charset="0"/>
                <a:cs typeface="Courier New" panose="02070309020205020404" pitchFamily="49" charset="0"/>
              </a:rPr>
              <a:t>ResNet-34</a:t>
            </a:r>
            <a:endParaRPr lang="en-US" sz="2400" b="1" dirty="0">
              <a:solidFill>
                <a:srgbClr val="00DE64"/>
              </a:solidFill>
            </a:endParaRPr>
          </a:p>
        </p:txBody>
      </p:sp>
      <p:pic>
        <p:nvPicPr>
          <p:cNvPr id="30" name="Picture 29">
            <a:extLst>
              <a:ext uri="{FF2B5EF4-FFF2-40B4-BE49-F238E27FC236}">
                <a16:creationId xmlns:a16="http://schemas.microsoft.com/office/drawing/2014/main" id="{C16ABB28-6D24-4FF8-B4B2-B443A443D4D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82189" y="1377000"/>
            <a:ext cx="2052000" cy="2052000"/>
          </a:xfrm>
          <a:prstGeom prst="rect">
            <a:avLst/>
          </a:prstGeom>
        </p:spPr>
      </p:pic>
      <p:pic>
        <p:nvPicPr>
          <p:cNvPr id="31" name="Picture 30">
            <a:extLst>
              <a:ext uri="{FF2B5EF4-FFF2-40B4-BE49-F238E27FC236}">
                <a16:creationId xmlns:a16="http://schemas.microsoft.com/office/drawing/2014/main" id="{5D4A8E54-D705-4EB6-B1C9-56C0822C1A7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3151" y="1377000"/>
            <a:ext cx="2052000" cy="2052000"/>
          </a:xfrm>
          <a:prstGeom prst="rect">
            <a:avLst/>
          </a:prstGeom>
        </p:spPr>
      </p:pic>
      <p:pic>
        <p:nvPicPr>
          <p:cNvPr id="32" name="Picture 31">
            <a:extLst>
              <a:ext uri="{FF2B5EF4-FFF2-40B4-BE49-F238E27FC236}">
                <a16:creationId xmlns:a16="http://schemas.microsoft.com/office/drawing/2014/main" id="{C9A68C55-6C12-4BBE-A6FF-FE7A963B90B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532670" y="1377000"/>
            <a:ext cx="2052000" cy="2052000"/>
          </a:xfrm>
          <a:prstGeom prst="rect">
            <a:avLst/>
          </a:prstGeom>
        </p:spPr>
      </p:pic>
      <p:pic>
        <p:nvPicPr>
          <p:cNvPr id="33" name="Picture 32">
            <a:extLst>
              <a:ext uri="{FF2B5EF4-FFF2-40B4-BE49-F238E27FC236}">
                <a16:creationId xmlns:a16="http://schemas.microsoft.com/office/drawing/2014/main" id="{9A681FAA-D907-4053-85BF-24C0A228817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631708" y="1377000"/>
            <a:ext cx="2052000" cy="2052000"/>
          </a:xfrm>
          <a:prstGeom prst="rect">
            <a:avLst/>
          </a:prstGeom>
        </p:spPr>
      </p:pic>
      <p:sp>
        <p:nvSpPr>
          <p:cNvPr id="34" name="TextBox 33">
            <a:extLst>
              <a:ext uri="{FF2B5EF4-FFF2-40B4-BE49-F238E27FC236}">
                <a16:creationId xmlns:a16="http://schemas.microsoft.com/office/drawing/2014/main" id="{6E729230-1EEE-401D-898B-0FAA63250E57}"/>
              </a:ext>
            </a:extLst>
          </p:cNvPr>
          <p:cNvSpPr txBox="1"/>
          <p:nvPr/>
        </p:nvSpPr>
        <p:spPr>
          <a:xfrm>
            <a:off x="604655" y="6229350"/>
            <a:ext cx="1931520" cy="369332"/>
          </a:xfrm>
          <a:prstGeom prst="rect">
            <a:avLst/>
          </a:prstGeom>
          <a:noFill/>
        </p:spPr>
        <p:txBody>
          <a:bodyPr wrap="square">
            <a:spAutoFit/>
          </a:bodyPr>
          <a:lstStyle/>
          <a:p>
            <a:r>
              <a:rPr lang="en-GB" b="1" dirty="0">
                <a:solidFill>
                  <a:srgbClr val="FF0000"/>
                </a:solidFill>
                <a:latin typeface="Courier New" panose="02070309020205020404" pitchFamily="49" charset="0"/>
                <a:cs typeface="Courier New" panose="02070309020205020404" pitchFamily="49" charset="0"/>
              </a:rPr>
              <a:t>Inception V3</a:t>
            </a:r>
            <a:endParaRPr lang="en-US" b="1" dirty="0">
              <a:solidFill>
                <a:srgbClr val="FF0000"/>
              </a:solidFill>
            </a:endParaRPr>
          </a:p>
        </p:txBody>
      </p:sp>
      <p:sp>
        <p:nvSpPr>
          <p:cNvPr id="35" name="TextBox 34">
            <a:extLst>
              <a:ext uri="{FF2B5EF4-FFF2-40B4-BE49-F238E27FC236}">
                <a16:creationId xmlns:a16="http://schemas.microsoft.com/office/drawing/2014/main" id="{A218A08F-EA84-40F3-AE5F-48135BFA0217}"/>
              </a:ext>
            </a:extLst>
          </p:cNvPr>
          <p:cNvSpPr txBox="1"/>
          <p:nvPr/>
        </p:nvSpPr>
        <p:spPr>
          <a:xfrm>
            <a:off x="3616024" y="6229350"/>
            <a:ext cx="1853349" cy="369332"/>
          </a:xfrm>
          <a:prstGeom prst="rect">
            <a:avLst/>
          </a:prstGeom>
          <a:noFill/>
        </p:spPr>
        <p:txBody>
          <a:bodyPr wrap="square">
            <a:spAutoFit/>
          </a:bodyPr>
          <a:lstStyle/>
          <a:p>
            <a:r>
              <a:rPr lang="en-GB" b="1" dirty="0">
                <a:solidFill>
                  <a:srgbClr val="FF0000"/>
                </a:solidFill>
                <a:latin typeface="Courier New" panose="02070309020205020404" pitchFamily="49" charset="0"/>
                <a:cs typeface="Courier New" panose="02070309020205020404" pitchFamily="49" charset="0"/>
              </a:rPr>
              <a:t>DenseNet-121</a:t>
            </a:r>
            <a:endParaRPr lang="en-US" b="1" dirty="0">
              <a:solidFill>
                <a:srgbClr val="FF0000"/>
              </a:solidFill>
            </a:endParaRPr>
          </a:p>
        </p:txBody>
      </p:sp>
      <p:sp>
        <p:nvSpPr>
          <p:cNvPr id="36" name="TextBox 35">
            <a:extLst>
              <a:ext uri="{FF2B5EF4-FFF2-40B4-BE49-F238E27FC236}">
                <a16:creationId xmlns:a16="http://schemas.microsoft.com/office/drawing/2014/main" id="{9F113B19-DDB5-4B00-BF6F-19D8F258369F}"/>
              </a:ext>
            </a:extLst>
          </p:cNvPr>
          <p:cNvSpPr txBox="1"/>
          <p:nvPr/>
        </p:nvSpPr>
        <p:spPr>
          <a:xfrm>
            <a:off x="7130638" y="6229350"/>
            <a:ext cx="1029837" cy="369332"/>
          </a:xfrm>
          <a:prstGeom prst="rect">
            <a:avLst/>
          </a:prstGeom>
          <a:noFill/>
        </p:spPr>
        <p:txBody>
          <a:bodyPr wrap="square">
            <a:spAutoFit/>
          </a:bodyPr>
          <a:lstStyle/>
          <a:p>
            <a:r>
              <a:rPr lang="en-GB" b="1" dirty="0">
                <a:solidFill>
                  <a:srgbClr val="FF0000"/>
                </a:solidFill>
                <a:latin typeface="Courier New" panose="02070309020205020404" pitchFamily="49" charset="0"/>
                <a:cs typeface="Courier New" panose="02070309020205020404" pitchFamily="49" charset="0"/>
              </a:rPr>
              <a:t>VGG-19</a:t>
            </a:r>
            <a:endParaRPr lang="en-US" b="1" dirty="0">
              <a:solidFill>
                <a:srgbClr val="FF0000"/>
              </a:solidFill>
            </a:endParaRPr>
          </a:p>
        </p:txBody>
      </p:sp>
      <p:sp>
        <p:nvSpPr>
          <p:cNvPr id="37" name="TextBox 36">
            <a:extLst>
              <a:ext uri="{FF2B5EF4-FFF2-40B4-BE49-F238E27FC236}">
                <a16:creationId xmlns:a16="http://schemas.microsoft.com/office/drawing/2014/main" id="{3D023184-63CC-46DB-AD4C-E49A6F1FFDFD}"/>
              </a:ext>
            </a:extLst>
          </p:cNvPr>
          <p:cNvSpPr txBox="1"/>
          <p:nvPr/>
        </p:nvSpPr>
        <p:spPr>
          <a:xfrm>
            <a:off x="9941375" y="6229350"/>
            <a:ext cx="1428926" cy="369332"/>
          </a:xfrm>
          <a:prstGeom prst="rect">
            <a:avLst/>
          </a:prstGeom>
          <a:noFill/>
        </p:spPr>
        <p:txBody>
          <a:bodyPr wrap="square">
            <a:spAutoFit/>
          </a:bodyPr>
          <a:lstStyle/>
          <a:p>
            <a:r>
              <a:rPr lang="en-GB" b="1" dirty="0">
                <a:solidFill>
                  <a:srgbClr val="FF0000"/>
                </a:solidFill>
                <a:latin typeface="Courier New" panose="02070309020205020404" pitchFamily="49" charset="0"/>
                <a:cs typeface="Courier New" panose="02070309020205020404" pitchFamily="49" charset="0"/>
              </a:rPr>
              <a:t>ResNet-34</a:t>
            </a:r>
            <a:endParaRPr lang="en-US" sz="2400" b="1" dirty="0">
              <a:solidFill>
                <a:srgbClr val="FF0000"/>
              </a:solidFill>
            </a:endParaRPr>
          </a:p>
        </p:txBody>
      </p:sp>
      <p:pic>
        <p:nvPicPr>
          <p:cNvPr id="38" name="Picture 37">
            <a:extLst>
              <a:ext uri="{FF2B5EF4-FFF2-40B4-BE49-F238E27FC236}">
                <a16:creationId xmlns:a16="http://schemas.microsoft.com/office/drawing/2014/main" id="{145D7F27-AED2-4AF2-8BE6-CEE75320EFB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77572" y="4102682"/>
            <a:ext cx="2052000" cy="2052000"/>
          </a:xfrm>
          <a:prstGeom prst="rect">
            <a:avLst/>
          </a:prstGeom>
        </p:spPr>
      </p:pic>
      <p:pic>
        <p:nvPicPr>
          <p:cNvPr id="39" name="Picture 38">
            <a:extLst>
              <a:ext uri="{FF2B5EF4-FFF2-40B4-BE49-F238E27FC236}">
                <a16:creationId xmlns:a16="http://schemas.microsoft.com/office/drawing/2014/main" id="{09FD604B-F4AA-40EA-B794-0D2AA1B8E28E}"/>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518569" y="4106422"/>
            <a:ext cx="2048260" cy="2048260"/>
          </a:xfrm>
          <a:prstGeom prst="rect">
            <a:avLst/>
          </a:prstGeom>
        </p:spPr>
      </p:pic>
      <p:pic>
        <p:nvPicPr>
          <p:cNvPr id="40" name="Picture 39">
            <a:extLst>
              <a:ext uri="{FF2B5EF4-FFF2-40B4-BE49-F238E27FC236}">
                <a16:creationId xmlns:a16="http://schemas.microsoft.com/office/drawing/2014/main" id="{1B4E0A03-4E98-4044-86F0-55EE828369C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6585929" y="4106422"/>
            <a:ext cx="2048260" cy="2048260"/>
          </a:xfrm>
          <a:prstGeom prst="rect">
            <a:avLst/>
          </a:prstGeom>
        </p:spPr>
      </p:pic>
      <p:pic>
        <p:nvPicPr>
          <p:cNvPr id="41" name="Picture 40">
            <a:extLst>
              <a:ext uri="{FF2B5EF4-FFF2-40B4-BE49-F238E27FC236}">
                <a16:creationId xmlns:a16="http://schemas.microsoft.com/office/drawing/2014/main" id="{567291EC-7F60-49FF-B9CE-EEDD707A8CC7}"/>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9631708" y="4106422"/>
            <a:ext cx="2048260" cy="2048260"/>
          </a:xfrm>
          <a:prstGeom prst="rect">
            <a:avLst/>
          </a:prstGeom>
        </p:spPr>
      </p:pic>
    </p:spTree>
    <p:extLst>
      <p:ext uri="{BB962C8B-B14F-4D97-AF65-F5344CB8AC3E}">
        <p14:creationId xmlns:p14="http://schemas.microsoft.com/office/powerpoint/2010/main" val="3094138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1" y="425155"/>
            <a:ext cx="7056000" cy="626461"/>
          </a:xfrm>
          <a:ln>
            <a:solidFill>
              <a:srgbClr val="005C7A"/>
            </a:solidFill>
          </a:ln>
        </p:spPr>
        <p:txBody>
          <a:bodyPr>
            <a:noAutofit/>
          </a:bodyPr>
          <a:lstStyle/>
          <a:p>
            <a:r>
              <a:rPr lang="en-US" sz="3600" b="1" dirty="0">
                <a:solidFill>
                  <a:srgbClr val="005C7A"/>
                </a:solidFill>
                <a:latin typeface="Courier New"/>
                <a:cs typeface="Courier New"/>
              </a:rPr>
              <a:t>CONCLUSION</a:t>
            </a:r>
            <a:endParaRPr lang="en-GB" sz="3600" b="1" dirty="0">
              <a:solidFill>
                <a:srgbClr val="005C7A"/>
              </a:solidFill>
              <a:latin typeface="Courier New"/>
              <a:cs typeface="Courier New"/>
            </a:endParaRPr>
          </a:p>
        </p:txBody>
      </p:sp>
      <p:sp>
        <p:nvSpPr>
          <p:cNvPr id="3" name="Content Placeholder 2"/>
          <p:cNvSpPr>
            <a:spLocks noGrp="1"/>
          </p:cNvSpPr>
          <p:nvPr>
            <p:ph idx="1"/>
          </p:nvPr>
        </p:nvSpPr>
        <p:spPr>
          <a:xfrm>
            <a:off x="483151" y="1493170"/>
            <a:ext cx="11280678" cy="4197584"/>
          </a:xfrm>
          <a:ln w="9525">
            <a:noFill/>
          </a:ln>
          <a:effectLst>
            <a:outerShdw blurRad="50800" dist="50800" dir="5400000" algn="ctr" rotWithShape="0">
              <a:srgbClr val="000000">
                <a:alpha val="12000"/>
              </a:srgbClr>
            </a:outerShdw>
          </a:effectLst>
        </p:spPr>
        <p:txBody>
          <a:bodyPr vert="horz" lIns="91440" tIns="45720" rIns="91440" bIns="45720" rtlCol="0" anchor="t">
            <a:normAutofit/>
          </a:bodyPr>
          <a:lstStyle/>
          <a:p>
            <a:pPr marL="0" indent="0">
              <a:buClr>
                <a:srgbClr val="5AC5E4"/>
              </a:buClr>
              <a:buNone/>
            </a:pPr>
            <a:r>
              <a:rPr lang="en-GB" sz="2400" b="1" i="0" dirty="0">
                <a:effectLst/>
                <a:latin typeface="Courier New"/>
                <a:cs typeface="Courier New"/>
              </a:rPr>
              <a:t>In conclusion, our study has demonstrated the potential of using the LIME framework to assess the performance of CNN classification models on the German GTSRB public dataset. This is done by firstly training the models to recognize the German GTSRB dataset, and then secondly using LIME to get a visual representation of how each model is making their prediction based on important feature regions of the images. Lastly, we take a few sample images, and their misclassified counterparts (if any) and extensively analyse and compare the different important image feature regions used by the different models for their classification.</a:t>
            </a:r>
            <a:endParaRPr lang="en-US" sz="2400" b="1" i="0">
              <a:effectLst/>
              <a:latin typeface="Courier New"/>
              <a:cs typeface="Courier New"/>
            </a:endParaRPr>
          </a:p>
        </p:txBody>
      </p:sp>
      <p:sp>
        <p:nvSpPr>
          <p:cNvPr id="16" name="Slide Number Placeholder 5"/>
          <p:cNvSpPr txBox="1">
            <a:spLocks/>
          </p:cNvSpPr>
          <p:nvPr/>
        </p:nvSpPr>
        <p:spPr>
          <a:xfrm>
            <a:off x="11528612" y="6229350"/>
            <a:ext cx="461791"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16</a:t>
            </a:fld>
            <a:endParaRPr lang="en-US" sz="2000" dirty="0">
              <a:solidFill>
                <a:schemeClr val="tx1">
                  <a:lumMod val="85000"/>
                </a:schemeClr>
              </a:solidFill>
            </a:endParaRPr>
          </a:p>
        </p:txBody>
      </p:sp>
    </p:spTree>
    <p:extLst>
      <p:ext uri="{BB962C8B-B14F-4D97-AF65-F5344CB8AC3E}">
        <p14:creationId xmlns:p14="http://schemas.microsoft.com/office/powerpoint/2010/main" val="326863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0" y="425155"/>
            <a:ext cx="4469095" cy="626461"/>
          </a:xfrm>
          <a:ln>
            <a:solidFill>
              <a:srgbClr val="005C7A"/>
            </a:solidFill>
          </a:ln>
        </p:spPr>
        <p:txBody>
          <a:bodyPr>
            <a:noAutofit/>
          </a:bodyPr>
          <a:lstStyle/>
          <a:p>
            <a:r>
              <a:rPr lang="en-GB" sz="3600" b="1" dirty="0">
                <a:solidFill>
                  <a:srgbClr val="005C7A"/>
                </a:solidFill>
                <a:latin typeface="Courier New"/>
                <a:cs typeface="Courier New"/>
              </a:rPr>
              <a:t>FUTURE WORKS</a:t>
            </a:r>
            <a:endParaRPr lang="en-US" dirty="0"/>
          </a:p>
        </p:txBody>
      </p:sp>
      <p:sp>
        <p:nvSpPr>
          <p:cNvPr id="3" name="Content Placeholder 2"/>
          <p:cNvSpPr>
            <a:spLocks noGrp="1"/>
          </p:cNvSpPr>
          <p:nvPr>
            <p:ph idx="1"/>
          </p:nvPr>
        </p:nvSpPr>
        <p:spPr>
          <a:xfrm>
            <a:off x="483151" y="1308099"/>
            <a:ext cx="11280678" cy="4994510"/>
          </a:xfrm>
          <a:ln w="9525">
            <a:noFill/>
          </a:ln>
          <a:effectLst>
            <a:outerShdw blurRad="50800" dist="50800" dir="5400000" algn="ctr" rotWithShape="0">
              <a:srgbClr val="000000">
                <a:alpha val="12000"/>
              </a:srgbClr>
            </a:outerShdw>
          </a:effectLst>
        </p:spPr>
        <p:txBody>
          <a:bodyPr vert="horz" lIns="91440" tIns="45720" rIns="91440" bIns="45720" rtlCol="0" anchor="t">
            <a:normAutofit/>
          </a:bodyPr>
          <a:lstStyle/>
          <a:p>
            <a:pPr marL="0" indent="0">
              <a:buClr>
                <a:srgbClr val="5AC5E4"/>
              </a:buClr>
              <a:buNone/>
            </a:pPr>
            <a:r>
              <a:rPr lang="en-US" sz="2400" b="1" i="0" dirty="0">
                <a:effectLst/>
                <a:latin typeface="Courier New"/>
                <a:cs typeface="Courier New"/>
              </a:rPr>
              <a:t>Future directions of our work include expanding the study to cover more image classification models and datasets, refining the use of LIME for more insightful explanations, exploring different image pre-processing techniques, and evaluating the practical applications of these models in real-world scenarios, such as self-driving cars.</a:t>
            </a:r>
            <a:r>
              <a:rPr lang="en-US" sz="2400" b="1" dirty="0">
                <a:latin typeface="Courier New"/>
                <a:cs typeface="Courier New"/>
              </a:rPr>
              <a:t> </a:t>
            </a:r>
            <a:endParaRPr lang="en-US" sz="2400" b="1" i="0" dirty="0">
              <a:effectLst/>
              <a:latin typeface="Courier New" panose="02070309020205020404" pitchFamily="49" charset="0"/>
              <a:cs typeface="Courier New" panose="02070309020205020404" pitchFamily="49" charset="0"/>
            </a:endParaRPr>
          </a:p>
          <a:p>
            <a:pPr marL="0" indent="0">
              <a:buClr>
                <a:srgbClr val="5AC5E4"/>
              </a:buClr>
              <a:buNone/>
            </a:pPr>
            <a:endParaRPr lang="en-US" sz="2400" b="1" i="0" dirty="0">
              <a:effectLst/>
              <a:latin typeface="Courier New" panose="02070309020205020404" pitchFamily="49" charset="0"/>
              <a:cs typeface="Courier New" panose="02070309020205020404" pitchFamily="49" charset="0"/>
            </a:endParaRPr>
          </a:p>
          <a:p>
            <a:pPr marL="0" indent="0">
              <a:buClr>
                <a:srgbClr val="5AC5E4"/>
              </a:buClr>
              <a:buNone/>
            </a:pPr>
            <a:r>
              <a:rPr lang="en-US" sz="2400" b="1" i="0" dirty="0">
                <a:effectLst/>
                <a:latin typeface="Courier New"/>
                <a:cs typeface="Courier New"/>
              </a:rPr>
              <a:t>Our ultimate goal is to propose a new model that not only classifies images accurately but also relies on the correct feature-regions of the images, which will advance our understanding of CNN models and improve their performance in practical applications.</a:t>
            </a:r>
          </a:p>
        </p:txBody>
      </p:sp>
      <p:sp>
        <p:nvSpPr>
          <p:cNvPr id="16" name="Slide Number Placeholder 5"/>
          <p:cNvSpPr txBox="1">
            <a:spLocks/>
          </p:cNvSpPr>
          <p:nvPr/>
        </p:nvSpPr>
        <p:spPr>
          <a:xfrm>
            <a:off x="11528612" y="6229350"/>
            <a:ext cx="461791"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17</a:t>
            </a:fld>
            <a:endParaRPr lang="en-US" sz="2000" dirty="0">
              <a:solidFill>
                <a:schemeClr val="tx1">
                  <a:lumMod val="85000"/>
                </a:schemeClr>
              </a:solidFill>
            </a:endParaRPr>
          </a:p>
        </p:txBody>
      </p:sp>
    </p:spTree>
    <p:extLst>
      <p:ext uri="{BB962C8B-B14F-4D97-AF65-F5344CB8AC3E}">
        <p14:creationId xmlns:p14="http://schemas.microsoft.com/office/powerpoint/2010/main" val="126298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1" y="425155"/>
            <a:ext cx="7056000" cy="626461"/>
          </a:xfrm>
          <a:ln>
            <a:solidFill>
              <a:srgbClr val="005C7A"/>
            </a:solidFill>
          </a:ln>
        </p:spPr>
        <p:txBody>
          <a:bodyPr>
            <a:noAutofit/>
          </a:bodyPr>
          <a:lstStyle/>
          <a:p>
            <a:r>
              <a:rPr lang="en-GB" sz="3600" b="1" dirty="0">
                <a:solidFill>
                  <a:srgbClr val="005C7A"/>
                </a:solidFill>
                <a:latin typeface="Courier New"/>
                <a:cs typeface="Courier New"/>
              </a:rPr>
              <a:t>REFERENCES</a:t>
            </a:r>
          </a:p>
        </p:txBody>
      </p:sp>
      <p:sp>
        <p:nvSpPr>
          <p:cNvPr id="3" name="Content Placeholder 2"/>
          <p:cNvSpPr>
            <a:spLocks noGrp="1"/>
          </p:cNvSpPr>
          <p:nvPr>
            <p:ph idx="1"/>
          </p:nvPr>
        </p:nvSpPr>
        <p:spPr>
          <a:xfrm>
            <a:off x="483151" y="1039812"/>
            <a:ext cx="11280678" cy="4778376"/>
          </a:xfrm>
          <a:ln w="9525">
            <a:noFill/>
          </a:ln>
          <a:effectLst>
            <a:outerShdw blurRad="50800" dist="50800" dir="5400000" algn="ctr" rotWithShape="0">
              <a:srgbClr val="000000">
                <a:alpha val="12000"/>
              </a:srgbClr>
            </a:outerShdw>
          </a:effectLst>
        </p:spPr>
        <p:txBody>
          <a:bodyPr>
            <a:noAutofit/>
          </a:bodyPr>
          <a:lstStyle/>
          <a:p>
            <a:pPr>
              <a:spcAft>
                <a:spcPts val="800"/>
              </a:spcAft>
              <a:buClr>
                <a:srgbClr val="5AC5E4"/>
              </a:buClr>
              <a:buFont typeface="Wingdings" panose="05000000000000000000" pitchFamily="2" charset="2"/>
              <a:buChar char="§"/>
            </a:pPr>
            <a:r>
              <a:rPr lang="en-US" sz="1400" b="1" u="sng" dirty="0">
                <a:latin typeface="Courier New" panose="02070309020205020404" pitchFamily="49" charset="0"/>
                <a:cs typeface="Courier New" panose="02070309020205020404" pitchFamily="49" charset="0"/>
              </a:rPr>
              <a:t>https://ieeexplore.ieee.org/document/6706807</a:t>
            </a:r>
          </a:p>
          <a:p>
            <a:pPr>
              <a:spcAft>
                <a:spcPts val="800"/>
              </a:spcAft>
              <a:buClr>
                <a:srgbClr val="5AC5E4"/>
              </a:buClr>
              <a:buFont typeface="Wingdings" panose="05000000000000000000" pitchFamily="2" charset="2"/>
              <a:buChar char="§"/>
            </a:pPr>
            <a:endParaRPr lang="en-US" sz="1400" b="1" u="sng" dirty="0">
              <a:latin typeface="Courier New" panose="02070309020205020404" pitchFamily="49" charset="0"/>
              <a:cs typeface="Courier New" panose="02070309020205020404" pitchFamily="49" charset="0"/>
            </a:endParaRPr>
          </a:p>
          <a:p>
            <a:pPr>
              <a:spcAft>
                <a:spcPts val="800"/>
              </a:spcAft>
              <a:buClr>
                <a:srgbClr val="5AC5E4"/>
              </a:buClr>
              <a:buFont typeface="Wingdings" panose="05000000000000000000" pitchFamily="2" charset="2"/>
              <a:buChar char="§"/>
            </a:pPr>
            <a:r>
              <a:rPr lang="en-US" sz="1400" b="1" u="sng" dirty="0">
                <a:latin typeface="Courier New" panose="02070309020205020404" pitchFamily="49" charset="0"/>
                <a:cs typeface="Courier New" panose="02070309020205020404" pitchFamily="49" charset="0"/>
              </a:rPr>
              <a:t>https://www.mdpi.com/1099-4300/24/4/487</a:t>
            </a:r>
          </a:p>
          <a:p>
            <a:pPr marL="0" indent="0">
              <a:spcAft>
                <a:spcPts val="800"/>
              </a:spcAft>
              <a:buClr>
                <a:srgbClr val="5AC5E4"/>
              </a:buClr>
              <a:buNone/>
            </a:pPr>
            <a:endParaRPr lang="en-US" sz="1400" b="1" u="sng" dirty="0">
              <a:latin typeface="Courier New" panose="02070309020205020404" pitchFamily="49" charset="0"/>
              <a:cs typeface="Courier New" panose="02070309020205020404" pitchFamily="49" charset="0"/>
            </a:endParaRPr>
          </a:p>
          <a:p>
            <a:pPr>
              <a:spcAft>
                <a:spcPts val="800"/>
              </a:spcAft>
              <a:buClr>
                <a:srgbClr val="5AC5E4"/>
              </a:buClr>
              <a:buFont typeface="Wingdings" panose="05000000000000000000" pitchFamily="2" charset="2"/>
              <a:buChar char="§"/>
            </a:pPr>
            <a:r>
              <a:rPr lang="en-US" sz="1400" b="1" u="sng" dirty="0">
                <a:latin typeface="Courier New" panose="02070309020205020404" pitchFamily="49" charset="0"/>
                <a:cs typeface="Courier New" panose="02070309020205020404" pitchFamily="49" charset="0"/>
              </a:rPr>
              <a:t>https://ieeexplore.ieee.org/document/9429420</a:t>
            </a:r>
          </a:p>
          <a:p>
            <a:pPr marL="0" indent="0">
              <a:spcAft>
                <a:spcPts val="800"/>
              </a:spcAft>
              <a:buClr>
                <a:srgbClr val="5AC5E4"/>
              </a:buClr>
              <a:buNone/>
            </a:pPr>
            <a:endParaRPr lang="en-US" sz="1400" b="1" u="sng" dirty="0">
              <a:latin typeface="Courier New" panose="02070309020205020404" pitchFamily="49" charset="0"/>
              <a:cs typeface="Courier New" panose="02070309020205020404" pitchFamily="49" charset="0"/>
            </a:endParaRPr>
          </a:p>
          <a:p>
            <a:pPr>
              <a:spcAft>
                <a:spcPts val="800"/>
              </a:spcAft>
              <a:buClr>
                <a:srgbClr val="5AC5E4"/>
              </a:buClr>
              <a:buFont typeface="Wingdings" panose="05000000000000000000" pitchFamily="2" charset="2"/>
              <a:buChar char="§"/>
            </a:pPr>
            <a:r>
              <a:rPr lang="en-US" sz="1400" b="1" u="sng" dirty="0">
                <a:latin typeface="Courier New" panose="02070309020205020404" pitchFamily="49" charset="0"/>
                <a:cs typeface="Courier New" panose="02070309020205020404" pitchFamily="49" charset="0"/>
              </a:rPr>
              <a:t>https://ieeexplore.ieee.org/document/6706807</a:t>
            </a:r>
          </a:p>
          <a:p>
            <a:pPr marL="0" indent="0">
              <a:spcAft>
                <a:spcPts val="800"/>
              </a:spcAft>
              <a:buClr>
                <a:srgbClr val="5AC5E4"/>
              </a:buClr>
              <a:buNone/>
            </a:pPr>
            <a:endParaRPr lang="en-US" sz="1400" b="1" u="sng" dirty="0">
              <a:latin typeface="Courier New" panose="02070309020205020404" pitchFamily="49" charset="0"/>
              <a:cs typeface="Courier New" panose="02070309020205020404" pitchFamily="49" charset="0"/>
            </a:endParaRPr>
          </a:p>
          <a:p>
            <a:pPr>
              <a:spcAft>
                <a:spcPts val="800"/>
              </a:spcAft>
              <a:buClr>
                <a:srgbClr val="5AC5E4"/>
              </a:buClr>
              <a:buFont typeface="Wingdings" panose="05000000000000000000" pitchFamily="2" charset="2"/>
              <a:buChar char="§"/>
            </a:pPr>
            <a:r>
              <a:rPr lang="en-US" sz="1400" b="1" u="sng" dirty="0">
                <a:latin typeface="Courier New" panose="02070309020205020404" pitchFamily="49" charset="0"/>
                <a:cs typeface="Courier New" panose="02070309020205020404" pitchFamily="49" charset="0"/>
              </a:rPr>
              <a:t>https://arxiv.org/pdf/1602.04938.pdf</a:t>
            </a:r>
            <a:endParaRPr lang="en-US" sz="1400" b="1" i="0" u="sng" dirty="0">
              <a:effectLst/>
              <a:latin typeface="Courier New" panose="02070309020205020404" pitchFamily="49" charset="0"/>
              <a:cs typeface="Courier New" panose="02070309020205020404" pitchFamily="49" charset="0"/>
            </a:endParaRPr>
          </a:p>
          <a:p>
            <a:pPr>
              <a:spcAft>
                <a:spcPts val="800"/>
              </a:spcAft>
              <a:buClr>
                <a:srgbClr val="5AC5E4"/>
              </a:buClr>
              <a:buFont typeface="Wingdings" panose="05000000000000000000" pitchFamily="2" charset="2"/>
              <a:buChar char="§"/>
            </a:pPr>
            <a:endParaRPr lang="en-US" sz="1400" b="1" i="0" u="sng" dirty="0">
              <a:effectLst/>
              <a:latin typeface="Courier New" panose="02070309020205020404" pitchFamily="49" charset="0"/>
              <a:cs typeface="Courier New" panose="02070309020205020404" pitchFamily="49" charset="0"/>
            </a:endParaRPr>
          </a:p>
          <a:p>
            <a:pPr>
              <a:spcAft>
                <a:spcPts val="800"/>
              </a:spcAft>
              <a:buClr>
                <a:srgbClr val="5AC5E4"/>
              </a:buClr>
              <a:buFont typeface="Wingdings" panose="05000000000000000000" pitchFamily="2" charset="2"/>
              <a:buChar char="§"/>
            </a:pPr>
            <a:r>
              <a:rPr lang="en-US" sz="1400" b="1" u="sng" dirty="0">
                <a:latin typeface="Courier New" panose="02070309020205020404" pitchFamily="49" charset="0"/>
                <a:cs typeface="Courier New" panose="02070309020205020404" pitchFamily="49" charset="0"/>
              </a:rPr>
              <a:t>https://www.kaggle.com/datasets/meowmeowmeowmeowmeow/gtsrb-german-traffic-sign</a:t>
            </a:r>
          </a:p>
        </p:txBody>
      </p:sp>
      <p:sp>
        <p:nvSpPr>
          <p:cNvPr id="16" name="Slide Number Placeholder 5"/>
          <p:cNvSpPr txBox="1">
            <a:spLocks/>
          </p:cNvSpPr>
          <p:nvPr/>
        </p:nvSpPr>
        <p:spPr>
          <a:xfrm>
            <a:off x="11519647" y="6229350"/>
            <a:ext cx="470756"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solidFill>
              </a:rPr>
              <a:pPr algn="ctr"/>
              <a:t>18</a:t>
            </a:fld>
            <a:endParaRPr lang="en-US" sz="2000" dirty="0">
              <a:solidFill>
                <a:schemeClr val="tx1"/>
              </a:solidFill>
            </a:endParaRPr>
          </a:p>
        </p:txBody>
      </p:sp>
    </p:spTree>
    <p:extLst>
      <p:ext uri="{BB962C8B-B14F-4D97-AF65-F5344CB8AC3E}">
        <p14:creationId xmlns:p14="http://schemas.microsoft.com/office/powerpoint/2010/main" val="35593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4118" y="2476500"/>
            <a:ext cx="5030506" cy="1295400"/>
          </a:xfrm>
        </p:spPr>
        <p:txBody>
          <a:bodyPr>
            <a:noAutofit/>
          </a:bodyPr>
          <a:lstStyle/>
          <a:p>
            <a:pPr algn="ctr">
              <a:lnSpc>
                <a:spcPct val="90000"/>
              </a:lnSpc>
            </a:pPr>
            <a:r>
              <a:rPr lang="en-GB" sz="4000" b="1" dirty="0">
                <a:solidFill>
                  <a:srgbClr val="005C7A"/>
                </a:solidFill>
                <a:latin typeface="Courier New"/>
                <a:cs typeface="Courier New"/>
              </a:rPr>
              <a:t>THANK YOU</a:t>
            </a:r>
            <a:br>
              <a:rPr lang="en-GB" sz="4000" b="1" dirty="0">
                <a:solidFill>
                  <a:srgbClr val="005C7A"/>
                </a:solidFill>
                <a:latin typeface="Courier New" panose="02070309020205020404" pitchFamily="49" charset="0"/>
                <a:cs typeface="Courier New" panose="02070309020205020404" pitchFamily="49" charset="0"/>
              </a:rPr>
            </a:br>
            <a:r>
              <a:rPr lang="en-GB" sz="4000" b="1" dirty="0">
                <a:solidFill>
                  <a:srgbClr val="005C7A"/>
                </a:solidFill>
                <a:latin typeface="Courier New"/>
                <a:cs typeface="Courier New"/>
              </a:rPr>
              <a:t>for your time</a:t>
            </a:r>
            <a:endParaRPr lang="en-US" sz="2400" b="1">
              <a:solidFill>
                <a:srgbClr val="005C7A"/>
              </a:solidFill>
              <a:latin typeface="Courier New"/>
              <a:cs typeface="Courier New"/>
            </a:endParaRPr>
          </a:p>
        </p:txBody>
      </p:sp>
      <p:sp>
        <p:nvSpPr>
          <p:cNvPr id="6" name="Slide Number Placeholder 5"/>
          <p:cNvSpPr>
            <a:spLocks noGrp="1"/>
          </p:cNvSpPr>
          <p:nvPr>
            <p:ph type="sldNum" sz="quarter" idx="12"/>
          </p:nvPr>
        </p:nvSpPr>
        <p:spPr>
          <a:xfrm>
            <a:off x="11546541" y="6229350"/>
            <a:ext cx="443862" cy="419101"/>
          </a:xfrm>
        </p:spPr>
        <p:txBody>
          <a:bodyPr/>
          <a:lstStyle/>
          <a:p>
            <a:pPr algn="ctr"/>
            <a:fld id="{D57F1E4F-1CFF-5643-939E-217C01CDF565}" type="slidenum">
              <a:rPr lang="en-US" sz="2000" smtClean="0">
                <a:solidFill>
                  <a:schemeClr val="tx1"/>
                </a:solidFill>
              </a:rPr>
              <a:pPr algn="ctr"/>
              <a:t>19</a:t>
            </a:fld>
            <a:endParaRPr lang="en-US" sz="2000" dirty="0">
              <a:solidFill>
                <a:schemeClr val="tx1"/>
              </a:solidFill>
            </a:endParaRPr>
          </a:p>
        </p:txBody>
      </p:sp>
    </p:spTree>
    <p:extLst>
      <p:ext uri="{BB962C8B-B14F-4D97-AF65-F5344CB8AC3E}">
        <p14:creationId xmlns:p14="http://schemas.microsoft.com/office/powerpoint/2010/main" val="308801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txBox="1">
            <a:spLocks/>
          </p:cNvSpPr>
          <p:nvPr/>
        </p:nvSpPr>
        <p:spPr>
          <a:xfrm>
            <a:off x="11619305" y="6229350"/>
            <a:ext cx="371098"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solidFill>
              </a:rPr>
              <a:pPr algn="ctr"/>
              <a:t>2</a:t>
            </a:fld>
            <a:endParaRPr lang="en-US" sz="2000" dirty="0">
              <a:solidFill>
                <a:schemeClr val="tx1"/>
              </a:solidFill>
            </a:endParaRPr>
          </a:p>
        </p:txBody>
      </p:sp>
      <p:sp>
        <p:nvSpPr>
          <p:cNvPr id="3" name="Title 1">
            <a:extLst>
              <a:ext uri="{FF2B5EF4-FFF2-40B4-BE49-F238E27FC236}">
                <a16:creationId xmlns:a16="http://schemas.microsoft.com/office/drawing/2014/main" id="{4D04ABB0-DF60-54EB-FB0D-46AC675CBDEC}"/>
              </a:ext>
            </a:extLst>
          </p:cNvPr>
          <p:cNvSpPr txBox="1">
            <a:spLocks/>
          </p:cNvSpPr>
          <p:nvPr/>
        </p:nvSpPr>
        <p:spPr>
          <a:xfrm>
            <a:off x="452879" y="414174"/>
            <a:ext cx="7056000" cy="626461"/>
          </a:xfrm>
          <a:prstGeom prst="rect">
            <a:avLst/>
          </a:prstGeom>
          <a:ln>
            <a:solidFill>
              <a:srgbClr val="005C7A"/>
            </a:solidFill>
          </a:ln>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5C7A"/>
                </a:solidFill>
                <a:latin typeface="Courier New"/>
                <a:cs typeface="Courier New"/>
              </a:rPr>
              <a:t>Problem statement</a:t>
            </a:r>
            <a:endParaRPr lang="en-GB" b="1">
              <a:solidFill>
                <a:srgbClr val="005C7A"/>
              </a:solidFill>
              <a:latin typeface="Courier New"/>
              <a:cs typeface="Courier New"/>
            </a:endParaRPr>
          </a:p>
        </p:txBody>
      </p:sp>
      <p:sp>
        <p:nvSpPr>
          <p:cNvPr id="2" name="TextBox 1">
            <a:extLst>
              <a:ext uri="{FF2B5EF4-FFF2-40B4-BE49-F238E27FC236}">
                <a16:creationId xmlns:a16="http://schemas.microsoft.com/office/drawing/2014/main" id="{35A8B658-9AB0-4625-A50A-700A67E466CE}"/>
              </a:ext>
            </a:extLst>
          </p:cNvPr>
          <p:cNvSpPr txBox="1"/>
          <p:nvPr/>
        </p:nvSpPr>
        <p:spPr>
          <a:xfrm>
            <a:off x="452880" y="1675745"/>
            <a:ext cx="11286240" cy="4585871"/>
          </a:xfrm>
          <a:prstGeom prst="rect">
            <a:avLst/>
          </a:prstGeom>
          <a:noFill/>
        </p:spPr>
        <p:txBody>
          <a:bodyPr wrap="square" lIns="91440" tIns="45720" rIns="91440" bIns="45720" rtlCol="0" anchor="t">
            <a:spAutoFit/>
          </a:bodyPr>
          <a:lstStyle/>
          <a:p>
            <a:pPr algn="just"/>
            <a:r>
              <a:rPr lang="en-GB" sz="2400" b="1" dirty="0">
                <a:solidFill>
                  <a:srgbClr val="005C7A"/>
                </a:solidFill>
                <a:latin typeface="Courier New"/>
                <a:cs typeface="Courier New"/>
              </a:rPr>
              <a:t>Background:</a:t>
            </a:r>
            <a:r>
              <a:rPr lang="en-GB" sz="2000" b="1" dirty="0">
                <a:latin typeface="Courier New"/>
                <a:cs typeface="Courier New"/>
              </a:rPr>
              <a:t> The continuous increment in the demand for autonomous cars is prevailing in the automobile industry in a rapid manner. This sector is entirely dependent on the application of artificial intelligence, where image segmentation and categorization are used widely. The traffic and road sign detection system is the most crucial requirement for an autonomous vehicle. CNNs (Convolutional Neural Networks) have become the most extensively used classification technique for images, such as traffic and road sign recognition, owing to their exceptional performance.</a:t>
            </a:r>
          </a:p>
          <a:p>
            <a:pPr algn="just"/>
            <a:endParaRPr lang="en-GB" sz="2400" dirty="0">
              <a:solidFill>
                <a:srgbClr val="005C7A"/>
              </a:solidFill>
              <a:latin typeface="Courier New" panose="02070309020205020404" pitchFamily="49" charset="0"/>
              <a:cs typeface="Courier New" panose="02070309020205020404" pitchFamily="49" charset="0"/>
            </a:endParaRPr>
          </a:p>
          <a:p>
            <a:pPr algn="just"/>
            <a:r>
              <a:rPr lang="en-GB" sz="2400" b="1" dirty="0">
                <a:solidFill>
                  <a:srgbClr val="005C7A"/>
                </a:solidFill>
                <a:latin typeface="Courier New"/>
                <a:cs typeface="Courier New"/>
              </a:rPr>
              <a:t>Difficulties:</a:t>
            </a:r>
            <a:r>
              <a:rPr lang="en-GB" sz="2000" b="1" dirty="0">
                <a:latin typeface="Courier New"/>
                <a:cs typeface="Courier New"/>
              </a:rPr>
              <a:t> </a:t>
            </a:r>
            <a:r>
              <a:rPr lang="en-GB" sz="2000" b="1" dirty="0">
                <a:solidFill>
                  <a:srgbClr val="000000"/>
                </a:solidFill>
                <a:latin typeface="Courier New"/>
                <a:cs typeface="Courier New"/>
              </a:rPr>
              <a:t>The interpretability of CNN models remains a critical challenge for researchers and practitioners alike. With millions of parameters, CNN models’ complexity poses significant hurdles in understanding how these models function.</a:t>
            </a:r>
            <a:endParaRPr lang="en-GB"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330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22" y="425155"/>
            <a:ext cx="7056000" cy="626461"/>
          </a:xfrm>
          <a:ln>
            <a:solidFill>
              <a:srgbClr val="005C7A"/>
            </a:solidFill>
          </a:ln>
        </p:spPr>
        <p:txBody>
          <a:bodyPr>
            <a:noAutofit/>
          </a:bodyPr>
          <a:lstStyle/>
          <a:p>
            <a:r>
              <a:rPr lang="en-US" sz="3600" b="1" dirty="0">
                <a:solidFill>
                  <a:srgbClr val="005C7A"/>
                </a:solidFill>
                <a:latin typeface="Courier New"/>
                <a:cs typeface="Courier New"/>
              </a:rPr>
              <a:t>RELATED WORKS</a:t>
            </a:r>
            <a:endParaRPr lang="en-US">
              <a:solidFill>
                <a:srgbClr val="005C7A"/>
              </a:solidFill>
              <a:cs typeface="Calibri Light"/>
            </a:endParaRPr>
          </a:p>
        </p:txBody>
      </p:sp>
      <p:sp>
        <p:nvSpPr>
          <p:cNvPr id="3" name="Content Placeholder 2"/>
          <p:cNvSpPr>
            <a:spLocks noGrp="1"/>
          </p:cNvSpPr>
          <p:nvPr>
            <p:ph idx="1"/>
          </p:nvPr>
        </p:nvSpPr>
        <p:spPr>
          <a:xfrm>
            <a:off x="455661" y="1580460"/>
            <a:ext cx="11280678" cy="4512522"/>
          </a:xfrm>
          <a:ln w="9525">
            <a:noFill/>
          </a:ln>
          <a:effectLst>
            <a:outerShdw blurRad="50800" dist="50800" dir="5400000" algn="ctr" rotWithShape="0">
              <a:srgbClr val="000000">
                <a:alpha val="12000"/>
              </a:srgbClr>
            </a:outerShdw>
          </a:effectLst>
        </p:spPr>
        <p:txBody>
          <a:bodyPr vert="horz" lIns="91440" tIns="45720" rIns="91440" bIns="45720" rtlCol="0" anchor="t">
            <a:noAutofit/>
          </a:bodyPr>
          <a:lstStyle/>
          <a:p>
            <a:pPr lvl="0">
              <a:lnSpc>
                <a:spcPts val="2200"/>
              </a:lnSpc>
              <a:spcAft>
                <a:spcPts val="200"/>
              </a:spcAft>
              <a:buClr>
                <a:srgbClr val="5AC5E4"/>
              </a:buClr>
              <a:buSzPts val="2000"/>
              <a:buFont typeface="Noto Sans Symbols"/>
              <a:buChar char="▪"/>
            </a:pPr>
            <a:r>
              <a:rPr lang="en-US" sz="2000" b="1" dirty="0">
                <a:latin typeface="Courier New"/>
                <a:ea typeface="Courier New"/>
                <a:cs typeface="Courier New"/>
                <a:sym typeface="Courier New"/>
              </a:rPr>
              <a:t>Deep pre-trained models for computer vision applications: traffic sign recognition</a:t>
            </a:r>
            <a:br>
              <a:rPr lang="en-US" sz="2000" b="1" dirty="0">
                <a:latin typeface="Courier New"/>
                <a:ea typeface="Courier New"/>
                <a:cs typeface="Courier New"/>
              </a:rPr>
            </a:br>
            <a:r>
              <a:rPr lang="en-US" sz="2000" b="1" dirty="0">
                <a:solidFill>
                  <a:srgbClr val="005C7A"/>
                </a:solidFill>
                <a:latin typeface="Courier New"/>
                <a:ea typeface="Courier New"/>
                <a:cs typeface="Courier New"/>
                <a:sym typeface="Courier New"/>
              </a:rPr>
              <a:t>~ </a:t>
            </a:r>
            <a:r>
              <a:rPr lang="en-US" sz="2000" b="1" dirty="0" err="1">
                <a:solidFill>
                  <a:srgbClr val="005C7A"/>
                </a:solidFill>
                <a:latin typeface="Courier New"/>
                <a:ea typeface="Courier New"/>
                <a:cs typeface="Courier New"/>
                <a:sym typeface="Courier New"/>
              </a:rPr>
              <a:t>Bouaafia</a:t>
            </a:r>
            <a:r>
              <a:rPr lang="en-US" sz="2000" b="1" dirty="0">
                <a:solidFill>
                  <a:srgbClr val="005C7A"/>
                </a:solidFill>
                <a:latin typeface="Courier New"/>
                <a:ea typeface="Courier New"/>
                <a:cs typeface="Courier New"/>
                <a:sym typeface="Courier New"/>
              </a:rPr>
              <a:t>, Soulef and Messaoud, Seifeddine and </a:t>
            </a:r>
            <a:r>
              <a:rPr lang="en-US" sz="2000" b="1" dirty="0" err="1">
                <a:solidFill>
                  <a:srgbClr val="005C7A"/>
                </a:solidFill>
                <a:latin typeface="Courier New"/>
                <a:ea typeface="Courier New"/>
                <a:cs typeface="Courier New"/>
                <a:sym typeface="Courier New"/>
              </a:rPr>
              <a:t>Maraoui</a:t>
            </a:r>
            <a:r>
              <a:rPr lang="en-US" sz="2000" b="1" dirty="0">
                <a:solidFill>
                  <a:srgbClr val="005C7A"/>
                </a:solidFill>
                <a:latin typeface="Courier New"/>
                <a:ea typeface="Courier New"/>
                <a:cs typeface="Courier New"/>
                <a:sym typeface="Courier New"/>
              </a:rPr>
              <a:t>, Amna and Ammari</a:t>
            </a:r>
            <a:br>
              <a:rPr lang="en-US" sz="2000" b="1" dirty="0">
                <a:latin typeface="Courier New"/>
                <a:ea typeface="Courier New"/>
                <a:cs typeface="Courier New"/>
              </a:rPr>
            </a:br>
            <a:endParaRPr lang="en-US" sz="2000" b="1" dirty="0">
              <a:latin typeface="Courier New"/>
              <a:ea typeface="Courier New"/>
              <a:cs typeface="Courier New"/>
            </a:endParaRPr>
          </a:p>
          <a:p>
            <a:pPr lvl="0">
              <a:lnSpc>
                <a:spcPts val="2200"/>
              </a:lnSpc>
              <a:spcAft>
                <a:spcPts val="200"/>
              </a:spcAft>
              <a:buClr>
                <a:srgbClr val="5AC5E4"/>
              </a:buClr>
              <a:buSzPts val="2000"/>
              <a:buFont typeface="Noto Sans Symbols"/>
              <a:buChar char="▪"/>
            </a:pPr>
            <a:r>
              <a:rPr lang="en-US" sz="2000" b="1" dirty="0">
                <a:latin typeface="Courier New"/>
                <a:ea typeface="Courier New"/>
                <a:cs typeface="Courier New"/>
                <a:sym typeface="Courier New"/>
              </a:rPr>
              <a:t>Contribution - Used deep pre-trained models to evaluate the performance and compare between them</a:t>
            </a:r>
            <a:br>
              <a:rPr lang="en-US" sz="2000" b="1" dirty="0">
                <a:latin typeface="Courier New"/>
                <a:ea typeface="Courier New"/>
                <a:cs typeface="Courier New"/>
              </a:rPr>
            </a:br>
            <a:endParaRPr lang="en-US" sz="2000" b="1" dirty="0">
              <a:latin typeface="Courier New"/>
              <a:ea typeface="Courier New"/>
              <a:cs typeface="Courier New"/>
            </a:endParaRPr>
          </a:p>
          <a:p>
            <a:pPr lvl="0">
              <a:lnSpc>
                <a:spcPts val="2200"/>
              </a:lnSpc>
              <a:spcAft>
                <a:spcPts val="200"/>
              </a:spcAft>
              <a:buClr>
                <a:srgbClr val="5AC5E4"/>
              </a:buClr>
              <a:buSzPts val="2000"/>
              <a:buFont typeface="Noto Sans Symbols"/>
              <a:buChar char="▪"/>
            </a:pPr>
            <a:r>
              <a:rPr lang="en-US" sz="2000" b="1" dirty="0">
                <a:latin typeface="Courier New"/>
                <a:ea typeface="Courier New"/>
                <a:cs typeface="Courier New"/>
                <a:sym typeface="Courier New"/>
              </a:rPr>
              <a:t>Models - VGG-16, VGG-19, </a:t>
            </a:r>
            <a:r>
              <a:rPr lang="en-US" sz="2000" b="1" dirty="0" err="1">
                <a:latin typeface="Courier New"/>
                <a:ea typeface="Courier New"/>
                <a:cs typeface="Courier New"/>
                <a:sym typeface="Courier New"/>
              </a:rPr>
              <a:t>AlexNet</a:t>
            </a:r>
            <a:r>
              <a:rPr lang="en-US" sz="2000" b="1" dirty="0">
                <a:latin typeface="Courier New"/>
                <a:ea typeface="Courier New"/>
                <a:cs typeface="Courier New"/>
                <a:sym typeface="Courier New"/>
              </a:rPr>
              <a:t>, and Resnet-50.</a:t>
            </a:r>
            <a:br>
              <a:rPr lang="en-US" sz="2000" b="1" dirty="0">
                <a:latin typeface="Courier New"/>
                <a:ea typeface="Courier New"/>
                <a:cs typeface="Courier New"/>
              </a:rPr>
            </a:br>
            <a:r>
              <a:rPr lang="en-US" sz="2000" b="1" dirty="0">
                <a:solidFill>
                  <a:srgbClr val="005C7A"/>
                </a:solidFill>
                <a:latin typeface="Courier New"/>
                <a:ea typeface="Courier New"/>
                <a:cs typeface="Courier New"/>
                <a:sym typeface="Courier New"/>
              </a:rPr>
              <a:t>Accuracy 99.74%,</a:t>
            </a:r>
            <a:r>
              <a:rPr lang="en-US" sz="2000" b="1" dirty="0">
                <a:latin typeface="Courier New"/>
                <a:ea typeface="Courier New"/>
                <a:cs typeface="Courier New"/>
                <a:sym typeface="Courier New"/>
              </a:rPr>
              <a:t> </a:t>
            </a:r>
            <a:r>
              <a:rPr lang="en-US" sz="2000" b="1" dirty="0">
                <a:solidFill>
                  <a:srgbClr val="005C7A"/>
                </a:solidFill>
                <a:latin typeface="Courier New"/>
                <a:ea typeface="Courier New"/>
                <a:cs typeface="Courier New"/>
                <a:sym typeface="Courier New"/>
              </a:rPr>
              <a:t>Precision 0.9639%,</a:t>
            </a:r>
            <a:r>
              <a:rPr lang="en-US" sz="2000" b="1" dirty="0">
                <a:latin typeface="Courier New"/>
                <a:ea typeface="Courier New"/>
                <a:cs typeface="Courier New"/>
                <a:sym typeface="Courier New"/>
              </a:rPr>
              <a:t> </a:t>
            </a:r>
            <a:r>
              <a:rPr lang="en-US" sz="2000" b="1" dirty="0">
                <a:solidFill>
                  <a:srgbClr val="005C7A"/>
                </a:solidFill>
                <a:latin typeface="Courier New"/>
                <a:ea typeface="Courier New"/>
                <a:cs typeface="Courier New"/>
                <a:sym typeface="Courier New"/>
              </a:rPr>
              <a:t>Recall 0.9488%,</a:t>
            </a:r>
            <a:r>
              <a:rPr lang="en-US" sz="2000" b="1" dirty="0">
                <a:latin typeface="Courier New"/>
                <a:ea typeface="Courier New"/>
                <a:cs typeface="Courier New"/>
                <a:sym typeface="Courier New"/>
              </a:rPr>
              <a:t> </a:t>
            </a:r>
            <a:r>
              <a:rPr lang="en-US" sz="2000" b="1" dirty="0">
                <a:solidFill>
                  <a:srgbClr val="005C7A"/>
                </a:solidFill>
                <a:latin typeface="Courier New"/>
                <a:ea typeface="Courier New"/>
                <a:cs typeface="Courier New"/>
                <a:sym typeface="Courier New"/>
              </a:rPr>
              <a:t>f1-score 0.953 (</a:t>
            </a:r>
            <a:r>
              <a:rPr lang="en-US" sz="2000" b="1" dirty="0" err="1">
                <a:solidFill>
                  <a:srgbClr val="005C7A"/>
                </a:solidFill>
                <a:latin typeface="Courier New"/>
                <a:ea typeface="Courier New"/>
                <a:cs typeface="Courier New"/>
                <a:sym typeface="Courier New"/>
              </a:rPr>
              <a:t>AlexNet</a:t>
            </a:r>
            <a:r>
              <a:rPr lang="en-US" sz="2000" b="1" dirty="0">
                <a:solidFill>
                  <a:srgbClr val="005C7A"/>
                </a:solidFill>
                <a:latin typeface="Courier New"/>
                <a:ea typeface="Courier New"/>
                <a:cs typeface="Courier New"/>
                <a:sym typeface="Courier New"/>
              </a:rPr>
              <a:t>)</a:t>
            </a:r>
            <a:endParaRPr lang="en-US" sz="2000" b="1" dirty="0">
              <a:solidFill>
                <a:srgbClr val="005C7A"/>
              </a:solidFill>
              <a:latin typeface="Courier New"/>
              <a:ea typeface="Courier New"/>
              <a:cs typeface="Courier New"/>
            </a:endParaRPr>
          </a:p>
          <a:p>
            <a:pPr lvl="0">
              <a:lnSpc>
                <a:spcPts val="2200"/>
              </a:lnSpc>
              <a:spcAft>
                <a:spcPts val="200"/>
              </a:spcAft>
              <a:buClr>
                <a:srgbClr val="5AC5E4"/>
              </a:buClr>
              <a:buSzPts val="2000"/>
              <a:buFont typeface="Noto Sans Symbols"/>
              <a:buChar char="▪"/>
            </a:pPr>
            <a:endParaRPr lang="en-US" sz="2000" b="1" dirty="0">
              <a:solidFill>
                <a:srgbClr val="C00000"/>
              </a:solidFill>
              <a:latin typeface="Courier New"/>
              <a:cs typeface="Courier New"/>
            </a:endParaRPr>
          </a:p>
          <a:p>
            <a:pPr lvl="0">
              <a:lnSpc>
                <a:spcPts val="2200"/>
              </a:lnSpc>
              <a:spcAft>
                <a:spcPts val="200"/>
              </a:spcAft>
              <a:buClr>
                <a:srgbClr val="5AC5E4"/>
              </a:buClr>
              <a:buSzPts val="2000"/>
              <a:buFont typeface="Noto Sans Symbols"/>
              <a:buChar char="▪"/>
            </a:pPr>
            <a:r>
              <a:rPr lang="en-US" sz="2000" b="1" dirty="0">
                <a:solidFill>
                  <a:srgbClr val="C00000"/>
                </a:solidFill>
                <a:latin typeface="Courier New"/>
                <a:cs typeface="Courier New"/>
                <a:sym typeface="Courier New"/>
              </a:rPr>
              <a:t>Limitations – </a:t>
            </a:r>
            <a:r>
              <a:rPr lang="en-GB" sz="2000" b="1" dirty="0">
                <a:solidFill>
                  <a:srgbClr val="C00000"/>
                </a:solidFill>
                <a:latin typeface="Courier New"/>
                <a:cs typeface="Courier New"/>
                <a:sym typeface="Courier New"/>
              </a:rPr>
              <a:t>Judged the model’s performance based on traditional performance metrics. There is no explanation why models are misclassifying images</a:t>
            </a:r>
            <a:r>
              <a:rPr lang="en-GB" sz="2000" b="1" dirty="0">
                <a:latin typeface="Courier New"/>
                <a:cs typeface="Courier New"/>
                <a:sym typeface="Courier New"/>
              </a:rPr>
              <a:t>.</a:t>
            </a:r>
            <a:endParaRPr lang="en-US" sz="2000" b="1" dirty="0">
              <a:cs typeface="Calibri"/>
            </a:endParaRPr>
          </a:p>
        </p:txBody>
      </p:sp>
      <p:sp>
        <p:nvSpPr>
          <p:cNvPr id="16" name="Slide Number Placeholder 5"/>
          <p:cNvSpPr txBox="1">
            <a:spLocks/>
          </p:cNvSpPr>
          <p:nvPr/>
        </p:nvSpPr>
        <p:spPr>
          <a:xfrm>
            <a:off x="11619305" y="6229350"/>
            <a:ext cx="371098"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3</a:t>
            </a:fld>
            <a:endParaRPr lang="en-US" sz="2000" dirty="0">
              <a:solidFill>
                <a:schemeClr val="tx1">
                  <a:lumMod val="85000"/>
                </a:schemeClr>
              </a:solidFill>
            </a:endParaRPr>
          </a:p>
        </p:txBody>
      </p:sp>
    </p:spTree>
    <p:extLst>
      <p:ext uri="{BB962C8B-B14F-4D97-AF65-F5344CB8AC3E}">
        <p14:creationId xmlns:p14="http://schemas.microsoft.com/office/powerpoint/2010/main" val="149696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22" y="425155"/>
            <a:ext cx="7056000" cy="626461"/>
          </a:xfrm>
          <a:ln>
            <a:solidFill>
              <a:srgbClr val="005C7A"/>
            </a:solidFill>
          </a:ln>
        </p:spPr>
        <p:txBody>
          <a:bodyPr>
            <a:noAutofit/>
          </a:bodyPr>
          <a:lstStyle/>
          <a:p>
            <a:r>
              <a:rPr lang="en-US" sz="3600" b="1" dirty="0">
                <a:solidFill>
                  <a:srgbClr val="005C7A"/>
                </a:solidFill>
                <a:latin typeface="Courier New"/>
                <a:cs typeface="Courier New"/>
              </a:rPr>
              <a:t>RELATED WORKS</a:t>
            </a:r>
            <a:endParaRPr lang="en-US" dirty="0"/>
          </a:p>
        </p:txBody>
      </p:sp>
      <p:sp>
        <p:nvSpPr>
          <p:cNvPr id="3" name="Content Placeholder 2"/>
          <p:cNvSpPr>
            <a:spLocks noGrp="1"/>
          </p:cNvSpPr>
          <p:nvPr>
            <p:ph idx="1"/>
          </p:nvPr>
        </p:nvSpPr>
        <p:spPr>
          <a:xfrm>
            <a:off x="455661" y="1240325"/>
            <a:ext cx="11280678" cy="4989025"/>
          </a:xfrm>
          <a:ln w="9525">
            <a:noFill/>
          </a:ln>
          <a:effectLst>
            <a:outerShdw blurRad="50800" dist="50800" dir="5400000" algn="ctr" rotWithShape="0">
              <a:srgbClr val="000000">
                <a:alpha val="12000"/>
              </a:srgbClr>
            </a:outerShdw>
          </a:effectLst>
        </p:spPr>
        <p:txBody>
          <a:bodyPr vert="horz" lIns="91440" tIns="45720" rIns="91440" bIns="45720" rtlCol="0" anchor="t">
            <a:noAutofit/>
          </a:bodyPr>
          <a:lstStyle/>
          <a:p>
            <a:pPr>
              <a:lnSpc>
                <a:spcPts val="2200"/>
              </a:lnSpc>
              <a:buClr>
                <a:srgbClr val="5AC5E4"/>
              </a:buClr>
              <a:buSzPts val="2000"/>
              <a:buFont typeface="Noto Sans Symbols"/>
              <a:buChar char="▪"/>
            </a:pPr>
            <a:r>
              <a:rPr lang="en-GB" sz="2000" b="1" dirty="0">
                <a:solidFill>
                  <a:srgbClr val="000000"/>
                </a:solidFill>
                <a:latin typeface="Courier New"/>
                <a:cs typeface="Courier New"/>
                <a:sym typeface="Courier New"/>
              </a:rPr>
              <a:t>ICTS: Indian Cautionary Traffic Sign Classification Using Deep Learning</a:t>
            </a:r>
            <a:br>
              <a:rPr lang="en-US" sz="2000" b="1" dirty="0">
                <a:latin typeface="Courier New"/>
                <a:cs typeface="Courier New"/>
              </a:rPr>
            </a:br>
            <a:r>
              <a:rPr lang="en-US" sz="2000" b="1" dirty="0">
                <a:solidFill>
                  <a:srgbClr val="005C7A"/>
                </a:solidFill>
                <a:latin typeface="Courier New"/>
                <a:cs typeface="Courier New"/>
                <a:sym typeface="Courier New"/>
              </a:rPr>
              <a:t>~ Satish Kumar Satti, Suganya Devi K, Sekar K, Prasenjit Dhar, and  Srinivasan P</a:t>
            </a:r>
            <a:br>
              <a:rPr lang="en-US" sz="2000" b="1" dirty="0">
                <a:latin typeface="Courier New"/>
                <a:cs typeface="Courier New"/>
              </a:rPr>
            </a:br>
            <a:endParaRPr lang="en-US" sz="2000" b="1" dirty="0">
              <a:solidFill>
                <a:srgbClr val="000000"/>
              </a:solidFill>
              <a:latin typeface="Courier New"/>
              <a:cs typeface="Courier New"/>
            </a:endParaRPr>
          </a:p>
          <a:p>
            <a:pPr>
              <a:lnSpc>
                <a:spcPts val="2200"/>
              </a:lnSpc>
              <a:buClr>
                <a:srgbClr val="5AC5E4"/>
              </a:buClr>
              <a:buSzPts val="2000"/>
              <a:buFont typeface="Noto Sans Symbols"/>
              <a:buChar char="▪"/>
            </a:pPr>
            <a:r>
              <a:rPr lang="en-US" sz="2000" b="1" dirty="0">
                <a:solidFill>
                  <a:srgbClr val="000000"/>
                </a:solidFill>
                <a:latin typeface="Courier New"/>
                <a:cs typeface="Courier New"/>
                <a:sym typeface="Courier New"/>
              </a:rPr>
              <a:t>Contribution - </a:t>
            </a:r>
            <a:r>
              <a:rPr lang="en-GB" sz="2000" b="1" dirty="0">
                <a:solidFill>
                  <a:srgbClr val="000000"/>
                </a:solidFill>
                <a:latin typeface="Courier New"/>
                <a:cs typeface="Courier New"/>
                <a:sym typeface="Courier New"/>
              </a:rPr>
              <a:t>A standard definition of 40 classes of Indian Cautionary Traffic Signs. Using VGG Navigator, label the obtained images. On the proposed Dataset, train the four standard CNN classification architectures and assess the performance of the adopted CNNs on the Proposed Dataset and the GTSRB dataset.</a:t>
            </a:r>
            <a:br>
              <a:rPr lang="en-US" sz="2000" b="1" dirty="0">
                <a:latin typeface="Courier New"/>
                <a:cs typeface="Courier New"/>
              </a:rPr>
            </a:br>
            <a:endParaRPr lang="en-US" sz="2000" b="1" dirty="0">
              <a:solidFill>
                <a:srgbClr val="000000"/>
              </a:solidFill>
              <a:latin typeface="Courier New"/>
              <a:cs typeface="Courier New"/>
            </a:endParaRPr>
          </a:p>
          <a:p>
            <a:pPr>
              <a:lnSpc>
                <a:spcPts val="2200"/>
              </a:lnSpc>
              <a:buClr>
                <a:srgbClr val="5AC5E4"/>
              </a:buClr>
              <a:buSzPts val="2000"/>
              <a:buFont typeface="Noto Sans Symbols"/>
              <a:buChar char="▪"/>
            </a:pPr>
            <a:r>
              <a:rPr lang="en-US" sz="2000" b="1" dirty="0">
                <a:solidFill>
                  <a:srgbClr val="000000"/>
                </a:solidFill>
                <a:latin typeface="Courier New"/>
                <a:cs typeface="Courier New"/>
                <a:sym typeface="Courier New"/>
              </a:rPr>
              <a:t>Models - VGG-16, LeNet, </a:t>
            </a:r>
            <a:r>
              <a:rPr lang="en-US" sz="2000" b="1" dirty="0" err="1">
                <a:solidFill>
                  <a:srgbClr val="000000"/>
                </a:solidFill>
                <a:latin typeface="Courier New"/>
                <a:cs typeface="Courier New"/>
                <a:sym typeface="Courier New"/>
              </a:rPr>
              <a:t>AlexNet</a:t>
            </a:r>
            <a:r>
              <a:rPr lang="en-US" sz="2000" b="1" dirty="0">
                <a:solidFill>
                  <a:srgbClr val="000000"/>
                </a:solidFill>
                <a:latin typeface="Courier New"/>
                <a:cs typeface="Courier New"/>
                <a:sym typeface="Courier New"/>
              </a:rPr>
              <a:t>, and Resnet-50.</a:t>
            </a:r>
            <a:br>
              <a:rPr lang="en-US" sz="2000" b="1" dirty="0">
                <a:latin typeface="Courier New"/>
                <a:cs typeface="Courier New"/>
              </a:rPr>
            </a:br>
            <a:r>
              <a:rPr lang="en-US" sz="2000" b="1" dirty="0">
                <a:solidFill>
                  <a:srgbClr val="005C7A"/>
                </a:solidFill>
                <a:latin typeface="Courier New"/>
                <a:cs typeface="Courier New"/>
                <a:sym typeface="Courier New"/>
              </a:rPr>
              <a:t>Accuracy 98.73%,</a:t>
            </a:r>
            <a:r>
              <a:rPr lang="en-US" sz="2000" b="1" dirty="0">
                <a:solidFill>
                  <a:srgbClr val="000000"/>
                </a:solidFill>
                <a:latin typeface="Courier New"/>
                <a:cs typeface="Courier New"/>
                <a:sym typeface="Courier New"/>
              </a:rPr>
              <a:t> </a:t>
            </a:r>
            <a:r>
              <a:rPr lang="en-US" sz="2000" b="1" dirty="0">
                <a:solidFill>
                  <a:srgbClr val="005C7A"/>
                </a:solidFill>
                <a:latin typeface="Courier New"/>
                <a:cs typeface="Courier New"/>
                <a:sym typeface="Courier New"/>
              </a:rPr>
              <a:t>Precision 0.9992, Recall 0.9899, f1-score 0.9872 (ResNet-50)</a:t>
            </a:r>
          </a:p>
          <a:p>
            <a:pPr>
              <a:lnSpc>
                <a:spcPts val="2200"/>
              </a:lnSpc>
              <a:buClr>
                <a:srgbClr val="5AC5E4"/>
              </a:buClr>
              <a:buSzPts val="2000"/>
              <a:buFont typeface="Noto Sans Symbols"/>
              <a:buChar char="▪"/>
            </a:pPr>
            <a:endParaRPr lang="en-US" sz="2000" b="1" dirty="0">
              <a:solidFill>
                <a:srgbClr val="000000"/>
              </a:solidFill>
              <a:latin typeface="Courier New"/>
              <a:cs typeface="Courier New"/>
            </a:endParaRPr>
          </a:p>
          <a:p>
            <a:pPr>
              <a:lnSpc>
                <a:spcPts val="2200"/>
              </a:lnSpc>
              <a:buClr>
                <a:srgbClr val="5AC5E4"/>
              </a:buClr>
              <a:buSzPts val="2000"/>
              <a:buFont typeface="Noto Sans Symbols"/>
              <a:buChar char="▪"/>
            </a:pPr>
            <a:r>
              <a:rPr lang="en-US" sz="2000" b="1" dirty="0">
                <a:solidFill>
                  <a:srgbClr val="C00000"/>
                </a:solidFill>
                <a:latin typeface="Courier New"/>
                <a:cs typeface="Courier New"/>
              </a:rPr>
              <a:t>Limitations – </a:t>
            </a:r>
            <a:r>
              <a:rPr lang="en-GB" sz="2000" b="1" dirty="0">
                <a:solidFill>
                  <a:srgbClr val="C00000"/>
                </a:solidFill>
                <a:latin typeface="Courier New"/>
                <a:cs typeface="Courier New"/>
              </a:rPr>
              <a:t>There is no justification or explanation of the high accuracy of outcomes. Thus, it reduces dependability.</a:t>
            </a:r>
            <a:endParaRPr lang="en-US" sz="2000" b="1" dirty="0">
              <a:solidFill>
                <a:srgbClr val="C00000"/>
              </a:solidFill>
              <a:latin typeface="Calibri"/>
              <a:cs typeface="Calibri"/>
            </a:endParaRPr>
          </a:p>
        </p:txBody>
      </p:sp>
      <p:sp>
        <p:nvSpPr>
          <p:cNvPr id="16" name="Slide Number Placeholder 5"/>
          <p:cNvSpPr txBox="1">
            <a:spLocks/>
          </p:cNvSpPr>
          <p:nvPr/>
        </p:nvSpPr>
        <p:spPr>
          <a:xfrm>
            <a:off x="11619305" y="6229350"/>
            <a:ext cx="371098"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4</a:t>
            </a:fld>
            <a:endParaRPr lang="en-US" sz="2000" dirty="0">
              <a:solidFill>
                <a:schemeClr val="tx1">
                  <a:lumMod val="85000"/>
                </a:schemeClr>
              </a:solidFill>
            </a:endParaRPr>
          </a:p>
        </p:txBody>
      </p:sp>
    </p:spTree>
    <p:extLst>
      <p:ext uri="{BB962C8B-B14F-4D97-AF65-F5344CB8AC3E}">
        <p14:creationId xmlns:p14="http://schemas.microsoft.com/office/powerpoint/2010/main" val="225470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22" y="425155"/>
            <a:ext cx="7056000" cy="626461"/>
          </a:xfrm>
          <a:ln>
            <a:solidFill>
              <a:srgbClr val="005C7A"/>
            </a:solidFill>
          </a:ln>
        </p:spPr>
        <p:txBody>
          <a:bodyPr>
            <a:noAutofit/>
          </a:bodyPr>
          <a:lstStyle/>
          <a:p>
            <a:r>
              <a:rPr lang="en-US" sz="3600" b="1" dirty="0">
                <a:solidFill>
                  <a:srgbClr val="005C7A"/>
                </a:solidFill>
                <a:latin typeface="Courier New"/>
                <a:cs typeface="Courier New"/>
              </a:rPr>
              <a:t>RELATED WORKS</a:t>
            </a:r>
            <a:endParaRPr lang="en-US" sz="3600" dirty="0">
              <a:solidFill>
                <a:srgbClr val="005C7A"/>
              </a:solidFill>
              <a:latin typeface="Courier New"/>
              <a:cs typeface="Courier New"/>
            </a:endParaRPr>
          </a:p>
        </p:txBody>
      </p:sp>
      <p:sp>
        <p:nvSpPr>
          <p:cNvPr id="3" name="Content Placeholder 2"/>
          <p:cNvSpPr>
            <a:spLocks noGrp="1"/>
          </p:cNvSpPr>
          <p:nvPr>
            <p:ph idx="1"/>
          </p:nvPr>
        </p:nvSpPr>
        <p:spPr>
          <a:xfrm>
            <a:off x="455661" y="1580460"/>
            <a:ext cx="11280678" cy="3742978"/>
          </a:xfrm>
          <a:ln w="9525">
            <a:noFill/>
          </a:ln>
          <a:effectLst>
            <a:outerShdw blurRad="50800" dist="50800" dir="5400000" algn="ctr" rotWithShape="0">
              <a:srgbClr val="000000">
                <a:alpha val="12000"/>
              </a:srgbClr>
            </a:outerShdw>
          </a:effectLst>
        </p:spPr>
        <p:txBody>
          <a:bodyPr vert="horz" lIns="91440" tIns="45720" rIns="91440" bIns="45720" rtlCol="0" anchor="t">
            <a:noAutofit/>
          </a:bodyPr>
          <a:lstStyle/>
          <a:p>
            <a:pPr lvl="0">
              <a:lnSpc>
                <a:spcPts val="2200"/>
              </a:lnSpc>
              <a:spcAft>
                <a:spcPts val="0"/>
              </a:spcAft>
              <a:buClr>
                <a:srgbClr val="5AC5E4"/>
              </a:buClr>
              <a:buSzPts val="2000"/>
              <a:buFont typeface="Noto Sans Symbols"/>
              <a:buChar char="▪"/>
            </a:pPr>
            <a:r>
              <a:rPr lang="en-GB" sz="2000" b="1" dirty="0" err="1">
                <a:latin typeface="Courier New"/>
                <a:ea typeface="Courier New"/>
                <a:cs typeface="Courier New"/>
                <a:sym typeface="Courier New"/>
              </a:rPr>
              <a:t>LiteNet</a:t>
            </a:r>
            <a:r>
              <a:rPr lang="en-GB" sz="2000" b="1" dirty="0">
                <a:latin typeface="Courier New"/>
                <a:ea typeface="Courier New"/>
                <a:cs typeface="Courier New"/>
                <a:sym typeface="Courier New"/>
              </a:rPr>
              <a:t>: A Novel Approach for Traffic Sign Classification Using a Light Architecture</a:t>
            </a:r>
            <a:br>
              <a:rPr lang="en-US" sz="2000" b="1" dirty="0">
                <a:latin typeface="Courier New"/>
                <a:ea typeface="Courier New"/>
                <a:cs typeface="Courier New"/>
              </a:rPr>
            </a:br>
            <a:r>
              <a:rPr lang="en-US" sz="2000" b="1" dirty="0">
                <a:solidFill>
                  <a:srgbClr val="005C7A"/>
                </a:solidFill>
                <a:latin typeface="Courier New"/>
                <a:ea typeface="Courier New"/>
                <a:cs typeface="Courier New"/>
                <a:sym typeface="Courier New"/>
              </a:rPr>
              <a:t>~ Soufiane Naim, Noureddine </a:t>
            </a:r>
            <a:r>
              <a:rPr lang="en-US" sz="2000" b="1" dirty="0" err="1">
                <a:solidFill>
                  <a:srgbClr val="005C7A"/>
                </a:solidFill>
                <a:latin typeface="Courier New"/>
                <a:ea typeface="Courier New"/>
                <a:cs typeface="Courier New"/>
                <a:sym typeface="Courier New"/>
              </a:rPr>
              <a:t>Moumkine</a:t>
            </a:r>
            <a:br>
              <a:rPr lang="en-US" sz="2000" b="1" dirty="0">
                <a:latin typeface="Courier New"/>
                <a:ea typeface="Courier New"/>
                <a:cs typeface="Courier New"/>
              </a:rPr>
            </a:br>
            <a:endParaRPr lang="en-US" sz="2000" b="1" dirty="0">
              <a:latin typeface="Courier New"/>
              <a:ea typeface="Courier New"/>
              <a:cs typeface="Courier New"/>
            </a:endParaRPr>
          </a:p>
          <a:p>
            <a:pPr lvl="0">
              <a:lnSpc>
                <a:spcPts val="2200"/>
              </a:lnSpc>
              <a:spcAft>
                <a:spcPts val="0"/>
              </a:spcAft>
              <a:buClr>
                <a:srgbClr val="5AC5E4"/>
              </a:buClr>
              <a:buSzPts val="2000"/>
              <a:buFont typeface="Noto Sans Symbols"/>
              <a:buChar char="▪"/>
            </a:pPr>
            <a:r>
              <a:rPr lang="en-US" sz="2000" b="1" dirty="0">
                <a:latin typeface="Courier New"/>
                <a:ea typeface="Courier New"/>
                <a:cs typeface="Courier New"/>
                <a:sym typeface="Courier New"/>
              </a:rPr>
              <a:t>Contribution - </a:t>
            </a:r>
            <a:r>
              <a:rPr lang="en-GB" sz="2000" b="1" dirty="0">
                <a:latin typeface="Courier New"/>
                <a:ea typeface="Courier New"/>
                <a:cs typeface="Courier New"/>
                <a:sym typeface="Courier New"/>
              </a:rPr>
              <a:t>Presented a deep convolutional neural network architecture to classify the traffic signs of the GTSRB dataset.</a:t>
            </a:r>
            <a:br>
              <a:rPr lang="en-US" sz="2000" b="1" dirty="0">
                <a:latin typeface="Courier New"/>
                <a:ea typeface="Courier New"/>
                <a:cs typeface="Courier New"/>
              </a:rPr>
            </a:br>
            <a:endParaRPr lang="en-US" sz="2000" b="1" dirty="0">
              <a:latin typeface="Courier New"/>
              <a:ea typeface="Courier New"/>
              <a:cs typeface="Courier New"/>
            </a:endParaRPr>
          </a:p>
          <a:p>
            <a:pPr>
              <a:lnSpc>
                <a:spcPts val="2200"/>
              </a:lnSpc>
              <a:buClr>
                <a:srgbClr val="5AC5E4"/>
              </a:buClr>
              <a:buSzPts val="2000"/>
              <a:buFont typeface="Noto Sans Symbols"/>
              <a:buChar char="▪"/>
            </a:pPr>
            <a:r>
              <a:rPr lang="en-US" sz="2000" b="1" dirty="0">
                <a:latin typeface="Courier New"/>
                <a:ea typeface="Courier New"/>
                <a:cs typeface="Courier New"/>
                <a:sym typeface="Courier New"/>
              </a:rPr>
              <a:t>Models – </a:t>
            </a:r>
            <a:r>
              <a:rPr lang="en-GB" sz="2000" b="1" dirty="0" err="1">
                <a:latin typeface="Courier New"/>
                <a:ea typeface="Courier New"/>
                <a:cs typeface="Courier New"/>
                <a:sym typeface="Courier New"/>
              </a:rPr>
              <a:t>LiteNet</a:t>
            </a:r>
            <a:r>
              <a:rPr lang="en-US" sz="2000" b="1" dirty="0">
                <a:latin typeface="Courier New"/>
                <a:ea typeface="Courier New"/>
                <a:cs typeface="Courier New"/>
                <a:sym typeface="Courier New"/>
              </a:rPr>
              <a:t> </a:t>
            </a:r>
          </a:p>
          <a:p>
            <a:pPr marL="0" indent="0">
              <a:lnSpc>
                <a:spcPts val="2200"/>
              </a:lnSpc>
              <a:buClr>
                <a:srgbClr val="5AC5E4"/>
              </a:buClr>
              <a:buSzPts val="2000"/>
              <a:buNone/>
            </a:pPr>
            <a:r>
              <a:rPr lang="en-US" sz="2000" b="1" dirty="0">
                <a:latin typeface="Courier New"/>
                <a:ea typeface="Courier New"/>
                <a:cs typeface="Courier New"/>
                <a:sym typeface="Courier New"/>
              </a:rPr>
              <a:t>  </a:t>
            </a:r>
            <a:r>
              <a:rPr lang="en-US" sz="2000" b="1" dirty="0">
                <a:solidFill>
                  <a:srgbClr val="005C7A"/>
                </a:solidFill>
                <a:latin typeface="Courier New"/>
                <a:ea typeface="Courier New"/>
                <a:cs typeface="Courier New"/>
                <a:sym typeface="Courier New"/>
              </a:rPr>
              <a:t>Accuracy 99.15%, Precision 0.9915, Recall 0.9915, f1-score 0.9915</a:t>
            </a:r>
            <a:endParaRPr lang="en-US" sz="2000" b="1" dirty="0">
              <a:solidFill>
                <a:srgbClr val="005C7A"/>
              </a:solidFill>
              <a:latin typeface="Courier New"/>
              <a:ea typeface="Courier New"/>
              <a:cs typeface="Courier New"/>
            </a:endParaRPr>
          </a:p>
          <a:p>
            <a:pPr lvl="0">
              <a:lnSpc>
                <a:spcPts val="2200"/>
              </a:lnSpc>
              <a:spcAft>
                <a:spcPts val="0"/>
              </a:spcAft>
              <a:buClr>
                <a:srgbClr val="5AC5E4"/>
              </a:buClr>
              <a:buSzPts val="2000"/>
              <a:buFont typeface="Noto Sans Symbols"/>
              <a:buChar char="▪"/>
            </a:pPr>
            <a:endParaRPr lang="en-US" sz="2000" b="1" dirty="0">
              <a:latin typeface="Courier New"/>
              <a:cs typeface="Courier New"/>
              <a:sym typeface="Courier New"/>
            </a:endParaRPr>
          </a:p>
          <a:p>
            <a:pPr lvl="0">
              <a:lnSpc>
                <a:spcPts val="2200"/>
              </a:lnSpc>
              <a:spcAft>
                <a:spcPts val="0"/>
              </a:spcAft>
              <a:buClr>
                <a:srgbClr val="5AC5E4"/>
              </a:buClr>
              <a:buSzPts val="2000"/>
              <a:buFont typeface="Noto Sans Symbols"/>
              <a:buChar char="▪"/>
            </a:pPr>
            <a:r>
              <a:rPr lang="en-US" sz="2000" b="1" dirty="0">
                <a:solidFill>
                  <a:srgbClr val="C00000"/>
                </a:solidFill>
                <a:latin typeface="Courier New"/>
                <a:cs typeface="Courier New"/>
                <a:sym typeface="Courier New"/>
              </a:rPr>
              <a:t>Limitations – </a:t>
            </a:r>
            <a:r>
              <a:rPr lang="en-GB" sz="2000" b="1" dirty="0">
                <a:solidFill>
                  <a:srgbClr val="C00000"/>
                </a:solidFill>
                <a:latin typeface="Courier New"/>
                <a:cs typeface="Courier New"/>
                <a:sym typeface="Courier New"/>
              </a:rPr>
              <a:t>Here only the improvement of existing architecture is focused, reducing the amount of memory and computational cost. Therefore, again the issue of dependability arises.</a:t>
            </a:r>
            <a:endParaRPr lang="en-US" sz="2000" b="1" dirty="0">
              <a:solidFill>
                <a:srgbClr val="C00000"/>
              </a:solidFill>
              <a:cs typeface="Calibri"/>
            </a:endParaRPr>
          </a:p>
        </p:txBody>
      </p:sp>
      <p:sp>
        <p:nvSpPr>
          <p:cNvPr id="16" name="Slide Number Placeholder 5"/>
          <p:cNvSpPr txBox="1">
            <a:spLocks/>
          </p:cNvSpPr>
          <p:nvPr/>
        </p:nvSpPr>
        <p:spPr>
          <a:xfrm>
            <a:off x="11619305" y="6229350"/>
            <a:ext cx="371098"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5</a:t>
            </a:fld>
            <a:endParaRPr lang="en-US" sz="2000" dirty="0">
              <a:solidFill>
                <a:schemeClr val="tx1">
                  <a:lumMod val="85000"/>
                </a:schemeClr>
              </a:solidFill>
            </a:endParaRPr>
          </a:p>
        </p:txBody>
      </p:sp>
    </p:spTree>
    <p:extLst>
      <p:ext uri="{BB962C8B-B14F-4D97-AF65-F5344CB8AC3E}">
        <p14:creationId xmlns:p14="http://schemas.microsoft.com/office/powerpoint/2010/main" val="405521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txBox="1">
            <a:spLocks/>
          </p:cNvSpPr>
          <p:nvPr/>
        </p:nvSpPr>
        <p:spPr>
          <a:xfrm>
            <a:off x="11619305" y="6229350"/>
            <a:ext cx="371098"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6</a:t>
            </a:fld>
            <a:endParaRPr lang="en-US" sz="2000" dirty="0">
              <a:solidFill>
                <a:schemeClr val="tx1">
                  <a:lumMod val="85000"/>
                </a:schemeClr>
              </a:solidFill>
            </a:endParaRPr>
          </a:p>
        </p:txBody>
      </p:sp>
      <p:sp>
        <p:nvSpPr>
          <p:cNvPr id="14" name="Title 1">
            <a:extLst>
              <a:ext uri="{FF2B5EF4-FFF2-40B4-BE49-F238E27FC236}">
                <a16:creationId xmlns:a16="http://schemas.microsoft.com/office/drawing/2014/main" id="{963FAB59-E213-4BCC-BF90-75F59A730597}"/>
              </a:ext>
            </a:extLst>
          </p:cNvPr>
          <p:cNvSpPr>
            <a:spLocks noGrp="1"/>
          </p:cNvSpPr>
          <p:nvPr>
            <p:ph type="title"/>
          </p:nvPr>
        </p:nvSpPr>
        <p:spPr>
          <a:xfrm>
            <a:off x="322943" y="1145268"/>
            <a:ext cx="11546113" cy="4567464"/>
          </a:xfrm>
        </p:spPr>
        <p:txBody>
          <a:bodyPr vert="horz" lIns="91440" tIns="45720" rIns="91440" bIns="45720" rtlCol="0" anchor="b">
            <a:normAutofit/>
          </a:bodyPr>
          <a:lstStyle/>
          <a:p>
            <a:pPr algn="ctr"/>
            <a:r>
              <a:rPr lang="en-US" sz="9600" b="1" dirty="0">
                <a:latin typeface="Courier New"/>
                <a:cs typeface="Courier New"/>
              </a:rPr>
              <a:t>How can our research paper help?</a:t>
            </a:r>
          </a:p>
        </p:txBody>
      </p:sp>
    </p:spTree>
    <p:extLst>
      <p:ext uri="{BB962C8B-B14F-4D97-AF65-F5344CB8AC3E}">
        <p14:creationId xmlns:p14="http://schemas.microsoft.com/office/powerpoint/2010/main" val="22133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0" y="425155"/>
            <a:ext cx="7056000" cy="626461"/>
          </a:xfrm>
          <a:ln>
            <a:solidFill>
              <a:srgbClr val="005C7A"/>
            </a:solidFill>
          </a:ln>
        </p:spPr>
        <p:txBody>
          <a:bodyPr>
            <a:noAutofit/>
          </a:bodyPr>
          <a:lstStyle/>
          <a:p>
            <a:r>
              <a:rPr lang="en-US" sz="3600" b="1" dirty="0">
                <a:solidFill>
                  <a:srgbClr val="005C7A"/>
                </a:solidFill>
                <a:latin typeface="Courier New"/>
                <a:cs typeface="Courier New"/>
              </a:rPr>
              <a:t>OBJECTIVES</a:t>
            </a:r>
            <a:endParaRPr lang="en-US" b="1">
              <a:solidFill>
                <a:srgbClr val="005C7A"/>
              </a:solidFill>
              <a:cs typeface="Calibri Light"/>
            </a:endParaRPr>
          </a:p>
        </p:txBody>
      </p:sp>
      <p:sp>
        <p:nvSpPr>
          <p:cNvPr id="7" name="Content Placeholder 2">
            <a:extLst>
              <a:ext uri="{FF2B5EF4-FFF2-40B4-BE49-F238E27FC236}">
                <a16:creationId xmlns:a16="http://schemas.microsoft.com/office/drawing/2014/main" id="{2050D984-25C0-4C02-94A5-B724065B12FE}"/>
              </a:ext>
            </a:extLst>
          </p:cNvPr>
          <p:cNvSpPr>
            <a:spLocks noGrp="1"/>
          </p:cNvSpPr>
          <p:nvPr>
            <p:ph idx="1"/>
          </p:nvPr>
        </p:nvSpPr>
        <p:spPr>
          <a:xfrm>
            <a:off x="483151" y="1426552"/>
            <a:ext cx="11280678" cy="4855134"/>
          </a:xfrm>
          <a:ln w="9525">
            <a:noFill/>
          </a:ln>
          <a:effectLst>
            <a:outerShdw blurRad="50800" dist="50800" dir="5400000" algn="ctr" rotWithShape="0">
              <a:srgbClr val="000000">
                <a:alpha val="12000"/>
              </a:srgbClr>
            </a:outerShdw>
          </a:effectLst>
        </p:spPr>
        <p:txBody>
          <a:bodyPr vert="horz" lIns="91440" tIns="45720" rIns="91440" bIns="45720" rtlCol="0" anchor="t">
            <a:normAutofit fontScale="92500" lnSpcReduction="10000"/>
          </a:bodyPr>
          <a:lstStyle/>
          <a:p>
            <a:pPr marL="0" indent="0">
              <a:buClr>
                <a:srgbClr val="5AC5E4"/>
              </a:buClr>
              <a:buNone/>
            </a:pPr>
            <a:r>
              <a:rPr lang="en-US" sz="2600" b="1" i="0" dirty="0">
                <a:effectLst/>
                <a:latin typeface="Courier New"/>
                <a:cs typeface="Courier New"/>
              </a:rPr>
              <a:t>This study evaluates the performance of four CNN classification models on the GTSRB public dataset:</a:t>
            </a:r>
            <a:br>
              <a:rPr lang="en-US" sz="2600" b="1" i="0" dirty="0">
                <a:effectLst/>
                <a:latin typeface="Courier New" panose="02070309020205020404" pitchFamily="49" charset="0"/>
                <a:cs typeface="Courier New" panose="02070309020205020404" pitchFamily="49" charset="0"/>
              </a:rPr>
            </a:br>
            <a:br>
              <a:rPr lang="en-US" sz="2600" b="1" dirty="0">
                <a:latin typeface="Courier New" panose="02070309020205020404" pitchFamily="49" charset="0"/>
                <a:cs typeface="Courier New" panose="02070309020205020404" pitchFamily="49" charset="0"/>
              </a:rPr>
            </a:br>
            <a:r>
              <a:rPr lang="en-US" sz="3000" b="1" i="0" dirty="0">
                <a:solidFill>
                  <a:srgbClr val="005C7A"/>
                </a:solidFill>
                <a:effectLst/>
                <a:latin typeface="Courier New"/>
                <a:cs typeface="Courier New"/>
              </a:rPr>
              <a:t>VGG-19</a:t>
            </a:r>
            <a:br>
              <a:rPr lang="en-US" sz="3000" b="1" i="0" dirty="0">
                <a:effectLst/>
                <a:latin typeface="Courier New" panose="02070309020205020404" pitchFamily="49" charset="0"/>
                <a:cs typeface="Courier New" panose="02070309020205020404" pitchFamily="49" charset="0"/>
              </a:rPr>
            </a:br>
            <a:r>
              <a:rPr lang="en-US" sz="3000" b="1" i="0" dirty="0">
                <a:solidFill>
                  <a:srgbClr val="005C7A"/>
                </a:solidFill>
                <a:effectLst/>
                <a:latin typeface="Courier New"/>
                <a:cs typeface="Courier New"/>
              </a:rPr>
              <a:t>ResNet-34</a:t>
            </a:r>
            <a:br>
              <a:rPr lang="en-US" sz="3000" b="1" i="0" dirty="0">
                <a:effectLst/>
                <a:latin typeface="Courier New" panose="02070309020205020404" pitchFamily="49" charset="0"/>
                <a:cs typeface="Courier New" panose="02070309020205020404" pitchFamily="49" charset="0"/>
              </a:rPr>
            </a:br>
            <a:r>
              <a:rPr lang="en-US" sz="3000" b="1" i="0" dirty="0">
                <a:solidFill>
                  <a:srgbClr val="005C7A"/>
                </a:solidFill>
                <a:effectLst/>
                <a:latin typeface="Courier New"/>
                <a:cs typeface="Courier New"/>
              </a:rPr>
              <a:t>DenseNet-121</a:t>
            </a:r>
            <a:br>
              <a:rPr lang="en-US" sz="3000" b="1" i="0" dirty="0">
                <a:effectLst/>
                <a:latin typeface="Courier New" panose="02070309020205020404" pitchFamily="49" charset="0"/>
                <a:cs typeface="Courier New" panose="02070309020205020404" pitchFamily="49" charset="0"/>
              </a:rPr>
            </a:br>
            <a:r>
              <a:rPr lang="en-US" sz="3000" b="1" i="0" dirty="0">
                <a:solidFill>
                  <a:srgbClr val="005C7A"/>
                </a:solidFill>
                <a:effectLst/>
                <a:latin typeface="Courier New"/>
                <a:cs typeface="Courier New"/>
              </a:rPr>
              <a:t>Inception V3</a:t>
            </a:r>
          </a:p>
          <a:p>
            <a:pPr marL="0" indent="0">
              <a:buClr>
                <a:srgbClr val="5AC5E4"/>
              </a:buClr>
              <a:buNone/>
            </a:pPr>
            <a:endParaRPr lang="en-US" sz="2600" b="1" i="0" dirty="0">
              <a:effectLst/>
              <a:latin typeface="Courier New" panose="02070309020205020404" pitchFamily="49" charset="0"/>
              <a:cs typeface="Courier New" panose="02070309020205020404" pitchFamily="49" charset="0"/>
            </a:endParaRPr>
          </a:p>
          <a:p>
            <a:pPr marL="0" indent="0">
              <a:buClr>
                <a:srgbClr val="5AC5E4"/>
              </a:buClr>
              <a:buNone/>
            </a:pPr>
            <a:r>
              <a:rPr lang="en-US" sz="2600" b="1" dirty="0">
                <a:latin typeface="Courier New"/>
                <a:cs typeface="Courier New"/>
              </a:rPr>
              <a:t>We assess their performance, and then use LIME to visually represent which image feature-regions they are using to make their predictions. We then take a few sample images which have been misclassified by the models and try our best to find the reason why they were misclassified through result analysis of the LIME outputs.</a:t>
            </a:r>
            <a:endParaRPr lang="en-US" sz="2600" b="1" i="0" dirty="0">
              <a:effectLst/>
              <a:latin typeface="Courier New"/>
              <a:cs typeface="Courier New"/>
            </a:endParaRPr>
          </a:p>
        </p:txBody>
      </p:sp>
      <p:sp>
        <p:nvSpPr>
          <p:cNvPr id="16" name="Slide Number Placeholder 5"/>
          <p:cNvSpPr txBox="1">
            <a:spLocks/>
          </p:cNvSpPr>
          <p:nvPr/>
        </p:nvSpPr>
        <p:spPr>
          <a:xfrm>
            <a:off x="11379199" y="6229350"/>
            <a:ext cx="611204"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7</a:t>
            </a:fld>
            <a:endParaRPr lang="en-US" sz="2000" dirty="0">
              <a:solidFill>
                <a:schemeClr val="tx1">
                  <a:lumMod val="85000"/>
                </a:schemeClr>
              </a:solidFill>
            </a:endParaRPr>
          </a:p>
        </p:txBody>
      </p:sp>
    </p:spTree>
    <p:extLst>
      <p:ext uri="{BB962C8B-B14F-4D97-AF65-F5344CB8AC3E}">
        <p14:creationId xmlns:p14="http://schemas.microsoft.com/office/powerpoint/2010/main" val="242391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1" y="425155"/>
            <a:ext cx="7056000" cy="626461"/>
          </a:xfrm>
          <a:ln>
            <a:solidFill>
              <a:srgbClr val="5AC5E4"/>
            </a:solidFill>
          </a:ln>
        </p:spPr>
        <p:txBody>
          <a:bodyPr>
            <a:noAutofit/>
          </a:bodyPr>
          <a:lstStyle/>
          <a:p>
            <a:r>
              <a:rPr lang="en-US" sz="3600" b="1" dirty="0">
                <a:solidFill>
                  <a:srgbClr val="005C7A"/>
                </a:solidFill>
                <a:latin typeface="Courier New"/>
                <a:cs typeface="Courier New"/>
              </a:rPr>
              <a:t>Outcome and impact</a:t>
            </a:r>
            <a:endParaRPr lang="en-GB" sz="3600" b="1">
              <a:solidFill>
                <a:srgbClr val="005C7A"/>
              </a:solidFill>
              <a:latin typeface="Courier New"/>
              <a:cs typeface="Courier New"/>
            </a:endParaRPr>
          </a:p>
        </p:txBody>
      </p:sp>
      <p:sp>
        <p:nvSpPr>
          <p:cNvPr id="11" name="Content Placeholder 2">
            <a:extLst>
              <a:ext uri="{FF2B5EF4-FFF2-40B4-BE49-F238E27FC236}">
                <a16:creationId xmlns:a16="http://schemas.microsoft.com/office/drawing/2014/main" id="{6B3B73C6-DA2D-4F1C-97A3-9260A64FE2E6}"/>
              </a:ext>
            </a:extLst>
          </p:cNvPr>
          <p:cNvSpPr>
            <a:spLocks noGrp="1"/>
          </p:cNvSpPr>
          <p:nvPr>
            <p:ph idx="1"/>
          </p:nvPr>
        </p:nvSpPr>
        <p:spPr>
          <a:xfrm>
            <a:off x="455661" y="1904770"/>
            <a:ext cx="11280678" cy="3048461"/>
          </a:xfrm>
          <a:ln w="9525">
            <a:noFill/>
          </a:ln>
          <a:effectLst>
            <a:outerShdw blurRad="50800" dist="50800" dir="5400000" algn="ctr" rotWithShape="0">
              <a:srgbClr val="000000">
                <a:alpha val="12000"/>
              </a:srgbClr>
            </a:outerShdw>
          </a:effectLst>
        </p:spPr>
        <p:txBody>
          <a:bodyPr vert="horz" lIns="91440" tIns="45720" rIns="91440" bIns="45720" rtlCol="0" anchor="t">
            <a:normAutofit/>
          </a:bodyPr>
          <a:lstStyle/>
          <a:p>
            <a:pPr marL="0" indent="0">
              <a:buClr>
                <a:srgbClr val="5AC5E4"/>
              </a:buClr>
              <a:buNone/>
            </a:pPr>
            <a:r>
              <a:rPr lang="en-US" sz="2600" b="1" i="0" dirty="0">
                <a:effectLst/>
                <a:latin typeface="Courier New"/>
                <a:cs typeface="Courier New"/>
              </a:rPr>
              <a:t>Our research gives us insights on which image feature-regions are us</a:t>
            </a:r>
            <a:r>
              <a:rPr lang="en-US" sz="2600" b="1" dirty="0">
                <a:latin typeface="Courier New"/>
                <a:cs typeface="Courier New"/>
              </a:rPr>
              <a:t>eful for which model, and why a particular model may FAIL at classification. This information will help in </a:t>
            </a:r>
            <a:r>
              <a:rPr lang="en-US" sz="2600" b="1" i="0" dirty="0">
                <a:effectLst/>
                <a:latin typeface="Courier New"/>
                <a:cs typeface="Courier New"/>
              </a:rPr>
              <a:t>development of more reliable and accurate models for traffic and road sign detection, particularly for use in self-driving cars/autonomous vehicles.</a:t>
            </a:r>
          </a:p>
        </p:txBody>
      </p:sp>
      <p:sp>
        <p:nvSpPr>
          <p:cNvPr id="16" name="Slide Number Placeholder 5"/>
          <p:cNvSpPr txBox="1">
            <a:spLocks/>
          </p:cNvSpPr>
          <p:nvPr/>
        </p:nvSpPr>
        <p:spPr>
          <a:xfrm>
            <a:off x="11379199" y="6229350"/>
            <a:ext cx="611204"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8</a:t>
            </a:fld>
            <a:endParaRPr lang="en-US" sz="2000" dirty="0">
              <a:solidFill>
                <a:schemeClr val="tx1">
                  <a:lumMod val="85000"/>
                </a:schemeClr>
              </a:solidFill>
            </a:endParaRPr>
          </a:p>
        </p:txBody>
      </p:sp>
    </p:spTree>
    <p:extLst>
      <p:ext uri="{BB962C8B-B14F-4D97-AF65-F5344CB8AC3E}">
        <p14:creationId xmlns:p14="http://schemas.microsoft.com/office/powerpoint/2010/main" val="156922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51" y="425155"/>
            <a:ext cx="7056000" cy="626461"/>
          </a:xfrm>
          <a:ln>
            <a:solidFill>
              <a:srgbClr val="005C7A"/>
            </a:solidFill>
          </a:ln>
        </p:spPr>
        <p:txBody>
          <a:bodyPr>
            <a:noAutofit/>
          </a:bodyPr>
          <a:lstStyle/>
          <a:p>
            <a:r>
              <a:rPr lang="en-GB" sz="3600" b="1" dirty="0">
                <a:solidFill>
                  <a:srgbClr val="005C7A"/>
                </a:solidFill>
                <a:latin typeface="Courier New"/>
                <a:cs typeface="Courier New"/>
              </a:rPr>
              <a:t>METHODOLOGY</a:t>
            </a:r>
          </a:p>
        </p:txBody>
      </p:sp>
      <p:sp>
        <p:nvSpPr>
          <p:cNvPr id="16" name="Slide Number Placeholder 5"/>
          <p:cNvSpPr txBox="1">
            <a:spLocks/>
          </p:cNvSpPr>
          <p:nvPr/>
        </p:nvSpPr>
        <p:spPr>
          <a:xfrm>
            <a:off x="11379199" y="6229350"/>
            <a:ext cx="611204" cy="41910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2000" smtClean="0">
                <a:solidFill>
                  <a:schemeClr val="tx1">
                    <a:lumMod val="85000"/>
                  </a:schemeClr>
                </a:solidFill>
              </a:rPr>
              <a:pPr algn="ctr"/>
              <a:t>9</a:t>
            </a:fld>
            <a:endParaRPr lang="en-US" sz="2000" dirty="0">
              <a:solidFill>
                <a:schemeClr val="tx1">
                  <a:lumMod val="85000"/>
                </a:schemeClr>
              </a:solidFill>
            </a:endParaRPr>
          </a:p>
        </p:txBody>
      </p:sp>
      <p:grpSp>
        <p:nvGrpSpPr>
          <p:cNvPr id="3" name="Group 2"/>
          <p:cNvGrpSpPr/>
          <p:nvPr/>
        </p:nvGrpSpPr>
        <p:grpSpPr>
          <a:xfrm>
            <a:off x="626026" y="2491942"/>
            <a:ext cx="10434094" cy="2209798"/>
            <a:chOff x="1292811" y="2515395"/>
            <a:chExt cx="5671046" cy="1201050"/>
          </a:xfrm>
        </p:grpSpPr>
        <p:sp>
          <p:nvSpPr>
            <p:cNvPr id="7" name="Arrow: Right 6">
              <a:extLst>
                <a:ext uri="{FF2B5EF4-FFF2-40B4-BE49-F238E27FC236}">
                  <a16:creationId xmlns:a16="http://schemas.microsoft.com/office/drawing/2014/main" id="{17BBDC7B-941C-6656-7675-73E478531397}"/>
                </a:ext>
              </a:extLst>
            </p:cNvPr>
            <p:cNvSpPr/>
            <p:nvPr/>
          </p:nvSpPr>
          <p:spPr>
            <a:xfrm>
              <a:off x="3094948" y="2955838"/>
              <a:ext cx="1118464" cy="30731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FF7E6BF4-C234-4AC9-0145-8219E1011BFC}"/>
                </a:ext>
              </a:extLst>
            </p:cNvPr>
            <p:cNvSpPr txBox="1">
              <a:spLocks/>
            </p:cNvSpPr>
            <p:nvPr/>
          </p:nvSpPr>
          <p:spPr>
            <a:xfrm>
              <a:off x="1292811" y="2629373"/>
              <a:ext cx="1802137" cy="975140"/>
            </a:xfrm>
            <a:prstGeom prst="rect">
              <a:avLst/>
            </a:prstGeom>
            <a:ln>
              <a:solidFill>
                <a:schemeClr val="tx1"/>
              </a:solidFill>
            </a:ln>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200" b="1" dirty="0">
                  <a:latin typeface="Courier New"/>
                  <a:cs typeface="Courier New"/>
                </a:rPr>
                <a:t>PRE-PROCESSED DATATSET</a:t>
              </a:r>
            </a:p>
          </p:txBody>
        </p:sp>
        <p:sp>
          <p:nvSpPr>
            <p:cNvPr id="9" name="Title 1">
              <a:extLst>
                <a:ext uri="{FF2B5EF4-FFF2-40B4-BE49-F238E27FC236}">
                  <a16:creationId xmlns:a16="http://schemas.microsoft.com/office/drawing/2014/main" id="{FF7E6BF4-C234-4AC9-0145-8219E1011BFC}"/>
                </a:ext>
              </a:extLst>
            </p:cNvPr>
            <p:cNvSpPr txBox="1">
              <a:spLocks/>
            </p:cNvSpPr>
            <p:nvPr/>
          </p:nvSpPr>
          <p:spPr>
            <a:xfrm>
              <a:off x="4220077" y="2515395"/>
              <a:ext cx="2743780" cy="1201050"/>
            </a:xfrm>
            <a:prstGeom prst="rect">
              <a:avLst/>
            </a:prstGeom>
            <a:ln>
              <a:solidFill>
                <a:schemeClr val="tx1"/>
              </a:solidFill>
            </a:ln>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400" b="1" dirty="0">
                  <a:latin typeface="Courier New"/>
                  <a:cs typeface="Courier New"/>
                </a:rPr>
                <a:t>Split three ways: </a:t>
              </a:r>
              <a:br>
                <a:rPr lang="en-GB" sz="2400" b="1" dirty="0">
                  <a:latin typeface="Courier New" panose="02070309020205020404" pitchFamily="49" charset="0"/>
                  <a:cs typeface="Courier New" panose="02070309020205020404" pitchFamily="49" charset="0"/>
                </a:rPr>
              </a:br>
              <a:r>
                <a:rPr lang="en-GB" sz="2400" b="1" dirty="0">
                  <a:latin typeface="Courier New"/>
                  <a:cs typeface="Courier New"/>
                </a:rPr>
                <a:t>Train, valid and test sets.</a:t>
              </a:r>
              <a:br>
                <a:rPr lang="en-GB" sz="2400" b="1" dirty="0">
                  <a:latin typeface="Courier New" panose="02070309020205020404" pitchFamily="49" charset="0"/>
                  <a:cs typeface="Courier New" panose="02070309020205020404" pitchFamily="49" charset="0"/>
                </a:rPr>
              </a:br>
              <a:br>
                <a:rPr lang="en-GB" sz="2400" b="1" dirty="0">
                  <a:latin typeface="Courier New" panose="02070309020205020404" pitchFamily="49" charset="0"/>
                  <a:cs typeface="Courier New" panose="02070309020205020404" pitchFamily="49" charset="0"/>
                </a:rPr>
              </a:br>
              <a:r>
                <a:rPr lang="en-GB" sz="2400" b="1" dirty="0">
                  <a:solidFill>
                    <a:srgbClr val="005C7A"/>
                  </a:solidFill>
                  <a:latin typeface="Courier New"/>
                  <a:cs typeface="Courier New"/>
                </a:rPr>
                <a:t>Ratio of 70:10:20</a:t>
              </a:r>
            </a:p>
          </p:txBody>
        </p:sp>
      </p:grpSp>
      <p:sp>
        <p:nvSpPr>
          <p:cNvPr id="5" name="TextBox 4">
            <a:extLst>
              <a:ext uri="{FF2B5EF4-FFF2-40B4-BE49-F238E27FC236}">
                <a16:creationId xmlns:a16="http://schemas.microsoft.com/office/drawing/2014/main" id="{8FCB02F1-1C16-E253-5DF4-224A699D87E3}"/>
              </a:ext>
            </a:extLst>
          </p:cNvPr>
          <p:cNvSpPr txBox="1"/>
          <p:nvPr/>
        </p:nvSpPr>
        <p:spPr>
          <a:xfrm>
            <a:off x="371475" y="1300380"/>
            <a:ext cx="9708649" cy="646331"/>
          </a:xfrm>
          <a:prstGeom prst="rect">
            <a:avLst/>
          </a:prstGeom>
          <a:noFill/>
        </p:spPr>
        <p:txBody>
          <a:bodyPr wrap="square" lIns="91440" tIns="45720" rIns="91440" bIns="45720" rtlCol="0" anchor="t">
            <a:spAutoFit/>
          </a:bodyPr>
          <a:lstStyle/>
          <a:p>
            <a:r>
              <a:rPr lang="en-GB" sz="3600" b="1" dirty="0">
                <a:latin typeface="Courier New"/>
                <a:cs typeface="Courier New"/>
              </a:rPr>
              <a:t>Splitting Dataset</a:t>
            </a:r>
            <a:endParaRPr lang="en-US" sz="3600" b="1">
              <a:latin typeface="Courier New"/>
              <a:cs typeface="Courier New"/>
            </a:endParaRPr>
          </a:p>
        </p:txBody>
      </p:sp>
    </p:spTree>
    <p:extLst>
      <p:ext uri="{BB962C8B-B14F-4D97-AF65-F5344CB8AC3E}">
        <p14:creationId xmlns:p14="http://schemas.microsoft.com/office/powerpoint/2010/main" val="366752497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2106</TotalTime>
  <Words>1175</Words>
  <Application>Microsoft Office PowerPoint</Application>
  <PresentationFormat>Widescreen</PresentationFormat>
  <Paragraphs>170</Paragraphs>
  <Slides>19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Noto Sans Symbols</vt:lpstr>
      <vt:lpstr>Wingdings</vt:lpstr>
      <vt:lpstr>Office Theme</vt:lpstr>
      <vt:lpstr>Evaluating The Reliability Of CNN Models On Classifying Traffic And Road Signs Using LIME</vt:lpstr>
      <vt:lpstr>PowerPoint Presentation</vt:lpstr>
      <vt:lpstr>RELATED WORKS</vt:lpstr>
      <vt:lpstr>RELATED WORKS</vt:lpstr>
      <vt:lpstr>RELATED WORKS</vt:lpstr>
      <vt:lpstr>How can our research paper help?</vt:lpstr>
      <vt:lpstr>OBJECTIVES</vt:lpstr>
      <vt:lpstr>Outcome and impact</vt:lpstr>
      <vt:lpstr>METHODOLOGY</vt:lpstr>
      <vt:lpstr>METHODOLOGY</vt:lpstr>
      <vt:lpstr>METHODOLOGY</vt:lpstr>
      <vt:lpstr>METHODOLOGY</vt:lpstr>
      <vt:lpstr>MODEL Evaluation Results</vt:lpstr>
      <vt:lpstr>MODEL OUTPUT VERIFICATION</vt:lpstr>
      <vt:lpstr>PowerPoint Presentation</vt:lpstr>
      <vt:lpstr>CONCLUSION</vt:lpstr>
      <vt:lpstr>FUTURE WORKS</vt:lpstr>
      <vt:lpstr>REFERENCES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Help-seeking Post Detection in Bengali Language Using Machine Learning Techniques</dc:title>
  <dc:creator>Atiqur Rahman</dc:creator>
  <cp:lastModifiedBy>Atiqur Rahman</cp:lastModifiedBy>
  <cp:revision>838</cp:revision>
  <dcterms:created xsi:type="dcterms:W3CDTF">2022-08-11T15:02:06Z</dcterms:created>
  <dcterms:modified xsi:type="dcterms:W3CDTF">2023-09-06T04:05:00Z</dcterms:modified>
</cp:coreProperties>
</file>