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5" r:id="rId4"/>
    <p:sldId id="266" r:id="rId5"/>
    <p:sldId id="267" r:id="rId6"/>
    <p:sldId id="269" r:id="rId7"/>
    <p:sldId id="281" r:id="rId8"/>
    <p:sldId id="282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9" r:id="rId17"/>
    <p:sldId id="280" r:id="rId18"/>
    <p:sldId id="283" r:id="rId19"/>
    <p:sldId id="285" r:id="rId20"/>
    <p:sldId id="286" r:id="rId21"/>
    <p:sldId id="287" r:id="rId22"/>
    <p:sldId id="288" r:id="rId23"/>
    <p:sldId id="289" r:id="rId24"/>
    <p:sldId id="292" r:id="rId25"/>
    <p:sldId id="293" r:id="rId26"/>
    <p:sldId id="294" r:id="rId27"/>
    <p:sldId id="295" r:id="rId28"/>
    <p:sldId id="297" r:id="rId29"/>
    <p:sldId id="298" r:id="rId30"/>
    <p:sldId id="299" r:id="rId31"/>
    <p:sldId id="300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שחר יעקב" initials="שי" lastIdx="1" clrIdx="0">
    <p:extLst>
      <p:ext uri="{19B8F6BF-5375-455C-9EA6-DF929625EA0E}">
        <p15:presenceInfo xmlns:p15="http://schemas.microsoft.com/office/powerpoint/2012/main" userId="279052ffac208c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50" d="100"/>
          <a:sy n="150" d="100"/>
        </p:scale>
        <p:origin x="57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E645B-2799-F748-9A5E-58FB4639DD5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EF152-BE27-4E47-92FE-A1D34A99A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5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EF152-BE27-4E47-92FE-A1D34A99AC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EF152-BE27-4E47-92FE-A1D34A99AC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3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EF152-BE27-4E47-92FE-A1D34A99AC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9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EF152-BE27-4E47-92FE-A1D34A99AC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7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EF152-BE27-4E47-92FE-A1D34A99AC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3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EF152-BE27-4E47-92FE-A1D34A99ACD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5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EF152-BE27-4E47-92FE-A1D34A99ACD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1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EF152-BE27-4E47-92FE-A1D34A99ACD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06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EF152-BE27-4E47-92FE-A1D34A99ACD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6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94A6-952A-9443-88EA-D0AE0A766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21E78-DE52-0B4E-945D-FE7B41B3E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E96F5-8AC8-B649-A82F-D0CC8C10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9707-99DA-0049-89E2-BF3C3003E2A5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BE3D6-2145-BB43-A5CE-A6A420B8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3BB39-27E9-424E-8472-2686459A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1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B946-1F24-484D-9FBE-908DC231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B4DBE-0AF0-B845-89FD-5AA8C28A5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E1E24-6B0D-5A40-89D8-FC509F6C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65CD-9D60-EB44-A009-9AD7C1E892B4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D2B92-A979-994A-92D9-6FEFC2F2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5AB3-4759-0848-A07A-0AEDEA48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7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937FE-19E9-A54C-BA69-C3564511D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F5861-C713-3446-9E7F-B15F15FE7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567D1-C556-4B4B-8806-EC163DFD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0143-5308-CD4C-875E-52EB1AE06710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BF11-D7BA-0042-84C5-AE4A6E13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705A2-92AA-314C-A0E9-A2385521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7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8A9D-20E5-DB4B-AA5E-01EBDB86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32FC-4B8D-E841-95DF-EB822E6A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6FE1-F3FA-C54F-BB49-1D55D8A3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44D8-96C8-9643-BDD5-C9460DADDA4A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9E99D-1122-AD43-A24F-43E7F9B7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071FA-965E-5049-9213-4CB97409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9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7754-7A4D-B44B-9E2C-296173F8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D832-D165-174E-8F89-62D25DDC5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7001-8136-E14B-877D-7715D6F4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32C-7411-8046-9D9D-0C9F0F79843B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D2473-8FC5-3345-B0C4-EC1C8C29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0DEE7-F6BE-284D-A38B-F7693282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3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E022-C7D8-BA4E-9FEE-B46CFE93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A185C-09F3-1E45-8755-EB62B4A77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B5D8F-CECB-6748-A703-AC99EF247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E424F-F0B2-AF49-A4D1-DDDB10F6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E9A2-2E34-854F-A8A9-55BF7C5A37D1}" type="datetime1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4E7C1-A819-1740-8E99-81E50B3B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EB667-69F4-6E46-B812-430345AD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9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AA54-19BD-B949-B637-CF43450B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67107-D33D-C945-83EB-77FE902D2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10131-A231-C340-BFA1-10485DDA4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271AB-E94A-5844-8487-9C03114C2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7C943-7336-0749-A92C-E70D9409C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3FFBA-F0E4-AE44-A8BA-FD7F67F6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743F-C522-8047-84C6-DE3661B82547}" type="datetime1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7535E-8968-8A4B-AD16-CBDAC7C5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60DCF-1099-9A44-86F4-C6D755E8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8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B565-BAA2-F049-B889-54CC673A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677E0-B087-7E49-8D55-9D22A13E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4061-AD8A-DA4D-AFE0-D8C82F3AFF65}" type="datetime1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74FC-DB00-D243-8215-31A069C9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8F82E-DC6F-E844-B868-D77ACAA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1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FD4BC-6A6B-A14B-B643-BD6C3F0E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ED56-9D23-B34D-9A4C-D012437949F3}" type="datetime1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2A2D1-6172-7249-A43B-9CDEB6C4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5FE61-4271-1844-9997-9125C8F0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A97B-C42E-2C44-9254-6CA332BA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2959-EAEE-0C48-97EC-00F9A6501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9A82D-1229-8F4B-9E1F-2A6DA8755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3005A-3A6F-254B-88A7-6BD1E86B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5106-486D-244B-8623-C8F8D17C30CC}" type="datetime1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F0113-F65C-5440-A8AF-7668BE92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6B950-78D5-A04D-9359-D8A78A5A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9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3A04-9FED-4748-A8D4-29B1DBCB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241D6-4478-1548-91A4-119629D8A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7B74-1BE0-7C41-9843-86B3D86FA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B1D46-4E98-4841-ADA1-294019D9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423A-81C5-4447-A368-6E10ADE4EB5D}" type="datetime1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C0800-AF13-114D-9D8F-28AA03B7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047B0-9FC7-6C4A-B619-BCAAF9FA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2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80BF9-D0A5-1542-94B9-0B3B53BD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E8EC8-7BEA-7245-9929-D960E5F44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7A3D3-81B6-104F-BBBF-097CEE5EA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CEFF2-FA97-AE4A-831E-10892D5FBE91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BF7BD-A311-8640-98D9-90DD092E7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08D71-FC63-EB4D-B49F-755AC4374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F7361-7722-4548-A658-2ECE4CB2E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1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5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8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4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6.png"/><Relationship Id="rId5" Type="http://schemas.openxmlformats.org/officeDocument/2006/relationships/image" Target="../media/image9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8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64.svg"/><Relationship Id="rId5" Type="http://schemas.openxmlformats.org/officeDocument/2006/relationships/image" Target="../media/image9.png"/><Relationship Id="rId10" Type="http://schemas.openxmlformats.org/officeDocument/2006/relationships/image" Target="../media/image63.png"/><Relationship Id="rId4" Type="http://schemas.openxmlformats.org/officeDocument/2006/relationships/image" Target="../media/image8.png"/><Relationship Id="rId9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BADB-0FE8-8744-ABE4-01EC63FD0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682" y="863368"/>
            <a:ext cx="9144000" cy="962706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Structure Mapping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9053953-C3F5-1644-89E4-C8EA46888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4684" y="1811786"/>
            <a:ext cx="6830282" cy="43513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33570-868F-B041-A43D-07E3726F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A325B7-2386-49FF-8067-F82D8C6231FB}"/>
              </a:ext>
            </a:extLst>
          </p:cNvPr>
          <p:cNvSpPr txBox="1">
            <a:spLocks/>
          </p:cNvSpPr>
          <p:nvPr/>
        </p:nvSpPr>
        <p:spPr>
          <a:xfrm>
            <a:off x="3180989" y="4547651"/>
            <a:ext cx="2743200" cy="611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Shahar Jacob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A04F86A6-8603-4EC2-A8A8-BF63BFF0F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25" y="76998"/>
            <a:ext cx="2185976" cy="850102"/>
          </a:xfrm>
          <a:prstGeom prst="rect">
            <a:avLst/>
          </a:prstGeom>
        </p:spPr>
      </p:pic>
      <p:pic>
        <p:nvPicPr>
          <p:cNvPr id="9" name="תמונה 8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A80BC750-803B-4CB0-8C90-46EB6E77F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0525" y="37651"/>
            <a:ext cx="26479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163D6B-F2A2-4A53-BAA4-E0DA68BE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291307-82CD-40CC-BC2B-E64DFF9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10</a:t>
            </a:fld>
            <a:endParaRPr lang="en-US"/>
          </a:p>
        </p:txBody>
      </p:sp>
      <p:pic>
        <p:nvPicPr>
          <p:cNvPr id="14" name="תמונה 1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2760A825-AA72-46A9-889C-D568CA5D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017"/>
            <a:ext cx="1248473" cy="1248473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5EFA8531-E789-4833-A09A-2E8DD04D81E3}"/>
              </a:ext>
            </a:extLst>
          </p:cNvPr>
          <p:cNvSpPr txBox="1"/>
          <p:nvPr/>
        </p:nvSpPr>
        <p:spPr>
          <a:xfrm>
            <a:off x="810975" y="1573490"/>
            <a:ext cx="126509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Quasimodo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12F4999-371F-44FA-AF7D-70093B08F9E7}"/>
              </a:ext>
            </a:extLst>
          </p:cNvPr>
          <p:cNvSpPr txBox="1"/>
          <p:nvPr/>
        </p:nvSpPr>
        <p:spPr>
          <a:xfrm>
            <a:off x="2216150" y="3429000"/>
            <a:ext cx="77597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 u="sng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predicate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1" u="sng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1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rgbClr val="37A04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1" u="sng" dirty="0">
                <a:solidFill>
                  <a:srgbClr val="37A045"/>
                </a:solidFill>
                <a:effectLst/>
                <a:latin typeface="Consolas" panose="020B0609020204030204" pitchFamily="49" charset="0"/>
              </a:rPr>
              <a:t>plausibility </a:t>
            </a:r>
            <a:r>
              <a:rPr lang="en-US" b="1" dirty="0">
                <a:solidFill>
                  <a:srgbClr val="37A045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astronaut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 in   </a:t>
            </a:r>
            <a:r>
              <a:rPr lang="en-US" b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    space   </a:t>
            </a:r>
            <a:r>
              <a:rPr lang="en-US" b="0" dirty="0">
                <a:solidFill>
                  <a:srgbClr val="37A045"/>
                </a:solidFill>
                <a:effectLst/>
                <a:latin typeface="Consolas" panose="020B0609020204030204" pitchFamily="49" charset="0"/>
              </a:rPr>
              <a:t>        1.0 </a:t>
            </a:r>
            <a:r>
              <a:rPr lang="en-US" b="0" dirty="0">
                <a:solidFill>
                  <a:srgbClr val="CF8888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   grow in </a:t>
            </a:r>
            <a:r>
              <a:rPr lang="en-US" b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    light   </a:t>
            </a:r>
            <a:r>
              <a:rPr lang="en-US" b="0" dirty="0">
                <a:solidFill>
                  <a:srgbClr val="37A045"/>
                </a:solidFill>
                <a:effectLst/>
                <a:latin typeface="Consolas" panose="020B0609020204030204" pitchFamily="49" charset="0"/>
              </a:rPr>
              <a:t>        1.0 </a:t>
            </a:r>
            <a:r>
              <a:rPr lang="en-US" b="0" dirty="0">
                <a:solidFill>
                  <a:srgbClr val="CF888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antibiotic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work on </a:t>
            </a:r>
            <a:r>
              <a:rPr lang="en-US" b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    bacteria    </a:t>
            </a:r>
            <a:r>
              <a:rPr lang="en-US" b="0" dirty="0">
                <a:solidFill>
                  <a:srgbClr val="37A045"/>
                </a:solidFill>
                <a:effectLst/>
                <a:latin typeface="Consolas" panose="020B0609020204030204" pitchFamily="49" charset="0"/>
              </a:rPr>
              <a:t>    1.0 </a:t>
            </a:r>
            <a:r>
              <a:rPr lang="en-US" b="0" dirty="0">
                <a:solidFill>
                  <a:srgbClr val="CF888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   move    </a:t>
            </a:r>
            <a:r>
              <a:rPr lang="en-US" b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    in the sky  </a:t>
            </a:r>
            <a:r>
              <a:rPr lang="en-US" b="0" dirty="0">
                <a:solidFill>
                  <a:srgbClr val="37A045"/>
                </a:solidFill>
                <a:effectLst/>
                <a:latin typeface="Consolas" panose="020B0609020204030204" pitchFamily="49" charset="0"/>
              </a:rPr>
              <a:t>    1.0 </a:t>
            </a:r>
            <a:r>
              <a:rPr lang="en-US" b="0" dirty="0">
                <a:solidFill>
                  <a:srgbClr val="CF888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   go to   </a:t>
            </a:r>
            <a:r>
              <a:rPr lang="en-US" b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    school  </a:t>
            </a:r>
            <a:r>
              <a:rPr lang="en-US" b="0" dirty="0">
                <a:solidFill>
                  <a:srgbClr val="37A045"/>
                </a:solidFill>
                <a:effectLst/>
                <a:latin typeface="Consolas" panose="020B0609020204030204" pitchFamily="49" charset="0"/>
              </a:rPr>
              <a:t>        1.0 </a:t>
            </a:r>
            <a:r>
              <a:rPr lang="en-US" b="0" dirty="0">
                <a:solidFill>
                  <a:srgbClr val="CF888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   receive </a:t>
            </a:r>
            <a:r>
              <a:rPr lang="en-US" b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    financial aid   </a:t>
            </a:r>
            <a:r>
              <a:rPr lang="en-US" b="0" dirty="0">
                <a:solidFill>
                  <a:srgbClr val="37A045"/>
                </a:solidFill>
                <a:effectLst/>
                <a:latin typeface="Consolas" panose="020B0609020204030204" pitchFamily="49" charset="0"/>
              </a:rPr>
              <a:t>0.1302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antibiotic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cause   </a:t>
            </a:r>
            <a:r>
              <a:rPr lang="en-US" b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    fever   </a:t>
            </a:r>
            <a:r>
              <a:rPr lang="en-US" b="0" dirty="0">
                <a:solidFill>
                  <a:srgbClr val="37A045"/>
                </a:solidFill>
                <a:effectLst/>
                <a:latin typeface="Consolas" panose="020B0609020204030204" pitchFamily="49" charset="0"/>
              </a:rPr>
              <a:t>        0.6832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תיבת טקסט 17">
                <a:extLst>
                  <a:ext uri="{FF2B5EF4-FFF2-40B4-BE49-F238E27FC236}">
                    <a16:creationId xmlns:a16="http://schemas.microsoft.com/office/drawing/2014/main" id="{925CD228-3D0F-47D8-931E-4E20BC42ED71}"/>
                  </a:ext>
                </a:extLst>
              </p:cNvPr>
              <p:cNvSpPr txBox="1"/>
              <p:nvPr/>
            </p:nvSpPr>
            <p:spPr>
              <a:xfrm>
                <a:off x="898085" y="2194957"/>
                <a:ext cx="6974602" cy="6463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Database arranged in the form of </a:t>
                </a:r>
                <a:r>
                  <a:rPr lang="en-US" dirty="0">
                    <a:solidFill>
                      <a:srgbClr val="FF0000"/>
                    </a:solidFill>
                  </a:rPr>
                  <a:t>subject</a:t>
                </a:r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predicate</a:t>
                </a:r>
                <a:r>
                  <a:rPr lang="en-US" dirty="0"/>
                  <a:t>,</a:t>
                </a:r>
                <a:r>
                  <a:rPr lang="en-US" dirty="0">
                    <a:solidFill>
                      <a:schemeClr val="accent2"/>
                    </a:solidFill>
                  </a:rPr>
                  <a:t>object</a:t>
                </a:r>
                <a:r>
                  <a:rPr lang="en-US" dirty="0"/>
                  <a:t>,</a:t>
                </a:r>
                <a:r>
                  <a:rPr lang="en-US" dirty="0">
                    <a:solidFill>
                      <a:srgbClr val="00B050"/>
                    </a:solidFill>
                  </a:rPr>
                  <a:t>plausibility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dirty="0"/>
                  <a:t> entries,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dirty="0"/>
                  <a:t> subjects. </a:t>
                </a:r>
                <a:endParaRPr lang="he-IL" dirty="0"/>
              </a:p>
            </p:txBody>
          </p:sp>
        </mc:Choice>
        <mc:Fallback xmlns="">
          <p:sp>
            <p:nvSpPr>
              <p:cNvPr id="18" name="תיבת טקסט 17">
                <a:extLst>
                  <a:ext uri="{FF2B5EF4-FFF2-40B4-BE49-F238E27FC236}">
                    <a16:creationId xmlns:a16="http://schemas.microsoft.com/office/drawing/2014/main" id="{925CD228-3D0F-47D8-931E-4E20BC42E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85" y="2194957"/>
                <a:ext cx="6974602" cy="646331"/>
              </a:xfrm>
              <a:prstGeom prst="rect">
                <a:avLst/>
              </a:prstGeom>
              <a:blipFill>
                <a:blip r:embed="rId3"/>
                <a:stretch>
                  <a:fillRect l="-524" t="-4717" r="-87" b="-141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20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163D6B-F2A2-4A53-BAA4-E0DA68BE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291307-82CD-40CC-BC2B-E64DFF9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11</a:t>
            </a:fld>
            <a:endParaRPr lang="en-US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8E9E286-F4E0-421D-8DE3-AB5F0357D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487011"/>
            <a:ext cx="2369685" cy="789895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B496C6C-01E9-40B5-858D-88DF904275CE}"/>
              </a:ext>
            </a:extLst>
          </p:cNvPr>
          <p:cNvSpPr txBox="1"/>
          <p:nvPr/>
        </p:nvSpPr>
        <p:spPr>
          <a:xfrm>
            <a:off x="791082" y="1276906"/>
            <a:ext cx="21709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Google AutoSuggests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1C766F8-378F-42E4-A6DB-D3C71D899C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839"/>
          <a:stretch/>
        </p:blipFill>
        <p:spPr>
          <a:xfrm>
            <a:off x="2884069" y="3184590"/>
            <a:ext cx="5992061" cy="2527203"/>
          </a:xfrm>
          <a:prstGeom prst="rect">
            <a:avLst/>
          </a:prstGeom>
        </p:spPr>
      </p:pic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2C501CAA-D602-495D-A468-A18BD5DF4BA7}"/>
              </a:ext>
            </a:extLst>
          </p:cNvPr>
          <p:cNvSpPr/>
          <p:nvPr/>
        </p:nvSpPr>
        <p:spPr>
          <a:xfrm>
            <a:off x="4311651" y="1070220"/>
            <a:ext cx="1473200" cy="16053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do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does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does it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did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is</a:t>
            </a: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B3B9F75-CDBC-4F0D-93AB-073A21B957F5}"/>
              </a:ext>
            </a:extLst>
          </p:cNvPr>
          <p:cNvSpPr/>
          <p:nvPr/>
        </p:nvSpPr>
        <p:spPr>
          <a:xfrm>
            <a:off x="6407150" y="1070220"/>
            <a:ext cx="1473200" cy="16053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do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does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does it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did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is</a:t>
            </a: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B2D3092A-1FC8-41EB-84F2-57A3517DB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986" y="2675526"/>
            <a:ext cx="1343212" cy="381053"/>
          </a:xfrm>
          <a:prstGeom prst="rect">
            <a:avLst/>
          </a:prstGeom>
        </p:spPr>
      </p:pic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43788795-3171-4FF4-8B17-23D3371B0DF7}"/>
              </a:ext>
            </a:extLst>
          </p:cNvPr>
          <p:cNvSpPr txBox="1"/>
          <p:nvPr/>
        </p:nvSpPr>
        <p:spPr>
          <a:xfrm>
            <a:off x="1018062" y="2306194"/>
            <a:ext cx="16670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How? REGEX !!!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693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291307-82CD-40CC-BC2B-E64DFF9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12</a:t>
            </a:fld>
            <a:endParaRPr lang="en-US"/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E7040685-89E8-45EB-9249-29D6957B2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59" y="556462"/>
            <a:ext cx="1514832" cy="1211865"/>
          </a:xfrm>
          <a:prstGeom prst="rect">
            <a:avLst/>
          </a:prstGeom>
        </p:spPr>
      </p:pic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07DB9AF8-D035-4251-B980-9AE36D757D08}"/>
              </a:ext>
            </a:extLst>
          </p:cNvPr>
          <p:cNvSpPr txBox="1"/>
          <p:nvPr/>
        </p:nvSpPr>
        <p:spPr>
          <a:xfrm>
            <a:off x="941979" y="1838373"/>
            <a:ext cx="13029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ConceptNet</a:t>
            </a:r>
            <a:endParaRPr lang="he-IL" dirty="0"/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5AD9F70E-8E66-4A56-80B6-0EA12AEDA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112" y="1267082"/>
            <a:ext cx="4812006" cy="4960184"/>
          </a:xfrm>
          <a:prstGeom prst="rect">
            <a:avLst/>
          </a:prstGeom>
        </p:spPr>
      </p:pic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61351314-34CD-4774-9E4D-0C01527DFFD4}"/>
              </a:ext>
            </a:extLst>
          </p:cNvPr>
          <p:cNvSpPr txBox="1"/>
          <p:nvPr/>
        </p:nvSpPr>
        <p:spPr>
          <a:xfrm>
            <a:off x="5875454" y="694143"/>
            <a:ext cx="12173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boat:water</a:t>
            </a:r>
            <a:endParaRPr lang="he-IL" dirty="0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DE3C9940-05BB-419F-A6CA-AFE4B70F56AF}"/>
              </a:ext>
            </a:extLst>
          </p:cNvPr>
          <p:cNvSpPr/>
          <p:nvPr/>
        </p:nvSpPr>
        <p:spPr>
          <a:xfrm>
            <a:off x="4597400" y="1339849"/>
            <a:ext cx="4013200" cy="381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722DBA44-2F49-4B44-A734-E9C4EFC52FEF}"/>
              </a:ext>
            </a:extLst>
          </p:cNvPr>
          <p:cNvSpPr/>
          <p:nvPr/>
        </p:nvSpPr>
        <p:spPr>
          <a:xfrm>
            <a:off x="4603750" y="2571749"/>
            <a:ext cx="4076700" cy="381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00E1B1B5-EEEA-473E-A58E-874299BE320B}"/>
              </a:ext>
            </a:extLst>
          </p:cNvPr>
          <p:cNvSpPr/>
          <p:nvPr/>
        </p:nvSpPr>
        <p:spPr>
          <a:xfrm>
            <a:off x="4603750" y="4648199"/>
            <a:ext cx="3378200" cy="381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473E8006-19F1-46C3-BD9E-98D538B78CBE}"/>
              </a:ext>
            </a:extLst>
          </p:cNvPr>
          <p:cNvSpPr/>
          <p:nvPr/>
        </p:nvSpPr>
        <p:spPr>
          <a:xfrm>
            <a:off x="4718050" y="5880099"/>
            <a:ext cx="4013200" cy="381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912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CF3B11-FD85-4E5B-A8AA-3608D636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Score for single mapping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163D6B-F2A2-4A53-BAA4-E0DA68BE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earth</a:t>
            </a:r>
            <a:r>
              <a:rPr lang="en-US" dirty="0"/>
              <a:t>:</a:t>
            </a:r>
            <a:r>
              <a:rPr lang="en-US" dirty="0">
                <a:solidFill>
                  <a:srgbClr val="0070C0"/>
                </a:solidFill>
              </a:rPr>
              <a:t>sun</a:t>
            </a:r>
            <a:r>
              <a:rPr lang="en-US" dirty="0"/>
              <a:t>) ~ (</a:t>
            </a:r>
            <a:r>
              <a:rPr lang="en-US" dirty="0">
                <a:solidFill>
                  <a:schemeClr val="accent2"/>
                </a:solidFill>
              </a:rPr>
              <a:t>electrons</a:t>
            </a:r>
            <a:r>
              <a:rPr lang="en-US" dirty="0"/>
              <a:t>:</a:t>
            </a:r>
            <a:r>
              <a:rPr lang="en-US" dirty="0">
                <a:solidFill>
                  <a:schemeClr val="accent2"/>
                </a:solidFill>
              </a:rPr>
              <a:t>nucleus</a:t>
            </a:r>
            <a:r>
              <a:rPr lang="en-US" dirty="0"/>
              <a:t>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This defines the mapping: </a:t>
            </a:r>
            <a:r>
              <a:rPr lang="en-US" dirty="0">
                <a:solidFill>
                  <a:srgbClr val="0070C0"/>
                </a:solidFill>
              </a:rPr>
              <a:t>earth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2"/>
                </a:solidFill>
              </a:rPr>
              <a:t> electrons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sun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2"/>
                </a:solidFill>
              </a:rPr>
              <a:t> nucleus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But how good is that mapping?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                   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291307-82CD-40CC-BC2B-E64DFF9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163D6B-F2A2-4A53-BAA4-E0DA68BE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291307-82CD-40CC-BC2B-E64DFF9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14</a:t>
            </a:fld>
            <a:endParaRPr lang="en-US"/>
          </a:p>
        </p:txBody>
      </p:sp>
      <p:pic>
        <p:nvPicPr>
          <p:cNvPr id="23" name="Content Placeholder 7" descr="Circle&#10;&#10;Description automatically generated with medium confidence">
            <a:extLst>
              <a:ext uri="{FF2B5EF4-FFF2-40B4-BE49-F238E27FC236}">
                <a16:creationId xmlns:a16="http://schemas.microsoft.com/office/drawing/2014/main" id="{B79971DB-0BDA-4975-B82D-25CB91C24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332" y="615950"/>
            <a:ext cx="446242" cy="446242"/>
          </a:xfrm>
          <a:prstGeom prst="rect">
            <a:avLst/>
          </a:prstGeom>
        </p:spPr>
      </p:pic>
      <p:sp>
        <p:nvSpPr>
          <p:cNvPr id="24" name="TextBox 57">
            <a:extLst>
              <a:ext uri="{FF2B5EF4-FFF2-40B4-BE49-F238E27FC236}">
                <a16:creationId xmlns:a16="http://schemas.microsoft.com/office/drawing/2014/main" id="{864F4D6B-C50F-4F89-8DBC-E1D08BAE8601}"/>
              </a:ext>
            </a:extLst>
          </p:cNvPr>
          <p:cNvSpPr txBox="1"/>
          <p:nvPr/>
        </p:nvSpPr>
        <p:spPr>
          <a:xfrm>
            <a:off x="8881518" y="103744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Nucleus</a:t>
            </a:r>
          </a:p>
        </p:txBody>
      </p:sp>
      <p:sp>
        <p:nvSpPr>
          <p:cNvPr id="25" name="TextBox 58">
            <a:extLst>
              <a:ext uri="{FF2B5EF4-FFF2-40B4-BE49-F238E27FC236}">
                <a16:creationId xmlns:a16="http://schemas.microsoft.com/office/drawing/2014/main" id="{9A976F6F-E898-44D6-BBD4-1775C0DF67D9}"/>
              </a:ext>
            </a:extLst>
          </p:cNvPr>
          <p:cNvSpPr txBox="1"/>
          <p:nvPr/>
        </p:nvSpPr>
        <p:spPr>
          <a:xfrm>
            <a:off x="7776799" y="1041341"/>
            <a:ext cx="104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Electrons</a:t>
            </a:r>
          </a:p>
        </p:txBody>
      </p:sp>
      <p:pic>
        <p:nvPicPr>
          <p:cNvPr id="26" name="Picture 59" descr="A close-up of a sun&#10;&#10;Description automatically generated with low confidence">
            <a:extLst>
              <a:ext uri="{FF2B5EF4-FFF2-40B4-BE49-F238E27FC236}">
                <a16:creationId xmlns:a16="http://schemas.microsoft.com/office/drawing/2014/main" id="{C6FE91B9-E222-46A9-BB22-45A8A658E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255" y="570748"/>
            <a:ext cx="533400" cy="533400"/>
          </a:xfrm>
          <a:prstGeom prst="rect">
            <a:avLst/>
          </a:prstGeom>
        </p:spPr>
      </p:pic>
      <p:pic>
        <p:nvPicPr>
          <p:cNvPr id="27" name="Picture 60" descr="Icon&#10;&#10;Description automatically generated">
            <a:extLst>
              <a:ext uri="{FF2B5EF4-FFF2-40B4-BE49-F238E27FC236}">
                <a16:creationId xmlns:a16="http://schemas.microsoft.com/office/drawing/2014/main" id="{C1869CE7-CAC3-40C5-816B-E521A4FC5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323" y="595099"/>
            <a:ext cx="446242" cy="446242"/>
          </a:xfrm>
          <a:prstGeom prst="rect">
            <a:avLst/>
          </a:prstGeom>
        </p:spPr>
      </p:pic>
      <p:pic>
        <p:nvPicPr>
          <p:cNvPr id="28" name="Picture 61" descr="A picture containing text&#10;&#10;Description automatically generated">
            <a:extLst>
              <a:ext uri="{FF2B5EF4-FFF2-40B4-BE49-F238E27FC236}">
                <a16:creationId xmlns:a16="http://schemas.microsoft.com/office/drawing/2014/main" id="{18D00479-1333-42BC-960E-908525CC0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684" y="627204"/>
            <a:ext cx="446242" cy="446242"/>
          </a:xfrm>
          <a:prstGeom prst="rect">
            <a:avLst/>
          </a:prstGeom>
        </p:spPr>
      </p:pic>
      <p:sp>
        <p:nvSpPr>
          <p:cNvPr id="29" name="TextBox 62">
            <a:extLst>
              <a:ext uri="{FF2B5EF4-FFF2-40B4-BE49-F238E27FC236}">
                <a16:creationId xmlns:a16="http://schemas.microsoft.com/office/drawing/2014/main" id="{330F552E-D920-47A5-9D89-39076EE2E634}"/>
              </a:ext>
            </a:extLst>
          </p:cNvPr>
          <p:cNvSpPr txBox="1"/>
          <p:nvPr/>
        </p:nvSpPr>
        <p:spPr>
          <a:xfrm>
            <a:off x="2453526" y="1034991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Earth</a:t>
            </a:r>
          </a:p>
        </p:txBody>
      </p:sp>
      <p:sp>
        <p:nvSpPr>
          <p:cNvPr id="30" name="TextBox 63">
            <a:extLst>
              <a:ext uri="{FF2B5EF4-FFF2-40B4-BE49-F238E27FC236}">
                <a16:creationId xmlns:a16="http://schemas.microsoft.com/office/drawing/2014/main" id="{4C5DF7F7-F622-4979-B5B3-6184A623E6D7}"/>
              </a:ext>
            </a:extLst>
          </p:cNvPr>
          <p:cNvSpPr txBox="1"/>
          <p:nvPr/>
        </p:nvSpPr>
        <p:spPr>
          <a:xfrm>
            <a:off x="3349109" y="10407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Sun</a:t>
            </a: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73408110-384A-4334-9340-9C1DFC1B5D57}"/>
              </a:ext>
            </a:extLst>
          </p:cNvPr>
          <p:cNvSpPr txBox="1"/>
          <p:nvPr/>
        </p:nvSpPr>
        <p:spPr>
          <a:xfrm>
            <a:off x="2999109" y="190370"/>
            <a:ext cx="410690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dirty="0"/>
              <a:t>:</a:t>
            </a:r>
            <a:endParaRPr lang="he-IL" sz="6600" dirty="0"/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D5F06242-9A4C-4331-B36A-B3E9A4ED7E26}"/>
              </a:ext>
            </a:extLst>
          </p:cNvPr>
          <p:cNvSpPr txBox="1"/>
          <p:nvPr/>
        </p:nvSpPr>
        <p:spPr>
          <a:xfrm>
            <a:off x="8621229" y="158679"/>
            <a:ext cx="410690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dirty="0"/>
              <a:t>:</a:t>
            </a:r>
            <a:endParaRPr lang="he-IL" sz="6600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6F5E47B-995A-4EE7-BC0D-2910AA386F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98"/>
          <a:stretch/>
        </p:blipFill>
        <p:spPr>
          <a:xfrm>
            <a:off x="486914" y="1409069"/>
            <a:ext cx="5388570" cy="4858382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94ED60B5-C7C4-471C-9842-27A1DCA8E07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093"/>
          <a:stretch/>
        </p:blipFill>
        <p:spPr>
          <a:xfrm>
            <a:off x="6278113" y="1414846"/>
            <a:ext cx="5392689" cy="4852605"/>
          </a:xfrm>
          <a:prstGeom prst="rect">
            <a:avLst/>
          </a:prstGeom>
        </p:spPr>
      </p:pic>
      <p:sp>
        <p:nvSpPr>
          <p:cNvPr id="18" name="מלבן 17">
            <a:extLst>
              <a:ext uri="{FF2B5EF4-FFF2-40B4-BE49-F238E27FC236}">
                <a16:creationId xmlns:a16="http://schemas.microsoft.com/office/drawing/2014/main" id="{E6219585-B91D-43BE-B507-740DFD3D1717}"/>
              </a:ext>
            </a:extLst>
          </p:cNvPr>
          <p:cNvSpPr/>
          <p:nvPr/>
        </p:nvSpPr>
        <p:spPr>
          <a:xfrm>
            <a:off x="7664450" y="4273550"/>
            <a:ext cx="66675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E6225021-E44B-498D-83B2-7B2E421B4DFF}"/>
              </a:ext>
            </a:extLst>
          </p:cNvPr>
          <p:cNvSpPr/>
          <p:nvPr/>
        </p:nvSpPr>
        <p:spPr>
          <a:xfrm>
            <a:off x="1904934" y="4102100"/>
            <a:ext cx="66675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5A182720-8711-4586-9631-3F9F1E823723}"/>
              </a:ext>
            </a:extLst>
          </p:cNvPr>
          <p:cNvSpPr/>
          <p:nvPr/>
        </p:nvSpPr>
        <p:spPr>
          <a:xfrm>
            <a:off x="7696694" y="2736850"/>
            <a:ext cx="812306" cy="171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1B64097D-72FC-4AD2-B04B-0A1E8B6E69A5}"/>
              </a:ext>
            </a:extLst>
          </p:cNvPr>
          <p:cNvSpPr/>
          <p:nvPr/>
        </p:nvSpPr>
        <p:spPr>
          <a:xfrm>
            <a:off x="1904934" y="2425700"/>
            <a:ext cx="812306" cy="171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004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3" grpId="0" animBg="1"/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68F9FEA-940F-42AB-9955-567F6264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15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3DBB896-566D-49D4-975F-0A68B010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806" y="815576"/>
            <a:ext cx="4573051" cy="579964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F3F793C6-BBAE-4111-B290-4E6C5B75A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806" y="337822"/>
            <a:ext cx="933580" cy="362001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C83BDA7D-5710-4B88-BD10-3E3A10621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852" y="342585"/>
            <a:ext cx="1457528" cy="352474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AD33A9F-313D-47F8-B170-AC31670985BA}"/>
              </a:ext>
            </a:extLst>
          </p:cNvPr>
          <p:cNvSpPr txBox="1"/>
          <p:nvPr/>
        </p:nvSpPr>
        <p:spPr>
          <a:xfrm>
            <a:off x="500932" y="2981450"/>
            <a:ext cx="371056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Maximum weights matching</a:t>
            </a:r>
            <a:endParaRPr lang="he-IL" sz="2400" dirty="0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BA0723FE-3198-4B95-A2F7-4403BA9F4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1365" y="2314008"/>
            <a:ext cx="717950" cy="7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2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68F9FEA-940F-42AB-9955-567F6264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16</a:t>
            </a:fld>
            <a:endParaRPr lang="en-US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F3F793C6-BBAE-4111-B290-4E6C5B75A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556" y="337822"/>
            <a:ext cx="933580" cy="362001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C83BDA7D-5710-4B88-BD10-3E3A10621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106" y="342585"/>
            <a:ext cx="1457528" cy="352474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AD33A9F-313D-47F8-B170-AC31670985BA}"/>
              </a:ext>
            </a:extLst>
          </p:cNvPr>
          <p:cNvSpPr txBox="1"/>
          <p:nvPr/>
        </p:nvSpPr>
        <p:spPr>
          <a:xfrm>
            <a:off x="1612488" y="3036452"/>
            <a:ext cx="143462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Clustering</a:t>
            </a:r>
            <a:endParaRPr lang="he-IL" sz="2400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C63EF7F-2850-42DB-A200-5DEBEC908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906" y="820340"/>
            <a:ext cx="5280850" cy="5799643"/>
          </a:xfrm>
          <a:prstGeom prst="rect">
            <a:avLst/>
          </a:prstGeom>
        </p:spPr>
      </p:pic>
      <p:pic>
        <p:nvPicPr>
          <p:cNvPr id="3" name="תמונה 2" descr="תמונה שמכילה טקסט, חוץ, שלט&#10;&#10;התיאור נוצר באופן אוטומטי">
            <a:extLst>
              <a:ext uri="{FF2B5EF4-FFF2-40B4-BE49-F238E27FC236}">
                <a16:creationId xmlns:a16="http://schemas.microsoft.com/office/drawing/2014/main" id="{441A9BBF-B9D1-448E-A6F7-25C039D8F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2329" y="2341510"/>
            <a:ext cx="694942" cy="69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68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68F9FEA-940F-42AB-9955-567F6264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0F7361-7722-4548-A658-2ECE4CB2EB5D}" type="slidenum">
              <a:rPr lang="en-US" smtClean="0"/>
              <a:t>17</a:t>
            </a:fld>
            <a:endParaRPr lang="en-US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F3F793C6-BBAE-4111-B290-4E6C5B75A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22" y="357196"/>
            <a:ext cx="933580" cy="362001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C83BDA7D-5710-4B88-BD10-3E3A10621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983" y="289622"/>
            <a:ext cx="1457528" cy="35247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60FCD616-A8A6-4848-9C55-9D0250FB4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3569" y="695059"/>
            <a:ext cx="7816516" cy="5809333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CDEF9F05-A4B1-4FD4-9E0D-A9387E821AAA}"/>
              </a:ext>
            </a:extLst>
          </p:cNvPr>
          <p:cNvSpPr txBox="1"/>
          <p:nvPr/>
        </p:nvSpPr>
        <p:spPr>
          <a:xfrm>
            <a:off x="350209" y="1228419"/>
            <a:ext cx="2553456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dirty="0"/>
              <a:t>Maximum weights </a:t>
            </a:r>
          </a:p>
          <a:p>
            <a:pPr algn="ctr"/>
            <a:r>
              <a:rPr lang="en-US" sz="2400" dirty="0"/>
              <a:t>Matching </a:t>
            </a:r>
          </a:p>
          <a:p>
            <a:pPr algn="ctr"/>
            <a:r>
              <a:rPr lang="en-US" sz="2400" dirty="0"/>
              <a:t>+</a:t>
            </a:r>
          </a:p>
          <a:p>
            <a:pPr algn="ctr"/>
            <a:r>
              <a:rPr lang="en-US" sz="2400" dirty="0"/>
              <a:t>Clustering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762003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CF3B11-FD85-4E5B-A8AA-3608D636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Solution for multiple mapping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291307-82CD-40CC-BC2B-E64DFF9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ציין מיקום תוכן 5">
                <a:extLst>
                  <a:ext uri="{FF2B5EF4-FFF2-40B4-BE49-F238E27FC236}">
                    <a16:creationId xmlns:a16="http://schemas.microsoft.com/office/drawing/2014/main" id="{F9895E14-DCD4-4FF0-9311-FA870FDE8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 valid solution can consist of a collection of single solutions.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 example, if we have: 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and the mapping is: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then a valid solution can be the following collection: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   </a:t>
                </a:r>
                <a:r>
                  <a:rPr lang="en-US" sz="1800" dirty="0">
                    <a:sym typeface="Wingdings" panose="05000000000000000000" pitchFamily="2" charset="2"/>
                  </a:rPr>
                  <a:t>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</a:t>
                </a:r>
                <a:r>
                  <a:rPr lang="en-US" sz="1800" dirty="0">
                    <a:sym typeface="Wingdings" panose="05000000000000000000" pitchFamily="2" charset="2"/>
                  </a:rPr>
                  <a:t>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   </a:t>
                </a:r>
                <a:r>
                  <a:rPr lang="en-US" sz="1800" dirty="0">
                    <a:sym typeface="Wingdings" panose="05000000000000000000" pitchFamily="2" charset="2"/>
                  </a:rPr>
                  <a:t>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6" name="מציין מיקום תוכן 5">
                <a:extLst>
                  <a:ext uri="{FF2B5EF4-FFF2-40B4-BE49-F238E27FC236}">
                    <a16:creationId xmlns:a16="http://schemas.microsoft.com/office/drawing/2014/main" id="{F9895E14-DCD4-4FF0-9311-FA870FDE8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63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553D9F7F-7EE8-4F6F-BE7A-B4B01981FDF5}"/>
              </a:ext>
            </a:extLst>
          </p:cNvPr>
          <p:cNvSpPr/>
          <p:nvPr/>
        </p:nvSpPr>
        <p:spPr>
          <a:xfrm>
            <a:off x="1114023" y="3488319"/>
            <a:ext cx="6600422" cy="20173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9CF3B11-FD85-4E5B-A8AA-3608D636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Solution for multiple mapping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291307-82CD-40CC-BC2B-E64DFF9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5C9432A3-CE12-45F2-A899-D5C2D9BE6941}"/>
                  </a:ext>
                </a:extLst>
              </p:cNvPr>
              <p:cNvSpPr txBox="1"/>
              <p:nvPr/>
            </p:nvSpPr>
            <p:spPr>
              <a:xfrm>
                <a:off x="1210523" y="3574548"/>
                <a:ext cx="6503921" cy="1489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𝑙𝑒𝑛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𝑙𝑒𝑛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800" b="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There are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possible maps from base to target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Each map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1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US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8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solutions that can satisfy this map.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In total there are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!⋅</m:t>
                    </m:r>
                    <m:sSup>
                      <m:sSupPr>
                        <m:ctrlPr>
                          <a:rPr lang="en-US" sz="18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18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US" sz="18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8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b="1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solutions.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</m:oMath>
                  </m:oMathPara>
                </a14:m>
                <a:endParaRPr 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5C9432A3-CE12-45F2-A899-D5C2D9BE6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523" y="3574548"/>
                <a:ext cx="6503921" cy="1489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51C535A-A66F-4F15-B4FC-3EF80C4C0CC8}"/>
              </a:ext>
            </a:extLst>
          </p:cNvPr>
          <p:cNvSpPr txBox="1"/>
          <p:nvPr/>
        </p:nvSpPr>
        <p:spPr>
          <a:xfrm>
            <a:off x="838200" y="29080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solution space is huge. For example: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CB5CA40-D486-4BDE-8B76-2ABCEEDDC140}"/>
              </a:ext>
            </a:extLst>
          </p:cNvPr>
          <p:cNvSpPr txBox="1"/>
          <p:nvPr/>
        </p:nvSpPr>
        <p:spPr>
          <a:xfrm>
            <a:off x="838200" y="1799451"/>
            <a:ext cx="92773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trike="sngStrik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define the score of a solution to be the sum of the single-mappings that make it 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תיבת טקסט 11">
                <a:extLst>
                  <a:ext uri="{FF2B5EF4-FFF2-40B4-BE49-F238E27FC236}">
                    <a16:creationId xmlns:a16="http://schemas.microsoft.com/office/drawing/2014/main" id="{F678668F-D9C2-43FD-B2CE-AC870BA63C81}"/>
                  </a:ext>
                </a:extLst>
              </p:cNvPr>
              <p:cNvSpPr txBox="1"/>
              <p:nvPr/>
            </p:nvSpPr>
            <p:spPr>
              <a:xfrm>
                <a:off x="2554109" y="4812352"/>
                <a:ext cx="37202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endParaRPr lang="en-US" sz="18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384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105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720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תיבת טקסט 11">
                <a:extLst>
                  <a:ext uri="{FF2B5EF4-FFF2-40B4-BE49-F238E27FC236}">
                    <a16:creationId xmlns:a16="http://schemas.microsoft.com/office/drawing/2014/main" id="{F678668F-D9C2-43FD-B2CE-AC870BA63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109" y="4812352"/>
                <a:ext cx="372025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6EB6-EA0E-6640-BD14-E5283EF7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Problem definition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BB0561A-6039-6B45-843A-B795A034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2</a:t>
            </a:fld>
            <a:endParaRPr lang="en-US"/>
          </a:p>
        </p:txBody>
      </p:sp>
      <p:pic>
        <p:nvPicPr>
          <p:cNvPr id="24" name="Content Placeholder 23" descr="Logo&#10;&#10;Description automatically generated">
            <a:extLst>
              <a:ext uri="{FF2B5EF4-FFF2-40B4-BE49-F238E27FC236}">
                <a16:creationId xmlns:a16="http://schemas.microsoft.com/office/drawing/2014/main" id="{16B20567-5761-C74F-9120-0C78E2987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475" y="2539398"/>
            <a:ext cx="1219200" cy="1219200"/>
          </a:xfrm>
        </p:spPr>
      </p:pic>
      <p:pic>
        <p:nvPicPr>
          <p:cNvPr id="28" name="Picture 27" descr="A dart in the bullseye&#10;&#10;Description automatically generated with medium confidence">
            <a:extLst>
              <a:ext uri="{FF2B5EF4-FFF2-40B4-BE49-F238E27FC236}">
                <a16:creationId xmlns:a16="http://schemas.microsoft.com/office/drawing/2014/main" id="{0E6FD5BD-CC70-8243-B108-5C0966383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2539398"/>
            <a:ext cx="1219200" cy="1219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1635D47-1649-894A-BB61-5CA8D721AD46}"/>
              </a:ext>
            </a:extLst>
          </p:cNvPr>
          <p:cNvSpPr txBox="1"/>
          <p:nvPr/>
        </p:nvSpPr>
        <p:spPr>
          <a:xfrm>
            <a:off x="2880590" y="3668111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1B344F-212A-0E4A-80C2-D58F3719307A}"/>
              </a:ext>
            </a:extLst>
          </p:cNvPr>
          <p:cNvSpPr txBox="1"/>
          <p:nvPr/>
        </p:nvSpPr>
        <p:spPr>
          <a:xfrm>
            <a:off x="8490854" y="3668111"/>
            <a:ext cx="958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Snip Diagonal Corner Rectangle 31">
                <a:extLst>
                  <a:ext uri="{FF2B5EF4-FFF2-40B4-BE49-F238E27FC236}">
                    <a16:creationId xmlns:a16="http://schemas.microsoft.com/office/drawing/2014/main" id="{96862733-A05D-3241-8962-199E12FBF61B}"/>
                  </a:ext>
                </a:extLst>
              </p:cNvPr>
              <p:cNvSpPr/>
              <p:nvPr/>
            </p:nvSpPr>
            <p:spPr>
              <a:xfrm>
                <a:off x="2101997" y="4129776"/>
                <a:ext cx="2286000" cy="771822"/>
              </a:xfrm>
              <a:prstGeom prst="snip2DiagRect">
                <a:avLst/>
              </a:prstGeom>
              <a:solidFill>
                <a:schemeClr val="bg2"/>
              </a:solidFill>
              <a:ln>
                <a:solidFill>
                  <a:srgbClr val="B7B7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Snip Diagonal Corner Rectangle 31">
                <a:extLst>
                  <a:ext uri="{FF2B5EF4-FFF2-40B4-BE49-F238E27FC236}">
                    <a16:creationId xmlns:a16="http://schemas.microsoft.com/office/drawing/2014/main" id="{96862733-A05D-3241-8962-199E12FBF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997" y="4129776"/>
                <a:ext cx="2286000" cy="771822"/>
              </a:xfrm>
              <a:prstGeom prst="snip2Diag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B7B7B7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nip Diagonal Corner Rectangle 32">
                <a:extLst>
                  <a:ext uri="{FF2B5EF4-FFF2-40B4-BE49-F238E27FC236}">
                    <a16:creationId xmlns:a16="http://schemas.microsoft.com/office/drawing/2014/main" id="{3FCE6294-CBDD-5240-8936-6778A048CB05}"/>
                  </a:ext>
                </a:extLst>
              </p:cNvPr>
              <p:cNvSpPr/>
              <p:nvPr/>
            </p:nvSpPr>
            <p:spPr>
              <a:xfrm>
                <a:off x="7833501" y="4129776"/>
                <a:ext cx="2286000" cy="771822"/>
              </a:xfrm>
              <a:prstGeom prst="snip2DiagRect">
                <a:avLst/>
              </a:prstGeom>
              <a:solidFill>
                <a:schemeClr val="bg2"/>
              </a:solidFill>
              <a:ln>
                <a:solidFill>
                  <a:srgbClr val="B7B7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Snip Diagonal Corner Rectangle 32">
                <a:extLst>
                  <a:ext uri="{FF2B5EF4-FFF2-40B4-BE49-F238E27FC236}">
                    <a16:creationId xmlns:a16="http://schemas.microsoft.com/office/drawing/2014/main" id="{3FCE6294-CBDD-5240-8936-6778A048C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501" y="4129776"/>
                <a:ext cx="2286000" cy="771822"/>
              </a:xfrm>
              <a:prstGeom prst="snip2Diag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B7B7B7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Striped Right Arrow 33">
            <a:extLst>
              <a:ext uri="{FF2B5EF4-FFF2-40B4-BE49-F238E27FC236}">
                <a16:creationId xmlns:a16="http://schemas.microsoft.com/office/drawing/2014/main" id="{20B22A5A-AFD1-D04B-8E0D-7C8ED48EACA0}"/>
              </a:ext>
            </a:extLst>
          </p:cNvPr>
          <p:cNvSpPr/>
          <p:nvPr/>
        </p:nvSpPr>
        <p:spPr>
          <a:xfrm>
            <a:off x="5330815" y="2897253"/>
            <a:ext cx="1605516" cy="1541715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78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CF3B11-FD85-4E5B-A8AA-3608D636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Solution for multiple mapping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291307-82CD-40CC-BC2B-E64DFF9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20</a:t>
            </a:fld>
            <a:endParaRPr lang="en-US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CB5CA40-D486-4BDE-8B76-2ABCEEDDC140}"/>
              </a:ext>
            </a:extLst>
          </p:cNvPr>
          <p:cNvSpPr txBox="1"/>
          <p:nvPr/>
        </p:nvSpPr>
        <p:spPr>
          <a:xfrm>
            <a:off x="838200" y="1799451"/>
            <a:ext cx="9277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Greedy algorithm:</a:t>
            </a:r>
          </a:p>
          <a:p>
            <a:pPr lvl="1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E2FA6BD5-1883-4929-93AB-A19C2DE76F9D}"/>
              </a:ext>
            </a:extLst>
          </p:cNvPr>
          <p:cNvSpPr/>
          <p:nvPr/>
        </p:nvSpPr>
        <p:spPr>
          <a:xfrm>
            <a:off x="1134406" y="2366598"/>
            <a:ext cx="7544946" cy="18704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DD56CF5-F0DF-4166-9E9C-1EA396DAA6DB}"/>
              </a:ext>
            </a:extLst>
          </p:cNvPr>
          <p:cNvSpPr txBox="1"/>
          <p:nvPr/>
        </p:nvSpPr>
        <p:spPr>
          <a:xfrm>
            <a:off x="1320036" y="2482722"/>
            <a:ext cx="7138164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1.    Choose the single mapping with the </a:t>
            </a:r>
            <a:r>
              <a:rPr lang="en-US" b="1" dirty="0"/>
              <a:t>highest score </a:t>
            </a:r>
            <a:r>
              <a:rPr lang="en-US" dirty="0"/>
              <a:t>from the </a:t>
            </a:r>
          </a:p>
          <a:p>
            <a:r>
              <a:rPr lang="en-US" dirty="0"/>
              <a:t>        available single solutions that </a:t>
            </a:r>
            <a:r>
              <a:rPr lang="en-US" b="1" dirty="0"/>
              <a:t>satisfy the current map</a:t>
            </a:r>
            <a:r>
              <a:rPr lang="en-US" dirty="0"/>
              <a:t>.</a:t>
            </a:r>
          </a:p>
          <a:p>
            <a:pPr marL="342900" indent="-342900">
              <a:buAutoNum type="arabicPeriod" startAt="2"/>
            </a:pPr>
            <a:r>
              <a:rPr lang="en-US" dirty="0"/>
              <a:t> Update the available single solutions. (should be satisfy the mappings</a:t>
            </a:r>
          </a:p>
          <a:p>
            <a:r>
              <a:rPr lang="en-US" dirty="0"/>
              <a:t>        that chosen in the previous iteration).</a:t>
            </a:r>
          </a:p>
          <a:p>
            <a:r>
              <a:rPr lang="en-US" dirty="0"/>
              <a:t>3.    </a:t>
            </a:r>
            <a:r>
              <a:rPr lang="en-US" b="1" dirty="0"/>
              <a:t>If</a:t>
            </a:r>
            <a:r>
              <a:rPr lang="en-US" dirty="0"/>
              <a:t> all single solutions have score=0 or we map all the entities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return</a:t>
            </a:r>
          </a:p>
          <a:p>
            <a:r>
              <a:rPr lang="en-US" dirty="0">
                <a:sym typeface="Wingdings" panose="05000000000000000000" pitchFamily="2" charset="2"/>
              </a:rPr>
              <a:t>       </a:t>
            </a:r>
            <a:r>
              <a:rPr lang="en-US" b="1" dirty="0">
                <a:sym typeface="Wingdings" panose="05000000000000000000" pitchFamily="2" charset="2"/>
              </a:rPr>
              <a:t>else</a:t>
            </a:r>
            <a:r>
              <a:rPr lang="en-US" dirty="0">
                <a:sym typeface="Wingdings" panose="05000000000000000000" pitchFamily="2" charset="2"/>
              </a:rPr>
              <a:t>  back to 1.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F47B475C-BCDD-4A89-BE77-802DB8B5BE38}"/>
                  </a:ext>
                </a:extLst>
              </p:cNvPr>
              <p:cNvSpPr txBox="1"/>
              <p:nvPr/>
            </p:nvSpPr>
            <p:spPr>
              <a:xfrm>
                <a:off x="1733168" y="4810826"/>
                <a:ext cx="76013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𝑒𝑎𝑟𝑡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𝑠𝑢𝑛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𝑒𝑙𝑒𝑐𝑡𝑟𝑜𝑛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𝑛𝑢𝑐𝑙𝑒𝑢𝑠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               </a:t>
                </a:r>
                <a:r>
                  <a:rPr lang="en-US" sz="1200" dirty="0">
                    <a:sym typeface="Wingdings" panose="05000000000000000000" pitchFamily="2" charset="2"/>
                  </a:rPr>
                  <a:t> 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𝑒𝑎𝑟𝑡</m:t>
                    </m:r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𝑠𝑢𝑛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𝑒𝑙𝑒𝑐𝑡𝑟𝑜𝑛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𝑛𝑢𝑐𝑙𝑒𝑢𝑠</m:t>
                    </m:r>
                  </m:oMath>
                </a14:m>
                <a:r>
                  <a:rPr lang="en-US" sz="1200" dirty="0"/>
                  <a:t>)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F47B475C-BCDD-4A89-BE77-802DB8B5B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168" y="4810826"/>
                <a:ext cx="760133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EBDB0250-C3F4-4469-AA71-3FFBF0581DFB}"/>
                  </a:ext>
                </a:extLst>
              </p:cNvPr>
              <p:cNvSpPr txBox="1"/>
              <p:nvPr/>
            </p:nvSpPr>
            <p:spPr>
              <a:xfrm>
                <a:off x="1733168" y="5291984"/>
                <a:ext cx="754418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trike="sngStrike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trike="sngStrike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trike="sngStrike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𝑒𝑎𝑟𝑡</m:t>
                            </m:r>
                            <m:r>
                              <a:rPr lang="en-US" b="0" i="1" strike="sngStrike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strike="sngStrike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trike="sngStrike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𝑔𝑟𝑎𝑣𝑖𝑡𝑦</m:t>
                            </m:r>
                          </m:e>
                        </m:d>
                        <m:r>
                          <a:rPr lang="en-US" i="1" strike="sngStrike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d>
                          <m:dPr>
                            <m:ctrlPr>
                              <a:rPr lang="en-US" i="1" strike="sngStrike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trike="sngStrike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𝑒𝑙𝑒𝑐𝑡𝑟𝑖𝑐𝑖𝑡𝑦</m:t>
                            </m:r>
                            <m:r>
                              <a:rPr lang="en-US" i="1" strike="sngStrike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trike="sngStrike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𝑒𝑙𝑒𝑐𝑡𝑟𝑜𝑛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1200" dirty="0">
                    <a:sym typeface="Wingdings" panose="05000000000000000000" pitchFamily="2" charset="2"/>
                  </a:rPr>
                  <a:t> 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𝑒𝑎𝑟𝑡</m:t>
                    </m:r>
                    <m:r>
                      <a:rPr lang="en-US" sz="1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𝑒𝑙𝑒𝑐𝑡𝑟𝑖𝑐𝑖𝑡𝑦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𝑔𝑟𝑎𝑣𝑖𝑡𝑦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𝑒𝑙𝑒𝑐𝑡𝑟𝑜𝑛</m:t>
                    </m:r>
                  </m:oMath>
                </a14:m>
                <a:r>
                  <a:rPr lang="en-US" sz="1200" dirty="0"/>
                  <a:t>)</a:t>
                </a:r>
              </a:p>
              <a:p>
                <a:endParaRPr lang="he-IL" strike="sngStrike" dirty="0"/>
              </a:p>
            </p:txBody>
          </p:sp>
        </mc:Choice>
        <mc:Fallback xmlns="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EBDB0250-C3F4-4469-AA71-3FFBF0581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168" y="5291984"/>
                <a:ext cx="754418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F17556A1-BE26-4723-88E9-E4DB72D8D55D}"/>
              </a:ext>
            </a:extLst>
          </p:cNvPr>
          <p:cNvSpPr txBox="1"/>
          <p:nvPr/>
        </p:nvSpPr>
        <p:spPr>
          <a:xfrm>
            <a:off x="1225550" y="4810826"/>
            <a:ext cx="4171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#1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585AE29A-C005-488D-AC23-E555B397D1A4}"/>
              </a:ext>
            </a:extLst>
          </p:cNvPr>
          <p:cNvSpPr txBox="1"/>
          <p:nvPr/>
        </p:nvSpPr>
        <p:spPr>
          <a:xfrm>
            <a:off x="1225550" y="5317384"/>
            <a:ext cx="4171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#2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9268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498607EF-7379-472B-A2FA-83A3EB0B19F1}"/>
              </a:ext>
            </a:extLst>
          </p:cNvPr>
          <p:cNvSpPr/>
          <p:nvPr/>
        </p:nvSpPr>
        <p:spPr>
          <a:xfrm>
            <a:off x="2035054" y="2646343"/>
            <a:ext cx="3265714" cy="2290046"/>
          </a:xfrm>
          <a:prstGeom prst="round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9CF3B11-FD85-4E5B-A8AA-3608D63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6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Examples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291307-82CD-40CC-BC2B-E64DFF9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21</a:t>
            </a:fld>
            <a:endParaRPr lang="en-US"/>
          </a:p>
        </p:txBody>
      </p:sp>
      <p:pic>
        <p:nvPicPr>
          <p:cNvPr id="10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990A5A86-8F72-4B83-B456-283421E45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189" y="2733371"/>
            <a:ext cx="599317" cy="599317"/>
          </a:xfrm>
          <a:prstGeom prst="rect">
            <a:avLst/>
          </a:prstGeom>
        </p:spPr>
      </p:pic>
      <p:sp>
        <p:nvSpPr>
          <p:cNvPr id="11" name="TextBox 21">
            <a:extLst>
              <a:ext uri="{FF2B5EF4-FFF2-40B4-BE49-F238E27FC236}">
                <a16:creationId xmlns:a16="http://schemas.microsoft.com/office/drawing/2014/main" id="{9750AC34-6699-4F07-837D-9A4DF15D6028}"/>
              </a:ext>
            </a:extLst>
          </p:cNvPr>
          <p:cNvSpPr txBox="1"/>
          <p:nvPr/>
        </p:nvSpPr>
        <p:spPr>
          <a:xfrm>
            <a:off x="4415180" y="3308848"/>
            <a:ext cx="682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Newton</a:t>
            </a:r>
          </a:p>
        </p:txBody>
      </p:sp>
      <p:pic>
        <p:nvPicPr>
          <p:cNvPr id="12" name="Content Placeholder 7" descr="Circle&#10;&#10;Description automatically generated with medium confidence">
            <a:extLst>
              <a:ext uri="{FF2B5EF4-FFF2-40B4-BE49-F238E27FC236}">
                <a16:creationId xmlns:a16="http://schemas.microsoft.com/office/drawing/2014/main" id="{F4FAD9CD-BA58-412A-BE0B-49CEB6738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311" y="4332433"/>
            <a:ext cx="446242" cy="446242"/>
          </a:xfrm>
          <a:prstGeom prst="rect">
            <a:avLst/>
          </a:prstGeom>
        </p:spPr>
      </p:pic>
      <p:sp>
        <p:nvSpPr>
          <p:cNvPr id="13" name="TextBox 57">
            <a:extLst>
              <a:ext uri="{FF2B5EF4-FFF2-40B4-BE49-F238E27FC236}">
                <a16:creationId xmlns:a16="http://schemas.microsoft.com/office/drawing/2014/main" id="{61BD62AC-D20E-4C85-9115-C4E0312E10BD}"/>
              </a:ext>
            </a:extLst>
          </p:cNvPr>
          <p:cNvSpPr txBox="1"/>
          <p:nvPr/>
        </p:nvSpPr>
        <p:spPr>
          <a:xfrm>
            <a:off x="2995308" y="4069259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Nucleus</a:t>
            </a:r>
          </a:p>
        </p:txBody>
      </p:sp>
      <p:sp>
        <p:nvSpPr>
          <p:cNvPr id="14" name="TextBox 58">
            <a:extLst>
              <a:ext uri="{FF2B5EF4-FFF2-40B4-BE49-F238E27FC236}">
                <a16:creationId xmlns:a16="http://schemas.microsoft.com/office/drawing/2014/main" id="{00DC30FD-3DC5-4C0F-9519-356C6B29D365}"/>
              </a:ext>
            </a:extLst>
          </p:cNvPr>
          <p:cNvSpPr txBox="1"/>
          <p:nvPr/>
        </p:nvSpPr>
        <p:spPr>
          <a:xfrm>
            <a:off x="2235737" y="4073467"/>
            <a:ext cx="762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Electrons</a:t>
            </a:r>
          </a:p>
        </p:txBody>
      </p:sp>
      <p:pic>
        <p:nvPicPr>
          <p:cNvPr id="15" name="Picture 59" descr="A close-up of a sun&#10;&#10;Description automatically generated with low confidence">
            <a:extLst>
              <a:ext uri="{FF2B5EF4-FFF2-40B4-BE49-F238E27FC236}">
                <a16:creationId xmlns:a16="http://schemas.microsoft.com/office/drawing/2014/main" id="{4F2C17F0-2A71-4912-89DC-6DAF68C7A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700" y="2822242"/>
            <a:ext cx="533400" cy="533400"/>
          </a:xfrm>
          <a:prstGeom prst="rect">
            <a:avLst/>
          </a:prstGeom>
        </p:spPr>
      </p:pic>
      <p:pic>
        <p:nvPicPr>
          <p:cNvPr id="16" name="Picture 60" descr="Icon&#10;&#10;Description automatically generated">
            <a:extLst>
              <a:ext uri="{FF2B5EF4-FFF2-40B4-BE49-F238E27FC236}">
                <a16:creationId xmlns:a16="http://schemas.microsoft.com/office/drawing/2014/main" id="{FA0360F1-3C01-466A-8FF4-10CCFCE2B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838" y="4350466"/>
            <a:ext cx="446242" cy="446242"/>
          </a:xfrm>
          <a:prstGeom prst="rect">
            <a:avLst/>
          </a:prstGeom>
        </p:spPr>
      </p:pic>
      <p:pic>
        <p:nvPicPr>
          <p:cNvPr id="17" name="Picture 61" descr="A picture containing text&#10;&#10;Description automatically generated">
            <a:extLst>
              <a:ext uri="{FF2B5EF4-FFF2-40B4-BE49-F238E27FC236}">
                <a16:creationId xmlns:a16="http://schemas.microsoft.com/office/drawing/2014/main" id="{F08F2482-2B99-4134-A40C-D6CD43535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156" y="2865821"/>
            <a:ext cx="446242" cy="446242"/>
          </a:xfrm>
          <a:prstGeom prst="rect">
            <a:avLst/>
          </a:prstGeom>
        </p:spPr>
      </p:pic>
      <p:sp>
        <p:nvSpPr>
          <p:cNvPr id="18" name="TextBox 62">
            <a:extLst>
              <a:ext uri="{FF2B5EF4-FFF2-40B4-BE49-F238E27FC236}">
                <a16:creationId xmlns:a16="http://schemas.microsoft.com/office/drawing/2014/main" id="{AE4A6481-B0C4-4CEA-B3A4-74D757683131}"/>
              </a:ext>
            </a:extLst>
          </p:cNvPr>
          <p:cNvSpPr txBox="1"/>
          <p:nvPr/>
        </p:nvSpPr>
        <p:spPr>
          <a:xfrm>
            <a:off x="2357622" y="3293886"/>
            <a:ext cx="515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Earth</a:t>
            </a:r>
          </a:p>
        </p:txBody>
      </p:sp>
      <p:sp>
        <p:nvSpPr>
          <p:cNvPr id="19" name="TextBox 63">
            <a:extLst>
              <a:ext uri="{FF2B5EF4-FFF2-40B4-BE49-F238E27FC236}">
                <a16:creationId xmlns:a16="http://schemas.microsoft.com/office/drawing/2014/main" id="{B7357379-98A2-4132-9F07-7C38EF9AF1B8}"/>
              </a:ext>
            </a:extLst>
          </p:cNvPr>
          <p:cNvSpPr txBox="1"/>
          <p:nvPr/>
        </p:nvSpPr>
        <p:spPr>
          <a:xfrm>
            <a:off x="3124687" y="329388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Sun</a:t>
            </a:r>
          </a:p>
        </p:txBody>
      </p:sp>
      <p:pic>
        <p:nvPicPr>
          <p:cNvPr id="20" name="Picture 66" descr="Icon&#10;&#10;Description automatically generated">
            <a:extLst>
              <a:ext uri="{FF2B5EF4-FFF2-40B4-BE49-F238E27FC236}">
                <a16:creationId xmlns:a16="http://schemas.microsoft.com/office/drawing/2014/main" id="{791E2E79-F2B4-4CCA-BFB8-5D8131A9F6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823" y="4310155"/>
            <a:ext cx="475395" cy="475395"/>
          </a:xfrm>
          <a:prstGeom prst="rect">
            <a:avLst/>
          </a:prstGeom>
        </p:spPr>
      </p:pic>
      <p:pic>
        <p:nvPicPr>
          <p:cNvPr id="21" name="Picture 67" descr="Logo&#10;&#10;Description automatically generated with medium confidence">
            <a:extLst>
              <a:ext uri="{FF2B5EF4-FFF2-40B4-BE49-F238E27FC236}">
                <a16:creationId xmlns:a16="http://schemas.microsoft.com/office/drawing/2014/main" id="{AA89B89B-A53C-4E2C-8A5B-7ED09C0E3B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1931" y="2852070"/>
            <a:ext cx="446243" cy="446243"/>
          </a:xfrm>
          <a:prstGeom prst="rect">
            <a:avLst/>
          </a:prstGeom>
        </p:spPr>
      </p:pic>
      <p:sp>
        <p:nvSpPr>
          <p:cNvPr id="22" name="TextBox 68">
            <a:extLst>
              <a:ext uri="{FF2B5EF4-FFF2-40B4-BE49-F238E27FC236}">
                <a16:creationId xmlns:a16="http://schemas.microsoft.com/office/drawing/2014/main" id="{85855968-C371-4508-AAE7-50B42DD171B7}"/>
              </a:ext>
            </a:extLst>
          </p:cNvPr>
          <p:cNvSpPr txBox="1"/>
          <p:nvPr/>
        </p:nvSpPr>
        <p:spPr>
          <a:xfrm>
            <a:off x="3719300" y="3297686"/>
            <a:ext cx="627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Gravity</a:t>
            </a:r>
          </a:p>
        </p:txBody>
      </p:sp>
      <p:sp>
        <p:nvSpPr>
          <p:cNvPr id="23" name="TextBox 69">
            <a:extLst>
              <a:ext uri="{FF2B5EF4-FFF2-40B4-BE49-F238E27FC236}">
                <a16:creationId xmlns:a16="http://schemas.microsoft.com/office/drawing/2014/main" id="{5EDFE08B-DD40-469E-AC30-08E197DA12DE}"/>
              </a:ext>
            </a:extLst>
          </p:cNvPr>
          <p:cNvSpPr txBox="1"/>
          <p:nvPr/>
        </p:nvSpPr>
        <p:spPr>
          <a:xfrm>
            <a:off x="3634211" y="4063813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Electricity</a:t>
            </a:r>
          </a:p>
        </p:txBody>
      </p: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AD981D96-27F0-4E26-965A-4A57207423EB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3332436" y="3570885"/>
            <a:ext cx="4472" cy="49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B6C86D4D-CEBE-4A03-A851-3D62B11CF5F6}"/>
              </a:ext>
            </a:extLst>
          </p:cNvPr>
          <p:cNvCxnSpPr>
            <a:stCxn id="18" idx="2"/>
            <a:endCxn id="14" idx="0"/>
          </p:cNvCxnSpPr>
          <p:nvPr/>
        </p:nvCxnSpPr>
        <p:spPr>
          <a:xfrm>
            <a:off x="2615385" y="3570885"/>
            <a:ext cx="1579" cy="50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9B223AD8-6472-4D7A-95A1-86827D061510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4033201" y="3574685"/>
            <a:ext cx="319" cy="4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B45A51A6-E33A-4E2E-AA1E-44C8295DF9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0486" y="4324026"/>
            <a:ext cx="475395" cy="475395"/>
          </a:xfrm>
          <a:prstGeom prst="rect">
            <a:avLst/>
          </a:prstGeom>
        </p:spPr>
      </p:pic>
      <p:sp>
        <p:nvSpPr>
          <p:cNvPr id="31" name="TextBox 69">
            <a:extLst>
              <a:ext uri="{FF2B5EF4-FFF2-40B4-BE49-F238E27FC236}">
                <a16:creationId xmlns:a16="http://schemas.microsoft.com/office/drawing/2014/main" id="{BAF68322-DE47-480C-8E6A-0415C05DE9D9}"/>
              </a:ext>
            </a:extLst>
          </p:cNvPr>
          <p:cNvSpPr txBox="1"/>
          <p:nvPr/>
        </p:nvSpPr>
        <p:spPr>
          <a:xfrm>
            <a:off x="4432876" y="4078708"/>
            <a:ext cx="668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Faraday</a:t>
            </a:r>
          </a:p>
        </p:txBody>
      </p: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85C7FAC8-20AB-4CE4-8408-B5C1DDD7A90D}"/>
              </a:ext>
            </a:extLst>
          </p:cNvPr>
          <p:cNvCxnSpPr>
            <a:stCxn id="11" idx="2"/>
            <a:endCxn id="31" idx="0"/>
          </p:cNvCxnSpPr>
          <p:nvPr/>
        </p:nvCxnSpPr>
        <p:spPr>
          <a:xfrm>
            <a:off x="4756620" y="3585847"/>
            <a:ext cx="10386" cy="49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מלבן: פינות מעוגלות 56">
            <a:extLst>
              <a:ext uri="{FF2B5EF4-FFF2-40B4-BE49-F238E27FC236}">
                <a16:creationId xmlns:a16="http://schemas.microsoft.com/office/drawing/2014/main" id="{558E3D75-1240-4041-98B6-D4D158056188}"/>
              </a:ext>
            </a:extLst>
          </p:cNvPr>
          <p:cNvSpPr/>
          <p:nvPr/>
        </p:nvSpPr>
        <p:spPr>
          <a:xfrm>
            <a:off x="7040326" y="2646343"/>
            <a:ext cx="2611415" cy="2290046"/>
          </a:xfrm>
          <a:prstGeom prst="round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TextBox 57">
            <a:extLst>
              <a:ext uri="{FF2B5EF4-FFF2-40B4-BE49-F238E27FC236}">
                <a16:creationId xmlns:a16="http://schemas.microsoft.com/office/drawing/2014/main" id="{EF32AE8D-8FF2-4BF9-8907-40D0A6F3BFB7}"/>
              </a:ext>
            </a:extLst>
          </p:cNvPr>
          <p:cNvSpPr txBox="1"/>
          <p:nvPr/>
        </p:nvSpPr>
        <p:spPr>
          <a:xfrm>
            <a:off x="8028080" y="4069259"/>
            <a:ext cx="500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River</a:t>
            </a:r>
          </a:p>
        </p:txBody>
      </p:sp>
      <p:sp>
        <p:nvSpPr>
          <p:cNvPr id="62" name="TextBox 58">
            <a:extLst>
              <a:ext uri="{FF2B5EF4-FFF2-40B4-BE49-F238E27FC236}">
                <a16:creationId xmlns:a16="http://schemas.microsoft.com/office/drawing/2014/main" id="{E2BA712B-9798-494C-9FDC-022063D17750}"/>
              </a:ext>
            </a:extLst>
          </p:cNvPr>
          <p:cNvSpPr txBox="1"/>
          <p:nvPr/>
        </p:nvSpPr>
        <p:spPr>
          <a:xfrm>
            <a:off x="7323509" y="4073467"/>
            <a:ext cx="534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Boats</a:t>
            </a:r>
          </a:p>
        </p:txBody>
      </p:sp>
      <p:sp>
        <p:nvSpPr>
          <p:cNvPr id="66" name="TextBox 62">
            <a:extLst>
              <a:ext uri="{FF2B5EF4-FFF2-40B4-BE49-F238E27FC236}">
                <a16:creationId xmlns:a16="http://schemas.microsoft.com/office/drawing/2014/main" id="{0E4BEB74-6DCF-4380-A150-C916D11C8A39}"/>
              </a:ext>
            </a:extLst>
          </p:cNvPr>
          <p:cNvSpPr txBox="1"/>
          <p:nvPr/>
        </p:nvSpPr>
        <p:spPr>
          <a:xfrm>
            <a:off x="7362894" y="3293886"/>
            <a:ext cx="451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Cars</a:t>
            </a:r>
          </a:p>
        </p:txBody>
      </p:sp>
      <p:sp>
        <p:nvSpPr>
          <p:cNvPr id="67" name="TextBox 63">
            <a:extLst>
              <a:ext uri="{FF2B5EF4-FFF2-40B4-BE49-F238E27FC236}">
                <a16:creationId xmlns:a16="http://schemas.microsoft.com/office/drawing/2014/main" id="{97C3C6D7-BE4B-4EF8-97E0-04D12489F398}"/>
              </a:ext>
            </a:extLst>
          </p:cNvPr>
          <p:cNvSpPr txBox="1"/>
          <p:nvPr/>
        </p:nvSpPr>
        <p:spPr>
          <a:xfrm>
            <a:off x="8026834" y="3293886"/>
            <a:ext cx="500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Road</a:t>
            </a:r>
          </a:p>
        </p:txBody>
      </p:sp>
      <p:sp>
        <p:nvSpPr>
          <p:cNvPr id="70" name="TextBox 68">
            <a:extLst>
              <a:ext uri="{FF2B5EF4-FFF2-40B4-BE49-F238E27FC236}">
                <a16:creationId xmlns:a16="http://schemas.microsoft.com/office/drawing/2014/main" id="{6B1D3F2F-CBB4-49FA-BCF3-0C74FD96808B}"/>
              </a:ext>
            </a:extLst>
          </p:cNvPr>
          <p:cNvSpPr txBox="1"/>
          <p:nvPr/>
        </p:nvSpPr>
        <p:spPr>
          <a:xfrm>
            <a:off x="8710822" y="3297686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Wheels</a:t>
            </a:r>
          </a:p>
        </p:txBody>
      </p:sp>
      <p:sp>
        <p:nvSpPr>
          <p:cNvPr id="71" name="TextBox 69">
            <a:extLst>
              <a:ext uri="{FF2B5EF4-FFF2-40B4-BE49-F238E27FC236}">
                <a16:creationId xmlns:a16="http://schemas.microsoft.com/office/drawing/2014/main" id="{01F1826E-C99E-41C0-9433-DA447B52CE72}"/>
              </a:ext>
            </a:extLst>
          </p:cNvPr>
          <p:cNvSpPr txBox="1"/>
          <p:nvPr/>
        </p:nvSpPr>
        <p:spPr>
          <a:xfrm>
            <a:off x="8839058" y="4063813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Sail</a:t>
            </a:r>
          </a:p>
        </p:txBody>
      </p:sp>
      <p:cxnSp>
        <p:nvCxnSpPr>
          <p:cNvPr id="72" name="מחבר חץ ישר 71">
            <a:extLst>
              <a:ext uri="{FF2B5EF4-FFF2-40B4-BE49-F238E27FC236}">
                <a16:creationId xmlns:a16="http://schemas.microsoft.com/office/drawing/2014/main" id="{322BF042-1B50-42AB-8820-8F322F00A338}"/>
              </a:ext>
            </a:extLst>
          </p:cNvPr>
          <p:cNvCxnSpPr>
            <a:stCxn id="67" idx="2"/>
            <a:endCxn id="61" idx="0"/>
          </p:cNvCxnSpPr>
          <p:nvPr/>
        </p:nvCxnSpPr>
        <p:spPr>
          <a:xfrm>
            <a:off x="8277095" y="3570885"/>
            <a:ext cx="1278" cy="49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חץ ישר 72">
            <a:extLst>
              <a:ext uri="{FF2B5EF4-FFF2-40B4-BE49-F238E27FC236}">
                <a16:creationId xmlns:a16="http://schemas.microsoft.com/office/drawing/2014/main" id="{6705239D-7ECA-4E30-A908-C674D51E059B}"/>
              </a:ext>
            </a:extLst>
          </p:cNvPr>
          <p:cNvCxnSpPr>
            <a:stCxn id="66" idx="2"/>
            <a:endCxn id="62" idx="0"/>
          </p:cNvCxnSpPr>
          <p:nvPr/>
        </p:nvCxnSpPr>
        <p:spPr>
          <a:xfrm>
            <a:off x="7588565" y="3570885"/>
            <a:ext cx="2101" cy="50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חץ ישר 73">
            <a:extLst>
              <a:ext uri="{FF2B5EF4-FFF2-40B4-BE49-F238E27FC236}">
                <a16:creationId xmlns:a16="http://schemas.microsoft.com/office/drawing/2014/main" id="{2EFEE7FA-0866-466E-B994-EBB00B9DECA1}"/>
              </a:ext>
            </a:extLst>
          </p:cNvPr>
          <p:cNvCxnSpPr>
            <a:stCxn id="70" idx="2"/>
            <a:endCxn id="71" idx="0"/>
          </p:cNvCxnSpPr>
          <p:nvPr/>
        </p:nvCxnSpPr>
        <p:spPr>
          <a:xfrm>
            <a:off x="9036392" y="3574685"/>
            <a:ext cx="2400" cy="4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תמונה 122">
            <a:extLst>
              <a:ext uri="{FF2B5EF4-FFF2-40B4-BE49-F238E27FC236}">
                <a16:creationId xmlns:a16="http://schemas.microsoft.com/office/drawing/2014/main" id="{8291B07D-F797-4878-8A04-67A33F67B3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51312" y="4329377"/>
            <a:ext cx="481812" cy="481812"/>
          </a:xfrm>
          <a:prstGeom prst="rect">
            <a:avLst/>
          </a:prstGeom>
        </p:spPr>
      </p:pic>
      <p:pic>
        <p:nvPicPr>
          <p:cNvPr id="125" name="תמונה 124">
            <a:extLst>
              <a:ext uri="{FF2B5EF4-FFF2-40B4-BE49-F238E27FC236}">
                <a16:creationId xmlns:a16="http://schemas.microsoft.com/office/drawing/2014/main" id="{D462A24E-4208-4C75-819B-C83617575F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1937" y="2839931"/>
            <a:ext cx="445288" cy="445288"/>
          </a:xfrm>
          <a:prstGeom prst="rect">
            <a:avLst/>
          </a:prstGeom>
        </p:spPr>
      </p:pic>
      <p:pic>
        <p:nvPicPr>
          <p:cNvPr id="127" name="תמונה 126" descr="תמונה שמכילה טקסט, שלט, גרפיקה וקטורית&#10;&#10;התיאור נוצר באופן אוטומטי">
            <a:extLst>
              <a:ext uri="{FF2B5EF4-FFF2-40B4-BE49-F238E27FC236}">
                <a16:creationId xmlns:a16="http://schemas.microsoft.com/office/drawing/2014/main" id="{913AFF24-F167-4FB2-8503-8CA0C12ACE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80401" y="4355707"/>
            <a:ext cx="422699" cy="422699"/>
          </a:xfrm>
          <a:prstGeom prst="rect">
            <a:avLst/>
          </a:prstGeom>
        </p:spPr>
      </p:pic>
      <p:pic>
        <p:nvPicPr>
          <p:cNvPr id="129" name="תמונה 128">
            <a:extLst>
              <a:ext uri="{FF2B5EF4-FFF2-40B4-BE49-F238E27FC236}">
                <a16:creationId xmlns:a16="http://schemas.microsoft.com/office/drawing/2014/main" id="{BCA81A1B-F73E-4655-A3A4-2CB388BFED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07125" y="2809337"/>
            <a:ext cx="461481" cy="461481"/>
          </a:xfrm>
          <a:prstGeom prst="rect">
            <a:avLst/>
          </a:prstGeom>
        </p:spPr>
      </p:pic>
      <p:pic>
        <p:nvPicPr>
          <p:cNvPr id="131" name="תמונה 130" descr="תמונה שמכילה כהה, אור&#10;&#10;התיאור נוצר באופן אוטומטי">
            <a:extLst>
              <a:ext uri="{FF2B5EF4-FFF2-40B4-BE49-F238E27FC236}">
                <a16:creationId xmlns:a16="http://schemas.microsoft.com/office/drawing/2014/main" id="{37E86EE0-5F5D-46A1-8840-385357A153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31449" y="4257300"/>
            <a:ext cx="609885" cy="609885"/>
          </a:xfrm>
          <a:prstGeom prst="rect">
            <a:avLst/>
          </a:prstGeom>
        </p:spPr>
      </p:pic>
      <p:pic>
        <p:nvPicPr>
          <p:cNvPr id="133" name="תמונה 132">
            <a:extLst>
              <a:ext uri="{FF2B5EF4-FFF2-40B4-BE49-F238E27FC236}">
                <a16:creationId xmlns:a16="http://schemas.microsoft.com/office/drawing/2014/main" id="{C4560333-6219-4753-8C37-DBA1ABBAA1E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03071" y="2705217"/>
            <a:ext cx="670671" cy="670671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B1BD7DE6-EC03-4278-BA03-606D33F427EB}"/>
              </a:ext>
            </a:extLst>
          </p:cNvPr>
          <p:cNvSpPr/>
          <p:nvPr/>
        </p:nvSpPr>
        <p:spPr>
          <a:xfrm>
            <a:off x="3243132" y="2148183"/>
            <a:ext cx="8707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28115EC7-7B62-4934-8A46-EC6C391F4CC7}"/>
              </a:ext>
            </a:extLst>
          </p:cNvPr>
          <p:cNvSpPr/>
          <p:nvPr/>
        </p:nvSpPr>
        <p:spPr>
          <a:xfrm>
            <a:off x="7910657" y="2152560"/>
            <a:ext cx="8707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B202A79D-7989-4B1F-A87B-B17C4100B2A5}"/>
              </a:ext>
            </a:extLst>
          </p:cNvPr>
          <p:cNvSpPr/>
          <p:nvPr/>
        </p:nvSpPr>
        <p:spPr>
          <a:xfrm>
            <a:off x="3124435" y="4884813"/>
            <a:ext cx="10845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CF39EF71-EEA1-4272-A048-9CB36A42108C}"/>
              </a:ext>
            </a:extLst>
          </p:cNvPr>
          <p:cNvSpPr/>
          <p:nvPr/>
        </p:nvSpPr>
        <p:spPr>
          <a:xfrm>
            <a:off x="7795601" y="4886476"/>
            <a:ext cx="10845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583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1" grpId="0"/>
      <p:bldP spid="13" grpId="0"/>
      <p:bldP spid="14" grpId="0"/>
      <p:bldP spid="18" grpId="0"/>
      <p:bldP spid="19" grpId="0"/>
      <p:bldP spid="22" grpId="0"/>
      <p:bldP spid="23" grpId="0"/>
      <p:bldP spid="31" grpId="0"/>
      <p:bldP spid="57" grpId="0" animBg="1"/>
      <p:bldP spid="61" grpId="0"/>
      <p:bldP spid="62" grpId="0"/>
      <p:bldP spid="66" grpId="0"/>
      <p:bldP spid="67" grpId="0"/>
      <p:bldP spid="70" grpId="0"/>
      <p:bldP spid="71" grpId="0"/>
      <p:bldP spid="5" grpId="0"/>
      <p:bldP spid="43" grpId="0"/>
      <p:bldP spid="44" grpId="0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CF3B11-FD85-4E5B-A8AA-3608D63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6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Examples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291307-82CD-40CC-BC2B-E64DFF9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22</a:t>
            </a:fld>
            <a:endParaRPr lang="en-US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183404D2-3BF0-4FED-B0A4-7ACBFD9E1E46}"/>
              </a:ext>
            </a:extLst>
          </p:cNvPr>
          <p:cNvSpPr/>
          <p:nvPr/>
        </p:nvSpPr>
        <p:spPr>
          <a:xfrm>
            <a:off x="2008697" y="2626858"/>
            <a:ext cx="2583924" cy="2290046"/>
          </a:xfrm>
          <a:prstGeom prst="round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TextBox 57">
            <a:extLst>
              <a:ext uri="{FF2B5EF4-FFF2-40B4-BE49-F238E27FC236}">
                <a16:creationId xmlns:a16="http://schemas.microsoft.com/office/drawing/2014/main" id="{44C472D6-100E-451E-8F3D-0C469915528A}"/>
              </a:ext>
            </a:extLst>
          </p:cNvPr>
          <p:cNvSpPr txBox="1"/>
          <p:nvPr/>
        </p:nvSpPr>
        <p:spPr>
          <a:xfrm>
            <a:off x="3023951" y="4049774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Space</a:t>
            </a:r>
          </a:p>
        </p:txBody>
      </p:sp>
      <p:sp>
        <p:nvSpPr>
          <p:cNvPr id="41" name="TextBox 58">
            <a:extLst>
              <a:ext uri="{FF2B5EF4-FFF2-40B4-BE49-F238E27FC236}">
                <a16:creationId xmlns:a16="http://schemas.microsoft.com/office/drawing/2014/main" id="{2667EDC9-1F62-4595-8683-90D786218EB7}"/>
              </a:ext>
            </a:extLst>
          </p:cNvPr>
          <p:cNvSpPr txBox="1"/>
          <p:nvPr/>
        </p:nvSpPr>
        <p:spPr>
          <a:xfrm>
            <a:off x="2133755" y="4053982"/>
            <a:ext cx="802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Astronaut</a:t>
            </a:r>
          </a:p>
        </p:txBody>
      </p:sp>
      <p:sp>
        <p:nvSpPr>
          <p:cNvPr id="45" name="TextBox 62">
            <a:extLst>
              <a:ext uri="{FF2B5EF4-FFF2-40B4-BE49-F238E27FC236}">
                <a16:creationId xmlns:a16="http://schemas.microsoft.com/office/drawing/2014/main" id="{B59AE38B-F947-4336-9F18-FC1F1E8D89DB}"/>
              </a:ext>
            </a:extLst>
          </p:cNvPr>
          <p:cNvSpPr txBox="1"/>
          <p:nvPr/>
        </p:nvSpPr>
        <p:spPr>
          <a:xfrm>
            <a:off x="2173136" y="3274401"/>
            <a:ext cx="764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Thoughts</a:t>
            </a:r>
          </a:p>
        </p:txBody>
      </p:sp>
      <p:sp>
        <p:nvSpPr>
          <p:cNvPr id="46" name="TextBox 63">
            <a:extLst>
              <a:ext uri="{FF2B5EF4-FFF2-40B4-BE49-F238E27FC236}">
                <a16:creationId xmlns:a16="http://schemas.microsoft.com/office/drawing/2014/main" id="{FBA8C8F5-A7E0-47E0-9175-83C545B98F46}"/>
              </a:ext>
            </a:extLst>
          </p:cNvPr>
          <p:cNvSpPr txBox="1"/>
          <p:nvPr/>
        </p:nvSpPr>
        <p:spPr>
          <a:xfrm>
            <a:off x="3050205" y="3274401"/>
            <a:ext cx="506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Brain</a:t>
            </a:r>
          </a:p>
        </p:txBody>
      </p:sp>
      <p:sp>
        <p:nvSpPr>
          <p:cNvPr id="49" name="TextBox 68">
            <a:extLst>
              <a:ext uri="{FF2B5EF4-FFF2-40B4-BE49-F238E27FC236}">
                <a16:creationId xmlns:a16="http://schemas.microsoft.com/office/drawing/2014/main" id="{61332ED7-9FCE-4C96-AF29-C2865541070A}"/>
              </a:ext>
            </a:extLst>
          </p:cNvPr>
          <p:cNvSpPr txBox="1"/>
          <p:nvPr/>
        </p:nvSpPr>
        <p:spPr>
          <a:xfrm>
            <a:off x="3692943" y="3278201"/>
            <a:ext cx="714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Neurons</a:t>
            </a:r>
          </a:p>
        </p:txBody>
      </p:sp>
      <p:sp>
        <p:nvSpPr>
          <p:cNvPr id="50" name="TextBox 69">
            <a:extLst>
              <a:ext uri="{FF2B5EF4-FFF2-40B4-BE49-F238E27FC236}">
                <a16:creationId xmlns:a16="http://schemas.microsoft.com/office/drawing/2014/main" id="{D795B1E0-2FBF-4BEC-B4D3-D17946E80FED}"/>
              </a:ext>
            </a:extLst>
          </p:cNvPr>
          <p:cNvSpPr txBox="1"/>
          <p:nvPr/>
        </p:nvSpPr>
        <p:spPr>
          <a:xfrm>
            <a:off x="3628479" y="4044328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Block hole</a:t>
            </a:r>
          </a:p>
        </p:txBody>
      </p:sp>
      <p:cxnSp>
        <p:nvCxnSpPr>
          <p:cNvPr id="51" name="מחבר חץ ישר 50">
            <a:extLst>
              <a:ext uri="{FF2B5EF4-FFF2-40B4-BE49-F238E27FC236}">
                <a16:creationId xmlns:a16="http://schemas.microsoft.com/office/drawing/2014/main" id="{1B81AD1A-8A79-4329-85FA-D90A82172684}"/>
              </a:ext>
            </a:extLst>
          </p:cNvPr>
          <p:cNvCxnSpPr>
            <a:stCxn id="46" idx="2"/>
            <a:endCxn id="40" idx="0"/>
          </p:cNvCxnSpPr>
          <p:nvPr/>
        </p:nvCxnSpPr>
        <p:spPr>
          <a:xfrm flipH="1">
            <a:off x="3299828" y="3551400"/>
            <a:ext cx="3844" cy="49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id="{F986D608-E837-4304-8A0B-5C0ABD338D9E}"/>
              </a:ext>
            </a:extLst>
          </p:cNvPr>
          <p:cNvCxnSpPr>
            <a:stCxn id="45" idx="2"/>
            <a:endCxn id="41" idx="0"/>
          </p:cNvCxnSpPr>
          <p:nvPr/>
        </p:nvCxnSpPr>
        <p:spPr>
          <a:xfrm flipH="1">
            <a:off x="2534955" y="3551400"/>
            <a:ext cx="20305" cy="50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חץ ישר 52">
            <a:extLst>
              <a:ext uri="{FF2B5EF4-FFF2-40B4-BE49-F238E27FC236}">
                <a16:creationId xmlns:a16="http://schemas.microsoft.com/office/drawing/2014/main" id="{6517E32A-D31E-4C82-BD0F-ADEE8F959B85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flipH="1">
            <a:off x="4043818" y="3555200"/>
            <a:ext cx="6307" cy="4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מלבן: פינות מעוגלות 77">
            <a:extLst>
              <a:ext uri="{FF2B5EF4-FFF2-40B4-BE49-F238E27FC236}">
                <a16:creationId xmlns:a16="http://schemas.microsoft.com/office/drawing/2014/main" id="{385A5375-947E-46C2-982B-3BDEF55B272A}"/>
              </a:ext>
            </a:extLst>
          </p:cNvPr>
          <p:cNvSpPr/>
          <p:nvPr/>
        </p:nvSpPr>
        <p:spPr>
          <a:xfrm>
            <a:off x="7035616" y="2634883"/>
            <a:ext cx="2610269" cy="2290046"/>
          </a:xfrm>
          <a:prstGeom prst="round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TextBox 57">
            <a:extLst>
              <a:ext uri="{FF2B5EF4-FFF2-40B4-BE49-F238E27FC236}">
                <a16:creationId xmlns:a16="http://schemas.microsoft.com/office/drawing/2014/main" id="{4434C872-7319-42A7-87A4-7003108E820D}"/>
              </a:ext>
            </a:extLst>
          </p:cNvPr>
          <p:cNvSpPr txBox="1"/>
          <p:nvPr/>
        </p:nvSpPr>
        <p:spPr>
          <a:xfrm>
            <a:off x="8153997" y="4057799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Rain</a:t>
            </a:r>
          </a:p>
        </p:txBody>
      </p:sp>
      <p:sp>
        <p:nvSpPr>
          <p:cNvPr id="83" name="TextBox 58">
            <a:extLst>
              <a:ext uri="{FF2B5EF4-FFF2-40B4-BE49-F238E27FC236}">
                <a16:creationId xmlns:a16="http://schemas.microsoft.com/office/drawing/2014/main" id="{29CB03BD-6948-4F85-BB37-AC1DAD71AC5D}"/>
              </a:ext>
            </a:extLst>
          </p:cNvPr>
          <p:cNvSpPr txBox="1"/>
          <p:nvPr/>
        </p:nvSpPr>
        <p:spPr>
          <a:xfrm>
            <a:off x="7332549" y="4062007"/>
            <a:ext cx="759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Umbrella</a:t>
            </a:r>
          </a:p>
        </p:txBody>
      </p:sp>
      <p:pic>
        <p:nvPicPr>
          <p:cNvPr id="84" name="Picture 59" descr="A close-up of a sun&#10;&#10;Description automatically generated with low confidence">
            <a:extLst>
              <a:ext uri="{FF2B5EF4-FFF2-40B4-BE49-F238E27FC236}">
                <a16:creationId xmlns:a16="http://schemas.microsoft.com/office/drawing/2014/main" id="{B7457CAE-A205-405F-80DE-7E93876D3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262" y="2803907"/>
            <a:ext cx="533400" cy="533400"/>
          </a:xfrm>
          <a:prstGeom prst="rect">
            <a:avLst/>
          </a:prstGeom>
        </p:spPr>
      </p:pic>
      <p:sp>
        <p:nvSpPr>
          <p:cNvPr id="87" name="TextBox 62">
            <a:extLst>
              <a:ext uri="{FF2B5EF4-FFF2-40B4-BE49-F238E27FC236}">
                <a16:creationId xmlns:a16="http://schemas.microsoft.com/office/drawing/2014/main" id="{1B951439-1D76-437D-A3B6-198B8CE847CE}"/>
              </a:ext>
            </a:extLst>
          </p:cNvPr>
          <p:cNvSpPr txBox="1"/>
          <p:nvPr/>
        </p:nvSpPr>
        <p:spPr>
          <a:xfrm>
            <a:off x="7296309" y="3282426"/>
            <a:ext cx="82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Sunscreen</a:t>
            </a:r>
          </a:p>
        </p:txBody>
      </p:sp>
      <p:sp>
        <p:nvSpPr>
          <p:cNvPr id="88" name="TextBox 63">
            <a:extLst>
              <a:ext uri="{FF2B5EF4-FFF2-40B4-BE49-F238E27FC236}">
                <a16:creationId xmlns:a16="http://schemas.microsoft.com/office/drawing/2014/main" id="{7E5F907E-6C1A-4D2C-8FA7-D89324940BFD}"/>
              </a:ext>
            </a:extLst>
          </p:cNvPr>
          <p:cNvSpPr txBox="1"/>
          <p:nvPr/>
        </p:nvSpPr>
        <p:spPr>
          <a:xfrm>
            <a:off x="8173374" y="328242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Sun</a:t>
            </a:r>
          </a:p>
        </p:txBody>
      </p:sp>
      <p:sp>
        <p:nvSpPr>
          <p:cNvPr id="91" name="TextBox 68">
            <a:extLst>
              <a:ext uri="{FF2B5EF4-FFF2-40B4-BE49-F238E27FC236}">
                <a16:creationId xmlns:a16="http://schemas.microsoft.com/office/drawing/2014/main" id="{CE4743C6-2250-4819-9773-A019F03B4B49}"/>
              </a:ext>
            </a:extLst>
          </p:cNvPr>
          <p:cNvSpPr txBox="1"/>
          <p:nvPr/>
        </p:nvSpPr>
        <p:spPr>
          <a:xfrm>
            <a:off x="8767987" y="328622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Summer</a:t>
            </a:r>
          </a:p>
        </p:txBody>
      </p:sp>
      <p:sp>
        <p:nvSpPr>
          <p:cNvPr id="92" name="TextBox 69">
            <a:extLst>
              <a:ext uri="{FF2B5EF4-FFF2-40B4-BE49-F238E27FC236}">
                <a16:creationId xmlns:a16="http://schemas.microsoft.com/office/drawing/2014/main" id="{78D55627-586E-4850-A2F7-2247D187B0EE}"/>
              </a:ext>
            </a:extLst>
          </p:cNvPr>
          <p:cNvSpPr txBox="1"/>
          <p:nvPr/>
        </p:nvSpPr>
        <p:spPr>
          <a:xfrm>
            <a:off x="8820402" y="4052353"/>
            <a:ext cx="614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Winter</a:t>
            </a:r>
          </a:p>
        </p:txBody>
      </p:sp>
      <p:cxnSp>
        <p:nvCxnSpPr>
          <p:cNvPr id="93" name="מחבר חץ ישר 92">
            <a:extLst>
              <a:ext uri="{FF2B5EF4-FFF2-40B4-BE49-F238E27FC236}">
                <a16:creationId xmlns:a16="http://schemas.microsoft.com/office/drawing/2014/main" id="{4188F436-94F8-4342-8B11-E7F55C8E6027}"/>
              </a:ext>
            </a:extLst>
          </p:cNvPr>
          <p:cNvCxnSpPr>
            <a:stCxn id="88" idx="2"/>
            <a:endCxn id="82" idx="0"/>
          </p:cNvCxnSpPr>
          <p:nvPr/>
        </p:nvCxnSpPr>
        <p:spPr>
          <a:xfrm>
            <a:off x="8381123" y="3559425"/>
            <a:ext cx="1462" cy="49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חץ ישר 93">
            <a:extLst>
              <a:ext uri="{FF2B5EF4-FFF2-40B4-BE49-F238E27FC236}">
                <a16:creationId xmlns:a16="http://schemas.microsoft.com/office/drawing/2014/main" id="{CAD665E3-16B2-4DB1-BEF9-8FDEEDD03113}"/>
              </a:ext>
            </a:extLst>
          </p:cNvPr>
          <p:cNvCxnSpPr>
            <a:stCxn id="87" idx="2"/>
            <a:endCxn id="83" idx="0"/>
          </p:cNvCxnSpPr>
          <p:nvPr/>
        </p:nvCxnSpPr>
        <p:spPr>
          <a:xfrm>
            <a:off x="7709820" y="3559425"/>
            <a:ext cx="2577" cy="50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חץ ישר 94">
            <a:extLst>
              <a:ext uri="{FF2B5EF4-FFF2-40B4-BE49-F238E27FC236}">
                <a16:creationId xmlns:a16="http://schemas.microsoft.com/office/drawing/2014/main" id="{5FF91689-CC7D-42EA-BE7D-DFF5679F29F5}"/>
              </a:ext>
            </a:extLst>
          </p:cNvPr>
          <p:cNvCxnSpPr>
            <a:stCxn id="91" idx="2"/>
            <a:endCxn id="92" idx="0"/>
          </p:cNvCxnSpPr>
          <p:nvPr/>
        </p:nvCxnSpPr>
        <p:spPr>
          <a:xfrm>
            <a:off x="9124014" y="3563225"/>
            <a:ext cx="3588" cy="4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תמונה 110">
            <a:extLst>
              <a:ext uri="{FF2B5EF4-FFF2-40B4-BE49-F238E27FC236}">
                <a16:creationId xmlns:a16="http://schemas.microsoft.com/office/drawing/2014/main" id="{62F56014-7231-4C6B-95EE-BCC219086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494" y="4320973"/>
            <a:ext cx="443026" cy="443026"/>
          </a:xfrm>
          <a:prstGeom prst="rect">
            <a:avLst/>
          </a:prstGeom>
        </p:spPr>
      </p:pic>
      <p:pic>
        <p:nvPicPr>
          <p:cNvPr id="113" name="תמונה 112" descr="תמונה שמכילה שמי הלילה&#10;&#10;התיאור נוצר באופן אוטומטי">
            <a:extLst>
              <a:ext uri="{FF2B5EF4-FFF2-40B4-BE49-F238E27FC236}">
                <a16:creationId xmlns:a16="http://schemas.microsoft.com/office/drawing/2014/main" id="{4CA35601-DF7C-4DEB-B771-EEF997474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105" y="4331357"/>
            <a:ext cx="442388" cy="442388"/>
          </a:xfrm>
          <a:prstGeom prst="rect">
            <a:avLst/>
          </a:prstGeom>
        </p:spPr>
      </p:pic>
      <p:pic>
        <p:nvPicPr>
          <p:cNvPr id="115" name="תמונה 114">
            <a:extLst>
              <a:ext uri="{FF2B5EF4-FFF2-40B4-BE49-F238E27FC236}">
                <a16:creationId xmlns:a16="http://schemas.microsoft.com/office/drawing/2014/main" id="{8E62229C-F7DC-4517-A15F-0BC5AEF1A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7787" y="2819855"/>
            <a:ext cx="494498" cy="494498"/>
          </a:xfrm>
          <a:prstGeom prst="rect">
            <a:avLst/>
          </a:prstGeom>
        </p:spPr>
      </p:pic>
      <p:pic>
        <p:nvPicPr>
          <p:cNvPr id="117" name="תמונה 116" descr="תמונה שמכילה בובה, גרפיקה וקטורית, צעצוע, סושי&#10;&#10;התיאור נוצר באופן אוטומטי">
            <a:extLst>
              <a:ext uri="{FF2B5EF4-FFF2-40B4-BE49-F238E27FC236}">
                <a16:creationId xmlns:a16="http://schemas.microsoft.com/office/drawing/2014/main" id="{6A5C62E2-69F7-4C18-A60D-08A19F752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409" y="2804044"/>
            <a:ext cx="559567" cy="559567"/>
          </a:xfrm>
          <a:prstGeom prst="rect">
            <a:avLst/>
          </a:prstGeom>
        </p:spPr>
      </p:pic>
      <p:pic>
        <p:nvPicPr>
          <p:cNvPr id="119" name="תמונה 118">
            <a:extLst>
              <a:ext uri="{FF2B5EF4-FFF2-40B4-BE49-F238E27FC236}">
                <a16:creationId xmlns:a16="http://schemas.microsoft.com/office/drawing/2014/main" id="{0BDD7789-1CCF-47A1-B779-0A53E0DF6B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850" y="4356014"/>
            <a:ext cx="411201" cy="411201"/>
          </a:xfrm>
          <a:prstGeom prst="rect">
            <a:avLst/>
          </a:prstGeom>
        </p:spPr>
      </p:pic>
      <p:pic>
        <p:nvPicPr>
          <p:cNvPr id="121" name="תמונה 120">
            <a:extLst>
              <a:ext uri="{FF2B5EF4-FFF2-40B4-BE49-F238E27FC236}">
                <a16:creationId xmlns:a16="http://schemas.microsoft.com/office/drawing/2014/main" id="{1986FEE7-5655-4667-9059-1036ADAD9E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7454" y="2809817"/>
            <a:ext cx="490292" cy="490292"/>
          </a:xfrm>
          <a:prstGeom prst="rect">
            <a:avLst/>
          </a:prstGeom>
        </p:spPr>
      </p:pic>
      <p:pic>
        <p:nvPicPr>
          <p:cNvPr id="136" name="תמונה 135">
            <a:extLst>
              <a:ext uri="{FF2B5EF4-FFF2-40B4-BE49-F238E27FC236}">
                <a16:creationId xmlns:a16="http://schemas.microsoft.com/office/drawing/2014/main" id="{F1D07EF2-D97A-41FC-AD9A-5A4408B08B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82669" y="4339740"/>
            <a:ext cx="437341" cy="437341"/>
          </a:xfrm>
          <a:prstGeom prst="rect">
            <a:avLst/>
          </a:prstGeom>
        </p:spPr>
      </p:pic>
      <p:pic>
        <p:nvPicPr>
          <p:cNvPr id="138" name="תמונה 137">
            <a:extLst>
              <a:ext uri="{FF2B5EF4-FFF2-40B4-BE49-F238E27FC236}">
                <a16:creationId xmlns:a16="http://schemas.microsoft.com/office/drawing/2014/main" id="{ED1C86EF-B382-4C38-A384-321C433D28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9630" y="2838282"/>
            <a:ext cx="440752" cy="440752"/>
          </a:xfrm>
          <a:prstGeom prst="rect">
            <a:avLst/>
          </a:prstGeom>
        </p:spPr>
      </p:pic>
      <p:pic>
        <p:nvPicPr>
          <p:cNvPr id="140" name="תמונה 139">
            <a:extLst>
              <a:ext uri="{FF2B5EF4-FFF2-40B4-BE49-F238E27FC236}">
                <a16:creationId xmlns:a16="http://schemas.microsoft.com/office/drawing/2014/main" id="{A76FEF11-3A82-45D4-B5D2-99BC3E5162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86345" y="2855362"/>
            <a:ext cx="465241" cy="465241"/>
          </a:xfrm>
          <a:prstGeom prst="rect">
            <a:avLst/>
          </a:prstGeom>
        </p:spPr>
      </p:pic>
      <p:pic>
        <p:nvPicPr>
          <p:cNvPr id="142" name="תמונה 141" descr="תמונה שמכילה טקסט, אביזר, מטריה, מכשיר&#10;&#10;התיאור נוצר באופן אוטומטי">
            <a:extLst>
              <a:ext uri="{FF2B5EF4-FFF2-40B4-BE49-F238E27FC236}">
                <a16:creationId xmlns:a16="http://schemas.microsoft.com/office/drawing/2014/main" id="{80DCCFDA-6B74-462F-966F-41E7BFC9C7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80497" y="4360640"/>
            <a:ext cx="422549" cy="416441"/>
          </a:xfrm>
          <a:prstGeom prst="rect">
            <a:avLst/>
          </a:prstGeom>
        </p:spPr>
      </p:pic>
      <p:pic>
        <p:nvPicPr>
          <p:cNvPr id="144" name="תמונה 143">
            <a:extLst>
              <a:ext uri="{FF2B5EF4-FFF2-40B4-BE49-F238E27FC236}">
                <a16:creationId xmlns:a16="http://schemas.microsoft.com/office/drawing/2014/main" id="{C3E47F5F-C292-4484-B651-431E012B322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28706" y="4334798"/>
            <a:ext cx="437341" cy="437341"/>
          </a:xfrm>
          <a:prstGeom prst="rect">
            <a:avLst/>
          </a:prstGeom>
        </p:spPr>
      </p:pic>
      <p:sp>
        <p:nvSpPr>
          <p:cNvPr id="37" name="מלבן 36">
            <a:extLst>
              <a:ext uri="{FF2B5EF4-FFF2-40B4-BE49-F238E27FC236}">
                <a16:creationId xmlns:a16="http://schemas.microsoft.com/office/drawing/2014/main" id="{187ED7DA-ED59-4DDD-A58E-C94D03027A99}"/>
              </a:ext>
            </a:extLst>
          </p:cNvPr>
          <p:cNvSpPr/>
          <p:nvPr/>
        </p:nvSpPr>
        <p:spPr>
          <a:xfrm>
            <a:off x="7910657" y="2152560"/>
            <a:ext cx="8707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11A5E456-8511-48CE-BFD4-CE5574A17ACC}"/>
              </a:ext>
            </a:extLst>
          </p:cNvPr>
          <p:cNvSpPr/>
          <p:nvPr/>
        </p:nvSpPr>
        <p:spPr>
          <a:xfrm>
            <a:off x="7795601" y="4886476"/>
            <a:ext cx="10845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17D7A962-E076-4C80-A964-81C63193B621}"/>
              </a:ext>
            </a:extLst>
          </p:cNvPr>
          <p:cNvSpPr/>
          <p:nvPr/>
        </p:nvSpPr>
        <p:spPr>
          <a:xfrm>
            <a:off x="2862132" y="2148183"/>
            <a:ext cx="8707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0C3D5D66-3EF9-4EE9-9637-28EBAA69FFE1}"/>
              </a:ext>
            </a:extLst>
          </p:cNvPr>
          <p:cNvSpPr/>
          <p:nvPr/>
        </p:nvSpPr>
        <p:spPr>
          <a:xfrm>
            <a:off x="2743435" y="4884813"/>
            <a:ext cx="10845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307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/>
      <p:bldP spid="41" grpId="0"/>
      <p:bldP spid="45" grpId="0"/>
      <p:bldP spid="46" grpId="0"/>
      <p:bldP spid="49" grpId="0"/>
      <p:bldP spid="50" grpId="0"/>
      <p:bldP spid="78" grpId="0" animBg="1"/>
      <p:bldP spid="82" grpId="0"/>
      <p:bldP spid="83" grpId="0"/>
      <p:bldP spid="87" grpId="0"/>
      <p:bldP spid="88" grpId="0"/>
      <p:bldP spid="91" grpId="0"/>
      <p:bldP spid="92" grpId="0"/>
      <p:bldP spid="37" grpId="0"/>
      <p:bldP spid="38" grpId="0"/>
      <p:bldP spid="39" grpId="0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498607EF-7379-472B-A2FA-83A3EB0B19F1}"/>
              </a:ext>
            </a:extLst>
          </p:cNvPr>
          <p:cNvSpPr/>
          <p:nvPr/>
        </p:nvSpPr>
        <p:spPr>
          <a:xfrm>
            <a:off x="3918856" y="2544647"/>
            <a:ext cx="3265714" cy="2290046"/>
          </a:xfrm>
          <a:prstGeom prst="round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9CF3B11-FD85-4E5B-A8AA-3608D63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6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Examples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291307-82CD-40CC-BC2B-E64DFF9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23</a:t>
            </a:fld>
            <a:endParaRPr lang="en-US"/>
          </a:p>
        </p:txBody>
      </p:sp>
      <p:pic>
        <p:nvPicPr>
          <p:cNvPr id="10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990A5A86-8F72-4B83-B456-283421E45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991" y="2631675"/>
            <a:ext cx="599317" cy="599317"/>
          </a:xfrm>
          <a:prstGeom prst="rect">
            <a:avLst/>
          </a:prstGeom>
        </p:spPr>
      </p:pic>
      <p:sp>
        <p:nvSpPr>
          <p:cNvPr id="11" name="TextBox 21">
            <a:extLst>
              <a:ext uri="{FF2B5EF4-FFF2-40B4-BE49-F238E27FC236}">
                <a16:creationId xmlns:a16="http://schemas.microsoft.com/office/drawing/2014/main" id="{9750AC34-6699-4F07-837D-9A4DF15D6028}"/>
              </a:ext>
            </a:extLst>
          </p:cNvPr>
          <p:cNvSpPr txBox="1"/>
          <p:nvPr/>
        </p:nvSpPr>
        <p:spPr>
          <a:xfrm>
            <a:off x="6298982" y="3207152"/>
            <a:ext cx="682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Newton</a:t>
            </a:r>
          </a:p>
        </p:txBody>
      </p:sp>
      <p:pic>
        <p:nvPicPr>
          <p:cNvPr id="12" name="Content Placeholder 7" descr="Circle&#10;&#10;Description automatically generated with medium confidence">
            <a:extLst>
              <a:ext uri="{FF2B5EF4-FFF2-40B4-BE49-F238E27FC236}">
                <a16:creationId xmlns:a16="http://schemas.microsoft.com/office/drawing/2014/main" id="{F4FAD9CD-BA58-412A-BE0B-49CEB6738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113" y="4230737"/>
            <a:ext cx="446242" cy="446242"/>
          </a:xfrm>
          <a:prstGeom prst="rect">
            <a:avLst/>
          </a:prstGeom>
        </p:spPr>
      </p:pic>
      <p:sp>
        <p:nvSpPr>
          <p:cNvPr id="13" name="TextBox 57">
            <a:extLst>
              <a:ext uri="{FF2B5EF4-FFF2-40B4-BE49-F238E27FC236}">
                <a16:creationId xmlns:a16="http://schemas.microsoft.com/office/drawing/2014/main" id="{61BD62AC-D20E-4C85-9115-C4E0312E10BD}"/>
              </a:ext>
            </a:extLst>
          </p:cNvPr>
          <p:cNvSpPr txBox="1"/>
          <p:nvPr/>
        </p:nvSpPr>
        <p:spPr>
          <a:xfrm>
            <a:off x="4879110" y="3967563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Nucleus</a:t>
            </a:r>
          </a:p>
        </p:txBody>
      </p:sp>
      <p:sp>
        <p:nvSpPr>
          <p:cNvPr id="14" name="TextBox 58">
            <a:extLst>
              <a:ext uri="{FF2B5EF4-FFF2-40B4-BE49-F238E27FC236}">
                <a16:creationId xmlns:a16="http://schemas.microsoft.com/office/drawing/2014/main" id="{00DC30FD-3DC5-4C0F-9519-356C6B29D365}"/>
              </a:ext>
            </a:extLst>
          </p:cNvPr>
          <p:cNvSpPr txBox="1"/>
          <p:nvPr/>
        </p:nvSpPr>
        <p:spPr>
          <a:xfrm>
            <a:off x="4119539" y="3971771"/>
            <a:ext cx="762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Electrons</a:t>
            </a:r>
          </a:p>
        </p:txBody>
      </p:sp>
      <p:pic>
        <p:nvPicPr>
          <p:cNvPr id="15" name="Picture 59" descr="A close-up of a sun&#10;&#10;Description automatically generated with low confidence">
            <a:extLst>
              <a:ext uri="{FF2B5EF4-FFF2-40B4-BE49-F238E27FC236}">
                <a16:creationId xmlns:a16="http://schemas.microsoft.com/office/drawing/2014/main" id="{4F2C17F0-2A71-4912-89DC-6DAF68C7A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502" y="2720546"/>
            <a:ext cx="533400" cy="533400"/>
          </a:xfrm>
          <a:prstGeom prst="rect">
            <a:avLst/>
          </a:prstGeom>
        </p:spPr>
      </p:pic>
      <p:pic>
        <p:nvPicPr>
          <p:cNvPr id="16" name="Picture 60" descr="Icon&#10;&#10;Description automatically generated">
            <a:extLst>
              <a:ext uri="{FF2B5EF4-FFF2-40B4-BE49-F238E27FC236}">
                <a16:creationId xmlns:a16="http://schemas.microsoft.com/office/drawing/2014/main" id="{FA0360F1-3C01-466A-8FF4-10CCFCE2B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640" y="4248770"/>
            <a:ext cx="446242" cy="446242"/>
          </a:xfrm>
          <a:prstGeom prst="rect">
            <a:avLst/>
          </a:prstGeom>
        </p:spPr>
      </p:pic>
      <p:pic>
        <p:nvPicPr>
          <p:cNvPr id="17" name="Picture 61" descr="A picture containing text&#10;&#10;Description automatically generated">
            <a:extLst>
              <a:ext uri="{FF2B5EF4-FFF2-40B4-BE49-F238E27FC236}">
                <a16:creationId xmlns:a16="http://schemas.microsoft.com/office/drawing/2014/main" id="{F08F2482-2B99-4134-A40C-D6CD43535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58" y="2764125"/>
            <a:ext cx="446242" cy="446242"/>
          </a:xfrm>
          <a:prstGeom prst="rect">
            <a:avLst/>
          </a:prstGeom>
        </p:spPr>
      </p:pic>
      <p:sp>
        <p:nvSpPr>
          <p:cNvPr id="18" name="TextBox 62">
            <a:extLst>
              <a:ext uri="{FF2B5EF4-FFF2-40B4-BE49-F238E27FC236}">
                <a16:creationId xmlns:a16="http://schemas.microsoft.com/office/drawing/2014/main" id="{AE4A6481-B0C4-4CEA-B3A4-74D757683131}"/>
              </a:ext>
            </a:extLst>
          </p:cNvPr>
          <p:cNvSpPr txBox="1"/>
          <p:nvPr/>
        </p:nvSpPr>
        <p:spPr>
          <a:xfrm>
            <a:off x="4241424" y="3192190"/>
            <a:ext cx="515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Earth</a:t>
            </a:r>
          </a:p>
        </p:txBody>
      </p:sp>
      <p:sp>
        <p:nvSpPr>
          <p:cNvPr id="19" name="TextBox 63">
            <a:extLst>
              <a:ext uri="{FF2B5EF4-FFF2-40B4-BE49-F238E27FC236}">
                <a16:creationId xmlns:a16="http://schemas.microsoft.com/office/drawing/2014/main" id="{B7357379-98A2-4132-9F07-7C38EF9AF1B8}"/>
              </a:ext>
            </a:extLst>
          </p:cNvPr>
          <p:cNvSpPr txBox="1"/>
          <p:nvPr/>
        </p:nvSpPr>
        <p:spPr>
          <a:xfrm>
            <a:off x="5008489" y="319219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Sun</a:t>
            </a:r>
          </a:p>
        </p:txBody>
      </p:sp>
      <p:pic>
        <p:nvPicPr>
          <p:cNvPr id="20" name="Picture 66" descr="Icon&#10;&#10;Description automatically generated">
            <a:extLst>
              <a:ext uri="{FF2B5EF4-FFF2-40B4-BE49-F238E27FC236}">
                <a16:creationId xmlns:a16="http://schemas.microsoft.com/office/drawing/2014/main" id="{791E2E79-F2B4-4CCA-BFB8-5D8131A9F6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9625" y="4208459"/>
            <a:ext cx="475395" cy="475395"/>
          </a:xfrm>
          <a:prstGeom prst="rect">
            <a:avLst/>
          </a:prstGeom>
        </p:spPr>
      </p:pic>
      <p:pic>
        <p:nvPicPr>
          <p:cNvPr id="21" name="Picture 67" descr="Logo&#10;&#10;Description automatically generated with medium confidence">
            <a:extLst>
              <a:ext uri="{FF2B5EF4-FFF2-40B4-BE49-F238E27FC236}">
                <a16:creationId xmlns:a16="http://schemas.microsoft.com/office/drawing/2014/main" id="{AA89B89B-A53C-4E2C-8A5B-7ED09C0E3B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5733" y="2750374"/>
            <a:ext cx="446243" cy="446243"/>
          </a:xfrm>
          <a:prstGeom prst="rect">
            <a:avLst/>
          </a:prstGeom>
        </p:spPr>
      </p:pic>
      <p:sp>
        <p:nvSpPr>
          <p:cNvPr id="22" name="TextBox 68">
            <a:extLst>
              <a:ext uri="{FF2B5EF4-FFF2-40B4-BE49-F238E27FC236}">
                <a16:creationId xmlns:a16="http://schemas.microsoft.com/office/drawing/2014/main" id="{85855968-C371-4508-AAE7-50B42DD171B7}"/>
              </a:ext>
            </a:extLst>
          </p:cNvPr>
          <p:cNvSpPr txBox="1"/>
          <p:nvPr/>
        </p:nvSpPr>
        <p:spPr>
          <a:xfrm>
            <a:off x="5603102" y="3195990"/>
            <a:ext cx="627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Gravity</a:t>
            </a:r>
          </a:p>
        </p:txBody>
      </p:sp>
      <p:sp>
        <p:nvSpPr>
          <p:cNvPr id="23" name="TextBox 69">
            <a:extLst>
              <a:ext uri="{FF2B5EF4-FFF2-40B4-BE49-F238E27FC236}">
                <a16:creationId xmlns:a16="http://schemas.microsoft.com/office/drawing/2014/main" id="{5EDFE08B-DD40-469E-AC30-08E197DA12DE}"/>
              </a:ext>
            </a:extLst>
          </p:cNvPr>
          <p:cNvSpPr txBox="1"/>
          <p:nvPr/>
        </p:nvSpPr>
        <p:spPr>
          <a:xfrm>
            <a:off x="5518013" y="3962117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Electricity</a:t>
            </a:r>
          </a:p>
        </p:txBody>
      </p: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B45A51A6-E33A-4E2E-AA1E-44C8295DF9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4288" y="4222330"/>
            <a:ext cx="475395" cy="475395"/>
          </a:xfrm>
          <a:prstGeom prst="rect">
            <a:avLst/>
          </a:prstGeom>
        </p:spPr>
      </p:pic>
      <p:sp>
        <p:nvSpPr>
          <p:cNvPr id="31" name="TextBox 69">
            <a:extLst>
              <a:ext uri="{FF2B5EF4-FFF2-40B4-BE49-F238E27FC236}">
                <a16:creationId xmlns:a16="http://schemas.microsoft.com/office/drawing/2014/main" id="{BAF68322-DE47-480C-8E6A-0415C05DE9D9}"/>
              </a:ext>
            </a:extLst>
          </p:cNvPr>
          <p:cNvSpPr txBox="1"/>
          <p:nvPr/>
        </p:nvSpPr>
        <p:spPr>
          <a:xfrm>
            <a:off x="6316678" y="3977012"/>
            <a:ext cx="668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Faraday</a:t>
            </a:r>
          </a:p>
        </p:txBody>
      </p:sp>
      <p:pic>
        <p:nvPicPr>
          <p:cNvPr id="5" name="גרפיקה 4" descr="סגור עם מילוי מלא">
            <a:extLst>
              <a:ext uri="{FF2B5EF4-FFF2-40B4-BE49-F238E27FC236}">
                <a16:creationId xmlns:a16="http://schemas.microsoft.com/office/drawing/2014/main" id="{DC5F3F47-9CBC-4BB4-9FD1-1CF700EF49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81533" y="2636542"/>
            <a:ext cx="855660" cy="855660"/>
          </a:xfrm>
          <a:prstGeom prst="rect">
            <a:avLst/>
          </a:prstGeom>
        </p:spPr>
      </p:pic>
      <p:sp>
        <p:nvSpPr>
          <p:cNvPr id="24" name="מלבן 23">
            <a:extLst>
              <a:ext uri="{FF2B5EF4-FFF2-40B4-BE49-F238E27FC236}">
                <a16:creationId xmlns:a16="http://schemas.microsoft.com/office/drawing/2014/main" id="{04D8F674-F66D-43C4-9307-74737BE478F4}"/>
              </a:ext>
            </a:extLst>
          </p:cNvPr>
          <p:cNvSpPr/>
          <p:nvPr/>
        </p:nvSpPr>
        <p:spPr>
          <a:xfrm>
            <a:off x="5167726" y="2071581"/>
            <a:ext cx="8707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EAA72C24-3405-4494-99BC-CC4FB43375E3}"/>
              </a:ext>
            </a:extLst>
          </p:cNvPr>
          <p:cNvSpPr/>
          <p:nvPr/>
        </p:nvSpPr>
        <p:spPr>
          <a:xfrm>
            <a:off x="5020046" y="4795914"/>
            <a:ext cx="10845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20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498607EF-7379-472B-A2FA-83A3EB0B19F1}"/>
              </a:ext>
            </a:extLst>
          </p:cNvPr>
          <p:cNvSpPr/>
          <p:nvPr/>
        </p:nvSpPr>
        <p:spPr>
          <a:xfrm>
            <a:off x="3918856" y="2544647"/>
            <a:ext cx="3265714" cy="2290046"/>
          </a:xfrm>
          <a:prstGeom prst="round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9CF3B11-FD85-4E5B-A8AA-3608D63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6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Examples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291307-82CD-40CC-BC2B-E64DFF9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24</a:t>
            </a:fld>
            <a:endParaRPr lang="en-US"/>
          </a:p>
        </p:txBody>
      </p:sp>
      <p:pic>
        <p:nvPicPr>
          <p:cNvPr id="10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990A5A86-8F72-4B83-B456-283421E45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991" y="2631675"/>
            <a:ext cx="599317" cy="599317"/>
          </a:xfrm>
          <a:prstGeom prst="rect">
            <a:avLst/>
          </a:prstGeom>
        </p:spPr>
      </p:pic>
      <p:sp>
        <p:nvSpPr>
          <p:cNvPr id="11" name="TextBox 21">
            <a:extLst>
              <a:ext uri="{FF2B5EF4-FFF2-40B4-BE49-F238E27FC236}">
                <a16:creationId xmlns:a16="http://schemas.microsoft.com/office/drawing/2014/main" id="{9750AC34-6699-4F07-837D-9A4DF15D6028}"/>
              </a:ext>
            </a:extLst>
          </p:cNvPr>
          <p:cNvSpPr txBox="1"/>
          <p:nvPr/>
        </p:nvSpPr>
        <p:spPr>
          <a:xfrm>
            <a:off x="6298982" y="3207152"/>
            <a:ext cx="682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Newton</a:t>
            </a:r>
          </a:p>
        </p:txBody>
      </p:sp>
      <p:pic>
        <p:nvPicPr>
          <p:cNvPr id="12" name="Content Placeholder 7" descr="Circle&#10;&#10;Description automatically generated with medium confidence">
            <a:extLst>
              <a:ext uri="{FF2B5EF4-FFF2-40B4-BE49-F238E27FC236}">
                <a16:creationId xmlns:a16="http://schemas.microsoft.com/office/drawing/2014/main" id="{F4FAD9CD-BA58-412A-BE0B-49CEB6738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113" y="4230737"/>
            <a:ext cx="446242" cy="446242"/>
          </a:xfrm>
          <a:prstGeom prst="rect">
            <a:avLst/>
          </a:prstGeom>
        </p:spPr>
      </p:pic>
      <p:sp>
        <p:nvSpPr>
          <p:cNvPr id="13" name="TextBox 57">
            <a:extLst>
              <a:ext uri="{FF2B5EF4-FFF2-40B4-BE49-F238E27FC236}">
                <a16:creationId xmlns:a16="http://schemas.microsoft.com/office/drawing/2014/main" id="{61BD62AC-D20E-4C85-9115-C4E0312E10BD}"/>
              </a:ext>
            </a:extLst>
          </p:cNvPr>
          <p:cNvSpPr txBox="1"/>
          <p:nvPr/>
        </p:nvSpPr>
        <p:spPr>
          <a:xfrm>
            <a:off x="4879110" y="3967563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Nucleus</a:t>
            </a:r>
          </a:p>
        </p:txBody>
      </p:sp>
      <p:sp>
        <p:nvSpPr>
          <p:cNvPr id="14" name="TextBox 58">
            <a:extLst>
              <a:ext uri="{FF2B5EF4-FFF2-40B4-BE49-F238E27FC236}">
                <a16:creationId xmlns:a16="http://schemas.microsoft.com/office/drawing/2014/main" id="{00DC30FD-3DC5-4C0F-9519-356C6B29D365}"/>
              </a:ext>
            </a:extLst>
          </p:cNvPr>
          <p:cNvSpPr txBox="1"/>
          <p:nvPr/>
        </p:nvSpPr>
        <p:spPr>
          <a:xfrm>
            <a:off x="4119539" y="3971771"/>
            <a:ext cx="762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Electrons</a:t>
            </a:r>
          </a:p>
        </p:txBody>
      </p:sp>
      <p:pic>
        <p:nvPicPr>
          <p:cNvPr id="16" name="Picture 60" descr="Icon&#10;&#10;Description automatically generated">
            <a:extLst>
              <a:ext uri="{FF2B5EF4-FFF2-40B4-BE49-F238E27FC236}">
                <a16:creationId xmlns:a16="http://schemas.microsoft.com/office/drawing/2014/main" id="{FA0360F1-3C01-466A-8FF4-10CCFCE2B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640" y="4248770"/>
            <a:ext cx="446242" cy="446242"/>
          </a:xfrm>
          <a:prstGeom prst="rect">
            <a:avLst/>
          </a:prstGeom>
        </p:spPr>
      </p:pic>
      <p:pic>
        <p:nvPicPr>
          <p:cNvPr id="17" name="Picture 61" descr="A picture containing text&#10;&#10;Description automatically generated">
            <a:extLst>
              <a:ext uri="{FF2B5EF4-FFF2-40B4-BE49-F238E27FC236}">
                <a16:creationId xmlns:a16="http://schemas.microsoft.com/office/drawing/2014/main" id="{F08F2482-2B99-4134-A40C-D6CD43535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58" y="2764125"/>
            <a:ext cx="446242" cy="446242"/>
          </a:xfrm>
          <a:prstGeom prst="rect">
            <a:avLst/>
          </a:prstGeom>
        </p:spPr>
      </p:pic>
      <p:sp>
        <p:nvSpPr>
          <p:cNvPr id="18" name="TextBox 62">
            <a:extLst>
              <a:ext uri="{FF2B5EF4-FFF2-40B4-BE49-F238E27FC236}">
                <a16:creationId xmlns:a16="http://schemas.microsoft.com/office/drawing/2014/main" id="{AE4A6481-B0C4-4CEA-B3A4-74D757683131}"/>
              </a:ext>
            </a:extLst>
          </p:cNvPr>
          <p:cNvSpPr txBox="1"/>
          <p:nvPr/>
        </p:nvSpPr>
        <p:spPr>
          <a:xfrm>
            <a:off x="4241424" y="3192190"/>
            <a:ext cx="515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Earth</a:t>
            </a:r>
          </a:p>
        </p:txBody>
      </p:sp>
      <p:pic>
        <p:nvPicPr>
          <p:cNvPr id="20" name="Picture 66" descr="Icon&#10;&#10;Description automatically generated">
            <a:extLst>
              <a:ext uri="{FF2B5EF4-FFF2-40B4-BE49-F238E27FC236}">
                <a16:creationId xmlns:a16="http://schemas.microsoft.com/office/drawing/2014/main" id="{791E2E79-F2B4-4CCA-BFB8-5D8131A9F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9625" y="4208459"/>
            <a:ext cx="475395" cy="475395"/>
          </a:xfrm>
          <a:prstGeom prst="rect">
            <a:avLst/>
          </a:prstGeom>
        </p:spPr>
      </p:pic>
      <p:pic>
        <p:nvPicPr>
          <p:cNvPr id="21" name="Picture 67" descr="Logo&#10;&#10;Description automatically generated with medium confidence">
            <a:extLst>
              <a:ext uri="{FF2B5EF4-FFF2-40B4-BE49-F238E27FC236}">
                <a16:creationId xmlns:a16="http://schemas.microsoft.com/office/drawing/2014/main" id="{AA89B89B-A53C-4E2C-8A5B-7ED09C0E3B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5733" y="2750374"/>
            <a:ext cx="446243" cy="446243"/>
          </a:xfrm>
          <a:prstGeom prst="rect">
            <a:avLst/>
          </a:prstGeom>
        </p:spPr>
      </p:pic>
      <p:sp>
        <p:nvSpPr>
          <p:cNvPr id="22" name="TextBox 68">
            <a:extLst>
              <a:ext uri="{FF2B5EF4-FFF2-40B4-BE49-F238E27FC236}">
                <a16:creationId xmlns:a16="http://schemas.microsoft.com/office/drawing/2014/main" id="{85855968-C371-4508-AAE7-50B42DD171B7}"/>
              </a:ext>
            </a:extLst>
          </p:cNvPr>
          <p:cNvSpPr txBox="1"/>
          <p:nvPr/>
        </p:nvSpPr>
        <p:spPr>
          <a:xfrm>
            <a:off x="5603102" y="3195990"/>
            <a:ext cx="627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Gravity</a:t>
            </a:r>
          </a:p>
        </p:txBody>
      </p:sp>
      <p:sp>
        <p:nvSpPr>
          <p:cNvPr id="23" name="TextBox 69">
            <a:extLst>
              <a:ext uri="{FF2B5EF4-FFF2-40B4-BE49-F238E27FC236}">
                <a16:creationId xmlns:a16="http://schemas.microsoft.com/office/drawing/2014/main" id="{5EDFE08B-DD40-469E-AC30-08E197DA12DE}"/>
              </a:ext>
            </a:extLst>
          </p:cNvPr>
          <p:cNvSpPr txBox="1"/>
          <p:nvPr/>
        </p:nvSpPr>
        <p:spPr>
          <a:xfrm>
            <a:off x="5518013" y="3962117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Electricity</a:t>
            </a:r>
          </a:p>
        </p:txBody>
      </p: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B45A51A6-E33A-4E2E-AA1E-44C8295DF9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4288" y="4222330"/>
            <a:ext cx="475395" cy="475395"/>
          </a:xfrm>
          <a:prstGeom prst="rect">
            <a:avLst/>
          </a:prstGeom>
        </p:spPr>
      </p:pic>
      <p:sp>
        <p:nvSpPr>
          <p:cNvPr id="31" name="TextBox 69">
            <a:extLst>
              <a:ext uri="{FF2B5EF4-FFF2-40B4-BE49-F238E27FC236}">
                <a16:creationId xmlns:a16="http://schemas.microsoft.com/office/drawing/2014/main" id="{BAF68322-DE47-480C-8E6A-0415C05DE9D9}"/>
              </a:ext>
            </a:extLst>
          </p:cNvPr>
          <p:cNvSpPr txBox="1"/>
          <p:nvPr/>
        </p:nvSpPr>
        <p:spPr>
          <a:xfrm>
            <a:off x="6316678" y="3977012"/>
            <a:ext cx="668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Faraday</a:t>
            </a: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24129904-39F9-4D10-96C5-1186F4974AD3}"/>
              </a:ext>
            </a:extLst>
          </p:cNvPr>
          <p:cNvCxnSpPr>
            <a:stCxn id="18" idx="2"/>
            <a:endCxn id="14" idx="0"/>
          </p:cNvCxnSpPr>
          <p:nvPr/>
        </p:nvCxnSpPr>
        <p:spPr>
          <a:xfrm>
            <a:off x="4499187" y="3469189"/>
            <a:ext cx="1579" cy="50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23B1A367-4FAC-4F23-B3E7-75F3184276B4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5917003" y="3472989"/>
            <a:ext cx="319" cy="4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BA682D36-E710-48A6-B279-825D3F7A4E0C}"/>
              </a:ext>
            </a:extLst>
          </p:cNvPr>
          <p:cNvCxnSpPr>
            <a:stCxn id="11" idx="2"/>
            <a:endCxn id="31" idx="0"/>
          </p:cNvCxnSpPr>
          <p:nvPr/>
        </p:nvCxnSpPr>
        <p:spPr>
          <a:xfrm>
            <a:off x="6640422" y="3484151"/>
            <a:ext cx="10386" cy="49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מלבן 24">
            <a:extLst>
              <a:ext uri="{FF2B5EF4-FFF2-40B4-BE49-F238E27FC236}">
                <a16:creationId xmlns:a16="http://schemas.microsoft.com/office/drawing/2014/main" id="{29D41387-1C9C-42AE-ABC8-718C1A575F7B}"/>
              </a:ext>
            </a:extLst>
          </p:cNvPr>
          <p:cNvSpPr/>
          <p:nvPr/>
        </p:nvSpPr>
        <p:spPr>
          <a:xfrm>
            <a:off x="5020046" y="4795914"/>
            <a:ext cx="10845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FC84BD6C-13D2-49E0-B85A-76DABF8BBC67}"/>
              </a:ext>
            </a:extLst>
          </p:cNvPr>
          <p:cNvSpPr/>
          <p:nvPr/>
        </p:nvSpPr>
        <p:spPr>
          <a:xfrm>
            <a:off x="5167726" y="2071581"/>
            <a:ext cx="8707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124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1" grpId="0"/>
      <p:bldP spid="13" grpId="0"/>
      <p:bldP spid="14" grpId="0"/>
      <p:bldP spid="18" grpId="0"/>
      <p:bldP spid="22" grpId="0"/>
      <p:bldP spid="23" grpId="0"/>
      <p:bldP spid="31" grpId="0"/>
      <p:bldP spid="25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498607EF-7379-472B-A2FA-83A3EB0B19F1}"/>
              </a:ext>
            </a:extLst>
          </p:cNvPr>
          <p:cNvSpPr/>
          <p:nvPr/>
        </p:nvSpPr>
        <p:spPr>
          <a:xfrm>
            <a:off x="873151" y="1896947"/>
            <a:ext cx="3265714" cy="2290046"/>
          </a:xfrm>
          <a:prstGeom prst="round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9CF3B11-FD85-4E5B-A8AA-3608D63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6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Examples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291307-82CD-40CC-BC2B-E64DFF9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25</a:t>
            </a:fld>
            <a:endParaRPr lang="en-US"/>
          </a:p>
        </p:txBody>
      </p:sp>
      <p:pic>
        <p:nvPicPr>
          <p:cNvPr id="10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990A5A86-8F72-4B83-B456-283421E45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86" y="1983975"/>
            <a:ext cx="599317" cy="599317"/>
          </a:xfrm>
          <a:prstGeom prst="rect">
            <a:avLst/>
          </a:prstGeom>
        </p:spPr>
      </p:pic>
      <p:sp>
        <p:nvSpPr>
          <p:cNvPr id="11" name="TextBox 21">
            <a:extLst>
              <a:ext uri="{FF2B5EF4-FFF2-40B4-BE49-F238E27FC236}">
                <a16:creationId xmlns:a16="http://schemas.microsoft.com/office/drawing/2014/main" id="{9750AC34-6699-4F07-837D-9A4DF15D6028}"/>
              </a:ext>
            </a:extLst>
          </p:cNvPr>
          <p:cNvSpPr txBox="1"/>
          <p:nvPr/>
        </p:nvSpPr>
        <p:spPr>
          <a:xfrm>
            <a:off x="3253277" y="2559452"/>
            <a:ext cx="682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Newton</a:t>
            </a:r>
          </a:p>
        </p:txBody>
      </p:sp>
      <p:pic>
        <p:nvPicPr>
          <p:cNvPr id="12" name="Content Placeholder 7" descr="Circle&#10;&#10;Description automatically generated with medium confidence">
            <a:extLst>
              <a:ext uri="{FF2B5EF4-FFF2-40B4-BE49-F238E27FC236}">
                <a16:creationId xmlns:a16="http://schemas.microsoft.com/office/drawing/2014/main" id="{F4FAD9CD-BA58-412A-BE0B-49CEB6738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08" y="3583037"/>
            <a:ext cx="446242" cy="446242"/>
          </a:xfrm>
          <a:prstGeom prst="rect">
            <a:avLst/>
          </a:prstGeom>
        </p:spPr>
      </p:pic>
      <p:sp>
        <p:nvSpPr>
          <p:cNvPr id="13" name="TextBox 57">
            <a:extLst>
              <a:ext uri="{FF2B5EF4-FFF2-40B4-BE49-F238E27FC236}">
                <a16:creationId xmlns:a16="http://schemas.microsoft.com/office/drawing/2014/main" id="{61BD62AC-D20E-4C85-9115-C4E0312E10BD}"/>
              </a:ext>
            </a:extLst>
          </p:cNvPr>
          <p:cNvSpPr txBox="1"/>
          <p:nvPr/>
        </p:nvSpPr>
        <p:spPr>
          <a:xfrm>
            <a:off x="1833405" y="3319863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Nucleus</a:t>
            </a:r>
          </a:p>
        </p:txBody>
      </p:sp>
      <p:sp>
        <p:nvSpPr>
          <p:cNvPr id="14" name="TextBox 58">
            <a:extLst>
              <a:ext uri="{FF2B5EF4-FFF2-40B4-BE49-F238E27FC236}">
                <a16:creationId xmlns:a16="http://schemas.microsoft.com/office/drawing/2014/main" id="{00DC30FD-3DC5-4C0F-9519-356C6B29D365}"/>
              </a:ext>
            </a:extLst>
          </p:cNvPr>
          <p:cNvSpPr txBox="1"/>
          <p:nvPr/>
        </p:nvSpPr>
        <p:spPr>
          <a:xfrm>
            <a:off x="1073834" y="3324071"/>
            <a:ext cx="762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Electrons</a:t>
            </a:r>
          </a:p>
        </p:txBody>
      </p:sp>
      <p:pic>
        <p:nvPicPr>
          <p:cNvPr id="16" name="Picture 60" descr="Icon&#10;&#10;Description automatically generated">
            <a:extLst>
              <a:ext uri="{FF2B5EF4-FFF2-40B4-BE49-F238E27FC236}">
                <a16:creationId xmlns:a16="http://schemas.microsoft.com/office/drawing/2014/main" id="{FA0360F1-3C01-466A-8FF4-10CCFCE2B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935" y="3601070"/>
            <a:ext cx="446242" cy="446242"/>
          </a:xfrm>
          <a:prstGeom prst="rect">
            <a:avLst/>
          </a:prstGeom>
        </p:spPr>
      </p:pic>
      <p:pic>
        <p:nvPicPr>
          <p:cNvPr id="17" name="Picture 61" descr="A picture containing text&#10;&#10;Description automatically generated">
            <a:extLst>
              <a:ext uri="{FF2B5EF4-FFF2-40B4-BE49-F238E27FC236}">
                <a16:creationId xmlns:a16="http://schemas.microsoft.com/office/drawing/2014/main" id="{F08F2482-2B99-4134-A40C-D6CD43535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53" y="2116425"/>
            <a:ext cx="446242" cy="446242"/>
          </a:xfrm>
          <a:prstGeom prst="rect">
            <a:avLst/>
          </a:prstGeom>
        </p:spPr>
      </p:pic>
      <p:sp>
        <p:nvSpPr>
          <p:cNvPr id="18" name="TextBox 62">
            <a:extLst>
              <a:ext uri="{FF2B5EF4-FFF2-40B4-BE49-F238E27FC236}">
                <a16:creationId xmlns:a16="http://schemas.microsoft.com/office/drawing/2014/main" id="{AE4A6481-B0C4-4CEA-B3A4-74D757683131}"/>
              </a:ext>
            </a:extLst>
          </p:cNvPr>
          <p:cNvSpPr txBox="1"/>
          <p:nvPr/>
        </p:nvSpPr>
        <p:spPr>
          <a:xfrm>
            <a:off x="1195719" y="2544490"/>
            <a:ext cx="515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Earth</a:t>
            </a:r>
          </a:p>
        </p:txBody>
      </p:sp>
      <p:pic>
        <p:nvPicPr>
          <p:cNvPr id="20" name="Picture 66" descr="Icon&#10;&#10;Description automatically generated">
            <a:extLst>
              <a:ext uri="{FF2B5EF4-FFF2-40B4-BE49-F238E27FC236}">
                <a16:creationId xmlns:a16="http://schemas.microsoft.com/office/drawing/2014/main" id="{791E2E79-F2B4-4CCA-BFB8-5D8131A9F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920" y="3560759"/>
            <a:ext cx="475395" cy="475395"/>
          </a:xfrm>
          <a:prstGeom prst="rect">
            <a:avLst/>
          </a:prstGeom>
        </p:spPr>
      </p:pic>
      <p:pic>
        <p:nvPicPr>
          <p:cNvPr id="21" name="Picture 67" descr="Logo&#10;&#10;Description automatically generated with medium confidence">
            <a:extLst>
              <a:ext uri="{FF2B5EF4-FFF2-40B4-BE49-F238E27FC236}">
                <a16:creationId xmlns:a16="http://schemas.microsoft.com/office/drawing/2014/main" id="{AA89B89B-A53C-4E2C-8A5B-7ED09C0E3B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028" y="2102674"/>
            <a:ext cx="446243" cy="446243"/>
          </a:xfrm>
          <a:prstGeom prst="rect">
            <a:avLst/>
          </a:prstGeom>
        </p:spPr>
      </p:pic>
      <p:sp>
        <p:nvSpPr>
          <p:cNvPr id="22" name="TextBox 68">
            <a:extLst>
              <a:ext uri="{FF2B5EF4-FFF2-40B4-BE49-F238E27FC236}">
                <a16:creationId xmlns:a16="http://schemas.microsoft.com/office/drawing/2014/main" id="{85855968-C371-4508-AAE7-50B42DD171B7}"/>
              </a:ext>
            </a:extLst>
          </p:cNvPr>
          <p:cNvSpPr txBox="1"/>
          <p:nvPr/>
        </p:nvSpPr>
        <p:spPr>
          <a:xfrm>
            <a:off x="2557397" y="2548290"/>
            <a:ext cx="627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Gravity</a:t>
            </a:r>
          </a:p>
        </p:txBody>
      </p:sp>
      <p:sp>
        <p:nvSpPr>
          <p:cNvPr id="23" name="TextBox 69">
            <a:extLst>
              <a:ext uri="{FF2B5EF4-FFF2-40B4-BE49-F238E27FC236}">
                <a16:creationId xmlns:a16="http://schemas.microsoft.com/office/drawing/2014/main" id="{5EDFE08B-DD40-469E-AC30-08E197DA12DE}"/>
              </a:ext>
            </a:extLst>
          </p:cNvPr>
          <p:cNvSpPr txBox="1"/>
          <p:nvPr/>
        </p:nvSpPr>
        <p:spPr>
          <a:xfrm>
            <a:off x="2472308" y="3314417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Electricity</a:t>
            </a:r>
          </a:p>
        </p:txBody>
      </p: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B45A51A6-E33A-4E2E-AA1E-44C8295DF9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8583" y="3574630"/>
            <a:ext cx="475395" cy="475395"/>
          </a:xfrm>
          <a:prstGeom prst="rect">
            <a:avLst/>
          </a:prstGeom>
        </p:spPr>
      </p:pic>
      <p:sp>
        <p:nvSpPr>
          <p:cNvPr id="31" name="TextBox 69">
            <a:extLst>
              <a:ext uri="{FF2B5EF4-FFF2-40B4-BE49-F238E27FC236}">
                <a16:creationId xmlns:a16="http://schemas.microsoft.com/office/drawing/2014/main" id="{BAF68322-DE47-480C-8E6A-0415C05DE9D9}"/>
              </a:ext>
            </a:extLst>
          </p:cNvPr>
          <p:cNvSpPr txBox="1"/>
          <p:nvPr/>
        </p:nvSpPr>
        <p:spPr>
          <a:xfrm>
            <a:off x="3270973" y="3329312"/>
            <a:ext cx="668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Faraday</a:t>
            </a: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5FC0500E-FB86-447B-B887-B7CA4BF9A181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>
            <a:off x="1453482" y="2821489"/>
            <a:ext cx="1418135" cy="49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BDF3775D-C67A-4C90-A85A-749B8B807568}"/>
              </a:ext>
            </a:extLst>
          </p:cNvPr>
          <p:cNvCxnSpPr>
            <a:stCxn id="22" idx="2"/>
            <a:endCxn id="14" idx="0"/>
          </p:cNvCxnSpPr>
          <p:nvPr/>
        </p:nvCxnSpPr>
        <p:spPr>
          <a:xfrm flipH="1">
            <a:off x="1455061" y="2825289"/>
            <a:ext cx="1416237" cy="498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CD580B7A-4BF2-4B73-990F-A3BD1A205C8B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2175005" y="2836451"/>
            <a:ext cx="1419712" cy="483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C3ABE8F-7514-43BA-B749-40D9B61EF836}"/>
              </a:ext>
            </a:extLst>
          </p:cNvPr>
          <p:cNvSpPr txBox="1"/>
          <p:nvPr/>
        </p:nvSpPr>
        <p:spPr>
          <a:xfrm>
            <a:off x="4477583" y="1997954"/>
            <a:ext cx="7373813" cy="203132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wrong solution (actual) hold score of 2.54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correct solution (expected) hold score of 2.625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Greedy algorithm was </a:t>
            </a:r>
            <a:r>
              <a:rPr lang="en-US" dirty="0">
                <a:solidFill>
                  <a:srgbClr val="FF0000"/>
                </a:solidFill>
              </a:rPr>
              <a:t>failed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Choosing the highest single-mapping not always lead to the best solution.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3338758-3754-4FD9-868C-710A68776DFB}"/>
              </a:ext>
            </a:extLst>
          </p:cNvPr>
          <p:cNvSpPr txBox="1"/>
          <p:nvPr/>
        </p:nvSpPr>
        <p:spPr>
          <a:xfrm>
            <a:off x="1938408" y="5214238"/>
            <a:ext cx="680962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/>
              <a:t>To handle with that problem, in each iteration of the greedy algorithm </a:t>
            </a:r>
          </a:p>
          <a:p>
            <a:pPr algn="ctr"/>
            <a:r>
              <a:rPr lang="en-US" dirty="0"/>
              <a:t>we will go recursively with the best top N single-mappings</a:t>
            </a:r>
            <a:endParaRPr lang="he-IL" dirty="0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A704F74A-75F9-49EE-9844-4687B5C2DF9E}"/>
              </a:ext>
            </a:extLst>
          </p:cNvPr>
          <p:cNvSpPr/>
          <p:nvPr/>
        </p:nvSpPr>
        <p:spPr>
          <a:xfrm>
            <a:off x="1833405" y="5111535"/>
            <a:ext cx="7049338" cy="8166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09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CF3B11-FD85-4E5B-A8AA-3608D63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6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Entities Suggestions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291307-82CD-40CC-BC2B-E64DFF9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26</a:t>
            </a:fld>
            <a:endParaRPr lang="en-US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33F9863-F2B8-48B0-AEB7-EC95E0E4C253}"/>
              </a:ext>
            </a:extLst>
          </p:cNvPr>
          <p:cNvSpPr txBox="1"/>
          <p:nvPr/>
        </p:nvSpPr>
        <p:spPr>
          <a:xfrm>
            <a:off x="1017528" y="2076307"/>
            <a:ext cx="7696722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Sometimes entities can be left without mapping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that case, we would like to </a:t>
            </a:r>
            <a:r>
              <a:rPr lang="en-US" sz="2400" b="1" dirty="0"/>
              <a:t>suggest </a:t>
            </a:r>
            <a:r>
              <a:rPr lang="en-US" sz="2400" dirty="0"/>
              <a:t>entities for mapping</a:t>
            </a:r>
            <a:endParaRPr lang="he-IL" sz="2400" dirty="0"/>
          </a:p>
        </p:txBody>
      </p:sp>
      <p:sp>
        <p:nvSpPr>
          <p:cNvPr id="26" name="Snip Diagonal Corner Rectangle 54">
            <a:extLst>
              <a:ext uri="{FF2B5EF4-FFF2-40B4-BE49-F238E27FC236}">
                <a16:creationId xmlns:a16="http://schemas.microsoft.com/office/drawing/2014/main" id="{89CC3F59-9D5F-4C23-8CDD-BA3ED23719FD}"/>
              </a:ext>
            </a:extLst>
          </p:cNvPr>
          <p:cNvSpPr/>
          <p:nvPr/>
        </p:nvSpPr>
        <p:spPr>
          <a:xfrm>
            <a:off x="5084926" y="3402905"/>
            <a:ext cx="1892595" cy="2892056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50800" dir="282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nip Diagonal Corner Rectangle 55">
            <a:extLst>
              <a:ext uri="{FF2B5EF4-FFF2-40B4-BE49-F238E27FC236}">
                <a16:creationId xmlns:a16="http://schemas.microsoft.com/office/drawing/2014/main" id="{15F17A98-D38E-45D5-B1E6-774A65F04DD7}"/>
              </a:ext>
            </a:extLst>
          </p:cNvPr>
          <p:cNvSpPr/>
          <p:nvPr/>
        </p:nvSpPr>
        <p:spPr>
          <a:xfrm>
            <a:off x="1170059" y="3402905"/>
            <a:ext cx="1892595" cy="2892056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50800" dir="282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46">
            <a:extLst>
              <a:ext uri="{FF2B5EF4-FFF2-40B4-BE49-F238E27FC236}">
                <a16:creationId xmlns:a16="http://schemas.microsoft.com/office/drawing/2014/main" id="{C8EF4AB8-C6E0-4DF7-B12C-B4362BA05A2B}"/>
              </a:ext>
            </a:extLst>
          </p:cNvPr>
          <p:cNvSpPr txBox="1"/>
          <p:nvPr/>
        </p:nvSpPr>
        <p:spPr>
          <a:xfrm>
            <a:off x="1779249" y="312033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Base</a:t>
            </a:r>
          </a:p>
        </p:txBody>
      </p:sp>
      <p:sp>
        <p:nvSpPr>
          <p:cNvPr id="29" name="TextBox 47">
            <a:extLst>
              <a:ext uri="{FF2B5EF4-FFF2-40B4-BE49-F238E27FC236}">
                <a16:creationId xmlns:a16="http://schemas.microsoft.com/office/drawing/2014/main" id="{28B2F7F8-FF37-4752-A46F-2ED229891B71}"/>
              </a:ext>
            </a:extLst>
          </p:cNvPr>
          <p:cNvSpPr txBox="1"/>
          <p:nvPr/>
        </p:nvSpPr>
        <p:spPr>
          <a:xfrm>
            <a:off x="5685165" y="3107229"/>
            <a:ext cx="638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Target</a:t>
            </a:r>
          </a:p>
        </p:txBody>
      </p:sp>
      <p:pic>
        <p:nvPicPr>
          <p:cNvPr id="32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E45617D3-4CB3-4F6D-ADD6-CCE3E0313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64" y="5506742"/>
            <a:ext cx="599317" cy="599317"/>
          </a:xfrm>
          <a:prstGeom prst="rect">
            <a:avLst/>
          </a:prstGeom>
        </p:spPr>
      </p:pic>
      <p:sp>
        <p:nvSpPr>
          <p:cNvPr id="33" name="TextBox 21">
            <a:extLst>
              <a:ext uri="{FF2B5EF4-FFF2-40B4-BE49-F238E27FC236}">
                <a16:creationId xmlns:a16="http://schemas.microsoft.com/office/drawing/2014/main" id="{1E8BF99F-F8A3-46D7-922C-CBD58CA17DC7}"/>
              </a:ext>
            </a:extLst>
          </p:cNvPr>
          <p:cNvSpPr txBox="1"/>
          <p:nvPr/>
        </p:nvSpPr>
        <p:spPr>
          <a:xfrm>
            <a:off x="1937307" y="5639830"/>
            <a:ext cx="93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Newton</a:t>
            </a:r>
          </a:p>
        </p:txBody>
      </p:sp>
      <p:pic>
        <p:nvPicPr>
          <p:cNvPr id="35" name="Picture 12" descr="Logo, icon&#10;&#10;Description automatically generated">
            <a:extLst>
              <a:ext uri="{FF2B5EF4-FFF2-40B4-BE49-F238E27FC236}">
                <a16:creationId xmlns:a16="http://schemas.microsoft.com/office/drawing/2014/main" id="{E741D6A6-AA2B-4E3C-B82B-3EAD0F417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765" y="5444629"/>
            <a:ext cx="665235" cy="665235"/>
          </a:xfrm>
          <a:prstGeom prst="rect">
            <a:avLst/>
          </a:prstGeom>
        </p:spPr>
      </p:pic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B0284011-32AE-43CA-960E-0C078C15624A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2869229" y="5777247"/>
            <a:ext cx="2882536" cy="4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Content Placeholder 7" descr="Circle&#10;&#10;Description automatically generated with medium confidence">
            <a:extLst>
              <a:ext uri="{FF2B5EF4-FFF2-40B4-BE49-F238E27FC236}">
                <a16:creationId xmlns:a16="http://schemas.microsoft.com/office/drawing/2014/main" id="{65DAFEA0-B73C-45B0-8ADB-CA43A2599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1409" y="4253833"/>
            <a:ext cx="446242" cy="446242"/>
          </a:xfrm>
          <a:prstGeom prst="rect">
            <a:avLst/>
          </a:prstGeom>
        </p:spPr>
      </p:pic>
      <p:sp>
        <p:nvSpPr>
          <p:cNvPr id="39" name="TextBox 57">
            <a:extLst>
              <a:ext uri="{FF2B5EF4-FFF2-40B4-BE49-F238E27FC236}">
                <a16:creationId xmlns:a16="http://schemas.microsoft.com/office/drawing/2014/main" id="{97B31467-997B-4E86-AF36-46C6CC02E4D7}"/>
              </a:ext>
            </a:extLst>
          </p:cNvPr>
          <p:cNvSpPr txBox="1"/>
          <p:nvPr/>
        </p:nvSpPr>
        <p:spPr>
          <a:xfrm>
            <a:off x="5787651" y="429228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Nucleus</a:t>
            </a:r>
          </a:p>
        </p:txBody>
      </p:sp>
      <p:sp>
        <p:nvSpPr>
          <p:cNvPr id="40" name="TextBox 58">
            <a:extLst>
              <a:ext uri="{FF2B5EF4-FFF2-40B4-BE49-F238E27FC236}">
                <a16:creationId xmlns:a16="http://schemas.microsoft.com/office/drawing/2014/main" id="{0CCC47B9-7323-4A64-9BE9-30A36747F17E}"/>
              </a:ext>
            </a:extLst>
          </p:cNvPr>
          <p:cNvSpPr txBox="1"/>
          <p:nvPr/>
        </p:nvSpPr>
        <p:spPr>
          <a:xfrm>
            <a:off x="5791195" y="3679147"/>
            <a:ext cx="104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Electrons</a:t>
            </a:r>
          </a:p>
        </p:txBody>
      </p:sp>
      <p:pic>
        <p:nvPicPr>
          <p:cNvPr id="41" name="Picture 59" descr="A close-up of a sun&#10;&#10;Description automatically generated with low confidence">
            <a:extLst>
              <a:ext uri="{FF2B5EF4-FFF2-40B4-BE49-F238E27FC236}">
                <a16:creationId xmlns:a16="http://schemas.microsoft.com/office/drawing/2014/main" id="{CF94E340-DE1E-4579-83D0-AB2DD6C6D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515" y="3560619"/>
            <a:ext cx="533400" cy="533400"/>
          </a:xfrm>
          <a:prstGeom prst="rect">
            <a:avLst/>
          </a:prstGeom>
        </p:spPr>
      </p:pic>
      <p:pic>
        <p:nvPicPr>
          <p:cNvPr id="42" name="Picture 60" descr="Icon&#10;&#10;Description automatically generated">
            <a:extLst>
              <a:ext uri="{FF2B5EF4-FFF2-40B4-BE49-F238E27FC236}">
                <a16:creationId xmlns:a16="http://schemas.microsoft.com/office/drawing/2014/main" id="{5770975C-5BF8-4DB9-BB79-537399C36B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1409" y="3602237"/>
            <a:ext cx="446242" cy="446242"/>
          </a:xfrm>
          <a:prstGeom prst="rect">
            <a:avLst/>
          </a:prstGeom>
        </p:spPr>
      </p:pic>
      <p:pic>
        <p:nvPicPr>
          <p:cNvPr id="43" name="Picture 61" descr="A picture containing text&#10;&#10;Description automatically generated">
            <a:extLst>
              <a:ext uri="{FF2B5EF4-FFF2-40B4-BE49-F238E27FC236}">
                <a16:creationId xmlns:a16="http://schemas.microsoft.com/office/drawing/2014/main" id="{1F222457-2B09-4A25-A806-699AA390C9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2094" y="4268012"/>
            <a:ext cx="446242" cy="446242"/>
          </a:xfrm>
          <a:prstGeom prst="rect">
            <a:avLst/>
          </a:prstGeom>
        </p:spPr>
      </p:pic>
      <p:sp>
        <p:nvSpPr>
          <p:cNvPr id="44" name="TextBox 62">
            <a:extLst>
              <a:ext uri="{FF2B5EF4-FFF2-40B4-BE49-F238E27FC236}">
                <a16:creationId xmlns:a16="http://schemas.microsoft.com/office/drawing/2014/main" id="{6C71F4F5-CCAC-4F65-9B7F-53F6D27F9531}"/>
              </a:ext>
            </a:extLst>
          </p:cNvPr>
          <p:cNvSpPr txBox="1"/>
          <p:nvPr/>
        </p:nvSpPr>
        <p:spPr>
          <a:xfrm>
            <a:off x="1926675" y="4289282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Earth</a:t>
            </a:r>
          </a:p>
        </p:txBody>
      </p:sp>
      <p:sp>
        <p:nvSpPr>
          <p:cNvPr id="45" name="TextBox 63">
            <a:extLst>
              <a:ext uri="{FF2B5EF4-FFF2-40B4-BE49-F238E27FC236}">
                <a16:creationId xmlns:a16="http://schemas.microsoft.com/office/drawing/2014/main" id="{C0F818CB-BDDD-4CEC-916B-C7F0F7E7A59C}"/>
              </a:ext>
            </a:extLst>
          </p:cNvPr>
          <p:cNvSpPr txBox="1"/>
          <p:nvPr/>
        </p:nvSpPr>
        <p:spPr>
          <a:xfrm>
            <a:off x="1943324" y="36536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Sun</a:t>
            </a:r>
          </a:p>
        </p:txBody>
      </p:sp>
      <p:cxnSp>
        <p:nvCxnSpPr>
          <p:cNvPr id="46" name="Straight Arrow Connector 64">
            <a:extLst>
              <a:ext uri="{FF2B5EF4-FFF2-40B4-BE49-F238E27FC236}">
                <a16:creationId xmlns:a16="http://schemas.microsoft.com/office/drawing/2014/main" id="{590BDF53-60C9-438C-8C91-A1E85A72E4E0}"/>
              </a:ext>
            </a:extLst>
          </p:cNvPr>
          <p:cNvCxnSpPr>
            <a:cxnSpLocks/>
            <a:stCxn id="45" idx="3"/>
            <a:endCxn id="38" idx="1"/>
          </p:cNvCxnSpPr>
          <p:nvPr/>
        </p:nvCxnSpPr>
        <p:spPr>
          <a:xfrm>
            <a:off x="2477445" y="3838266"/>
            <a:ext cx="2863964" cy="63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65">
            <a:extLst>
              <a:ext uri="{FF2B5EF4-FFF2-40B4-BE49-F238E27FC236}">
                <a16:creationId xmlns:a16="http://schemas.microsoft.com/office/drawing/2014/main" id="{36F6E59B-ECBA-449F-8A38-435F16C633C3}"/>
              </a:ext>
            </a:extLst>
          </p:cNvPr>
          <p:cNvCxnSpPr>
            <a:cxnSpLocks/>
            <a:stCxn id="44" idx="3"/>
            <a:endCxn id="42" idx="1"/>
          </p:cNvCxnSpPr>
          <p:nvPr/>
        </p:nvCxnSpPr>
        <p:spPr>
          <a:xfrm flipV="1">
            <a:off x="2609234" y="3825358"/>
            <a:ext cx="2732175" cy="64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66" descr="Icon&#10;&#10;Description automatically generated">
            <a:extLst>
              <a:ext uri="{FF2B5EF4-FFF2-40B4-BE49-F238E27FC236}">
                <a16:creationId xmlns:a16="http://schemas.microsoft.com/office/drawing/2014/main" id="{BAFB45C7-ECCF-4EB6-9008-4346E204E7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2987" y="4879503"/>
            <a:ext cx="475395" cy="475395"/>
          </a:xfrm>
          <a:prstGeom prst="rect">
            <a:avLst/>
          </a:prstGeom>
        </p:spPr>
      </p:pic>
      <p:pic>
        <p:nvPicPr>
          <p:cNvPr id="49" name="Picture 67" descr="Logo&#10;&#10;Description automatically generated with medium confidence">
            <a:extLst>
              <a:ext uri="{FF2B5EF4-FFF2-40B4-BE49-F238E27FC236}">
                <a16:creationId xmlns:a16="http://schemas.microsoft.com/office/drawing/2014/main" id="{A175BD4D-39AD-45DF-9465-493F2E1A24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3772" y="4908655"/>
            <a:ext cx="446243" cy="446243"/>
          </a:xfrm>
          <a:prstGeom prst="rect">
            <a:avLst/>
          </a:prstGeom>
        </p:spPr>
      </p:pic>
      <p:sp>
        <p:nvSpPr>
          <p:cNvPr id="50" name="TextBox 68">
            <a:extLst>
              <a:ext uri="{FF2B5EF4-FFF2-40B4-BE49-F238E27FC236}">
                <a16:creationId xmlns:a16="http://schemas.microsoft.com/office/drawing/2014/main" id="{20357672-13EA-409C-9F46-8480DC6798F5}"/>
              </a:ext>
            </a:extLst>
          </p:cNvPr>
          <p:cNvSpPr txBox="1"/>
          <p:nvPr/>
        </p:nvSpPr>
        <p:spPr>
          <a:xfrm>
            <a:off x="1919585" y="4941413"/>
            <a:ext cx="85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Gravity</a:t>
            </a:r>
          </a:p>
        </p:txBody>
      </p:sp>
      <p:sp>
        <p:nvSpPr>
          <p:cNvPr id="51" name="TextBox 69">
            <a:extLst>
              <a:ext uri="{FF2B5EF4-FFF2-40B4-BE49-F238E27FC236}">
                <a16:creationId xmlns:a16="http://schemas.microsoft.com/office/drawing/2014/main" id="{E6D4B8D2-47EE-4A16-A4C3-1BE708EC5DEF}"/>
              </a:ext>
            </a:extLst>
          </p:cNvPr>
          <p:cNvSpPr txBox="1"/>
          <p:nvPr/>
        </p:nvSpPr>
        <p:spPr>
          <a:xfrm>
            <a:off x="5787650" y="494019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Electricity</a:t>
            </a:r>
          </a:p>
        </p:txBody>
      </p:sp>
      <p:cxnSp>
        <p:nvCxnSpPr>
          <p:cNvPr id="52" name="Straight Arrow Connector 70">
            <a:extLst>
              <a:ext uri="{FF2B5EF4-FFF2-40B4-BE49-F238E27FC236}">
                <a16:creationId xmlns:a16="http://schemas.microsoft.com/office/drawing/2014/main" id="{93B6778A-3BB0-4D86-938E-05C0B86995C8}"/>
              </a:ext>
            </a:extLst>
          </p:cNvPr>
          <p:cNvCxnSpPr>
            <a:cxnSpLocks/>
            <a:stCxn id="50" idx="3"/>
            <a:endCxn id="48" idx="1"/>
          </p:cNvCxnSpPr>
          <p:nvPr/>
        </p:nvCxnSpPr>
        <p:spPr>
          <a:xfrm flipV="1">
            <a:off x="2770524" y="5117201"/>
            <a:ext cx="2552463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בועת דיבור: מלבן עם פינות מעוגלות 60">
            <a:extLst>
              <a:ext uri="{FF2B5EF4-FFF2-40B4-BE49-F238E27FC236}">
                <a16:creationId xmlns:a16="http://schemas.microsoft.com/office/drawing/2014/main" id="{9366F770-004A-4FBB-951F-4447F96E8446}"/>
              </a:ext>
            </a:extLst>
          </p:cNvPr>
          <p:cNvSpPr/>
          <p:nvPr/>
        </p:nvSpPr>
        <p:spPr>
          <a:xfrm>
            <a:off x="8017430" y="3679147"/>
            <a:ext cx="2808091" cy="1444404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70" name="קבוצה 69">
            <a:extLst>
              <a:ext uri="{FF2B5EF4-FFF2-40B4-BE49-F238E27FC236}">
                <a16:creationId xmlns:a16="http://schemas.microsoft.com/office/drawing/2014/main" id="{42D319ED-2D6E-4B4E-B8B8-9B15B98D60F0}"/>
              </a:ext>
            </a:extLst>
          </p:cNvPr>
          <p:cNvGrpSpPr/>
          <p:nvPr/>
        </p:nvGrpSpPr>
        <p:grpSpPr>
          <a:xfrm>
            <a:off x="6417000" y="5304102"/>
            <a:ext cx="2419466" cy="473211"/>
            <a:chOff x="6417000" y="5304102"/>
            <a:chExt cx="2419466" cy="473211"/>
          </a:xfrm>
        </p:grpSpPr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B6426808-E549-4409-9DF6-3AD0D1F99E71}"/>
                </a:ext>
              </a:extLst>
            </p:cNvPr>
            <p:cNvCxnSpPr>
              <a:stCxn id="35" idx="3"/>
            </p:cNvCxnSpPr>
            <p:nvPr/>
          </p:nvCxnSpPr>
          <p:spPr>
            <a:xfrm flipV="1">
              <a:off x="6417000" y="5777246"/>
              <a:ext cx="219360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470EF58-977C-40A6-8EE0-10662A733403}"/>
                </a:ext>
              </a:extLst>
            </p:cNvPr>
            <p:cNvCxnSpPr>
              <a:cxnSpLocks/>
              <a:stCxn id="61" idx="4"/>
            </p:cNvCxnSpPr>
            <p:nvPr/>
          </p:nvCxnSpPr>
          <p:spPr>
            <a:xfrm flipH="1">
              <a:off x="8834618" y="5304102"/>
              <a:ext cx="1848" cy="30109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צורה חופשית: צורה 68">
              <a:extLst>
                <a:ext uri="{FF2B5EF4-FFF2-40B4-BE49-F238E27FC236}">
                  <a16:creationId xmlns:a16="http://schemas.microsoft.com/office/drawing/2014/main" id="{A8EADB30-8314-4123-B30A-4EEA577F65CA}"/>
                </a:ext>
              </a:extLst>
            </p:cNvPr>
            <p:cNvSpPr/>
            <p:nvPr/>
          </p:nvSpPr>
          <p:spPr>
            <a:xfrm>
              <a:off x="8600860" y="5610153"/>
              <a:ext cx="235397" cy="167160"/>
            </a:xfrm>
            <a:custGeom>
              <a:avLst/>
              <a:gdLst>
                <a:gd name="connsiteX0" fmla="*/ 0 w 235397"/>
                <a:gd name="connsiteY0" fmla="*/ 165005 h 167160"/>
                <a:gd name="connsiteX1" fmla="*/ 178755 w 235397"/>
                <a:gd name="connsiteY1" fmla="*/ 144379 h 167160"/>
                <a:gd name="connsiteX2" fmla="*/ 199381 w 235397"/>
                <a:gd name="connsiteY2" fmla="*/ 123754 h 167160"/>
                <a:gd name="connsiteX3" fmla="*/ 220006 w 235397"/>
                <a:gd name="connsiteY3" fmla="*/ 75627 h 167160"/>
                <a:gd name="connsiteX4" fmla="*/ 233757 w 235397"/>
                <a:gd name="connsiteY4" fmla="*/ 61877 h 167160"/>
                <a:gd name="connsiteX5" fmla="*/ 233757 w 235397"/>
                <a:gd name="connsiteY5" fmla="*/ 0 h 16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397" h="167160">
                  <a:moveTo>
                    <a:pt x="0" y="165005"/>
                  </a:moveTo>
                  <a:cubicBezTo>
                    <a:pt x="46897" y="162873"/>
                    <a:pt x="129384" y="179644"/>
                    <a:pt x="178755" y="144379"/>
                  </a:cubicBezTo>
                  <a:cubicBezTo>
                    <a:pt x="186667" y="138728"/>
                    <a:pt x="192506" y="130629"/>
                    <a:pt x="199381" y="123754"/>
                  </a:cubicBezTo>
                  <a:cubicBezTo>
                    <a:pt x="205492" y="105421"/>
                    <a:pt x="208679" y="92617"/>
                    <a:pt x="220006" y="75627"/>
                  </a:cubicBezTo>
                  <a:cubicBezTo>
                    <a:pt x="223602" y="70234"/>
                    <a:pt x="232597" y="68254"/>
                    <a:pt x="233757" y="61877"/>
                  </a:cubicBezTo>
                  <a:cubicBezTo>
                    <a:pt x="237447" y="41584"/>
                    <a:pt x="233757" y="20626"/>
                    <a:pt x="233757" y="0"/>
                  </a:cubicBez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1" name="תיבת טקסט 70">
            <a:extLst>
              <a:ext uri="{FF2B5EF4-FFF2-40B4-BE49-F238E27FC236}">
                <a16:creationId xmlns:a16="http://schemas.microsoft.com/office/drawing/2014/main" id="{68C37BCA-25FF-491B-B6B9-7723A008E9C8}"/>
              </a:ext>
            </a:extLst>
          </p:cNvPr>
          <p:cNvSpPr txBox="1"/>
          <p:nvPr/>
        </p:nvSpPr>
        <p:spPr>
          <a:xfrm>
            <a:off x="8235593" y="3799937"/>
            <a:ext cx="2365006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Humans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Faraday </a:t>
            </a:r>
            <a:r>
              <a:rPr lang="en-US" sz="1200" dirty="0"/>
              <a:t>(Michael Faraday)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Tesla </a:t>
            </a:r>
            <a:r>
              <a:rPr lang="en-US" sz="1200" dirty="0"/>
              <a:t>(Nikola Tesla)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Einstein </a:t>
            </a:r>
            <a:r>
              <a:rPr lang="en-US" sz="1200" dirty="0"/>
              <a:t>(Albert Einstein)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20438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/>
      <p:bldP spid="33" grpId="0"/>
      <p:bldP spid="39" grpId="0"/>
      <p:bldP spid="40" grpId="0"/>
      <p:bldP spid="44" grpId="0"/>
      <p:bldP spid="45" grpId="0"/>
      <p:bldP spid="50" grpId="0"/>
      <p:bldP spid="51" grpId="0"/>
      <p:bldP spid="61" grpId="0" animBg="1"/>
      <p:bldP spid="7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CF3B11-FD85-4E5B-A8AA-3608D63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6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How it works?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291307-82CD-40CC-BC2B-E64DFF9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27</a:t>
            </a:fld>
            <a:endParaRPr lang="en-US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2920D58-6E3F-440F-98BE-F153277BD4D7}"/>
              </a:ext>
            </a:extLst>
          </p:cNvPr>
          <p:cNvSpPr txBox="1"/>
          <p:nvPr/>
        </p:nvSpPr>
        <p:spPr>
          <a:xfrm>
            <a:off x="1065654" y="1743972"/>
            <a:ext cx="9367436" cy="452431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Let say we found </a:t>
            </a:r>
            <a:r>
              <a:rPr lang="en-US" sz="2400" b="1" dirty="0"/>
              <a:t>Newton has no mapping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Iterate over the other entities in the same domain (sun, earth, gravity),</a:t>
            </a:r>
          </a:p>
          <a:p>
            <a:r>
              <a:rPr lang="en-US" sz="2400" dirty="0"/>
              <a:t>     and extract the relations with Newton.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Iterate over the second domain, and use </a:t>
            </a:r>
            <a:r>
              <a:rPr lang="en-US" sz="2400" b="1" dirty="0"/>
              <a:t>Google-Autosuggests</a:t>
            </a:r>
            <a:r>
              <a:rPr lang="en-US" sz="2400" dirty="0"/>
              <a:t> </a:t>
            </a:r>
          </a:p>
          <a:p>
            <a:r>
              <a:rPr lang="en-US" sz="2400" dirty="0"/>
              <a:t>     with the relations we found in the previous step.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previous step give as new candidates for the missing mapping.</a:t>
            </a:r>
          </a:p>
          <a:p>
            <a:r>
              <a:rPr lang="en-US" sz="2400" dirty="0"/>
              <a:t>     </a:t>
            </a:r>
            <a:r>
              <a:rPr lang="en-US" sz="2400" b="1" dirty="0"/>
              <a:t>We run again the greedy algorithm</a:t>
            </a:r>
            <a:r>
              <a:rPr lang="en-US" sz="2400" dirty="0"/>
              <a:t>, but just for the first stage, </a:t>
            </a:r>
          </a:p>
          <a:p>
            <a:r>
              <a:rPr lang="en-US" sz="2400" dirty="0"/>
              <a:t>      it will give us the best entity.</a:t>
            </a:r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959387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CF3B11-FD85-4E5B-A8AA-3608D63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6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Example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291307-82CD-40CC-BC2B-E64DFF9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28</a:t>
            </a:fld>
            <a:endParaRPr lang="en-US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D8178669-8177-4186-8553-9DA63214CDC1}"/>
              </a:ext>
            </a:extLst>
          </p:cNvPr>
          <p:cNvSpPr/>
          <p:nvPr/>
        </p:nvSpPr>
        <p:spPr>
          <a:xfrm>
            <a:off x="2393277" y="2434764"/>
            <a:ext cx="2611415" cy="2290046"/>
          </a:xfrm>
          <a:prstGeom prst="round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57">
            <a:extLst>
              <a:ext uri="{FF2B5EF4-FFF2-40B4-BE49-F238E27FC236}">
                <a16:creationId xmlns:a16="http://schemas.microsoft.com/office/drawing/2014/main" id="{675AEEFF-CC40-431E-8BBB-139C01430E94}"/>
              </a:ext>
            </a:extLst>
          </p:cNvPr>
          <p:cNvSpPr txBox="1"/>
          <p:nvPr/>
        </p:nvSpPr>
        <p:spPr>
          <a:xfrm>
            <a:off x="3381031" y="3857680"/>
            <a:ext cx="500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River</a:t>
            </a:r>
          </a:p>
        </p:txBody>
      </p:sp>
      <p:sp>
        <p:nvSpPr>
          <p:cNvPr id="8" name="TextBox 58">
            <a:extLst>
              <a:ext uri="{FF2B5EF4-FFF2-40B4-BE49-F238E27FC236}">
                <a16:creationId xmlns:a16="http://schemas.microsoft.com/office/drawing/2014/main" id="{E6D075F7-95B2-45C5-A8CA-60D5619A01CD}"/>
              </a:ext>
            </a:extLst>
          </p:cNvPr>
          <p:cNvSpPr txBox="1"/>
          <p:nvPr/>
        </p:nvSpPr>
        <p:spPr>
          <a:xfrm>
            <a:off x="2676460" y="3861888"/>
            <a:ext cx="534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Boats</a:t>
            </a:r>
          </a:p>
        </p:txBody>
      </p:sp>
      <p:sp>
        <p:nvSpPr>
          <p:cNvPr id="9" name="TextBox 62">
            <a:extLst>
              <a:ext uri="{FF2B5EF4-FFF2-40B4-BE49-F238E27FC236}">
                <a16:creationId xmlns:a16="http://schemas.microsoft.com/office/drawing/2014/main" id="{2548DFB0-BFA8-4A01-9464-30BB1E58602B}"/>
              </a:ext>
            </a:extLst>
          </p:cNvPr>
          <p:cNvSpPr txBox="1"/>
          <p:nvPr/>
        </p:nvSpPr>
        <p:spPr>
          <a:xfrm>
            <a:off x="2715845" y="3082307"/>
            <a:ext cx="451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Cars</a:t>
            </a:r>
          </a:p>
        </p:txBody>
      </p:sp>
      <p:sp>
        <p:nvSpPr>
          <p:cNvPr id="10" name="TextBox 63">
            <a:extLst>
              <a:ext uri="{FF2B5EF4-FFF2-40B4-BE49-F238E27FC236}">
                <a16:creationId xmlns:a16="http://schemas.microsoft.com/office/drawing/2014/main" id="{D64F7E44-6535-4414-A3B0-86694BD82863}"/>
              </a:ext>
            </a:extLst>
          </p:cNvPr>
          <p:cNvSpPr txBox="1"/>
          <p:nvPr/>
        </p:nvSpPr>
        <p:spPr>
          <a:xfrm>
            <a:off x="3379785" y="3082307"/>
            <a:ext cx="500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Road</a:t>
            </a:r>
          </a:p>
        </p:txBody>
      </p:sp>
      <p:sp>
        <p:nvSpPr>
          <p:cNvPr id="11" name="TextBox 68">
            <a:extLst>
              <a:ext uri="{FF2B5EF4-FFF2-40B4-BE49-F238E27FC236}">
                <a16:creationId xmlns:a16="http://schemas.microsoft.com/office/drawing/2014/main" id="{C78D3243-6120-4A8D-AB32-B4B3BEF5FDF0}"/>
              </a:ext>
            </a:extLst>
          </p:cNvPr>
          <p:cNvSpPr txBox="1"/>
          <p:nvPr/>
        </p:nvSpPr>
        <p:spPr>
          <a:xfrm>
            <a:off x="4063773" y="3086107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Wheels</a:t>
            </a: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D2B47AAB-24AA-4670-BBDE-66E2E7AC7BCC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3630046" y="3359306"/>
            <a:ext cx="1278" cy="49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92ED29B9-8C09-4026-8A01-2367071FA570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2941516" y="3359306"/>
            <a:ext cx="2101" cy="50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D2240533-BBC9-4957-91C9-F1FE84DE0F8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389343" y="3363106"/>
            <a:ext cx="2400" cy="4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C11A44DA-9382-4321-BE10-802669425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263" y="4117798"/>
            <a:ext cx="481812" cy="481812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930A0DFD-A2A0-40B8-AEEE-F507F6D2B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888" y="2628352"/>
            <a:ext cx="445288" cy="445288"/>
          </a:xfrm>
          <a:prstGeom prst="rect">
            <a:avLst/>
          </a:prstGeom>
        </p:spPr>
      </p:pic>
      <p:pic>
        <p:nvPicPr>
          <p:cNvPr id="18" name="תמונה 17" descr="תמונה שמכילה טקסט, שלט, גרפיקה וקטורית&#10;&#10;התיאור נוצר באופן אוטומטי">
            <a:extLst>
              <a:ext uri="{FF2B5EF4-FFF2-40B4-BE49-F238E27FC236}">
                <a16:creationId xmlns:a16="http://schemas.microsoft.com/office/drawing/2014/main" id="{89F23546-0221-4B0B-B49C-AAD739B8B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3352" y="4144128"/>
            <a:ext cx="422699" cy="422699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3DD14D4F-8FA5-45C7-96B7-2FDD0E090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0076" y="2597758"/>
            <a:ext cx="461481" cy="461481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B99BA8B0-7284-4ED8-BB4B-721682A9F7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6022" y="2493638"/>
            <a:ext cx="670671" cy="670671"/>
          </a:xfrm>
          <a:prstGeom prst="rect">
            <a:avLst/>
          </a:prstGeom>
        </p:spPr>
      </p:pic>
      <p:pic>
        <p:nvPicPr>
          <p:cNvPr id="22" name="Picture 12" descr="Logo, icon&#10;&#10;Description automatically generated">
            <a:extLst>
              <a:ext uri="{FF2B5EF4-FFF2-40B4-BE49-F238E27FC236}">
                <a16:creationId xmlns:a16="http://schemas.microsoft.com/office/drawing/2014/main" id="{C34ECE5C-C605-4446-BA19-D411F5EB2C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4791" y="3935296"/>
            <a:ext cx="665235" cy="665235"/>
          </a:xfrm>
          <a:prstGeom prst="rect">
            <a:avLst/>
          </a:prstGeom>
        </p:spPr>
      </p:pic>
      <p:sp>
        <p:nvSpPr>
          <p:cNvPr id="23" name="בועת דיבור: מלבן עם פינות מעוגלות 22">
            <a:extLst>
              <a:ext uri="{FF2B5EF4-FFF2-40B4-BE49-F238E27FC236}">
                <a16:creationId xmlns:a16="http://schemas.microsoft.com/office/drawing/2014/main" id="{307B0475-F8A0-490D-A3C8-72B64892A0B4}"/>
              </a:ext>
            </a:extLst>
          </p:cNvPr>
          <p:cNvSpPr/>
          <p:nvPr/>
        </p:nvSpPr>
        <p:spPr>
          <a:xfrm>
            <a:off x="6310456" y="2711792"/>
            <a:ext cx="2808091" cy="90242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24" name="קבוצה 23">
            <a:extLst>
              <a:ext uri="{FF2B5EF4-FFF2-40B4-BE49-F238E27FC236}">
                <a16:creationId xmlns:a16="http://schemas.microsoft.com/office/drawing/2014/main" id="{BA53D2A0-3F65-4FE0-84F8-5252454CEEAF}"/>
              </a:ext>
            </a:extLst>
          </p:cNvPr>
          <p:cNvGrpSpPr/>
          <p:nvPr/>
        </p:nvGrpSpPr>
        <p:grpSpPr>
          <a:xfrm>
            <a:off x="4710026" y="3727021"/>
            <a:ext cx="2419466" cy="544187"/>
            <a:chOff x="4710026" y="3727021"/>
            <a:chExt cx="2419466" cy="544187"/>
          </a:xfrm>
        </p:grpSpPr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F0FBE837-3F9C-40CF-A03A-920785C990B4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4710026" y="4267913"/>
              <a:ext cx="219360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9ACCB7F4-1319-4CF8-9AAA-641B35A303E1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 flipH="1">
              <a:off x="7127644" y="3727021"/>
              <a:ext cx="1848" cy="3688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צורה חופשית: צורה 26">
              <a:extLst>
                <a:ext uri="{FF2B5EF4-FFF2-40B4-BE49-F238E27FC236}">
                  <a16:creationId xmlns:a16="http://schemas.microsoft.com/office/drawing/2014/main" id="{1A162CD4-B1F7-42F7-99BC-B5CF54378F92}"/>
                </a:ext>
              </a:extLst>
            </p:cNvPr>
            <p:cNvSpPr/>
            <p:nvPr/>
          </p:nvSpPr>
          <p:spPr>
            <a:xfrm>
              <a:off x="6892247" y="4104048"/>
              <a:ext cx="235397" cy="167160"/>
            </a:xfrm>
            <a:custGeom>
              <a:avLst/>
              <a:gdLst>
                <a:gd name="connsiteX0" fmla="*/ 0 w 235397"/>
                <a:gd name="connsiteY0" fmla="*/ 165005 h 167160"/>
                <a:gd name="connsiteX1" fmla="*/ 178755 w 235397"/>
                <a:gd name="connsiteY1" fmla="*/ 144379 h 167160"/>
                <a:gd name="connsiteX2" fmla="*/ 199381 w 235397"/>
                <a:gd name="connsiteY2" fmla="*/ 123754 h 167160"/>
                <a:gd name="connsiteX3" fmla="*/ 220006 w 235397"/>
                <a:gd name="connsiteY3" fmla="*/ 75627 h 167160"/>
                <a:gd name="connsiteX4" fmla="*/ 233757 w 235397"/>
                <a:gd name="connsiteY4" fmla="*/ 61877 h 167160"/>
                <a:gd name="connsiteX5" fmla="*/ 233757 w 235397"/>
                <a:gd name="connsiteY5" fmla="*/ 0 h 16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397" h="167160">
                  <a:moveTo>
                    <a:pt x="0" y="165005"/>
                  </a:moveTo>
                  <a:cubicBezTo>
                    <a:pt x="46897" y="162873"/>
                    <a:pt x="129384" y="179644"/>
                    <a:pt x="178755" y="144379"/>
                  </a:cubicBezTo>
                  <a:cubicBezTo>
                    <a:pt x="186667" y="138728"/>
                    <a:pt x="192506" y="130629"/>
                    <a:pt x="199381" y="123754"/>
                  </a:cubicBezTo>
                  <a:cubicBezTo>
                    <a:pt x="205492" y="105421"/>
                    <a:pt x="208679" y="92617"/>
                    <a:pt x="220006" y="75627"/>
                  </a:cubicBezTo>
                  <a:cubicBezTo>
                    <a:pt x="223602" y="70234"/>
                    <a:pt x="232597" y="68254"/>
                    <a:pt x="233757" y="61877"/>
                  </a:cubicBezTo>
                  <a:cubicBezTo>
                    <a:pt x="237447" y="41584"/>
                    <a:pt x="233757" y="20626"/>
                    <a:pt x="233757" y="0"/>
                  </a:cubicBez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28B9F1AB-41AC-4CBD-A4AC-EFAEEFCED6DD}"/>
              </a:ext>
            </a:extLst>
          </p:cNvPr>
          <p:cNvSpPr txBox="1"/>
          <p:nvPr/>
        </p:nvSpPr>
        <p:spPr>
          <a:xfrm>
            <a:off x="6528619" y="2840304"/>
            <a:ext cx="187173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Steering wheel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Sails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80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54D1CEE-F119-4ACB-A907-B4C8A447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29</a:t>
            </a:fld>
            <a:endParaRPr lang="en-US"/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8724766B-D948-45C3-BBF5-563DDFFF66C7}"/>
              </a:ext>
            </a:extLst>
          </p:cNvPr>
          <p:cNvSpPr/>
          <p:nvPr/>
        </p:nvSpPr>
        <p:spPr>
          <a:xfrm>
            <a:off x="3918856" y="2729600"/>
            <a:ext cx="3265714" cy="2290046"/>
          </a:xfrm>
          <a:prstGeom prst="round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6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59471FD3-920F-4310-A738-8DC7102CE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691" y="2816628"/>
            <a:ext cx="599317" cy="599317"/>
          </a:xfrm>
          <a:prstGeom prst="rect">
            <a:avLst/>
          </a:prstGeom>
        </p:spPr>
      </p:pic>
      <p:sp>
        <p:nvSpPr>
          <p:cNvPr id="27" name="TextBox 21">
            <a:extLst>
              <a:ext uri="{FF2B5EF4-FFF2-40B4-BE49-F238E27FC236}">
                <a16:creationId xmlns:a16="http://schemas.microsoft.com/office/drawing/2014/main" id="{CFD4BB06-6A0C-4056-9307-B1C556143B05}"/>
              </a:ext>
            </a:extLst>
          </p:cNvPr>
          <p:cNvSpPr txBox="1"/>
          <p:nvPr/>
        </p:nvSpPr>
        <p:spPr>
          <a:xfrm>
            <a:off x="6311682" y="3392105"/>
            <a:ext cx="682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Newton</a:t>
            </a:r>
          </a:p>
        </p:txBody>
      </p:sp>
      <p:pic>
        <p:nvPicPr>
          <p:cNvPr id="28" name="Content Placeholder 7" descr="Circle&#10;&#10;Description automatically generated with medium confidence">
            <a:extLst>
              <a:ext uri="{FF2B5EF4-FFF2-40B4-BE49-F238E27FC236}">
                <a16:creationId xmlns:a16="http://schemas.microsoft.com/office/drawing/2014/main" id="{B0E430F5-9653-45DE-90BF-7259FE91E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113" y="4415690"/>
            <a:ext cx="446242" cy="446242"/>
          </a:xfrm>
          <a:prstGeom prst="rect">
            <a:avLst/>
          </a:prstGeom>
        </p:spPr>
      </p:pic>
      <p:sp>
        <p:nvSpPr>
          <p:cNvPr id="29" name="TextBox 57">
            <a:extLst>
              <a:ext uri="{FF2B5EF4-FFF2-40B4-BE49-F238E27FC236}">
                <a16:creationId xmlns:a16="http://schemas.microsoft.com/office/drawing/2014/main" id="{420B4676-0235-4634-9544-A3488B036F8C}"/>
              </a:ext>
            </a:extLst>
          </p:cNvPr>
          <p:cNvSpPr txBox="1"/>
          <p:nvPr/>
        </p:nvSpPr>
        <p:spPr>
          <a:xfrm>
            <a:off x="4879110" y="4152516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Nucleus</a:t>
            </a:r>
          </a:p>
        </p:txBody>
      </p:sp>
      <p:sp>
        <p:nvSpPr>
          <p:cNvPr id="30" name="TextBox 58">
            <a:extLst>
              <a:ext uri="{FF2B5EF4-FFF2-40B4-BE49-F238E27FC236}">
                <a16:creationId xmlns:a16="http://schemas.microsoft.com/office/drawing/2014/main" id="{3BADA0A4-C08E-4FF5-AB0A-96948609E5A7}"/>
              </a:ext>
            </a:extLst>
          </p:cNvPr>
          <p:cNvSpPr txBox="1"/>
          <p:nvPr/>
        </p:nvSpPr>
        <p:spPr>
          <a:xfrm>
            <a:off x="4119539" y="4156724"/>
            <a:ext cx="762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Electrons</a:t>
            </a:r>
          </a:p>
        </p:txBody>
      </p:sp>
      <p:pic>
        <p:nvPicPr>
          <p:cNvPr id="32" name="Picture 60" descr="Icon&#10;&#10;Description automatically generated">
            <a:extLst>
              <a:ext uri="{FF2B5EF4-FFF2-40B4-BE49-F238E27FC236}">
                <a16:creationId xmlns:a16="http://schemas.microsoft.com/office/drawing/2014/main" id="{ABD475FD-90DF-44E8-8670-01DCC5057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640" y="4433723"/>
            <a:ext cx="446242" cy="446242"/>
          </a:xfrm>
          <a:prstGeom prst="rect">
            <a:avLst/>
          </a:prstGeom>
        </p:spPr>
      </p:pic>
      <p:pic>
        <p:nvPicPr>
          <p:cNvPr id="33" name="Picture 61" descr="A picture containing text&#10;&#10;Description automatically generated">
            <a:extLst>
              <a:ext uri="{FF2B5EF4-FFF2-40B4-BE49-F238E27FC236}">
                <a16:creationId xmlns:a16="http://schemas.microsoft.com/office/drawing/2014/main" id="{405EF043-CF50-42AB-B75F-6F1E430BC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58" y="2949078"/>
            <a:ext cx="446242" cy="446242"/>
          </a:xfrm>
          <a:prstGeom prst="rect">
            <a:avLst/>
          </a:prstGeom>
        </p:spPr>
      </p:pic>
      <p:sp>
        <p:nvSpPr>
          <p:cNvPr id="34" name="TextBox 62">
            <a:extLst>
              <a:ext uri="{FF2B5EF4-FFF2-40B4-BE49-F238E27FC236}">
                <a16:creationId xmlns:a16="http://schemas.microsoft.com/office/drawing/2014/main" id="{6CC195FE-68AB-4EBB-B94C-264C396D6082}"/>
              </a:ext>
            </a:extLst>
          </p:cNvPr>
          <p:cNvSpPr txBox="1"/>
          <p:nvPr/>
        </p:nvSpPr>
        <p:spPr>
          <a:xfrm>
            <a:off x="4241424" y="3377143"/>
            <a:ext cx="515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Earth</a:t>
            </a:r>
          </a:p>
        </p:txBody>
      </p:sp>
      <p:pic>
        <p:nvPicPr>
          <p:cNvPr id="36" name="Picture 66" descr="Icon&#10;&#10;Description automatically generated">
            <a:extLst>
              <a:ext uri="{FF2B5EF4-FFF2-40B4-BE49-F238E27FC236}">
                <a16:creationId xmlns:a16="http://schemas.microsoft.com/office/drawing/2014/main" id="{73388A78-993C-489E-B20C-0A56EBE86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9625" y="4393412"/>
            <a:ext cx="475395" cy="475395"/>
          </a:xfrm>
          <a:prstGeom prst="rect">
            <a:avLst/>
          </a:prstGeom>
        </p:spPr>
      </p:pic>
      <p:pic>
        <p:nvPicPr>
          <p:cNvPr id="37" name="Picture 67" descr="Logo&#10;&#10;Description automatically generated with medium confidence">
            <a:extLst>
              <a:ext uri="{FF2B5EF4-FFF2-40B4-BE49-F238E27FC236}">
                <a16:creationId xmlns:a16="http://schemas.microsoft.com/office/drawing/2014/main" id="{BAED12EC-DA10-449D-90CA-99BF78C1D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5733" y="2935327"/>
            <a:ext cx="446243" cy="446243"/>
          </a:xfrm>
          <a:prstGeom prst="rect">
            <a:avLst/>
          </a:prstGeom>
        </p:spPr>
      </p:pic>
      <p:sp>
        <p:nvSpPr>
          <p:cNvPr id="38" name="TextBox 68">
            <a:extLst>
              <a:ext uri="{FF2B5EF4-FFF2-40B4-BE49-F238E27FC236}">
                <a16:creationId xmlns:a16="http://schemas.microsoft.com/office/drawing/2014/main" id="{BE9D9D40-AA26-4895-8F18-F55A169CE500}"/>
              </a:ext>
            </a:extLst>
          </p:cNvPr>
          <p:cNvSpPr txBox="1"/>
          <p:nvPr/>
        </p:nvSpPr>
        <p:spPr>
          <a:xfrm>
            <a:off x="5603102" y="3380943"/>
            <a:ext cx="627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Gravity</a:t>
            </a:r>
          </a:p>
        </p:txBody>
      </p:sp>
      <p:sp>
        <p:nvSpPr>
          <p:cNvPr id="39" name="TextBox 69">
            <a:extLst>
              <a:ext uri="{FF2B5EF4-FFF2-40B4-BE49-F238E27FC236}">
                <a16:creationId xmlns:a16="http://schemas.microsoft.com/office/drawing/2014/main" id="{6DE0197A-E2BD-4A10-85F5-882A66F2808B}"/>
              </a:ext>
            </a:extLst>
          </p:cNvPr>
          <p:cNvSpPr txBox="1"/>
          <p:nvPr/>
        </p:nvSpPr>
        <p:spPr>
          <a:xfrm>
            <a:off x="5518013" y="4147070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Electricity</a:t>
            </a:r>
          </a:p>
        </p:txBody>
      </p:sp>
      <p:pic>
        <p:nvPicPr>
          <p:cNvPr id="40" name="תמונה 39">
            <a:extLst>
              <a:ext uri="{FF2B5EF4-FFF2-40B4-BE49-F238E27FC236}">
                <a16:creationId xmlns:a16="http://schemas.microsoft.com/office/drawing/2014/main" id="{825A0627-F514-45D3-A0C3-28E6DE303D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4288" y="4407283"/>
            <a:ext cx="475395" cy="475395"/>
          </a:xfrm>
          <a:prstGeom prst="rect">
            <a:avLst/>
          </a:prstGeom>
        </p:spPr>
      </p:pic>
      <p:sp>
        <p:nvSpPr>
          <p:cNvPr id="41" name="TextBox 69">
            <a:extLst>
              <a:ext uri="{FF2B5EF4-FFF2-40B4-BE49-F238E27FC236}">
                <a16:creationId xmlns:a16="http://schemas.microsoft.com/office/drawing/2014/main" id="{911286C6-CE9F-4923-9A9E-E10C60791AB7}"/>
              </a:ext>
            </a:extLst>
          </p:cNvPr>
          <p:cNvSpPr txBox="1"/>
          <p:nvPr/>
        </p:nvSpPr>
        <p:spPr>
          <a:xfrm>
            <a:off x="6316678" y="4161965"/>
            <a:ext cx="668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Faraday</a:t>
            </a:r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80DF7065-FD49-49CD-B2E7-F0DD806A1E7E}"/>
              </a:ext>
            </a:extLst>
          </p:cNvPr>
          <p:cNvSpPr/>
          <p:nvPr/>
        </p:nvSpPr>
        <p:spPr>
          <a:xfrm>
            <a:off x="5167726" y="2256534"/>
            <a:ext cx="8707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E27D022A-4210-445F-9B1C-CC11695C247A}"/>
              </a:ext>
            </a:extLst>
          </p:cNvPr>
          <p:cNvSpPr/>
          <p:nvPr/>
        </p:nvSpPr>
        <p:spPr>
          <a:xfrm>
            <a:off x="5020046" y="4980867"/>
            <a:ext cx="10845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כותרת 1">
            <a:extLst>
              <a:ext uri="{FF2B5EF4-FFF2-40B4-BE49-F238E27FC236}">
                <a16:creationId xmlns:a16="http://schemas.microsoft.com/office/drawing/2014/main" id="{7F13712F-0ED4-43B5-8D5F-246703D8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6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Example</a:t>
            </a:r>
            <a:endParaRPr lang="he-IL" dirty="0"/>
          </a:p>
        </p:txBody>
      </p:sp>
      <p:pic>
        <p:nvPicPr>
          <p:cNvPr id="46" name="Picture 12" descr="Logo, icon&#10;&#10;Description automatically generated">
            <a:extLst>
              <a:ext uri="{FF2B5EF4-FFF2-40B4-BE49-F238E27FC236}">
                <a16:creationId xmlns:a16="http://schemas.microsoft.com/office/drawing/2014/main" id="{EE8CD2FF-29E9-4A6D-BFBD-84A3E7B5F2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9477" y="2912947"/>
            <a:ext cx="665235" cy="665235"/>
          </a:xfrm>
          <a:prstGeom prst="rect">
            <a:avLst/>
          </a:prstGeom>
        </p:spPr>
      </p:pic>
      <p:cxnSp>
        <p:nvCxnSpPr>
          <p:cNvPr id="48" name="מחבר חץ ישר 47">
            <a:extLst>
              <a:ext uri="{FF2B5EF4-FFF2-40B4-BE49-F238E27FC236}">
                <a16:creationId xmlns:a16="http://schemas.microsoft.com/office/drawing/2014/main" id="{EEA50459-FB4E-4001-99B2-9E4C2434B308}"/>
              </a:ext>
            </a:extLst>
          </p:cNvPr>
          <p:cNvCxnSpPr>
            <a:stCxn id="34" idx="2"/>
            <a:endCxn id="30" idx="0"/>
          </p:cNvCxnSpPr>
          <p:nvPr/>
        </p:nvCxnSpPr>
        <p:spPr>
          <a:xfrm>
            <a:off x="4499187" y="3654142"/>
            <a:ext cx="1579" cy="50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311D2CD8-D636-4AC2-AF39-4F73050EA06E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5917003" y="3657942"/>
            <a:ext cx="319" cy="4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id="{DB9DD70C-5C5F-4BB2-8436-3FB2BE16382F}"/>
              </a:ext>
            </a:extLst>
          </p:cNvPr>
          <p:cNvCxnSpPr>
            <a:stCxn id="27" idx="2"/>
            <a:endCxn id="41" idx="0"/>
          </p:cNvCxnSpPr>
          <p:nvPr/>
        </p:nvCxnSpPr>
        <p:spPr>
          <a:xfrm flipH="1">
            <a:off x="6650808" y="3669104"/>
            <a:ext cx="2314" cy="49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חץ ישר 53">
            <a:extLst>
              <a:ext uri="{FF2B5EF4-FFF2-40B4-BE49-F238E27FC236}">
                <a16:creationId xmlns:a16="http://schemas.microsoft.com/office/drawing/2014/main" id="{F2116377-4F1E-4465-BE4E-E98FD9929411}"/>
              </a:ext>
            </a:extLst>
          </p:cNvPr>
          <p:cNvCxnSpPr>
            <a:stCxn id="46" idx="2"/>
            <a:endCxn id="29" idx="0"/>
          </p:cNvCxnSpPr>
          <p:nvPr/>
        </p:nvCxnSpPr>
        <p:spPr>
          <a:xfrm flipH="1">
            <a:off x="5220710" y="3578182"/>
            <a:ext cx="1385" cy="57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בועת דיבור: מלבן עם פינות מעוגלות 61">
            <a:extLst>
              <a:ext uri="{FF2B5EF4-FFF2-40B4-BE49-F238E27FC236}">
                <a16:creationId xmlns:a16="http://schemas.microsoft.com/office/drawing/2014/main" id="{230B0EDE-71FA-4F36-BCD7-4F228BC536E6}"/>
              </a:ext>
            </a:extLst>
          </p:cNvPr>
          <p:cNvSpPr/>
          <p:nvPr/>
        </p:nvSpPr>
        <p:spPr>
          <a:xfrm>
            <a:off x="7220781" y="1827027"/>
            <a:ext cx="1389819" cy="592627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3" name="תיבת טקסט 62">
            <a:extLst>
              <a:ext uri="{FF2B5EF4-FFF2-40B4-BE49-F238E27FC236}">
                <a16:creationId xmlns:a16="http://schemas.microsoft.com/office/drawing/2014/main" id="{38172185-35C0-45A8-975D-2CA770548241}"/>
              </a:ext>
            </a:extLst>
          </p:cNvPr>
          <p:cNvSpPr txBox="1"/>
          <p:nvPr/>
        </p:nvSpPr>
        <p:spPr>
          <a:xfrm>
            <a:off x="7438944" y="1955539"/>
            <a:ext cx="10695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Sun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cxnSp>
        <p:nvCxnSpPr>
          <p:cNvPr id="65" name="מחבר: מעוקל 64">
            <a:extLst>
              <a:ext uri="{FF2B5EF4-FFF2-40B4-BE49-F238E27FC236}">
                <a16:creationId xmlns:a16="http://schemas.microsoft.com/office/drawing/2014/main" id="{F76CDD34-65C8-4F1D-A905-9F5604936A69}"/>
              </a:ext>
            </a:extLst>
          </p:cNvPr>
          <p:cNvCxnSpPr>
            <a:stCxn id="46" idx="3"/>
          </p:cNvCxnSpPr>
          <p:nvPr/>
        </p:nvCxnSpPr>
        <p:spPr>
          <a:xfrm flipV="1">
            <a:off x="5554712" y="2123341"/>
            <a:ext cx="1562637" cy="11222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66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nip Diagonal Corner Rectangle 34">
            <a:extLst>
              <a:ext uri="{FF2B5EF4-FFF2-40B4-BE49-F238E27FC236}">
                <a16:creationId xmlns:a16="http://schemas.microsoft.com/office/drawing/2014/main" id="{1DBA59C2-0543-3041-8C7B-4DF521278DDC}"/>
              </a:ext>
            </a:extLst>
          </p:cNvPr>
          <p:cNvSpPr/>
          <p:nvPr/>
        </p:nvSpPr>
        <p:spPr>
          <a:xfrm>
            <a:off x="7381237" y="2275367"/>
            <a:ext cx="1892595" cy="2190307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50800" dir="282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nip Diagonal Corner Rectangle 16">
            <a:extLst>
              <a:ext uri="{FF2B5EF4-FFF2-40B4-BE49-F238E27FC236}">
                <a16:creationId xmlns:a16="http://schemas.microsoft.com/office/drawing/2014/main" id="{DCEA6BDC-C481-4B4D-B363-ADD96258BD7B}"/>
              </a:ext>
            </a:extLst>
          </p:cNvPr>
          <p:cNvSpPr/>
          <p:nvPr/>
        </p:nvSpPr>
        <p:spPr>
          <a:xfrm>
            <a:off x="2785730" y="2275367"/>
            <a:ext cx="1892595" cy="2190307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50800" dir="282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F6EB6-EA0E-6640-BD14-E5283EF7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Example 1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BB0561A-6039-6B45-843A-B795A034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3</a:t>
            </a:fld>
            <a:endParaRPr lang="en-US"/>
          </a:p>
        </p:txBody>
      </p:sp>
      <p:pic>
        <p:nvPicPr>
          <p:cNvPr id="8" name="Content Placeholder 7" descr="Circle&#10;&#10;Description automatically generated with medium confidence">
            <a:extLst>
              <a:ext uri="{FF2B5EF4-FFF2-40B4-BE49-F238E27FC236}">
                <a16:creationId xmlns:a16="http://schemas.microsoft.com/office/drawing/2014/main" id="{DD54E365-E084-024C-A1D3-A4088EF88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7720" y="3126295"/>
            <a:ext cx="446242" cy="44624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CB7F50-D93C-374F-98B5-6471B362DA71}"/>
              </a:ext>
            </a:extLst>
          </p:cNvPr>
          <p:cNvSpPr txBox="1"/>
          <p:nvPr/>
        </p:nvSpPr>
        <p:spPr>
          <a:xfrm>
            <a:off x="8083962" y="316475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Nucleus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477ABF-86FE-FF4E-B335-E5210E86EA4A}"/>
              </a:ext>
            </a:extLst>
          </p:cNvPr>
          <p:cNvSpPr txBox="1"/>
          <p:nvPr/>
        </p:nvSpPr>
        <p:spPr>
          <a:xfrm>
            <a:off x="8087506" y="2551609"/>
            <a:ext cx="104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Electrons</a:t>
            </a:r>
          </a:p>
        </p:txBody>
      </p:sp>
      <p:pic>
        <p:nvPicPr>
          <p:cNvPr id="12" name="Picture 11" descr="A close-up of a sun&#10;&#10;Description automatically generated with low confidence">
            <a:extLst>
              <a:ext uri="{FF2B5EF4-FFF2-40B4-BE49-F238E27FC236}">
                <a16:creationId xmlns:a16="http://schemas.microsoft.com/office/drawing/2014/main" id="{412A4E73-8EC1-7F48-AC3E-1BA275356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86" y="2433081"/>
            <a:ext cx="533400" cy="53340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C2502CB2-FEF6-5C42-95B0-95AF5A154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720" y="2474699"/>
            <a:ext cx="446242" cy="446242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ECC1C9DC-279D-7E4E-A77A-1CC5075D2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7765" y="3140474"/>
            <a:ext cx="446242" cy="4462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0ECA03A-63EC-234A-BA1C-973446F4180B}"/>
              </a:ext>
            </a:extLst>
          </p:cNvPr>
          <p:cNvSpPr txBox="1"/>
          <p:nvPr/>
        </p:nvSpPr>
        <p:spPr>
          <a:xfrm>
            <a:off x="3542346" y="316174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Earth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ED71DF-97AE-F346-9039-0315000E463E}"/>
              </a:ext>
            </a:extLst>
          </p:cNvPr>
          <p:cNvSpPr txBox="1"/>
          <p:nvPr/>
        </p:nvSpPr>
        <p:spPr>
          <a:xfrm>
            <a:off x="3558995" y="252606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Sun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22EAB4-5ACA-504A-A429-6AECBD8C3132}"/>
              </a:ext>
            </a:extLst>
          </p:cNvPr>
          <p:cNvCxnSpPr>
            <a:cxnSpLocks/>
            <a:stCxn id="31" idx="3"/>
            <a:endCxn id="8" idx="1"/>
          </p:cNvCxnSpPr>
          <p:nvPr/>
        </p:nvCxnSpPr>
        <p:spPr>
          <a:xfrm>
            <a:off x="4093116" y="2710728"/>
            <a:ext cx="3544604" cy="63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0134C1-95BA-B644-979D-66690049113D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 flipV="1">
            <a:off x="4224905" y="2697820"/>
            <a:ext cx="3412815" cy="64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18C18E7-848B-1B4D-967F-6AA5CAAAA830}"/>
              </a:ext>
            </a:extLst>
          </p:cNvPr>
          <p:cNvSpPr txBox="1"/>
          <p:nvPr/>
        </p:nvSpPr>
        <p:spPr>
          <a:xfrm>
            <a:off x="2524761" y="4950178"/>
            <a:ext cx="7044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Earth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revolve around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sun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like the 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electrons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circle around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nucleus.</a:t>
            </a:r>
          </a:p>
          <a:p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Earth </a:t>
            </a:r>
            <a:r>
              <a:rPr lang="en-US" b="1" i="1" dirty="0">
                <a:solidFill>
                  <a:schemeClr val="bg2">
                    <a:lumMod val="25000"/>
                  </a:schemeClr>
                </a:solidFill>
              </a:rPr>
              <a:t>create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 gravity like the electrons </a:t>
            </a:r>
            <a:r>
              <a:rPr lang="en-US" b="1" i="1" dirty="0">
                <a:solidFill>
                  <a:schemeClr val="bg2">
                    <a:lumMod val="25000"/>
                  </a:schemeClr>
                </a:solidFill>
              </a:rPr>
              <a:t>produce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 electricity.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EA7806-9B67-8E4F-94E2-4D5D51888F55}"/>
              </a:ext>
            </a:extLst>
          </p:cNvPr>
          <p:cNvSpPr txBox="1"/>
          <p:nvPr/>
        </p:nvSpPr>
        <p:spPr>
          <a:xfrm>
            <a:off x="3381170" y="190342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Base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6E12B5-D662-2A4B-B73C-92A6B226DB74}"/>
              </a:ext>
            </a:extLst>
          </p:cNvPr>
          <p:cNvSpPr txBox="1"/>
          <p:nvPr/>
        </p:nvSpPr>
        <p:spPr>
          <a:xfrm>
            <a:off x="7871474" y="1904066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Target</a:t>
            </a:r>
          </a:p>
        </p:txBody>
      </p:sp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B8C28F93-1E5A-ED44-8049-1CD330226D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9298" y="3751965"/>
            <a:ext cx="475395" cy="475395"/>
          </a:xfrm>
          <a:prstGeom prst="rect">
            <a:avLst/>
          </a:prstGeom>
        </p:spPr>
      </p:pic>
      <p:pic>
        <p:nvPicPr>
          <p:cNvPr id="52" name="Picture 51" descr="Logo&#10;&#10;Description automatically generated with medium confidence">
            <a:extLst>
              <a:ext uri="{FF2B5EF4-FFF2-40B4-BE49-F238E27FC236}">
                <a16:creationId xmlns:a16="http://schemas.microsoft.com/office/drawing/2014/main" id="{8364C5F0-3251-9E48-8610-A6719228E5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9443" y="3781117"/>
            <a:ext cx="446243" cy="44624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3E031E4-FE5F-BE48-9FB0-90FED7FFA58D}"/>
              </a:ext>
            </a:extLst>
          </p:cNvPr>
          <p:cNvSpPr txBox="1"/>
          <p:nvPr/>
        </p:nvSpPr>
        <p:spPr>
          <a:xfrm>
            <a:off x="3535256" y="3813875"/>
            <a:ext cx="85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Gravity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56408F-7429-F547-B801-41D7BB9B88F1}"/>
              </a:ext>
            </a:extLst>
          </p:cNvPr>
          <p:cNvSpPr txBox="1"/>
          <p:nvPr/>
        </p:nvSpPr>
        <p:spPr>
          <a:xfrm>
            <a:off x="8083961" y="3812654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Electricity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25D132-E7EB-C04E-B687-4B983E002949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4386195" y="3989663"/>
            <a:ext cx="3233103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13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90A263-D56C-4EE2-8780-16AC7DE0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Next…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85BCDC8-0B67-4103-8717-06A0AF57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30</a:t>
            </a:fld>
            <a:endParaRPr lang="en-US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FA216D6-E0A1-4C4B-839E-47B670F05CBB}"/>
              </a:ext>
            </a:extLst>
          </p:cNvPr>
          <p:cNvSpPr txBox="1"/>
          <p:nvPr/>
        </p:nvSpPr>
        <p:spPr>
          <a:xfrm>
            <a:off x="1127531" y="1966304"/>
            <a:ext cx="707860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which relation are more “important”.</a:t>
            </a:r>
          </a:p>
          <a:p>
            <a:r>
              <a:rPr lang="en-US" dirty="0"/>
              <a:t>      For example, </a:t>
            </a:r>
            <a:r>
              <a:rPr lang="en-US" b="1" i="1" dirty="0"/>
              <a:t>revolve around </a:t>
            </a:r>
            <a:r>
              <a:rPr lang="en-US" dirty="0"/>
              <a:t>is much more unique than </a:t>
            </a:r>
            <a:r>
              <a:rPr lang="en-US" b="1" i="1" dirty="0"/>
              <a:t>have</a:t>
            </a:r>
            <a:r>
              <a:rPr lang="en-US" dirty="0"/>
              <a:t> or </a:t>
            </a:r>
            <a:r>
              <a:rPr lang="en-US" b="1" i="1" dirty="0"/>
              <a:t>need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59FBC91-02F1-4115-8BB8-4C5228543363}"/>
              </a:ext>
            </a:extLst>
          </p:cNvPr>
          <p:cNvSpPr txBox="1"/>
          <p:nvPr/>
        </p:nvSpPr>
        <p:spPr>
          <a:xfrm>
            <a:off x="1127531" y="2846391"/>
            <a:ext cx="9478813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Re-check the similarity score of </a:t>
            </a:r>
            <a:r>
              <a:rPr lang="en-US" dirty="0" err="1"/>
              <a:t>sBERT</a:t>
            </a:r>
            <a:r>
              <a:rPr lang="en-US" dirty="0"/>
              <a:t> (affect also on the clustering).</a:t>
            </a:r>
          </a:p>
          <a:p>
            <a:r>
              <a:rPr lang="en-US" dirty="0"/>
              <a:t>      It seems that the gap between similar and non-similar relations is not always large enough.</a:t>
            </a:r>
          </a:p>
          <a:p>
            <a:r>
              <a:rPr lang="en-US" dirty="0"/>
              <a:t>      For example, </a:t>
            </a:r>
            <a:r>
              <a:rPr lang="en-US" b="1" i="1" dirty="0"/>
              <a:t>affect ~ surround</a:t>
            </a:r>
            <a:r>
              <a:rPr lang="en-US" dirty="0"/>
              <a:t> get score of 0.453 (not high but not low, it completely different).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8204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85BCDC8-0B67-4103-8717-06A0AF57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31</a:t>
            </a:fld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B9F66A19-E0EA-4CA3-A321-8159ADB9E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428" y="0"/>
            <a:ext cx="774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6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85BCDC8-0B67-4103-8717-06A0AF57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32</a:t>
            </a:fld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55CEAE5-38A1-4674-920C-DA694E7CE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43" y="0"/>
            <a:ext cx="10268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2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nip Diagonal Corner Rectangle 54">
            <a:extLst>
              <a:ext uri="{FF2B5EF4-FFF2-40B4-BE49-F238E27FC236}">
                <a16:creationId xmlns:a16="http://schemas.microsoft.com/office/drawing/2014/main" id="{5B7713BE-C2C5-634E-8BC8-880420E3EAC2}"/>
              </a:ext>
            </a:extLst>
          </p:cNvPr>
          <p:cNvSpPr/>
          <p:nvPr/>
        </p:nvSpPr>
        <p:spPr>
          <a:xfrm>
            <a:off x="7381237" y="2275367"/>
            <a:ext cx="1892595" cy="2892056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50800" dir="282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nip Diagonal Corner Rectangle 55">
            <a:extLst>
              <a:ext uri="{FF2B5EF4-FFF2-40B4-BE49-F238E27FC236}">
                <a16:creationId xmlns:a16="http://schemas.microsoft.com/office/drawing/2014/main" id="{31DAA6F5-6697-6F49-84E3-FF7574D030C3}"/>
              </a:ext>
            </a:extLst>
          </p:cNvPr>
          <p:cNvSpPr/>
          <p:nvPr/>
        </p:nvSpPr>
        <p:spPr>
          <a:xfrm>
            <a:off x="2785730" y="2275367"/>
            <a:ext cx="1892595" cy="2892056"/>
          </a:xfrm>
          <a:prstGeom prst="snip2Diag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50800" dir="282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F6EB6-EA0E-6640-BD14-E5283EF7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Example 2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BB0561A-6039-6B45-843A-B795A034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EA7806-9B67-8E4F-94E2-4D5D51888F55}"/>
              </a:ext>
            </a:extLst>
          </p:cNvPr>
          <p:cNvSpPr txBox="1"/>
          <p:nvPr/>
        </p:nvSpPr>
        <p:spPr>
          <a:xfrm>
            <a:off x="3381170" y="190342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Base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6E12B5-D662-2A4B-B73C-92A6B226DB74}"/>
              </a:ext>
            </a:extLst>
          </p:cNvPr>
          <p:cNvSpPr txBox="1"/>
          <p:nvPr/>
        </p:nvSpPr>
        <p:spPr>
          <a:xfrm>
            <a:off x="7871474" y="1904066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Target</a:t>
            </a:r>
          </a:p>
        </p:txBody>
      </p:sp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3E9A98-297C-334B-8B86-95225C8E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535" y="4379204"/>
            <a:ext cx="599317" cy="5993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B84758-4CF1-C041-9B50-FFEE450952A1}"/>
              </a:ext>
            </a:extLst>
          </p:cNvPr>
          <p:cNvSpPr txBox="1"/>
          <p:nvPr/>
        </p:nvSpPr>
        <p:spPr>
          <a:xfrm>
            <a:off x="3552978" y="4512292"/>
            <a:ext cx="93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Newton</a:t>
            </a:r>
          </a:p>
        </p:txBody>
      </p:sp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2A20D906-D7AD-F44F-81A1-867F9FD84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076" y="4317091"/>
            <a:ext cx="665235" cy="66523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BDA09C-8C30-9C48-9F4E-B006671C1DB1}"/>
              </a:ext>
            </a:extLst>
          </p:cNvPr>
          <p:cNvCxnSpPr/>
          <p:nvPr/>
        </p:nvCxnSpPr>
        <p:spPr>
          <a:xfrm flipV="1">
            <a:off x="4484900" y="4678862"/>
            <a:ext cx="3424952" cy="1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Content Placeholder 7" descr="Circle&#10;&#10;Description automatically generated with medium confidence">
            <a:extLst>
              <a:ext uri="{FF2B5EF4-FFF2-40B4-BE49-F238E27FC236}">
                <a16:creationId xmlns:a16="http://schemas.microsoft.com/office/drawing/2014/main" id="{2506BDDB-09CE-814A-9341-BEFD5F85D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720" y="3126295"/>
            <a:ext cx="446242" cy="44624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5ED075E-73B5-8B4E-A66A-DFC60EC1E78A}"/>
              </a:ext>
            </a:extLst>
          </p:cNvPr>
          <p:cNvSpPr txBox="1"/>
          <p:nvPr/>
        </p:nvSpPr>
        <p:spPr>
          <a:xfrm>
            <a:off x="8083962" y="316475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Nucleus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452BDB-20BD-034E-B71D-EDD126EC2B5A}"/>
              </a:ext>
            </a:extLst>
          </p:cNvPr>
          <p:cNvSpPr txBox="1"/>
          <p:nvPr/>
        </p:nvSpPr>
        <p:spPr>
          <a:xfrm>
            <a:off x="8087506" y="2551609"/>
            <a:ext cx="104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Electrons</a:t>
            </a:r>
          </a:p>
        </p:txBody>
      </p:sp>
      <p:pic>
        <p:nvPicPr>
          <p:cNvPr id="60" name="Picture 59" descr="A close-up of a sun&#10;&#10;Description automatically generated with low confidence">
            <a:extLst>
              <a:ext uri="{FF2B5EF4-FFF2-40B4-BE49-F238E27FC236}">
                <a16:creationId xmlns:a16="http://schemas.microsoft.com/office/drawing/2014/main" id="{F719DBD2-3E49-8648-8364-D08F8D8C1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186" y="2433081"/>
            <a:ext cx="533400" cy="533400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538508ED-9D1D-4D4D-9CAE-FD1205865E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7720" y="2474699"/>
            <a:ext cx="446242" cy="446242"/>
          </a:xfrm>
          <a:prstGeom prst="rect">
            <a:avLst/>
          </a:prstGeom>
        </p:spPr>
      </p:pic>
      <p:pic>
        <p:nvPicPr>
          <p:cNvPr id="62" name="Picture 61" descr="A picture containing text&#10;&#10;Description automatically generated">
            <a:extLst>
              <a:ext uri="{FF2B5EF4-FFF2-40B4-BE49-F238E27FC236}">
                <a16:creationId xmlns:a16="http://schemas.microsoft.com/office/drawing/2014/main" id="{FC5AA2E0-766B-EB42-A5A6-070559B8C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7765" y="3140474"/>
            <a:ext cx="446242" cy="44624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3703FEA-4832-204A-AACD-832F81A1735D}"/>
              </a:ext>
            </a:extLst>
          </p:cNvPr>
          <p:cNvSpPr txBox="1"/>
          <p:nvPr/>
        </p:nvSpPr>
        <p:spPr>
          <a:xfrm>
            <a:off x="3542346" y="316174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Earth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F1F677-D354-614C-98F8-CCE35DF7799C}"/>
              </a:ext>
            </a:extLst>
          </p:cNvPr>
          <p:cNvSpPr txBox="1"/>
          <p:nvPr/>
        </p:nvSpPr>
        <p:spPr>
          <a:xfrm>
            <a:off x="3558995" y="252606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Sun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2343CD-89B8-434C-8D29-CF7BAEF1AF10}"/>
              </a:ext>
            </a:extLst>
          </p:cNvPr>
          <p:cNvCxnSpPr>
            <a:cxnSpLocks/>
          </p:cNvCxnSpPr>
          <p:nvPr/>
        </p:nvCxnSpPr>
        <p:spPr>
          <a:xfrm>
            <a:off x="4302879" y="2777035"/>
            <a:ext cx="3256867" cy="70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D3D005-5502-8F44-BF73-EB80F25FC4DE}"/>
              </a:ext>
            </a:extLst>
          </p:cNvPr>
          <p:cNvCxnSpPr>
            <a:cxnSpLocks/>
          </p:cNvCxnSpPr>
          <p:nvPr/>
        </p:nvCxnSpPr>
        <p:spPr>
          <a:xfrm flipV="1">
            <a:off x="4349599" y="2842606"/>
            <a:ext cx="3210147" cy="44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F103CCC5-0090-D141-8148-8CEB6EA5D6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9298" y="3751965"/>
            <a:ext cx="475395" cy="475395"/>
          </a:xfrm>
          <a:prstGeom prst="rect">
            <a:avLst/>
          </a:prstGeom>
        </p:spPr>
      </p:pic>
      <p:pic>
        <p:nvPicPr>
          <p:cNvPr id="68" name="Picture 67" descr="Logo&#10;&#10;Description automatically generated with medium confidence">
            <a:extLst>
              <a:ext uri="{FF2B5EF4-FFF2-40B4-BE49-F238E27FC236}">
                <a16:creationId xmlns:a16="http://schemas.microsoft.com/office/drawing/2014/main" id="{AF59196C-171C-5B44-91E8-AC995B7D0D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9443" y="3781117"/>
            <a:ext cx="446243" cy="44624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2765A50-EC0F-1E4A-823F-B372860413DB}"/>
              </a:ext>
            </a:extLst>
          </p:cNvPr>
          <p:cNvSpPr txBox="1"/>
          <p:nvPr/>
        </p:nvSpPr>
        <p:spPr>
          <a:xfrm>
            <a:off x="3535256" y="3813875"/>
            <a:ext cx="85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Gravity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FE8F55-B683-894C-926A-EB72E68B7190}"/>
              </a:ext>
            </a:extLst>
          </p:cNvPr>
          <p:cNvSpPr txBox="1"/>
          <p:nvPr/>
        </p:nvSpPr>
        <p:spPr>
          <a:xfrm>
            <a:off x="8083961" y="3812654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Electricity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9EF05F0-DD24-024F-AF5A-AC4CBFECE54F}"/>
              </a:ext>
            </a:extLst>
          </p:cNvPr>
          <p:cNvCxnSpPr/>
          <p:nvPr/>
        </p:nvCxnSpPr>
        <p:spPr>
          <a:xfrm>
            <a:off x="4497572" y="4004238"/>
            <a:ext cx="3062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0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6EB6-EA0E-6640-BD14-E5283EF7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      Notation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BB0561A-6039-6B45-843A-B795A034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62194F-0E3F-4F44-9BA0-514203917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250" y="1825625"/>
                <a:ext cx="1078865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bg2">
                        <a:lumMod val="25000"/>
                      </a:schemeClr>
                    </a:solidFill>
                  </a:rPr>
                  <a:t>1)   Relations between two entities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𝑒𝑛𝑡𝑖𝑡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i="1" dirty="0">
                    <a:solidFill>
                      <a:schemeClr val="bg2">
                        <a:lumMod val="25000"/>
                      </a:schemeClr>
                    </a:solidFill>
                  </a:rPr>
                  <a:t>:</a:t>
                </a:r>
                <a:r>
                  <a:rPr lang="en-US" sz="2200" b="0" i="1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𝑒𝑛𝑡𝑖𝑡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bg2">
                        <a:lumMod val="25000"/>
                      </a:schemeClr>
                    </a:solidFill>
                  </a:rPr>
                  <a:t>  </a:t>
                </a:r>
                <a:r>
                  <a:rPr lang="en-US" sz="2200" b="1" dirty="0">
                    <a:solidFill>
                      <a:schemeClr val="bg2">
                        <a:lumMod val="25000"/>
                      </a:schemeClr>
                    </a:solidFill>
                  </a:rPr>
                  <a:t>--or--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𝑒𝑛𝑡𝑖𝑡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bg2">
                        <a:lumMod val="25000"/>
                      </a:schemeClr>
                    </a:solidFill>
                  </a:rPr>
                  <a:t> .*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𝑒𝑛𝑡𝑖𝑡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lvl="1"/>
                <a:r>
                  <a:rPr lang="en-US" sz="2200" dirty="0">
                    <a:solidFill>
                      <a:schemeClr val="bg2">
                        <a:lumMod val="25000"/>
                      </a:schemeClr>
                    </a:solidFill>
                  </a:rPr>
                  <a:t>The order is important! (newton discovered gravity, but gravity didn’t discover newton).</a:t>
                </a:r>
              </a:p>
              <a:p>
                <a:pPr lvl="1"/>
                <a:r>
                  <a:rPr lang="en-US" sz="2200" dirty="0">
                    <a:solidFill>
                      <a:schemeClr val="bg2">
                        <a:lumMod val="25000"/>
                      </a:schemeClr>
                    </a:solidFill>
                  </a:rPr>
                  <a:t>For example, all the relations between earth and sun, such as </a:t>
                </a:r>
                <a:r>
                  <a:rPr lang="en-US" sz="2200" b="1" i="1" dirty="0">
                    <a:solidFill>
                      <a:srgbClr val="0070C0"/>
                    </a:solidFill>
                  </a:rPr>
                  <a:t>earth</a:t>
                </a:r>
                <a:r>
                  <a:rPr lang="en-US" sz="2200" b="1" i="1" dirty="0">
                    <a:solidFill>
                      <a:schemeClr val="bg2">
                        <a:lumMod val="25000"/>
                      </a:schemeClr>
                    </a:solidFill>
                  </a:rPr>
                  <a:t> revolve around the </a:t>
                </a:r>
                <a:r>
                  <a:rPr lang="en-US" sz="2200" b="1" i="1" dirty="0">
                    <a:solidFill>
                      <a:schemeClr val="accent2"/>
                    </a:solidFill>
                  </a:rPr>
                  <a:t>sun</a:t>
                </a:r>
                <a:r>
                  <a:rPr lang="en-US" sz="2200" b="1" i="1" dirty="0">
                    <a:solidFill>
                      <a:schemeClr val="bg2">
                        <a:lumMod val="25000"/>
                      </a:schemeClr>
                    </a:solidFill>
                  </a:rPr>
                  <a:t>, </a:t>
                </a:r>
                <a:r>
                  <a:rPr lang="en-US" sz="2200" dirty="0">
                    <a:solidFill>
                      <a:schemeClr val="bg2">
                        <a:lumMod val="25000"/>
                      </a:schemeClr>
                    </a:solidFill>
                  </a:rPr>
                  <a:t>or </a:t>
                </a:r>
                <a:r>
                  <a:rPr lang="en-US" sz="2200" b="1" i="1" dirty="0">
                    <a:solidFill>
                      <a:srgbClr val="0070C0"/>
                    </a:solidFill>
                  </a:rPr>
                  <a:t>earth</a:t>
                </a:r>
                <a:r>
                  <a:rPr lang="en-US" sz="2200" b="1" i="1" dirty="0">
                    <a:solidFill>
                      <a:schemeClr val="bg2">
                        <a:lumMod val="25000"/>
                      </a:schemeClr>
                    </a:solidFill>
                  </a:rPr>
                  <a:t> not fall into the </a:t>
                </a:r>
                <a:r>
                  <a:rPr lang="en-US" sz="2200" b="1" i="1" dirty="0">
                    <a:solidFill>
                      <a:schemeClr val="accent2"/>
                    </a:solidFill>
                  </a:rPr>
                  <a:t>sun</a:t>
                </a:r>
                <a:r>
                  <a:rPr lang="en-US" sz="2200" dirty="0">
                    <a:solidFill>
                      <a:schemeClr val="bg2">
                        <a:lumMod val="25000"/>
                      </a:schemeClr>
                    </a:solidFill>
                  </a:rPr>
                  <a:t>, will be mark under </a:t>
                </a:r>
                <a:r>
                  <a:rPr lang="en-US" sz="2200" b="1" i="1" dirty="0">
                    <a:solidFill>
                      <a:srgbClr val="0070C0"/>
                    </a:solidFill>
                  </a:rPr>
                  <a:t>earth</a:t>
                </a:r>
                <a:r>
                  <a:rPr lang="en-US" sz="2200" b="1" i="1" dirty="0">
                    <a:solidFill>
                      <a:schemeClr val="bg2">
                        <a:lumMod val="25000"/>
                      </a:schemeClr>
                    </a:solidFill>
                  </a:rPr>
                  <a:t>:</a:t>
                </a:r>
                <a:r>
                  <a:rPr lang="en-US" sz="2200" b="1" i="1" dirty="0">
                    <a:solidFill>
                      <a:schemeClr val="accent2"/>
                    </a:solidFill>
                  </a:rPr>
                  <a:t>sun</a:t>
                </a:r>
                <a:r>
                  <a:rPr lang="en-US" sz="2200" dirty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22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bg2">
                        <a:lumMod val="25000"/>
                      </a:schemeClr>
                    </a:solidFill>
                  </a:rPr>
                  <a:t>2)   Single mapping relation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solidFill>
                      <a:schemeClr val="bg2">
                        <a:lumMod val="25000"/>
                      </a:schemeClr>
                    </a:solidFill>
                  </a:rPr>
                  <a:t> means the we looking for the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bg2">
                        <a:lumMod val="2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bg2">
                        <a:lumMod val="25000"/>
                      </a:schemeClr>
                    </a:solidFill>
                  </a:rPr>
                  <a:t> compared to the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bg2">
                        <a:lumMod val="2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lang="en-US" sz="2200" dirty="0">
                    <a:solidFill>
                      <a:schemeClr val="bg2">
                        <a:lumMod val="25000"/>
                      </a:schemeClr>
                    </a:solidFill>
                  </a:rPr>
                  <a:t>For 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𝒆𝒂𝒓𝒕𝒉</m:t>
                        </m:r>
                        <m:r>
                          <a:rPr lang="en-US" sz="22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𝒔𝒖𝒏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𝒆𝒍𝒆𝒄𝒕𝒓𝒐𝒏𝒔</m:t>
                        </m:r>
                        <m:r>
                          <a:rPr lang="en-US" sz="22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𝒏𝒖𝒄𝒍𝒆𝒖𝒔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bg2">
                        <a:lumMod val="25000"/>
                      </a:schemeClr>
                    </a:solidFill>
                  </a:rPr>
                  <a:t>, this will map </a:t>
                </a:r>
                <a:r>
                  <a:rPr lang="en-US" sz="2200" b="1" dirty="0">
                    <a:solidFill>
                      <a:schemeClr val="bg2">
                        <a:lumMod val="25000"/>
                      </a:schemeClr>
                    </a:solidFill>
                  </a:rPr>
                  <a:t>earth </a:t>
                </a:r>
                <a:r>
                  <a:rPr lang="en-US" sz="2200" b="1" dirty="0">
                    <a:solidFill>
                      <a:schemeClr val="bg2">
                        <a:lumMod val="25000"/>
                      </a:schemeClr>
                    </a:solidFill>
                    <a:sym typeface="Wingdings" pitchFamily="2" charset="2"/>
                  </a:rPr>
                  <a:t> electrons </a:t>
                </a:r>
                <a:r>
                  <a:rPr lang="en-US" sz="2200" dirty="0">
                    <a:solidFill>
                      <a:schemeClr val="bg2">
                        <a:lumMod val="25000"/>
                      </a:schemeClr>
                    </a:solidFill>
                    <a:sym typeface="Wingdings" pitchFamily="2" charset="2"/>
                  </a:rPr>
                  <a:t>and </a:t>
                </a:r>
                <a:r>
                  <a:rPr lang="en-US" sz="2200" b="1" dirty="0">
                    <a:solidFill>
                      <a:schemeClr val="bg2">
                        <a:lumMod val="25000"/>
                      </a:schemeClr>
                    </a:solidFill>
                    <a:sym typeface="Wingdings" pitchFamily="2" charset="2"/>
                  </a:rPr>
                  <a:t>sun  nucleus</a:t>
                </a:r>
                <a:r>
                  <a:rPr lang="en-US" sz="2200" dirty="0">
                    <a:solidFill>
                      <a:schemeClr val="bg2">
                        <a:lumMod val="25000"/>
                      </a:schemeClr>
                    </a:solidFill>
                    <a:sym typeface="Wingdings" pitchFamily="2" charset="2"/>
                  </a:rPr>
                  <a:t>.</a:t>
                </a:r>
                <a:endParaRPr lang="en-US" sz="2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62194F-0E3F-4F44-9BA0-514203917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250" y="1825625"/>
                <a:ext cx="10788650" cy="4351338"/>
              </a:xfrm>
              <a:blipFill>
                <a:blip r:embed="rId2"/>
                <a:stretch>
                  <a:fillRect l="-1186" t="-2241" r="-9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B735FD9-A258-5C4E-8D5B-6BDA28EE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32" y="579861"/>
            <a:ext cx="853558" cy="85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4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E8151-978E-3E4D-9D32-BA2A07D5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CB4C50-AA1A-E744-A8BA-FBD92D93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      Flow</a:t>
            </a: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5BEA762-B770-384C-83E8-758F92CF1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120" y="1471223"/>
            <a:ext cx="4351338" cy="43513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B5A3D9-1C13-434E-A2B6-4D7288A54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02" y="753474"/>
            <a:ext cx="929168" cy="45732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2BAFC8-129D-4733-BAD1-047D6C5A7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5594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Collecting data</a:t>
            </a:r>
          </a:p>
        </p:txBody>
      </p:sp>
    </p:spTree>
    <p:extLst>
      <p:ext uri="{BB962C8B-B14F-4D97-AF65-F5344CB8AC3E}">
        <p14:creationId xmlns:p14="http://schemas.microsoft.com/office/powerpoint/2010/main" val="415576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E8151-978E-3E4D-9D32-BA2A07D5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CB4C50-AA1A-E744-A8BA-FBD92D93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      Flow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B5A3D9-1C13-434E-A2B6-4D7288A54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02" y="753474"/>
            <a:ext cx="929168" cy="457325"/>
          </a:xfrm>
          <a:prstGeom prst="rect">
            <a:avLst/>
          </a:prstGeom>
        </p:spPr>
      </p:pic>
      <p:pic>
        <p:nvPicPr>
          <p:cNvPr id="8" name="Content Placeholder 23" descr="Logo&#10;&#10;Description automatically generated">
            <a:extLst>
              <a:ext uri="{FF2B5EF4-FFF2-40B4-BE49-F238E27FC236}">
                <a16:creationId xmlns:a16="http://schemas.microsoft.com/office/drawing/2014/main" id="{BCA535B6-E85D-46D4-B12B-22DD3F161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30" y="2539398"/>
            <a:ext cx="1219200" cy="1219200"/>
          </a:xfrm>
          <a:prstGeom prst="rect">
            <a:avLst/>
          </a:prstGeom>
        </p:spPr>
      </p:pic>
      <p:pic>
        <p:nvPicPr>
          <p:cNvPr id="10" name="Picture 27" descr="A dart in the bullseye&#10;&#10;Description automatically generated with medium confidence">
            <a:extLst>
              <a:ext uri="{FF2B5EF4-FFF2-40B4-BE49-F238E27FC236}">
                <a16:creationId xmlns:a16="http://schemas.microsoft.com/office/drawing/2014/main" id="{1DDBB038-39EF-4256-9CFC-791B99C5D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0760" y="2539398"/>
            <a:ext cx="1219200" cy="1219200"/>
          </a:xfrm>
          <a:prstGeom prst="rect">
            <a:avLst/>
          </a:prstGeom>
        </p:spPr>
      </p:pic>
      <p:sp>
        <p:nvSpPr>
          <p:cNvPr id="11" name="TextBox 28">
            <a:extLst>
              <a:ext uri="{FF2B5EF4-FFF2-40B4-BE49-F238E27FC236}">
                <a16:creationId xmlns:a16="http://schemas.microsoft.com/office/drawing/2014/main" id="{0EA1D422-1322-4148-AA18-FAE96D1AFFB4}"/>
              </a:ext>
            </a:extLst>
          </p:cNvPr>
          <p:cNvSpPr txBox="1"/>
          <p:nvPr/>
        </p:nvSpPr>
        <p:spPr>
          <a:xfrm>
            <a:off x="6872145" y="3668111"/>
            <a:ext cx="772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Base</a:t>
            </a:r>
          </a:p>
        </p:txBody>
      </p:sp>
      <p:sp>
        <p:nvSpPr>
          <p:cNvPr id="12" name="TextBox 29">
            <a:extLst>
              <a:ext uri="{FF2B5EF4-FFF2-40B4-BE49-F238E27FC236}">
                <a16:creationId xmlns:a16="http://schemas.microsoft.com/office/drawing/2014/main" id="{6578E4FB-975F-4ECF-8433-E75227834461}"/>
              </a:ext>
            </a:extLst>
          </p:cNvPr>
          <p:cNvSpPr txBox="1"/>
          <p:nvPr/>
        </p:nvSpPr>
        <p:spPr>
          <a:xfrm>
            <a:off x="9611989" y="3668111"/>
            <a:ext cx="95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nip Diagonal Corner Rectangle 31">
                <a:extLst>
                  <a:ext uri="{FF2B5EF4-FFF2-40B4-BE49-F238E27FC236}">
                    <a16:creationId xmlns:a16="http://schemas.microsoft.com/office/drawing/2014/main" id="{059331AB-9ED4-417B-B750-9B68331DB414}"/>
                  </a:ext>
                </a:extLst>
              </p:cNvPr>
              <p:cNvSpPr/>
              <p:nvPr/>
            </p:nvSpPr>
            <p:spPr>
              <a:xfrm>
                <a:off x="6538827" y="4129776"/>
                <a:ext cx="1428382" cy="771822"/>
              </a:xfrm>
              <a:prstGeom prst="snip2DiagRect">
                <a:avLst/>
              </a:prstGeom>
              <a:solidFill>
                <a:schemeClr val="bg2"/>
              </a:solidFill>
              <a:ln>
                <a:solidFill>
                  <a:srgbClr val="B7B7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Snip Diagonal Corner Rectangle 31">
                <a:extLst>
                  <a:ext uri="{FF2B5EF4-FFF2-40B4-BE49-F238E27FC236}">
                    <a16:creationId xmlns:a16="http://schemas.microsoft.com/office/drawing/2014/main" id="{059331AB-9ED4-417B-B750-9B68331DB4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27" y="4129776"/>
                <a:ext cx="1428382" cy="771822"/>
              </a:xfrm>
              <a:prstGeom prst="snip2Diag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B7B7B7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nip Diagonal Corner Rectangle 32">
                <a:extLst>
                  <a:ext uri="{FF2B5EF4-FFF2-40B4-BE49-F238E27FC236}">
                    <a16:creationId xmlns:a16="http://schemas.microsoft.com/office/drawing/2014/main" id="{54BAF406-8CC0-4B94-A049-1E3D07A4F5A7}"/>
                  </a:ext>
                </a:extLst>
              </p:cNvPr>
              <p:cNvSpPr/>
              <p:nvPr/>
            </p:nvSpPr>
            <p:spPr>
              <a:xfrm>
                <a:off x="9368105" y="4129776"/>
                <a:ext cx="1428382" cy="771822"/>
              </a:xfrm>
              <a:prstGeom prst="snip2DiagRect">
                <a:avLst/>
              </a:prstGeom>
              <a:solidFill>
                <a:schemeClr val="bg2"/>
              </a:solidFill>
              <a:ln>
                <a:solidFill>
                  <a:srgbClr val="B7B7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Snip Diagonal Corner Rectangle 32">
                <a:extLst>
                  <a:ext uri="{FF2B5EF4-FFF2-40B4-BE49-F238E27FC236}">
                    <a16:creationId xmlns:a16="http://schemas.microsoft.com/office/drawing/2014/main" id="{54BAF406-8CC0-4B94-A049-1E3D07A4F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105" y="4129776"/>
                <a:ext cx="1428382" cy="771822"/>
              </a:xfrm>
              <a:prstGeom prst="snip2Diag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B7B7B7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triped Right Arrow 33">
            <a:extLst>
              <a:ext uri="{FF2B5EF4-FFF2-40B4-BE49-F238E27FC236}">
                <a16:creationId xmlns:a16="http://schemas.microsoft.com/office/drawing/2014/main" id="{530B9B24-85E3-4B8B-9A56-D6233B2D7150}"/>
              </a:ext>
            </a:extLst>
          </p:cNvPr>
          <p:cNvSpPr/>
          <p:nvPr/>
        </p:nvSpPr>
        <p:spPr>
          <a:xfrm>
            <a:off x="8407970" y="2897253"/>
            <a:ext cx="608809" cy="531747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87885EB-2D80-4775-AE4A-D728C0F74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5594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Collecting data</a:t>
            </a:r>
          </a:p>
          <a:p>
            <a:r>
              <a:rPr lang="en-US" b="1" dirty="0"/>
              <a:t>Score for single mapping</a:t>
            </a:r>
          </a:p>
        </p:txBody>
      </p:sp>
    </p:spTree>
    <p:extLst>
      <p:ext uri="{BB962C8B-B14F-4D97-AF65-F5344CB8AC3E}">
        <p14:creationId xmlns:p14="http://schemas.microsoft.com/office/powerpoint/2010/main" val="369800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2CDD-9C13-464A-A1F9-93051F96C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5594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Collecting data</a:t>
            </a:r>
          </a:p>
          <a:p>
            <a:r>
              <a:rPr lang="en-US" dirty="0"/>
              <a:t>Score for single mapping</a:t>
            </a:r>
          </a:p>
          <a:p>
            <a:r>
              <a:rPr lang="en-US" b="1" dirty="0"/>
              <a:t>Solution for multiple mappings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E8151-978E-3E4D-9D32-BA2A07D5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CB4C50-AA1A-E744-A8BA-FBD92D93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      Flow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B5A3D9-1C13-434E-A2B6-4D7288A54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02" y="753474"/>
            <a:ext cx="929168" cy="457325"/>
          </a:xfrm>
          <a:prstGeom prst="rect">
            <a:avLst/>
          </a:prstGeom>
        </p:spPr>
      </p:pic>
      <p:pic>
        <p:nvPicPr>
          <p:cNvPr id="6" name="Content Placeholder 23" descr="Logo&#10;&#10;Description automatically generated">
            <a:extLst>
              <a:ext uri="{FF2B5EF4-FFF2-40B4-BE49-F238E27FC236}">
                <a16:creationId xmlns:a16="http://schemas.microsoft.com/office/drawing/2014/main" id="{AC6E8F0E-19D3-42AD-8CB1-9CAE7CA95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898" y="2539398"/>
            <a:ext cx="1219200" cy="1219200"/>
          </a:xfrm>
          <a:prstGeom prst="rect">
            <a:avLst/>
          </a:prstGeom>
        </p:spPr>
      </p:pic>
      <p:pic>
        <p:nvPicPr>
          <p:cNvPr id="8" name="Picture 27" descr="A dart in the bullseye&#10;&#10;Description automatically generated with medium confidence">
            <a:extLst>
              <a:ext uri="{FF2B5EF4-FFF2-40B4-BE49-F238E27FC236}">
                <a16:creationId xmlns:a16="http://schemas.microsoft.com/office/drawing/2014/main" id="{178F1036-6E79-4823-A83B-07A1EC9EC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0760" y="2539398"/>
            <a:ext cx="1219200" cy="1219200"/>
          </a:xfrm>
          <a:prstGeom prst="rect">
            <a:avLst/>
          </a:prstGeom>
        </p:spPr>
      </p:pic>
      <p:sp>
        <p:nvSpPr>
          <p:cNvPr id="9" name="TextBox 28">
            <a:extLst>
              <a:ext uri="{FF2B5EF4-FFF2-40B4-BE49-F238E27FC236}">
                <a16:creationId xmlns:a16="http://schemas.microsoft.com/office/drawing/2014/main" id="{43FE60BC-7A28-46BB-BD9A-06F66CDB9ED8}"/>
              </a:ext>
            </a:extLst>
          </p:cNvPr>
          <p:cNvSpPr txBox="1"/>
          <p:nvPr/>
        </p:nvSpPr>
        <p:spPr>
          <a:xfrm>
            <a:off x="6659013" y="3668111"/>
            <a:ext cx="772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Base</a:t>
            </a:r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63C2FB1A-C29E-44D3-AFC4-5DF4135B26E8}"/>
              </a:ext>
            </a:extLst>
          </p:cNvPr>
          <p:cNvSpPr txBox="1"/>
          <p:nvPr/>
        </p:nvSpPr>
        <p:spPr>
          <a:xfrm>
            <a:off x="9611989" y="3668111"/>
            <a:ext cx="95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nip Diagonal Corner Rectangle 31">
                <a:extLst>
                  <a:ext uri="{FF2B5EF4-FFF2-40B4-BE49-F238E27FC236}">
                    <a16:creationId xmlns:a16="http://schemas.microsoft.com/office/drawing/2014/main" id="{6A1B4FC4-2EEC-4F25-A52D-AD56AE812DE4}"/>
                  </a:ext>
                </a:extLst>
              </p:cNvPr>
              <p:cNvSpPr/>
              <p:nvPr/>
            </p:nvSpPr>
            <p:spPr>
              <a:xfrm>
                <a:off x="6096000" y="4129776"/>
                <a:ext cx="1871209" cy="771822"/>
              </a:xfrm>
              <a:prstGeom prst="snip2DiagRect">
                <a:avLst/>
              </a:prstGeom>
              <a:solidFill>
                <a:schemeClr val="bg2"/>
              </a:solidFill>
              <a:ln>
                <a:solidFill>
                  <a:srgbClr val="B7B7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Snip Diagonal Corner Rectangle 31">
                <a:extLst>
                  <a:ext uri="{FF2B5EF4-FFF2-40B4-BE49-F238E27FC236}">
                    <a16:creationId xmlns:a16="http://schemas.microsoft.com/office/drawing/2014/main" id="{6A1B4FC4-2EEC-4F25-A52D-AD56AE812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29776"/>
                <a:ext cx="1871209" cy="771822"/>
              </a:xfrm>
              <a:prstGeom prst="snip2Diag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B7B7B7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nip Diagonal Corner Rectangle 32">
                <a:extLst>
                  <a:ext uri="{FF2B5EF4-FFF2-40B4-BE49-F238E27FC236}">
                    <a16:creationId xmlns:a16="http://schemas.microsoft.com/office/drawing/2014/main" id="{E30356B3-33D4-4AFA-A597-F1DE11F6EF41}"/>
                  </a:ext>
                </a:extLst>
              </p:cNvPr>
              <p:cNvSpPr/>
              <p:nvPr/>
            </p:nvSpPr>
            <p:spPr>
              <a:xfrm>
                <a:off x="9196223" y="4129776"/>
                <a:ext cx="1742199" cy="771822"/>
              </a:xfrm>
              <a:prstGeom prst="snip2DiagRect">
                <a:avLst/>
              </a:prstGeom>
              <a:solidFill>
                <a:schemeClr val="bg2"/>
              </a:solidFill>
              <a:ln>
                <a:solidFill>
                  <a:srgbClr val="B7B7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Snip Diagonal Corner Rectangle 32">
                <a:extLst>
                  <a:ext uri="{FF2B5EF4-FFF2-40B4-BE49-F238E27FC236}">
                    <a16:creationId xmlns:a16="http://schemas.microsoft.com/office/drawing/2014/main" id="{E30356B3-33D4-4AFA-A597-F1DE11F6E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223" y="4129776"/>
                <a:ext cx="1742199" cy="771822"/>
              </a:xfrm>
              <a:prstGeom prst="snip2Diag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B7B7B7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triped Right Arrow 33">
            <a:extLst>
              <a:ext uri="{FF2B5EF4-FFF2-40B4-BE49-F238E27FC236}">
                <a16:creationId xmlns:a16="http://schemas.microsoft.com/office/drawing/2014/main" id="{D1D48794-A2EA-48F2-B8E6-E4D36023C3F8}"/>
              </a:ext>
            </a:extLst>
          </p:cNvPr>
          <p:cNvSpPr/>
          <p:nvPr/>
        </p:nvSpPr>
        <p:spPr>
          <a:xfrm>
            <a:off x="8325470" y="2897253"/>
            <a:ext cx="608809" cy="531747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7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CF3B11-FD85-4E5B-A8AA-3608D636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Data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163D6B-F2A2-4A53-BAA4-E0DA68BE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earth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.*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sun</a:t>
            </a:r>
          </a:p>
          <a:p>
            <a:pPr lvl="1"/>
            <a:r>
              <a:rPr lang="en-US" dirty="0"/>
              <a:t>How do we get the relations between them?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Earth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revolve around the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sun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Earth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not fall into the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sun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291307-82CD-40CC-BC2B-E64DFF9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7361-7722-4548-A658-2ECE4CB2EB5D}" type="slidenum">
              <a:rPr lang="en-US" smtClean="0"/>
              <a:t>9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E44E841-9443-4F1A-936D-8F5194EBA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809" y="3833062"/>
            <a:ext cx="1514832" cy="121186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98E9E286-F4E0-421D-8DE3-AB5F0357D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592" y="4218101"/>
            <a:ext cx="2369685" cy="789895"/>
          </a:xfrm>
          <a:prstGeom prst="rect">
            <a:avLst/>
          </a:prstGeom>
        </p:spPr>
      </p:pic>
      <p:pic>
        <p:nvPicPr>
          <p:cNvPr id="10" name="תמונה 9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A5D28734-D237-4735-9DD9-1E661175B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324" y="3796454"/>
            <a:ext cx="1248473" cy="1248473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FA36A37-6AFF-4BB7-86DC-1412E07CB04F}"/>
              </a:ext>
            </a:extLst>
          </p:cNvPr>
          <p:cNvSpPr txBox="1"/>
          <p:nvPr/>
        </p:nvSpPr>
        <p:spPr>
          <a:xfrm>
            <a:off x="8403229" y="5114973"/>
            <a:ext cx="13029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ConceptNet</a:t>
            </a:r>
            <a:endParaRPr lang="he-IL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B496C6C-01E9-40B5-858D-88DF904275CE}"/>
              </a:ext>
            </a:extLst>
          </p:cNvPr>
          <p:cNvSpPr txBox="1"/>
          <p:nvPr/>
        </p:nvSpPr>
        <p:spPr>
          <a:xfrm>
            <a:off x="4552924" y="5058796"/>
            <a:ext cx="21709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Google AutoSuggests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CDBEFC2E-5393-4936-8658-C2B1A83DF3E4}"/>
              </a:ext>
            </a:extLst>
          </p:cNvPr>
          <p:cNvSpPr txBox="1"/>
          <p:nvPr/>
        </p:nvSpPr>
        <p:spPr>
          <a:xfrm>
            <a:off x="1751324" y="5078264"/>
            <a:ext cx="126509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Quasimodo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969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5100</TotalTime>
  <Words>1098</Words>
  <Application>Microsoft Office PowerPoint</Application>
  <PresentationFormat>מסך רחב</PresentationFormat>
  <Paragraphs>308</Paragraphs>
  <Slides>32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Office Theme</vt:lpstr>
      <vt:lpstr>Structure Mapping</vt:lpstr>
      <vt:lpstr>Problem definition</vt:lpstr>
      <vt:lpstr>Example 1</vt:lpstr>
      <vt:lpstr>Example 2</vt:lpstr>
      <vt:lpstr>        Notation</vt:lpstr>
      <vt:lpstr>        Flow</vt:lpstr>
      <vt:lpstr>        Flow</vt:lpstr>
      <vt:lpstr>        Flow</vt:lpstr>
      <vt:lpstr>Data</vt:lpstr>
      <vt:lpstr>מצגת של PowerPoint‏</vt:lpstr>
      <vt:lpstr>מצגת של PowerPoint‏</vt:lpstr>
      <vt:lpstr>מצגת של PowerPoint‏</vt:lpstr>
      <vt:lpstr>Score for single mapping</vt:lpstr>
      <vt:lpstr>מצגת של PowerPoint‏</vt:lpstr>
      <vt:lpstr>מצגת של PowerPoint‏</vt:lpstr>
      <vt:lpstr>מצגת של PowerPoint‏</vt:lpstr>
      <vt:lpstr>מצגת של PowerPoint‏</vt:lpstr>
      <vt:lpstr>Solution for multiple mapping</vt:lpstr>
      <vt:lpstr>Solution for multiple mapping</vt:lpstr>
      <vt:lpstr>Solution for multiple mapping</vt:lpstr>
      <vt:lpstr>Examples</vt:lpstr>
      <vt:lpstr>Examples</vt:lpstr>
      <vt:lpstr>Examples</vt:lpstr>
      <vt:lpstr>Examples</vt:lpstr>
      <vt:lpstr>Examples</vt:lpstr>
      <vt:lpstr>Entities Suggestions</vt:lpstr>
      <vt:lpstr>How it works?</vt:lpstr>
      <vt:lpstr>Example</vt:lpstr>
      <vt:lpstr>Example</vt:lpstr>
      <vt:lpstr>Next…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Mapping</dc:title>
  <dc:creator>Shahar Jacob</dc:creator>
  <cp:lastModifiedBy>שחר יעקב</cp:lastModifiedBy>
  <cp:revision>60</cp:revision>
  <dcterms:created xsi:type="dcterms:W3CDTF">2021-07-16T18:45:42Z</dcterms:created>
  <dcterms:modified xsi:type="dcterms:W3CDTF">2021-08-09T22:32:50Z</dcterms:modified>
</cp:coreProperties>
</file>