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261" autoAdjust="0"/>
  </p:normalViewPr>
  <p:slideViewPr>
    <p:cSldViewPr snapToGrid="0" snapToObjects="1">
      <p:cViewPr varScale="1">
        <p:scale>
          <a:sx n="130" d="100"/>
          <a:sy n="130" d="100"/>
        </p:scale>
        <p:origin x="13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5B9-B1CE-1E45-BA33-0941CEB555B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70E93-6E4C-7E49-9CD9-D81A8C2B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התחלה: 00:00</a:t>
            </a:r>
          </a:p>
          <a:p>
            <a:pPr algn="r" rtl="1"/>
            <a:r>
              <a:rPr lang="he-IL" dirty="0"/>
              <a:t>סוף:</a:t>
            </a:r>
            <a:r>
              <a:rPr lang="en-US" dirty="0"/>
              <a:t> </a:t>
            </a:r>
            <a:r>
              <a:rPr lang="he-IL" dirty="0"/>
              <a:t>00:45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התחלה: 00:45</a:t>
            </a:r>
          </a:p>
          <a:p>
            <a:pPr algn="r" rtl="1"/>
            <a:r>
              <a:rPr lang="he-IL" dirty="0"/>
              <a:t>סוף:</a:t>
            </a:r>
            <a:r>
              <a:rPr lang="en-US" dirty="0"/>
              <a:t> </a:t>
            </a:r>
            <a:r>
              <a:rPr lang="he-IL" dirty="0"/>
              <a:t>01:25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התחלה: 01:25</a:t>
            </a:r>
          </a:p>
          <a:p>
            <a:pPr algn="r" rtl="1"/>
            <a:r>
              <a:rPr lang="he-IL" dirty="0"/>
              <a:t>סוף:</a:t>
            </a:r>
            <a:r>
              <a:rPr lang="en-US" dirty="0"/>
              <a:t> </a:t>
            </a:r>
            <a:r>
              <a:rPr lang="he-IL" dirty="0"/>
              <a:t>03:25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1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התחלה: 03:25</a:t>
            </a:r>
          </a:p>
          <a:p>
            <a:pPr algn="r" rtl="1"/>
            <a:r>
              <a:rPr lang="he-IL" dirty="0"/>
              <a:t>סוף:</a:t>
            </a:r>
            <a:r>
              <a:rPr lang="en-US" dirty="0"/>
              <a:t> </a:t>
            </a:r>
            <a:r>
              <a:rPr lang="he-IL" dirty="0"/>
              <a:t>05:00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r>
              <a:rPr lang="he-IL" dirty="0"/>
              <a:t>חישובים ופעולות שמתבצעות בצד של השרת. במקרה שלנו, מדובר באלגוריתמים/סקריפטים שכתבנו למשל </a:t>
            </a:r>
            <a:r>
              <a:rPr lang="he-IL" dirty="0" err="1"/>
              <a:t>בפייתון</a:t>
            </a:r>
            <a:r>
              <a:rPr lang="he-IL" dirty="0"/>
              <a:t>.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נעבוד בעזרת חבילה שנקראת </a:t>
            </a:r>
            <a:r>
              <a:rPr lang="en-US" dirty="0"/>
              <a:t>flask</a:t>
            </a:r>
            <a:r>
              <a:rPr lang="he-IL" dirty="0"/>
              <a:t>. זו חבילה של פייתון שבעצם מאפשרת לנו להרים שרת מקומי עליו נוכל לעבוד.</a:t>
            </a:r>
          </a:p>
          <a:p>
            <a:pPr marL="0" indent="0" algn="r" rtl="1">
              <a:buFontTx/>
              <a:buNone/>
            </a:pPr>
            <a:endParaRPr lang="he-IL" dirty="0"/>
          </a:p>
          <a:p>
            <a:pPr marL="0" indent="0" algn="r" rtl="1">
              <a:buFontTx/>
              <a:buNone/>
            </a:pPr>
            <a:r>
              <a:rPr lang="he-IL" dirty="0"/>
              <a:t>התחלה: 05:00</a:t>
            </a:r>
          </a:p>
          <a:p>
            <a:pPr marL="0" indent="0" algn="r" rtl="1">
              <a:buFontTx/>
              <a:buNone/>
            </a:pPr>
            <a:r>
              <a:rPr lang="he-IL" dirty="0"/>
              <a:t>סוף: 05:45</a:t>
            </a:r>
          </a:p>
          <a:p>
            <a:pPr marL="0" indent="0" algn="r" rtl="1">
              <a:buFontTx/>
              <a:buNone/>
            </a:pPr>
            <a:r>
              <a:rPr lang="he-IL" dirty="0"/>
              <a:t>סוף דוגמה: 13:00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5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r>
              <a:rPr lang="he-IL" dirty="0"/>
              <a:t>פעולות בצד הלקוח – כולל עיצוב של הדף </a:t>
            </a:r>
            <a:r>
              <a:rPr lang="he-IL" dirty="0" err="1"/>
              <a:t>שמרונדר</a:t>
            </a:r>
            <a:r>
              <a:rPr lang="he-IL" dirty="0"/>
              <a:t> (</a:t>
            </a:r>
            <a:r>
              <a:rPr lang="he-IL" dirty="0" err="1"/>
              <a:t>רינדור</a:t>
            </a:r>
            <a:r>
              <a:rPr lang="he-IL" dirty="0"/>
              <a:t> = הצגה של הקוד ל-</a:t>
            </a:r>
            <a:r>
              <a:rPr lang="en-US" dirty="0"/>
              <a:t>browser</a:t>
            </a:r>
            <a:r>
              <a:rPr lang="he-IL" dirty="0"/>
              <a:t>). וכולל פעולות שאינן דורשות גישה ל-</a:t>
            </a:r>
            <a:r>
              <a:rPr lang="en-US" dirty="0"/>
              <a:t>database</a:t>
            </a:r>
            <a:r>
              <a:rPr lang="he-IL" dirty="0"/>
              <a:t> או ל-</a:t>
            </a:r>
            <a:r>
              <a:rPr lang="en-US" dirty="0"/>
              <a:t>backend</a:t>
            </a:r>
            <a:r>
              <a:rPr lang="he-IL" dirty="0"/>
              <a:t>.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נעבוד בעזרת </a:t>
            </a:r>
            <a:r>
              <a:rPr lang="en-US" dirty="0"/>
              <a:t>framework</a:t>
            </a:r>
            <a:r>
              <a:rPr lang="he-IL" dirty="0"/>
              <a:t> שנקרא </a:t>
            </a:r>
            <a:r>
              <a:rPr lang="en-US" dirty="0"/>
              <a:t>react</a:t>
            </a:r>
            <a:r>
              <a:rPr lang="he-IL" dirty="0"/>
              <a:t>, שפותח ע"י </a:t>
            </a:r>
            <a:r>
              <a:rPr lang="he-IL" dirty="0" err="1"/>
              <a:t>פייסבוק</a:t>
            </a:r>
            <a:r>
              <a:rPr lang="he-IL" dirty="0"/>
              <a:t>. זאת פלטפורמה קוד פתוח שכתובה בג'אווה סקריפט.</a:t>
            </a:r>
          </a:p>
          <a:p>
            <a:pPr marL="171450" indent="-171450" algn="r" rtl="1">
              <a:buFontTx/>
              <a:buChar char="-"/>
            </a:pPr>
            <a:r>
              <a:rPr lang="en-US" dirty="0"/>
              <a:t>React</a:t>
            </a:r>
            <a:r>
              <a:rPr lang="he-IL" dirty="0"/>
              <a:t> נותן לנו שני דברים מרכזיים:</a:t>
            </a:r>
          </a:p>
          <a:p>
            <a:pPr marL="628650" lvl="1" indent="-171450" algn="r" rtl="1">
              <a:buFontTx/>
              <a:buChar char="-"/>
            </a:pPr>
            <a:r>
              <a:rPr lang="he-IL" dirty="0"/>
              <a:t>זה קוד פתוח, מה שמאפשר לאנשים להמשיך לפתח ולבנות חבילות. שקול ממש </a:t>
            </a:r>
            <a:r>
              <a:rPr lang="he-IL" dirty="0" err="1"/>
              <a:t>לפייתון</a:t>
            </a:r>
            <a:r>
              <a:rPr lang="he-IL" dirty="0"/>
              <a:t>. לדוגמה יש חבילה להצגת גרפים, חבילה להצגת תמונות ועוד...</a:t>
            </a:r>
          </a:p>
          <a:p>
            <a:pPr marL="628650" lvl="1" indent="-171450" algn="r" rtl="1">
              <a:buFontTx/>
              <a:buChar char="-"/>
            </a:pPr>
            <a:r>
              <a:rPr lang="en-US" dirty="0"/>
              <a:t>React</a:t>
            </a:r>
            <a:r>
              <a:rPr lang="he-IL" dirty="0"/>
              <a:t> בנויה </a:t>
            </a:r>
            <a:r>
              <a:rPr lang="he-IL" dirty="0" err="1"/>
              <a:t>מקומפוננטות</a:t>
            </a:r>
            <a:r>
              <a:rPr lang="he-IL" dirty="0"/>
              <a:t> שמכילות </a:t>
            </a:r>
            <a:r>
              <a:rPr lang="en-US" dirty="0"/>
              <a:t>state</a:t>
            </a:r>
            <a:r>
              <a:rPr lang="he-IL" dirty="0"/>
              <a:t> . אפשר להקביל </a:t>
            </a:r>
            <a:r>
              <a:rPr lang="he-IL" dirty="0" err="1"/>
              <a:t>קומפוננטה</a:t>
            </a:r>
            <a:r>
              <a:rPr lang="he-IL" dirty="0"/>
              <a:t> למחלקה, ו-</a:t>
            </a:r>
            <a:r>
              <a:rPr lang="en-US" dirty="0"/>
              <a:t>state</a:t>
            </a:r>
            <a:r>
              <a:rPr lang="he-IL" dirty="0"/>
              <a:t> לשדות של המחלקה. למה זה טוב?</a:t>
            </a:r>
            <a:r>
              <a:rPr lang="en-US" dirty="0"/>
              <a:t> </a:t>
            </a:r>
            <a:r>
              <a:rPr lang="he-IL" dirty="0"/>
              <a:t>כי זה מאפשר לנו לשנות </a:t>
            </a:r>
            <a:r>
              <a:rPr lang="en-US" dirty="0"/>
              <a:t>state</a:t>
            </a:r>
            <a:r>
              <a:rPr lang="he-IL" dirty="0"/>
              <a:t> של </a:t>
            </a:r>
            <a:r>
              <a:rPr lang="he-IL" dirty="0" err="1"/>
              <a:t>קומפוננטה</a:t>
            </a:r>
            <a:r>
              <a:rPr lang="he-IL" dirty="0"/>
              <a:t> מבלי </a:t>
            </a:r>
            <a:r>
              <a:rPr lang="he-IL" dirty="0" err="1"/>
              <a:t>לרנדר</a:t>
            </a:r>
            <a:r>
              <a:rPr lang="he-IL" dirty="0"/>
              <a:t> את כל העמוד מחדש.</a:t>
            </a:r>
          </a:p>
          <a:p>
            <a:pPr marL="0" indent="0" algn="r" rtl="1">
              <a:buFontTx/>
              <a:buNone/>
            </a:pPr>
            <a:endParaRPr lang="he-IL" dirty="0"/>
          </a:p>
          <a:p>
            <a:pPr marL="0" indent="0" algn="r" rtl="1">
              <a:buFontTx/>
              <a:buNone/>
            </a:pPr>
            <a:r>
              <a:rPr lang="he-IL" dirty="0"/>
              <a:t>התחלה 13:00</a:t>
            </a:r>
          </a:p>
          <a:p>
            <a:pPr marL="0" indent="0" algn="r" rtl="1">
              <a:buFontTx/>
              <a:buNone/>
            </a:pPr>
            <a:r>
              <a:rPr lang="he-IL" dirty="0"/>
              <a:t>סוף 15:00</a:t>
            </a:r>
          </a:p>
          <a:p>
            <a:pPr marL="0" indent="0" algn="r" rtl="1">
              <a:buFontTx/>
              <a:buNone/>
            </a:pPr>
            <a:r>
              <a:rPr lang="he-IL" dirty="0"/>
              <a:t>סוף דוגמה 20:30 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59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עכשיו נראה איך לשלב </a:t>
            </a:r>
            <a:r>
              <a:rPr lang="he-IL" dirty="0" err="1"/>
              <a:t>ריאקט</a:t>
            </a:r>
            <a:r>
              <a:rPr lang="he-IL" dirty="0"/>
              <a:t> עם פייתון.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ראשית אנחנו נגדיר </a:t>
            </a:r>
            <a:r>
              <a:rPr lang="he-IL" dirty="0" err="1"/>
              <a:t>פרוקסי</a:t>
            </a:r>
            <a:r>
              <a:rPr lang="he-IL" dirty="0"/>
              <a:t> כדי שהאפליקציה של </a:t>
            </a:r>
            <a:r>
              <a:rPr lang="he-IL" dirty="0" err="1"/>
              <a:t>ריאקט</a:t>
            </a:r>
            <a:r>
              <a:rPr lang="he-IL" dirty="0"/>
              <a:t> תכיר את השרת של 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לאחר מכן אנחנו נראה איך מעבירים בקשות </a:t>
            </a:r>
            <a:r>
              <a:rPr lang="he-IL" dirty="0" err="1"/>
              <a:t>מריאקט</a:t>
            </a:r>
            <a:r>
              <a:rPr lang="he-IL" dirty="0"/>
              <a:t> ל-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marL="171450" indent="-171450" algn="r" rtl="1">
              <a:buFontTx/>
              <a:buChar char="-"/>
            </a:pPr>
            <a:endParaRPr lang="he-IL" dirty="0"/>
          </a:p>
          <a:p>
            <a:pPr algn="r" rtl="1"/>
            <a:r>
              <a:rPr lang="he-IL" dirty="0"/>
              <a:t>התחלה: 20:30</a:t>
            </a:r>
          </a:p>
          <a:p>
            <a:pPr algn="r" rtl="1"/>
            <a:r>
              <a:rPr lang="he-IL" dirty="0"/>
              <a:t>סוף: </a:t>
            </a:r>
            <a:r>
              <a:rPr lang="en-US" dirty="0"/>
              <a:t> 21:15</a:t>
            </a:r>
          </a:p>
          <a:p>
            <a:pPr algn="r" rtl="1"/>
            <a:r>
              <a:rPr lang="he-IL" dirty="0"/>
              <a:t>סוף דוגמה:</a:t>
            </a:r>
            <a:r>
              <a:rPr lang="en-US" dirty="0"/>
              <a:t> </a:t>
            </a:r>
            <a:r>
              <a:rPr lang="he-IL" dirty="0"/>
              <a:t>28:00</a:t>
            </a:r>
          </a:p>
          <a:p>
            <a:pPr marL="0" indent="0" algn="r" rtl="1">
              <a:buFontTx/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6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- 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הדוגמה תהיה כזו – יהיה לנו שתי קבוצות של משפטים, נקרא להן קבוצה 1 וקבוצה 2 ונתייחס למשפטים כאל קודקודים בגרף דו צדדי.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נגדיר צלע בין שני קודקודים מקבוצות שונות להיות פונקציית מרחק שתחושב באמצעות ה-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embadding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המשפט.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נרצה לחשב את הזיווג המקסימלי </a:t>
            </a:r>
            <a:r>
              <a:rPr lang="he-I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שיתן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לכל קודקוד בדיוק צלע אחת.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את הגרף נרצה להציג ב-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בצורה אינטראקטיבית שתוכל לשלוט בנראות של צלע אם היא עברה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9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7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react-vis-network-grap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F11FE-113F-524A-9871-967C1186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798476"/>
            <a:ext cx="5996628" cy="2226076"/>
          </a:xfrm>
        </p:spPr>
        <p:txBody>
          <a:bodyPr anchor="ctr">
            <a:normAutofit/>
          </a:bodyPr>
          <a:lstStyle/>
          <a:p>
            <a:pPr algn="l" defTabSz="914400" rtl="1" eaLnBrk="1" latinLnBrk="0" hangingPunct="1">
              <a:spcBef>
                <a:spcPct val="0"/>
              </a:spcBef>
              <a:buNone/>
            </a:pPr>
            <a:r>
              <a:rPr lang="en-US" sz="5400" dirty="0"/>
              <a:t>Python + React</a:t>
            </a:r>
          </a:p>
        </p:txBody>
      </p:sp>
      <p:grpSp>
        <p:nvGrpSpPr>
          <p:cNvPr id="16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2" descr="Computer script on a screen">
            <a:extLst>
              <a:ext uri="{FF2B5EF4-FFF2-40B4-BE49-F238E27FC236}">
                <a16:creationId xmlns:a16="http://schemas.microsoft.com/office/drawing/2014/main" id="{58F9D200-F768-4F99-8977-94FCE7AAB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71" r="-2" b="25838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8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3B365-C9F1-F04C-AA52-926B003C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78EDCF-42DB-6747-A906-A2C20066136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8D8480-83C7-6E46-A8A7-D5B7BCC13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429" y="3809026"/>
            <a:ext cx="2152306" cy="2152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268471-55E1-C440-9438-0910A9B18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721" y="3790462"/>
            <a:ext cx="2993558" cy="21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9601-58A0-E643-9EC4-3EE02CBC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Workshop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2304-01AD-904A-8E33-08D95F76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Basic use of Flask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How to start React application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How to connect Flask with React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0621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4835-4ACB-BB4E-91DD-EECC9AD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good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6FE6-68EF-844F-A439-AA37B9A9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Showing results or provide a demo.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Cross platform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Debugging on-the-fly.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Very easy to learn – you get it almost for free!</a:t>
            </a:r>
          </a:p>
        </p:txBody>
      </p:sp>
    </p:spTree>
    <p:extLst>
      <p:ext uri="{BB962C8B-B14F-4D97-AF65-F5344CB8AC3E}">
        <p14:creationId xmlns:p14="http://schemas.microsoft.com/office/powerpoint/2010/main" val="25181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CA93-E332-9044-91FA-F87B1E2B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words…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C794-0FB4-C947-8EF9-B012DEEE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Java-script </a:t>
            </a:r>
          </a:p>
          <a:p>
            <a:pPr marL="0" indent="0">
              <a:buNone/>
            </a:pPr>
            <a:r>
              <a:rPr lang="en-US" dirty="0"/>
              <a:t>     Deepen in all the technical issues (e.g. proxy)</a:t>
            </a:r>
          </a:p>
          <a:p>
            <a:pPr marL="0" indent="0">
              <a:buNone/>
            </a:pPr>
            <a:r>
              <a:rPr lang="en-US" dirty="0"/>
              <a:t>     Ask questions!</a:t>
            </a:r>
          </a:p>
        </p:txBody>
      </p:sp>
      <p:pic>
        <p:nvPicPr>
          <p:cNvPr id="7" name="גרפיקה 6" descr="תיבת סימון עם v עם מילוי מלא">
            <a:extLst>
              <a:ext uri="{FF2B5EF4-FFF2-40B4-BE49-F238E27FC236}">
                <a16:creationId xmlns:a16="http://schemas.microsoft.com/office/drawing/2014/main" id="{59089D27-DDD0-4A61-A536-E849EEB0E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205" y="2986294"/>
            <a:ext cx="648929" cy="648929"/>
          </a:xfrm>
          <a:prstGeom prst="rect">
            <a:avLst/>
          </a:prstGeom>
        </p:spPr>
      </p:pic>
      <p:pic>
        <p:nvPicPr>
          <p:cNvPr id="9" name="גרפיקה 8" descr="תיבת סימון עם x עם מילוי מלא">
            <a:extLst>
              <a:ext uri="{FF2B5EF4-FFF2-40B4-BE49-F238E27FC236}">
                <a16:creationId xmlns:a16="http://schemas.microsoft.com/office/drawing/2014/main" id="{3A809EA3-545A-4713-AC67-AF9D5F97F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830" y="1788755"/>
            <a:ext cx="661680" cy="661680"/>
          </a:xfrm>
          <a:prstGeom prst="rect">
            <a:avLst/>
          </a:prstGeom>
        </p:spPr>
      </p:pic>
      <p:pic>
        <p:nvPicPr>
          <p:cNvPr id="10" name="גרפיקה 9" descr="תיבת סימון עם x עם מילוי מלא">
            <a:extLst>
              <a:ext uri="{FF2B5EF4-FFF2-40B4-BE49-F238E27FC236}">
                <a16:creationId xmlns:a16="http://schemas.microsoft.com/office/drawing/2014/main" id="{B0C2E37C-5AAD-4070-ACB3-D48D9F7DC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830" y="2361484"/>
            <a:ext cx="661680" cy="6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169A-7FEF-884F-93AC-A73F50CC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2FBB-4C53-1242-8D32-4EA2E2B7B51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What is back-end?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How are we going to work?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C7392B9-D5F1-5742-BDB8-0BB44AF6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957" y="3630612"/>
            <a:ext cx="4556125" cy="1783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06782-E9B9-9A4F-B713-E498B8272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82" y="3446111"/>
            <a:ext cx="2152306" cy="21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7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E9E1-0BAE-444F-974C-E3F0138B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65C0-7173-DE4E-A52A-99388AD0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What is front-end?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How are we going to work?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            </a:t>
            </a:r>
          </a:p>
          <a:p>
            <a:pPr marL="0" indent="0">
              <a:buNone/>
            </a:pPr>
            <a:r>
              <a:rPr lang="en-US" sz="4000" dirty="0"/>
              <a:t>                     React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F70F2-3A21-9D45-B29E-96BD084D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21" y="3515083"/>
            <a:ext cx="2993558" cy="2115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CF414-1FC2-F745-9595-161DCA78BCFF}"/>
              </a:ext>
            </a:extLst>
          </p:cNvPr>
          <p:cNvSpPr txBox="1"/>
          <p:nvPr/>
        </p:nvSpPr>
        <p:spPr>
          <a:xfrm>
            <a:off x="6197033" y="4246679"/>
            <a:ext cx="3218441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Open 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89939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7D8D-1099-8C40-9D4D-58D48FA0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+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8A93-89F4-4741-8939-EA2A70FBF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Define proxy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Sending and receiving requests</a:t>
            </a:r>
          </a:p>
        </p:txBody>
      </p:sp>
    </p:spTree>
    <p:extLst>
      <p:ext uri="{BB962C8B-B14F-4D97-AF65-F5344CB8AC3E}">
        <p14:creationId xmlns:p14="http://schemas.microsoft.com/office/powerpoint/2010/main" val="366842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7EB9-562A-1842-BF76-ED7B56A6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2EE4-BEC0-DD4F-A8D3-8AD57AE7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Bipartite graph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react-vis-network-graph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www.npmjs.com</a:t>
            </a:r>
            <a:r>
              <a:rPr lang="en-US" dirty="0">
                <a:hlinkClick r:id="rId3"/>
              </a:rPr>
              <a:t>/package/react-vis-network-graph 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Create a template in react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Adjust the python code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Create a simple demo</a:t>
            </a:r>
          </a:p>
        </p:txBody>
      </p:sp>
    </p:spTree>
    <p:extLst>
      <p:ext uri="{BB962C8B-B14F-4D97-AF65-F5344CB8AC3E}">
        <p14:creationId xmlns:p14="http://schemas.microsoft.com/office/powerpoint/2010/main" val="164310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482</Words>
  <Application>Microsoft Office PowerPoint</Application>
  <PresentationFormat>מסך רחב</PresentationFormat>
  <Paragraphs>81</Paragraphs>
  <Slides>8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6" baseType="lpstr">
      <vt:lpstr>Arial</vt:lpstr>
      <vt:lpstr>Avenir Next LT Pro</vt:lpstr>
      <vt:lpstr>AvenirNext LT Pro Medium</vt:lpstr>
      <vt:lpstr>Calibri</vt:lpstr>
      <vt:lpstr>Rockwell</vt:lpstr>
      <vt:lpstr>Segoe UI</vt:lpstr>
      <vt:lpstr>Wingdings</vt:lpstr>
      <vt:lpstr>ExploreVTI</vt:lpstr>
      <vt:lpstr>Python + React</vt:lpstr>
      <vt:lpstr>Workshop content</vt:lpstr>
      <vt:lpstr>Why is good to know?</vt:lpstr>
      <vt:lpstr>Few words…</vt:lpstr>
      <vt:lpstr>Back-end</vt:lpstr>
      <vt:lpstr>Front-end</vt:lpstr>
      <vt:lpstr>Python + React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+ React</dc:title>
  <dc:creator>Shahar Jacob</dc:creator>
  <cp:lastModifiedBy>שחר יעקב</cp:lastModifiedBy>
  <cp:revision>28</cp:revision>
  <dcterms:created xsi:type="dcterms:W3CDTF">2021-06-11T08:17:31Z</dcterms:created>
  <dcterms:modified xsi:type="dcterms:W3CDTF">2021-06-27T10:13:46Z</dcterms:modified>
</cp:coreProperties>
</file>