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D7D"/>
    <a:srgbClr val="9FD7EE"/>
    <a:srgbClr val="CCC9C2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5166" autoAdjust="0"/>
  </p:normalViewPr>
  <p:slideViewPr>
    <p:cSldViewPr snapToGrid="0">
      <p:cViewPr varScale="1">
        <p:scale>
          <a:sx n="73" d="100"/>
          <a:sy n="73" d="100"/>
        </p:scale>
        <p:origin x="9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9B-8795-44E7-A3F9-5CF6EDAE1BA2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C7AB7-063F-494D-AE86-B6C5FC0B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27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7CF41-56EE-4AE6-2871-30E637061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6A4943-5409-116B-1D1A-67144678C3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AEB584-2631-F78B-8B52-4EB79B9D2D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Summery: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Spacy augmentation worse than baseline (Spacy &lt; Baseline) across the board.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LLM augmentation better than baseline (LLM &gt; Baseline) in Accuracy/F1/Recall/ slightly falling behind in Precision.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D1994-6282-023B-A698-B91948530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C7AB7-063F-494D-AE86-B6C5FC0B5A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21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Summary:</a:t>
            </a:r>
          </a:p>
          <a:p>
            <a:r>
              <a:rPr lang="en-US" dirty="0"/>
              <a:t>When comparing performance on the two subsets of the test set: original examples &amp; negated examples (created using an augmentation):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Model trained on negated examples created using an LLM, improved accuracy on the negated examples and even on original examples slightly.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Model trained on negated examples created using the spacy method, performed worse on both negated and original examples.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Note: LLM results achieved significant accuracy improvement over baseline with </a:t>
            </a:r>
            <a:r>
              <a:rPr lang="en-US" dirty="0" err="1"/>
              <a:t>p_value</a:t>
            </a:r>
            <a:r>
              <a:rPr lang="en-US" dirty="0"/>
              <a:t> &lt; 0.05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C7AB7-063F-494D-AE86-B6C5FC0B5A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82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A92AE-1B6F-0DD3-A5EF-4AAEBBD32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A8E696-2A20-781A-DF75-93D0AF04E4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3C7724-9D81-9E96-B2E5-6967270FC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Time: </a:t>
            </a:r>
            <a:r>
              <a:rPr lang="he-IL" dirty="0"/>
              <a:t>7</a:t>
            </a:r>
            <a:r>
              <a:rPr lang="en-US" dirty="0"/>
              <a:t>h end-to-end compared to days to weeks for a BERT base pre-training.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B0CBA-3BC5-60DE-2DE5-09F64A6863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C7AB7-063F-494D-AE86-B6C5FC0B5A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8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2E57A-A80E-44F6-9FE4-7CF94A3255DF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2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18D5-9A2C-48DC-916C-8A1676AA59F9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67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31E9C-D12D-4DC7-AB26-49747E7EFC18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7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EA87-94A9-4B57-A721-3E53B56DE1EC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E080-3965-4DDA-8D00-30067AFAE52F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9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3D0C-45E3-44DB-9DCE-98A9A847E431}" type="datetime1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5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8C9E-9029-4971-8387-BB4C1198B52A}" type="datetime1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6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7CCE-0270-45B4-B35B-3602536BBA0E}" type="datetime1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1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7C5A-6339-4567-B651-91FE4ABBEB89}" type="datetime1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4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129-EB60-422F-9FFE-0D339384ADF7}" type="datetime1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80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08F-5CD8-4807-A36A-3D026DCC7462}" type="datetime1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DCC5D875-C9B9-4542-A0AD-AE6486567A99}" type="datetime1">
              <a:rPr lang="en-US" smtClean="0"/>
              <a:t>6/16/2025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723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0491" y="3924728"/>
            <a:ext cx="0" cy="211571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EA3FDE2-79DA-CAC2-4B58-7098A783CB12}"/>
              </a:ext>
            </a:extLst>
          </p:cNvPr>
          <p:cNvSpPr/>
          <p:nvPr/>
        </p:nvSpPr>
        <p:spPr>
          <a:xfrm>
            <a:off x="5529358" y="3663737"/>
            <a:ext cx="705745" cy="243220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A4B06-C306-E5C7-656D-00DADF771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764" y="5310774"/>
            <a:ext cx="3509349" cy="1298093"/>
          </a:xfrm>
        </p:spPr>
        <p:txBody>
          <a:bodyPr anchor="b"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Anton Dzega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Shahar Oded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Lior Broide</a:t>
            </a:r>
          </a:p>
          <a:p>
            <a:pPr>
              <a:lnSpc>
                <a:spcPct val="110000"/>
              </a:lnSpc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Yuval Haim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66D2F-14B4-A7A9-5492-C12CC50AD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4484" y="2615767"/>
            <a:ext cx="4732907" cy="1683407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Negation-Aware BERT Fine-Tuning</a:t>
            </a:r>
          </a:p>
        </p:txBody>
      </p:sp>
      <p:pic>
        <p:nvPicPr>
          <p:cNvPr id="7" name="Picture 6" descr="BERT for Dummies: State-of-the-art Model from Google | by Skillcate AI |  Medium">
            <a:extLst>
              <a:ext uri="{FF2B5EF4-FFF2-40B4-BE49-F238E27FC236}">
                <a16:creationId xmlns:a16="http://schemas.microsoft.com/office/drawing/2014/main" id="{C81B65CE-6F25-5140-8126-68BAD9369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7" t="5526" r="24787" b="5585"/>
          <a:stretch>
            <a:fillRect/>
          </a:stretch>
        </p:blipFill>
        <p:spPr bwMode="auto">
          <a:xfrm>
            <a:off x="832775" y="2845746"/>
            <a:ext cx="1231664" cy="1223452"/>
          </a:xfrm>
          <a:custGeom>
            <a:avLst/>
            <a:gdLst>
              <a:gd name="connsiteX0" fmla="*/ 2301343 w 4602686"/>
              <a:gd name="connsiteY0" fmla="*/ 0 h 4572000"/>
              <a:gd name="connsiteX1" fmla="*/ 4602686 w 4602686"/>
              <a:gd name="connsiteY1" fmla="*/ 2286000 h 4572000"/>
              <a:gd name="connsiteX2" fmla="*/ 2301343 w 4602686"/>
              <a:gd name="connsiteY2" fmla="*/ 4572000 h 4572000"/>
              <a:gd name="connsiteX3" fmla="*/ 0 w 4602686"/>
              <a:gd name="connsiteY3" fmla="*/ 2286000 h 4572000"/>
              <a:gd name="connsiteX4" fmla="*/ 2301343 w 4602686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686" h="4572000">
                <a:moveTo>
                  <a:pt x="2301343" y="0"/>
                </a:moveTo>
                <a:cubicBezTo>
                  <a:pt x="3572340" y="0"/>
                  <a:pt x="4602686" y="1023477"/>
                  <a:pt x="4602686" y="2286000"/>
                </a:cubicBezTo>
                <a:cubicBezTo>
                  <a:pt x="4602686" y="3548523"/>
                  <a:pt x="3572340" y="4572000"/>
                  <a:pt x="2301343" y="4572000"/>
                </a:cubicBezTo>
                <a:cubicBezTo>
                  <a:pt x="1030346" y="4572000"/>
                  <a:pt x="0" y="3548523"/>
                  <a:pt x="0" y="2286000"/>
                </a:cubicBezTo>
                <a:cubicBezTo>
                  <a:pt x="0" y="1023477"/>
                  <a:pt x="1030346" y="0"/>
                  <a:pt x="230134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1DBE8C-3DC4-27C6-C09D-67C1F320C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280" y="2784212"/>
            <a:ext cx="1346520" cy="1346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DFBCAF-8416-2577-D6E3-8D164D997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314" y="3037025"/>
            <a:ext cx="844091" cy="8440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B204E6-12F8-BFE8-AF48-55913CF28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675" y="2977603"/>
            <a:ext cx="959737" cy="959737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545FCB3-034C-57D2-1375-9628C0547E99}"/>
              </a:ext>
            </a:extLst>
          </p:cNvPr>
          <p:cNvCxnSpPr>
            <a:cxnSpLocks/>
          </p:cNvCxnSpPr>
          <p:nvPr/>
        </p:nvCxnSpPr>
        <p:spPr>
          <a:xfrm flipV="1">
            <a:off x="212993" y="5369798"/>
            <a:ext cx="0" cy="1239069"/>
          </a:xfrm>
          <a:prstGeom prst="line">
            <a:avLst/>
          </a:prstGeom>
          <a:ln w="19050">
            <a:solidFill>
              <a:srgbClr val="CCC9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621F37E1-0B81-67BE-7AC0-9E27F3AD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1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40A1F-A310-4C1C-CFBF-58CA25C11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870B4A-2FEC-C7F3-63E4-7E6C3F12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10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8BFE648-B00B-65EC-4352-576815DF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603" y="1035605"/>
            <a:ext cx="10133678" cy="20804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3800" b="1" dirty="0"/>
              <a:t>Thank You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7881D2-41E4-D624-BAE1-3D84EA24C1FB}"/>
              </a:ext>
            </a:extLst>
          </p:cNvPr>
          <p:cNvSpPr/>
          <p:nvPr/>
        </p:nvSpPr>
        <p:spPr>
          <a:xfrm>
            <a:off x="1971721" y="4864089"/>
            <a:ext cx="10953253" cy="79017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BERT for Dummies: State-of-the-art Model from Google | by Skillcate AI |  Medium">
            <a:extLst>
              <a:ext uri="{FF2B5EF4-FFF2-40B4-BE49-F238E27FC236}">
                <a16:creationId xmlns:a16="http://schemas.microsoft.com/office/drawing/2014/main" id="{ECDF977F-A340-17F6-774B-6604E2B7D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7" t="5526" r="24787" b="5585"/>
          <a:stretch>
            <a:fillRect/>
          </a:stretch>
        </p:blipFill>
        <p:spPr bwMode="auto">
          <a:xfrm>
            <a:off x="4699088" y="3314521"/>
            <a:ext cx="2524707" cy="2507874"/>
          </a:xfrm>
          <a:custGeom>
            <a:avLst/>
            <a:gdLst>
              <a:gd name="connsiteX0" fmla="*/ 2301343 w 4602686"/>
              <a:gd name="connsiteY0" fmla="*/ 0 h 4572000"/>
              <a:gd name="connsiteX1" fmla="*/ 4602686 w 4602686"/>
              <a:gd name="connsiteY1" fmla="*/ 2286000 h 4572000"/>
              <a:gd name="connsiteX2" fmla="*/ 2301343 w 4602686"/>
              <a:gd name="connsiteY2" fmla="*/ 4572000 h 4572000"/>
              <a:gd name="connsiteX3" fmla="*/ 0 w 4602686"/>
              <a:gd name="connsiteY3" fmla="*/ 2286000 h 4572000"/>
              <a:gd name="connsiteX4" fmla="*/ 2301343 w 4602686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2686" h="4572000">
                <a:moveTo>
                  <a:pt x="2301343" y="0"/>
                </a:moveTo>
                <a:cubicBezTo>
                  <a:pt x="3572340" y="0"/>
                  <a:pt x="4602686" y="1023477"/>
                  <a:pt x="4602686" y="2286000"/>
                </a:cubicBezTo>
                <a:cubicBezTo>
                  <a:pt x="4602686" y="3548523"/>
                  <a:pt x="3572340" y="4572000"/>
                  <a:pt x="2301343" y="4572000"/>
                </a:cubicBezTo>
                <a:cubicBezTo>
                  <a:pt x="1030346" y="4572000"/>
                  <a:pt x="0" y="3548523"/>
                  <a:pt x="0" y="2286000"/>
                </a:cubicBezTo>
                <a:cubicBezTo>
                  <a:pt x="0" y="1023477"/>
                  <a:pt x="1030346" y="0"/>
                  <a:pt x="230134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FE23A3-44BD-1C00-A0C5-9C0F0CAC4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98184">
            <a:off x="-3487414" y="4858141"/>
            <a:ext cx="2721519" cy="272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 0.12477 L 0.23425 0.06019 C 0.29909 0.04769 0.39323 0.01111 0.49011 -0.03819 C 0.60052 -0.09444 0.68711 -0.15023 0.74557 -0.20069 L 1.02787 -0.4375 " pathEditMode="relative" rAng="2064000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68" y="-2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F8D7-CD03-2267-3A22-62A17192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740" y="165697"/>
            <a:ext cx="9391179" cy="8883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C4684-7AE6-5EA4-9192-475832126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1393078"/>
            <a:ext cx="10427841" cy="47867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work is inspired by the paper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“Understanding by Understanding Not”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aimed at improving BERTS performance when encountering negation in sentences.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asked to predict “The capital of Cuba is [MASK]” and “The capital of Cuba is not [MASK]”, BERT often generate the same answer “Havana”.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Proposal:</a:t>
            </a:r>
          </a:p>
          <a:p>
            <a:pPr marL="457200" indent="-457200"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negated versions of factual or generic sentences using syntactic rules.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a word in the negated sentence that should be unlikely if the original (positive) sentence is true.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Penalizing BERT during training if it assigns high probability to that word when predicting from the negated sentence — this is the unlikelihood loss.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Combining this with knowledge distillation so the model doesn’t forget how to behave on regular, non-negated sentences.</a:t>
            </a:r>
          </a:p>
          <a:p>
            <a:pPr marL="457200" indent="-457200">
              <a:buAutoNum type="arabicPeriod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6" name="Picture 4" descr="Start - Free sports and competition icons">
            <a:extLst>
              <a:ext uri="{FF2B5EF4-FFF2-40B4-BE49-F238E27FC236}">
                <a16:creationId xmlns:a16="http://schemas.microsoft.com/office/drawing/2014/main" id="{6F94D893-63B7-19A8-94B6-A37B8359E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0" y="165697"/>
            <a:ext cx="888397" cy="88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F00F65-E9F2-9D5F-75A2-60C1DDF7A382}"/>
              </a:ext>
            </a:extLst>
          </p:cNvPr>
          <p:cNvCxnSpPr>
            <a:cxnSpLocks/>
          </p:cNvCxnSpPr>
          <p:nvPr/>
        </p:nvCxnSpPr>
        <p:spPr>
          <a:xfrm>
            <a:off x="913582" y="1171422"/>
            <a:ext cx="103648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A8F00-579F-13B1-E6D5-CAF87F5A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9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B3DD0-E766-0D97-C1B9-FE51E4686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4BA3-668D-39F6-E6AF-62D63782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236" y="165697"/>
            <a:ext cx="9383684" cy="8883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AA535-A31D-998F-99AE-CEF5865CF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473176"/>
            <a:ext cx="10427841" cy="3620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propose to: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419393-3987-4666-B62F-05B0D5F1A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81" y="0"/>
            <a:ext cx="1165285" cy="11652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BCDAB1-9D9C-7D7A-3AFA-C172FD45719E}"/>
              </a:ext>
            </a:extLst>
          </p:cNvPr>
          <p:cNvSpPr/>
          <p:nvPr/>
        </p:nvSpPr>
        <p:spPr>
          <a:xfrm>
            <a:off x="882081" y="3080731"/>
            <a:ext cx="3209505" cy="1857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Fine-tune BERT using negation-augmented TE datasets, where hypotheses include negated statements.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C74217-899A-279F-CAC6-6FBF651A4E8F}"/>
              </a:ext>
            </a:extLst>
          </p:cNvPr>
          <p:cNvSpPr/>
          <p:nvPr/>
        </p:nvSpPr>
        <p:spPr>
          <a:xfrm>
            <a:off x="4268634" y="3080731"/>
            <a:ext cx="3209505" cy="1857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 QA pairs (e.g., from SQuAD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1.1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into TE-style pairs (e.g., turning questions into hypotheses) to further enrich the fine-tuning data (alternative augmentation).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FA7854-C271-70FB-737F-F9DBD6F21710}"/>
              </a:ext>
            </a:extLst>
          </p:cNvPr>
          <p:cNvSpPr/>
          <p:nvPr/>
        </p:nvSpPr>
        <p:spPr>
          <a:xfrm>
            <a:off x="7655187" y="3080731"/>
            <a:ext cx="3209505" cy="1857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 the impact of this fine-tuning on general TE performance and on the ability to correctly handle the negated samples.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A55E32-4F12-1067-D993-0604E7590B58}"/>
              </a:ext>
            </a:extLst>
          </p:cNvPr>
          <p:cNvCxnSpPr>
            <a:cxnSpLocks/>
          </p:cNvCxnSpPr>
          <p:nvPr/>
        </p:nvCxnSpPr>
        <p:spPr>
          <a:xfrm>
            <a:off x="913582" y="1171422"/>
            <a:ext cx="103648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E2C53CF-2846-3EFE-B9B9-8DD748F9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9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8F59B-44ED-0FB6-EC92-E147852E7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9E64-095D-D2B1-39C9-36ED1CE1A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20" y="165697"/>
            <a:ext cx="9550699" cy="8883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Conversion of QA to TE-style Pairs</a:t>
            </a:r>
          </a:p>
        </p:txBody>
      </p:sp>
      <p:pic>
        <p:nvPicPr>
          <p:cNvPr id="3074" name="Picture 2" descr="accessories media converter&quot; Icon - Download for free – Iconduck">
            <a:extLst>
              <a:ext uri="{FF2B5EF4-FFF2-40B4-BE49-F238E27FC236}">
                <a16:creationId xmlns:a16="http://schemas.microsoft.com/office/drawing/2014/main" id="{7AAA0703-A2FE-4E19-47F9-E90D7DC1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0" y="254833"/>
            <a:ext cx="799261" cy="79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8CE1A8-95CF-846D-4E12-A76D784438B2}"/>
              </a:ext>
            </a:extLst>
          </p:cNvPr>
          <p:cNvCxnSpPr>
            <a:cxnSpLocks/>
          </p:cNvCxnSpPr>
          <p:nvPr/>
        </p:nvCxnSpPr>
        <p:spPr>
          <a:xfrm>
            <a:off x="913582" y="1171422"/>
            <a:ext cx="103648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720CC-1F48-F4EE-9491-425FE7D1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2544B9-DB48-9CEC-915E-AEB5A69F402F}"/>
              </a:ext>
            </a:extLst>
          </p:cNvPr>
          <p:cNvSpPr/>
          <p:nvPr/>
        </p:nvSpPr>
        <p:spPr>
          <a:xfrm>
            <a:off x="882081" y="2465589"/>
            <a:ext cx="3209505" cy="21147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QA to TE: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pair is considered an “Entailment” if the answer is included within the question (specific to SQuAD 1.1) – based on common methods. Else – contradiction.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BFC6D9-4F24-2B08-6150-E8CA682F08A0}"/>
              </a:ext>
            </a:extLst>
          </p:cNvPr>
          <p:cNvSpPr/>
          <p:nvPr/>
        </p:nvSpPr>
        <p:spPr>
          <a:xfrm>
            <a:off x="4268634" y="2465589"/>
            <a:ext cx="3209505" cy="21147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 to Negated TE: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every entity within the premise (using SpaCy), if the entity is in the hypothesis, replace with “not X” and change label to contradiction.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FE9AA0-D25B-4119-08DE-AEC23F452A8C}"/>
              </a:ext>
            </a:extLst>
          </p:cNvPr>
          <p:cNvSpPr/>
          <p:nvPr/>
        </p:nvSpPr>
        <p:spPr>
          <a:xfrm>
            <a:off x="7655187" y="2465589"/>
            <a:ext cx="3209505" cy="21147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addition, samples were turned to negation by replacing the entities within the hypothesis with random entities.</a:t>
            </a:r>
          </a:p>
        </p:txBody>
      </p:sp>
    </p:spTree>
    <p:extLst>
      <p:ext uri="{BB962C8B-B14F-4D97-AF65-F5344CB8AC3E}">
        <p14:creationId xmlns:p14="http://schemas.microsoft.com/office/powerpoint/2010/main" val="52550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78515-64A1-A67B-2612-4A5E9F8E3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E043-7568-9779-9EA4-84482B93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028" y="165697"/>
            <a:ext cx="9451891" cy="8883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Negation Augmentation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49CEB-70DC-494F-7FB3-31EF868DC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1276478"/>
            <a:ext cx="10427841" cy="4817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negation augmentation are performed: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resources concerns the base dataset is always ~100K records, and the augmentation adds an additional 30-40K records.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Bad review - Free marketing icons">
            <a:extLst>
              <a:ext uri="{FF2B5EF4-FFF2-40B4-BE49-F238E27FC236}">
                <a16:creationId xmlns:a16="http://schemas.microsoft.com/office/drawing/2014/main" id="{EC5F6BB0-6672-3CEB-05C9-E0DF859D3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31" y="165697"/>
            <a:ext cx="888398" cy="88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A91979-13A5-A271-4460-A8C5F7F5ADEF}"/>
              </a:ext>
            </a:extLst>
          </p:cNvPr>
          <p:cNvCxnSpPr>
            <a:cxnSpLocks/>
          </p:cNvCxnSpPr>
          <p:nvPr/>
        </p:nvCxnSpPr>
        <p:spPr>
          <a:xfrm>
            <a:off x="913582" y="1171422"/>
            <a:ext cx="103648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464BF6E-DE1D-31BD-1DAE-CF674A40165D}"/>
              </a:ext>
            </a:extLst>
          </p:cNvPr>
          <p:cNvSpPr/>
          <p:nvPr/>
        </p:nvSpPr>
        <p:spPr>
          <a:xfrm>
            <a:off x="3191194" y="1989468"/>
            <a:ext cx="4820134" cy="1334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Spacy Augmentation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designed for the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SQuaD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 pairs, is the "lighter" baseline method, injecting negation into answers and replacing entities in entailment pairs turning them into contradiction.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DF2B33-DB92-1A51-5602-E19F0943C156}"/>
              </a:ext>
            </a:extLst>
          </p:cNvPr>
          <p:cNvSpPr/>
          <p:nvPr/>
        </p:nvSpPr>
        <p:spPr>
          <a:xfrm>
            <a:off x="3191194" y="3534056"/>
            <a:ext cx="4820134" cy="1334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 Augmentation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TE pairs are passed through an instruct LLM engine (gpt-4o-mini) that creates an alternative hypothesis, neutrally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grammerd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negated to the original pair.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A84033-7917-F770-5DF6-4FC4BECE9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735" y="2289924"/>
            <a:ext cx="837032" cy="837032"/>
          </a:xfrm>
          <a:prstGeom prst="rect">
            <a:avLst/>
          </a:prstGeom>
        </p:spPr>
      </p:pic>
      <p:pic>
        <p:nvPicPr>
          <p:cNvPr id="1027" name="Picture 3" descr="Download Free 2 Icons in PNG &amp; SVG">
            <a:extLst>
              <a:ext uri="{FF2B5EF4-FFF2-40B4-BE49-F238E27FC236}">
                <a16:creationId xmlns:a16="http://schemas.microsoft.com/office/drawing/2014/main" id="{4C48A8BC-6A46-E89F-37AE-31473A3B6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61" y="3754985"/>
            <a:ext cx="890658" cy="89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1D3746-8DC0-169F-9F88-C60C2BD5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558AF-E802-5031-32DD-FF24B40BB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B66C-2EC2-95E7-9A78-7AAEA9AC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948" y="165697"/>
            <a:ext cx="9339971" cy="8883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0E46-93C1-A144-322C-FFB65B31E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948" y="1276478"/>
            <a:ext cx="9904978" cy="4817476"/>
          </a:xfrm>
        </p:spPr>
        <p:txBody>
          <a:bodyPr>
            <a:normAutofit fontScale="92500"/>
          </a:bodyPr>
          <a:lstStyle/>
          <a:p>
            <a:pPr marL="457200" indent="-457200"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preparation:</a:t>
            </a:r>
          </a:p>
          <a:p>
            <a:pPr marL="788670" lvl="2" indent="-285750"/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Obtain TE datasets (MNLI &amp; SNLI)    </a:t>
            </a:r>
            <a:r>
              <a:rPr lang="en-US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Add &amp; Convert QA into TE style pairs    </a:t>
            </a:r>
            <a:r>
              <a:rPr lang="en-US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Negate datasets</a:t>
            </a:r>
          </a:p>
          <a:p>
            <a:pPr marL="457200" indent="-457200"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dataset subsets</a:t>
            </a:r>
          </a:p>
          <a:p>
            <a:pPr marL="788670" lvl="2" indent="-285750"/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</a:t>
            </a:r>
          </a:p>
          <a:p>
            <a:pPr marL="834390" lvl="3" indent="-285750"/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Baseline: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MNLI+SNLI (~100K train, ~20k </a:t>
            </a:r>
            <a:r>
              <a:rPr lang="en-US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834390" lvl="3" indent="-285750"/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Spacy Augmented: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MNLI+SNLI+SQuaD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(as TE) with augmentation on </a:t>
            </a:r>
            <a:r>
              <a:rPr lang="en-US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SQuaD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(~135K train, ~26k </a:t>
            </a:r>
            <a:r>
              <a:rPr lang="en-US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834390" lvl="3" indent="-285750"/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</a:t>
            </a:r>
            <a:r>
              <a:rPr lang="en-US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 Augmented: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MNLI+SNLI with LLM augmentation on all entailment pairs (~135K train, ~26k </a:t>
            </a:r>
            <a:r>
              <a:rPr lang="en-US" i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88670" lvl="2" indent="-285750"/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</a:t>
            </a:r>
          </a:p>
          <a:p>
            <a:pPr marL="834390" lvl="3" indent="-285750"/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 MNLI+SNLI with augmentation on all entailment pairs (~23k)</a:t>
            </a:r>
          </a:p>
          <a:p>
            <a:pPr marL="457200" indent="-457200"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Fine-tune BERT for entailment classification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 models).</a:t>
            </a:r>
          </a:p>
          <a:p>
            <a:pPr marL="457200" indent="-457200">
              <a:buAutoNum type="arabicPeriod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401DB-8510-DEC8-88D4-010207B95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32" y="165697"/>
            <a:ext cx="888397" cy="88839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2F296C-A950-0DE5-66A0-3EC1CD4668A7}"/>
              </a:ext>
            </a:extLst>
          </p:cNvPr>
          <p:cNvCxnSpPr>
            <a:cxnSpLocks/>
          </p:cNvCxnSpPr>
          <p:nvPr/>
        </p:nvCxnSpPr>
        <p:spPr>
          <a:xfrm>
            <a:off x="913582" y="1171422"/>
            <a:ext cx="103648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Preparation - Free files and folders icons">
            <a:extLst>
              <a:ext uri="{FF2B5EF4-FFF2-40B4-BE49-F238E27FC236}">
                <a16:creationId xmlns:a16="http://schemas.microsoft.com/office/drawing/2014/main" id="{577FD8DB-7707-03F0-A812-DC29924F5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015" y="1360936"/>
            <a:ext cx="726204" cy="72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621C61-5402-A1C2-99C7-4015A2153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712" y="2281668"/>
            <a:ext cx="655520" cy="655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FC6F5E-929C-B9C2-8858-8B192636E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712" y="4560084"/>
            <a:ext cx="655520" cy="655520"/>
          </a:xfrm>
          <a:prstGeom prst="rect">
            <a:avLst/>
          </a:prstGeom>
        </p:spPr>
      </p:pic>
      <p:pic>
        <p:nvPicPr>
          <p:cNvPr id="2054" name="Picture 6" descr="Download Free Evaluation Icons in PNG &amp; SVG">
            <a:extLst>
              <a:ext uri="{FF2B5EF4-FFF2-40B4-BE49-F238E27FC236}">
                <a16:creationId xmlns:a16="http://schemas.microsoft.com/office/drawing/2014/main" id="{7017742F-CEDD-9144-A1C5-DEF8143B9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142" y="5332933"/>
            <a:ext cx="848941" cy="848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992533-F833-1E29-DEE1-05B8C42D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9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17ABD-0AF7-960E-A0FB-52C36C324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301B-5398-7936-C35B-B7E03273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948" y="165697"/>
            <a:ext cx="9339971" cy="8883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B0A034-46D3-DCF6-3462-5AD262CE995F}"/>
              </a:ext>
            </a:extLst>
          </p:cNvPr>
          <p:cNvCxnSpPr>
            <a:cxnSpLocks/>
          </p:cNvCxnSpPr>
          <p:nvPr/>
        </p:nvCxnSpPr>
        <p:spPr>
          <a:xfrm>
            <a:off x="913582" y="1171422"/>
            <a:ext cx="103648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2D4E60-13AC-2EC4-F79D-9FC430D5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7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A2D617-6921-F0B3-5FD0-2384817C9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7402" y="1838467"/>
            <a:ext cx="1525918" cy="6286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68726-3EE0-D9D9-815C-983CA7AE7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51" y="165697"/>
            <a:ext cx="888397" cy="8883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A9DEF6-36BC-8693-8F56-F805DA7B621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778" t="13751" r="52222" b="49970"/>
          <a:stretch>
            <a:fillRect/>
          </a:stretch>
        </p:blipFill>
        <p:spPr>
          <a:xfrm>
            <a:off x="1001952" y="2584445"/>
            <a:ext cx="4922068" cy="28194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FA6E5B-DF9F-612E-D016-360179BB1C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5256" t="13399" r="2101" b="50322"/>
          <a:stretch>
            <a:fillRect/>
          </a:stretch>
        </p:blipFill>
        <p:spPr>
          <a:xfrm>
            <a:off x="6312469" y="2584446"/>
            <a:ext cx="4997450" cy="2819401"/>
          </a:xfrm>
          <a:prstGeom prst="rect">
            <a:avLst/>
          </a:prstGeom>
        </p:spPr>
      </p:pic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BEBEBAAA-8F39-F382-E19D-F6C0A6161370}"/>
              </a:ext>
            </a:extLst>
          </p:cNvPr>
          <p:cNvSpPr txBox="1">
            <a:spLocks/>
          </p:cNvSpPr>
          <p:nvPr/>
        </p:nvSpPr>
        <p:spPr>
          <a:xfrm>
            <a:off x="8048235" y="1838467"/>
            <a:ext cx="1525918" cy="628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Score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10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7C410-2071-646A-25BB-3D8A2BC38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CC4-4B2F-94F9-77C4-42B42769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948" y="165697"/>
            <a:ext cx="9339971" cy="8883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32CE4A-4132-B41F-0F53-794A2AD063A8}"/>
              </a:ext>
            </a:extLst>
          </p:cNvPr>
          <p:cNvCxnSpPr>
            <a:cxnSpLocks/>
          </p:cNvCxnSpPr>
          <p:nvPr/>
        </p:nvCxnSpPr>
        <p:spPr>
          <a:xfrm>
            <a:off x="913582" y="1171422"/>
            <a:ext cx="103648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470587-2BA4-4C8D-9744-74E4848F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8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1510B4-AAA5-BFE7-61BC-FCF76EFF6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016" y="2399504"/>
            <a:ext cx="3278517" cy="3206749"/>
          </a:xfrm>
        </p:spPr>
        <p:txBody>
          <a:bodyPr/>
          <a:lstStyle/>
          <a:p>
            <a:r>
              <a:rPr lang="en-US" b="1" dirty="0">
                <a:solidFill>
                  <a:srgbClr val="9FD7E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Original Examples: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original test set dataset with no augmentation (additional negated examples)</a:t>
            </a:r>
          </a:p>
          <a:p>
            <a:r>
              <a:rPr lang="en-US" b="1" dirty="0">
                <a:solidFill>
                  <a:srgbClr val="D77D7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Original Examples: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augmented negated examples dataset created from original examples.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2B895E-AB0F-298C-30BC-B99BEE687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551" y="165697"/>
            <a:ext cx="888397" cy="8883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C3E4A6-4CEA-3C6D-A7CD-609D7E25B25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06" r="58190" b="51192"/>
          <a:stretch>
            <a:fillRect/>
          </a:stretch>
        </p:blipFill>
        <p:spPr>
          <a:xfrm>
            <a:off x="5231295" y="1288751"/>
            <a:ext cx="5359400" cy="4847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05E6BD-8E26-B4A4-14A4-A7762B1FC1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312" t="2941" r="45029" b="92817"/>
          <a:stretch>
            <a:fillRect/>
          </a:stretch>
        </p:blipFill>
        <p:spPr>
          <a:xfrm>
            <a:off x="1969948" y="1686861"/>
            <a:ext cx="2190652" cy="59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8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DEF0C-AC6C-DEEE-BD93-C7409BDE0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B2248-E73F-DE5D-C5D6-8EC5AF09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948" y="165697"/>
            <a:ext cx="9339971" cy="8883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Steps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A6A8E7-4F47-8460-C1A7-CF414115E4CF}"/>
              </a:ext>
            </a:extLst>
          </p:cNvPr>
          <p:cNvCxnSpPr>
            <a:cxnSpLocks/>
          </p:cNvCxnSpPr>
          <p:nvPr/>
        </p:nvCxnSpPr>
        <p:spPr>
          <a:xfrm>
            <a:off x="913582" y="1171422"/>
            <a:ext cx="103648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7445F0-F725-364D-C3DE-EF642E88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9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92A477-CC5D-F4F3-9985-BBFB0509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462" y="2683089"/>
            <a:ext cx="10149457" cy="3855823"/>
          </a:xfrm>
        </p:spPr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b="1" dirty="0">
                <a:solidFill>
                  <a:srgbClr val="9FD7E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SQuAD Augmentation: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Tighter augmentation may yield better results (potentially combined with the LLM augmentation). </a:t>
            </a:r>
          </a:p>
          <a:p>
            <a:pPr>
              <a:lnSpc>
                <a:spcPct val="250000"/>
              </a:lnSpc>
            </a:pPr>
            <a:r>
              <a:rPr lang="en-US" b="1" dirty="0">
                <a:solidFill>
                  <a:srgbClr val="9FD7E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 Baseline Models: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RoBERTa maybe?</a:t>
            </a:r>
          </a:p>
          <a:p>
            <a:pPr>
              <a:lnSpc>
                <a:spcPct val="250000"/>
              </a:lnSpc>
            </a:pPr>
            <a:r>
              <a:rPr lang="en-US" b="1" dirty="0">
                <a:solidFill>
                  <a:srgbClr val="9FD7EE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 Tasks: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Attempting the same augmentation methods on purely QA tasks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0AA220-6EE7-38D3-D814-3AD782044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11" y="189660"/>
            <a:ext cx="840470" cy="8404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43757F-4F23-4979-EC82-A5A5699C9D4F}"/>
              </a:ext>
            </a:extLst>
          </p:cNvPr>
          <p:cNvSpPr txBox="1"/>
          <p:nvPr/>
        </p:nvSpPr>
        <p:spPr>
          <a:xfrm>
            <a:off x="1128960" y="1642805"/>
            <a:ext cx="965055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So,</a:t>
            </a:r>
            <a:r>
              <a:rPr lang="en-US" sz="3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fine-tuning is not a bad alternative to heavy, expensive and complex pre-train, is it?</a:t>
            </a:r>
          </a:p>
          <a:p>
            <a:endParaRPr lang="en-US" sz="2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u="sng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Next:</a:t>
            </a:r>
            <a:endParaRPr lang="en-IL" sz="2000" b="1" u="sng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838914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779</Words>
  <Application>Microsoft Office PowerPoint</Application>
  <PresentationFormat>Widescreen</PresentationFormat>
  <Paragraphs>87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Georgia Pro Light</vt:lpstr>
      <vt:lpstr>VaultVTI</vt:lpstr>
      <vt:lpstr>Negation-Aware BERT Fine-Tuning</vt:lpstr>
      <vt:lpstr>Origin</vt:lpstr>
      <vt:lpstr>Our Goal</vt:lpstr>
      <vt:lpstr>Conversion of QA to TE-style Pairs</vt:lpstr>
      <vt:lpstr>Negation Augmentation Methods</vt:lpstr>
      <vt:lpstr>Projects Pipeline</vt:lpstr>
      <vt:lpstr>Results</vt:lpstr>
      <vt:lpstr>Results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אנטון דזגה</dc:creator>
  <cp:lastModifiedBy>Yonatan Sinai</cp:lastModifiedBy>
  <cp:revision>9</cp:revision>
  <dcterms:created xsi:type="dcterms:W3CDTF">2025-06-15T11:27:03Z</dcterms:created>
  <dcterms:modified xsi:type="dcterms:W3CDTF">2025-06-16T15:23:26Z</dcterms:modified>
</cp:coreProperties>
</file>