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  <p:sldId id="269" r:id="rId10"/>
    <p:sldId id="261" r:id="rId11"/>
    <p:sldId id="262" r:id="rId12"/>
    <p:sldId id="263" r:id="rId13"/>
    <p:sldId id="268" r:id="rId14"/>
    <p:sldId id="270" r:id="rId15"/>
    <p:sldId id="271" r:id="rId16"/>
    <p:sldId id="265" r:id="rId17"/>
    <p:sldId id="264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117C2-E37A-4143-9AA0-28EBD62F3E0B}" v="8" dt="2023-11-06T04:33:56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/>
    <p:restoredTop sz="96234"/>
  </p:normalViewPr>
  <p:slideViewPr>
    <p:cSldViewPr snapToGrid="0">
      <p:cViewPr varScale="1">
        <p:scale>
          <a:sx n="120" d="100"/>
          <a:sy n="120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nilDoshi" userId="S::jainil.dce21@pdpu.ac.in::9fcc6890-7021-4b3f-8d66-efb5c00075f5" providerId="AD" clId="Web-{F68117C2-E37A-4143-9AA0-28EBD62F3E0B}"/>
    <pc:docChg chg="modSld sldOrd">
      <pc:chgData name="JainilDoshi" userId="S::jainil.dce21@pdpu.ac.in::9fcc6890-7021-4b3f-8d66-efb5c00075f5" providerId="AD" clId="Web-{F68117C2-E37A-4143-9AA0-28EBD62F3E0B}" dt="2023-11-06T04:33:56.310" v="4"/>
      <pc:docMkLst>
        <pc:docMk/>
      </pc:docMkLst>
      <pc:sldChg chg="modSp">
        <pc:chgData name="JainilDoshi" userId="S::jainil.dce21@pdpu.ac.in::9fcc6890-7021-4b3f-8d66-efb5c00075f5" providerId="AD" clId="Web-{F68117C2-E37A-4143-9AA0-28EBD62F3E0B}" dt="2023-11-06T04:09:57.055" v="3" actId="20577"/>
        <pc:sldMkLst>
          <pc:docMk/>
          <pc:sldMk cId="3458146954" sldId="260"/>
        </pc:sldMkLst>
        <pc:spChg chg="mod">
          <ac:chgData name="JainilDoshi" userId="S::jainil.dce21@pdpu.ac.in::9fcc6890-7021-4b3f-8d66-efb5c00075f5" providerId="AD" clId="Web-{F68117C2-E37A-4143-9AA0-28EBD62F3E0B}" dt="2023-11-06T04:09:57.055" v="3" actId="20577"/>
          <ac:spMkLst>
            <pc:docMk/>
            <pc:sldMk cId="3458146954" sldId="260"/>
            <ac:spMk id="5" creationId="{C24F33B5-14C9-0DCE-CAB8-AB53D211A292}"/>
          </ac:spMkLst>
        </pc:spChg>
      </pc:sldChg>
      <pc:sldChg chg="ord">
        <pc:chgData name="JainilDoshi" userId="S::jainil.dce21@pdpu.ac.in::9fcc6890-7021-4b3f-8d66-efb5c00075f5" providerId="AD" clId="Web-{F68117C2-E37A-4143-9AA0-28EBD62F3E0B}" dt="2023-11-06T04:33:56.310" v="4"/>
        <pc:sldMkLst>
          <pc:docMk/>
          <pc:sldMk cId="402006912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F2C3-41DB-4894-8D49-98B7F5376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3E517-5754-0A61-68BA-BA8600C9A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16C8-FFD2-68D0-9988-EFFA4A19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8FB32-CBCB-A875-7468-1F58370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E8CB-C209-751B-10D8-8F7A844E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DC6B-9650-3526-1B00-00CC2A13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D59AB-CAC7-0371-C2C4-B916F43C6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1955-10E1-D887-8E3E-726F9E1E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ECE6-F1FB-8F37-D792-BA107C81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516C-3293-B270-FE61-E6895209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7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05F9E-296E-F4F9-8A44-5D2956EBD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8F8BC-A26B-6668-B797-20134975C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3C4B7-5510-AD64-226E-F4FF1559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64695-5560-AF67-C94F-FFCCCB70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BDD5-0438-DA7B-3A26-1CDC2EC4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2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4AC8-882D-2726-09E1-02861031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8B376-6DEF-81CF-0023-B7B4D5C6F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27A9-526D-4198-82CA-4F83D569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14742-9393-180A-C11C-D4CC2510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BB0F-B8F8-2B25-D24A-4CC0F5E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7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3A2C-1696-2080-726E-A5C1B19B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FF4E6-67BB-00D8-CE7A-4A735CAA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27E39-3B4A-BD8D-2807-7D3515ED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97A7-CD11-4A45-3658-7D83C1D4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CBA5F-93D0-08F6-AF4B-A87118F4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5913-003B-FB88-4F63-96CA804C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0DFA-0193-4976-DF67-F3D7D29D4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8D41D-A1E2-2754-A24E-D8B8B88C2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5B9E6-4470-EB23-9F5D-890D844E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9624E-4969-E26D-4484-B18D25FC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4BE5B-681C-DD00-A6DC-0F386198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6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CAD2-BA02-1AAC-6800-24B794F9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C1D8-A62A-626D-B7AA-9E1080FA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69D38-F076-FCE3-0072-0558E65BD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4E7DA-657E-CDCB-3703-743768701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347FD-5AE0-19BD-4FBF-1E55DFC6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FD998-3E70-594A-1326-BA09E2EE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DCE76-46F8-7DCC-9D2B-98226A51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97F8A-5C69-E1AA-0DA8-E99D8391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C38E-B1EA-D704-26DA-E3076006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89BF5-07CA-9460-4CC5-5FE83E15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A568F-796D-4852-6434-593C7ABE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C3861-23AC-0099-AF07-CB6C07B3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1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D468B-1CB2-5AA8-1748-79BDA0AC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B55B3-6B77-408C-28CD-4483B36B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59520-FCB6-D505-844C-A444B9F6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AE6D-A530-E27F-A4E2-CCF66E09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B642-E32A-333A-B7E9-9E761178A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ABBD8-D0A7-9369-518B-E8B7CB48A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EE0F5-FD09-5D3C-03DC-65E5BBAD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220AA-E9A2-85FA-F7A8-3C629157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4CAC6-86B8-9349-3BF6-9133399E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E97-89A8-4295-8D45-8EF2DF52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CF9EE-755C-9E51-0462-224E9DF30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BF7B5-1F09-B103-9173-BDAEA9839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37E55-40A6-B1B9-F5F3-0C2EF915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456-6D93-A84E-9425-4957983631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8C937-066B-5DFF-94AA-EFB89B7C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6B5E6-A130-C96D-2D4A-23B16CB6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5C048-242C-E97F-62E0-045D2F86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90C43-06BB-354D-F08F-EE3879BB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8169B-38FB-314F-494B-55A5A9336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D7456-6D93-A84E-9425-4957983631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286CE-A825-0D59-9588-94D7C337E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B137-10DD-853E-3377-659963FA4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CA8AC-FEE9-2143-B4A0-237CF160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7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emon_(computing)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2F30-CD9E-A316-D7B3-276F25788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Python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9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689C-D81A-9DC0-DC68-AC97ABE0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A04F-5290-C9BE-F825-568B817A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program to sum of prime numbers from 2-1million. Find time to perform this operation.</a:t>
            </a:r>
          </a:p>
          <a:p>
            <a:r>
              <a:rPr lang="en-US" dirty="0"/>
              <a:t>Create four threads to divide this task into four parts. One thread 2- quarter million then another thread quarter to half and so on. Then find the time to perform the task.</a:t>
            </a:r>
          </a:p>
        </p:txBody>
      </p:sp>
    </p:spTree>
    <p:extLst>
      <p:ext uri="{BB962C8B-B14F-4D97-AF65-F5344CB8AC3E}">
        <p14:creationId xmlns:p14="http://schemas.microsoft.com/office/powerpoint/2010/main" val="13140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B1BE-B8B0-1F37-5BF7-BC7AF253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CB040-BC50-0CF0-D304-EB85BF41B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file content of multiple file present in folder named as 1.txt, 2.txt ……12.txt. Calculate time for performing this operation.</a:t>
            </a:r>
          </a:p>
          <a:p>
            <a:endParaRPr lang="en-US" dirty="0"/>
          </a:p>
          <a:p>
            <a:r>
              <a:rPr lang="en-US" dirty="0"/>
              <a:t>Write a program using four thread to read files from same folder. First thread will read 1- 3.txt then second 4-6.txt and so on. Calculate time to read the files.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1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4660-D7FF-3C24-BB68-305F5969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Global Interpreter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7CA0-F0CF-529E-7667-D4141EA56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60712" cy="4351338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only one thread can execute Python code at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7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75E5-410F-E3AA-E58F-7E323B54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Thread Daemon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06EE-3029-4756-B333-4634ED91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81" y="1464118"/>
            <a:ext cx="10515600" cy="4351338"/>
          </a:xfrm>
        </p:spPr>
        <p:txBody>
          <a:bodyPr/>
          <a:lstStyle/>
          <a:p>
            <a:r>
              <a:rPr lang="en-IN" b="0" i="0" dirty="0">
                <a:effectLst/>
                <a:latin typeface="Open Sans" panose="020B0606030504020204" pitchFamily="34" charset="0"/>
              </a:rPr>
              <a:t>A </a:t>
            </a:r>
            <a:r>
              <a:rPr lang="en-IN" b="0" i="0" u="sng" dirty="0"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daemon thread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 is a background thread.</a:t>
            </a:r>
          </a:p>
          <a:p>
            <a:r>
              <a:rPr lang="en-IN" b="0" i="0" dirty="0">
                <a:effectLst/>
                <a:latin typeface="Open Sans" panose="020B0606030504020204" pitchFamily="34" charset="0"/>
              </a:rPr>
              <a:t>The ideas is that backgrounds are like “</a:t>
            </a:r>
            <a:r>
              <a:rPr lang="en-IN" b="0" i="1" dirty="0">
                <a:effectLst/>
                <a:latin typeface="Open Sans" panose="020B0606030504020204" pitchFamily="34" charset="0"/>
              </a:rPr>
              <a:t>daemons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” or spirits (from the ancient Greek) that do tasks for you in the background.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EF794-758F-8EF7-B301-556164B52C55}"/>
              </a:ext>
            </a:extLst>
          </p:cNvPr>
          <p:cNvSpPr txBox="1"/>
          <p:nvPr/>
        </p:nvSpPr>
        <p:spPr>
          <a:xfrm>
            <a:off x="6096000" y="3429000"/>
            <a:ext cx="52578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example of setting a thread to be a daemon via the property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create a 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configure the thread to be a daemon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daemon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800080"/>
                </a:solidFill>
                <a:effectLst/>
                <a:latin typeface="inherit"/>
              </a:rPr>
              <a:t>True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report if the thread is a daemon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daemon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C9ABE-7EB4-2748-F36D-22AA1E720072}"/>
              </a:ext>
            </a:extLst>
          </p:cNvPr>
          <p:cNvSpPr txBox="1"/>
          <p:nvPr/>
        </p:nvSpPr>
        <p:spPr>
          <a:xfrm>
            <a:off x="508591" y="3639787"/>
            <a:ext cx="50557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example of setting a thread to be a daemon via the constructor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create a daemon 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daemon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IN" b="0" i="0" dirty="0">
                <a:solidFill>
                  <a:srgbClr val="800080"/>
                </a:solidFill>
                <a:effectLst/>
                <a:latin typeface="inherit"/>
              </a:rPr>
              <a:t>True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report if the thread is a daemon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daemon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733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5EBD-AA6B-C14A-125A-D8A163CA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847B0-4C03-72A1-EA7A-CFC10B478398}"/>
              </a:ext>
            </a:extLst>
          </p:cNvPr>
          <p:cNvSpPr txBox="1"/>
          <p:nvPr/>
        </p:nvSpPr>
        <p:spPr>
          <a:xfrm>
            <a:off x="986170" y="2360450"/>
            <a:ext cx="418125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example of accessing the thread name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create the 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report the thread name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F29CE-C019-4C65-0BEC-3E7D5D85D54D}"/>
              </a:ext>
            </a:extLst>
          </p:cNvPr>
          <p:cNvSpPr txBox="1"/>
          <p:nvPr/>
        </p:nvSpPr>
        <p:spPr>
          <a:xfrm>
            <a:off x="5611332" y="2381738"/>
            <a:ext cx="55944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example of setting the thread name in the constructor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create a thread with a custom name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IN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IN" b="0" i="0" dirty="0" err="1">
                <a:solidFill>
                  <a:srgbClr val="008000"/>
                </a:solidFill>
                <a:effectLst/>
                <a:latin typeface="inherit"/>
              </a:rPr>
              <a:t>MyThread</a:t>
            </a:r>
            <a:r>
              <a:rPr lang="en-IN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report thread name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BD671-9271-890D-E39A-74A1D1762E66}"/>
              </a:ext>
            </a:extLst>
          </p:cNvPr>
          <p:cNvSpPr txBox="1"/>
          <p:nvPr/>
        </p:nvSpPr>
        <p:spPr>
          <a:xfrm>
            <a:off x="3665574" y="4369452"/>
            <a:ext cx="609777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example of setting the thread name via the property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create a 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set the name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IN" b="0" i="0" dirty="0" err="1">
                <a:solidFill>
                  <a:srgbClr val="008000"/>
                </a:solidFill>
                <a:effectLst/>
                <a:latin typeface="inherit"/>
              </a:rPr>
              <a:t>MyThread</a:t>
            </a:r>
            <a:r>
              <a:rPr lang="en-IN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report thread name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name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2006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ADE9-F549-6ACF-5C7A-71BC9718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dirty="0" err="1">
                <a:solidFill>
                  <a:srgbClr val="004ED0"/>
                </a:solidFill>
                <a:effectLst/>
                <a:latin typeface="inherit"/>
              </a:rPr>
              <a:t>is_alive</a:t>
            </a:r>
            <a:r>
              <a:rPr lang="en-IN" dirty="0">
                <a:solidFill>
                  <a:srgbClr val="333333"/>
                </a:solidFill>
                <a:effectLst/>
                <a:latin typeface="inherit"/>
              </a:rPr>
              <a:t>(): </a:t>
            </a:r>
            <a:r>
              <a:rPr lang="en-IN" b="0" i="0" dirty="0">
                <a:solidFill>
                  <a:srgbClr val="4A5568"/>
                </a:solidFill>
                <a:effectLst/>
                <a:latin typeface="Open Sans" panose="020B0606030504020204" pitchFamily="34" charset="0"/>
              </a:rPr>
              <a:t>check if a Thread is alive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C1374E-0985-140B-5219-752BEFC23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32547"/>
              </p:ext>
            </p:extLst>
          </p:nvPr>
        </p:nvGraphicFramePr>
        <p:xfrm>
          <a:off x="2898198" y="1845011"/>
          <a:ext cx="6225483" cy="4663440"/>
        </p:xfrm>
        <a:graphic>
          <a:graphicData uri="http://schemas.openxmlformats.org/drawingml/2006/table">
            <a:tbl>
              <a:tblPr/>
              <a:tblGrid>
                <a:gridCol w="6225483">
                  <a:extLst>
                    <a:ext uri="{9D8B030D-6E8A-4147-A177-3AD203B41FA5}">
                      <a16:colId xmlns:a16="http://schemas.microsoft.com/office/drawing/2014/main" val="569047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 example of assessing whether a running thread is alive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from time import sleep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from threading import 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Thread</a:t>
                      </a: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 create the thread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thread</a:t>
                      </a:r>
                      <a:r>
                        <a:rPr lang="en-IN" sz="2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IN" sz="20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Thread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20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target</a:t>
                      </a:r>
                      <a:r>
                        <a:rPr lang="en-IN" sz="2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IN" sz="20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lambda</a:t>
                      </a:r>
                      <a:r>
                        <a:rPr lang="en-IN" sz="2000" dirty="0" err="1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IN" sz="20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sleep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20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 report the thread is alive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20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thread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IN" sz="20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is_alive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 start the thread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thread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IN" sz="20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start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 report the thread is alive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20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thread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IN" sz="20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is_alive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 wait for the thread to finish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thread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IN" sz="20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join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 report the thread is alive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IN" sz="20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20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thread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IN" sz="20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is_alive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8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93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8344-3656-3077-B7F8-945D7124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Thread Identifier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708EF-FDAC-99A8-923F-47B74A141ADA}"/>
              </a:ext>
            </a:extLst>
          </p:cNvPr>
          <p:cNvSpPr txBox="1"/>
          <p:nvPr/>
        </p:nvSpPr>
        <p:spPr>
          <a:xfrm>
            <a:off x="3048886" y="1997839"/>
            <a:ext cx="60977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example of reporting the thread identifier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create the 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Thread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report the thread identifier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ident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start the 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000" b="0" i="0" dirty="0" err="1">
                <a:solidFill>
                  <a:srgbClr val="004ED0"/>
                </a:solidFill>
                <a:effectLst/>
                <a:latin typeface="inherit"/>
              </a:rPr>
              <a:t>start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report the thread identifier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ident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8756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8D36-C9E3-588A-2577-D95CBCA8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What Are 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F640E-56D3-331B-B46C-D7A4167A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Thread: The operating system object that executes the instructions of a process.</a:t>
            </a:r>
          </a:p>
          <a:p>
            <a:endParaRPr lang="en-US" dirty="0"/>
          </a:p>
          <a:p>
            <a:r>
              <a:rPr lang="en-US" dirty="0"/>
              <a:t>When we run a Python script, it starts an instance of the Python interpreter that runs our code in the main thread. The main thread is the default thread of a Python process.</a:t>
            </a:r>
          </a:p>
        </p:txBody>
      </p:sp>
    </p:spTree>
    <p:extLst>
      <p:ext uri="{BB962C8B-B14F-4D97-AF65-F5344CB8AC3E}">
        <p14:creationId xmlns:p14="http://schemas.microsoft.com/office/powerpoint/2010/main" val="399010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A5DB-92E0-CF88-CFA1-BF73F2BA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67" y="1114425"/>
            <a:ext cx="4509695" cy="771525"/>
          </a:xfrm>
        </p:spPr>
        <p:txBody>
          <a:bodyPr anchor="b">
            <a:normAutofit/>
          </a:bodyPr>
          <a:lstStyle/>
          <a:p>
            <a:r>
              <a:rPr lang="en-IN" sz="3200" b="1" i="0" u="none" strike="noStrike" dirty="0">
                <a:effectLst/>
                <a:latin typeface="Source Sans Pro" panose="020B0503030403020204" pitchFamily="34" charset="0"/>
              </a:rPr>
              <a:t>Life-Cycle of a Thread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B1C5-7B8F-3DA5-E114-E9494F077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A thread in Python is represented as an instance of the 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threading.Thread</a:t>
            </a:r>
            <a:r>
              <a:rPr lang="en-US" sz="2000" dirty="0"/>
              <a:t> class.</a:t>
            </a:r>
          </a:p>
          <a:p>
            <a:endParaRPr lang="en-US" sz="2000" dirty="0"/>
          </a:p>
          <a:p>
            <a:pPr>
              <a:buFont typeface="+mj-lt"/>
              <a:buAutoNum type="arabicPeriod"/>
            </a:pPr>
            <a:r>
              <a:rPr lang="en-IN" sz="2000" b="0" i="0" dirty="0">
                <a:effectLst/>
                <a:latin typeface="Open Sans" panose="020B0606030504020204" pitchFamily="34" charset="0"/>
              </a:rPr>
              <a:t>New Thread.</a:t>
            </a:r>
          </a:p>
          <a:p>
            <a:pPr>
              <a:buFont typeface="+mj-lt"/>
              <a:buAutoNum type="arabicPeriod"/>
            </a:pPr>
            <a:r>
              <a:rPr lang="en-IN" sz="2000" b="0" i="0" dirty="0">
                <a:effectLst/>
                <a:latin typeface="Open Sans" panose="020B0606030504020204" pitchFamily="34" charset="0"/>
              </a:rPr>
              <a:t>Running Thread.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000" b="0" i="0" dirty="0">
                <a:effectLst/>
                <a:latin typeface="Open Sans" panose="020B0606030504020204" pitchFamily="34" charset="0"/>
              </a:rPr>
              <a:t>Blocked Thread (optional).</a:t>
            </a:r>
          </a:p>
          <a:p>
            <a:pPr>
              <a:buFont typeface="+mj-lt"/>
              <a:buAutoNum type="arabicPeriod"/>
            </a:pPr>
            <a:r>
              <a:rPr lang="en-IN" sz="2000" b="0" i="0" dirty="0">
                <a:effectLst/>
                <a:latin typeface="Open Sans" panose="020B0606030504020204" pitchFamily="34" charset="0"/>
              </a:rPr>
              <a:t>Terminated Thread.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 descr="Thread-Life-Cycle">
            <a:extLst>
              <a:ext uri="{FF2B5EF4-FFF2-40B4-BE49-F238E27FC236}">
                <a16:creationId xmlns:a16="http://schemas.microsoft.com/office/drawing/2014/main" id="{1A6D98A1-FA6B-6DB1-500D-D67217823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5" b="7530"/>
          <a:stretch/>
        </p:blipFill>
        <p:spPr bwMode="auto">
          <a:xfrm>
            <a:off x="4987672" y="1714500"/>
            <a:ext cx="6389346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257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CD46-B365-99A7-5CAB-65091A46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How to Run a Function In a 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E32F-423C-428E-EB46-1223D51B3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  <a:latin typeface="Open Sans" panose="020B0606030504020204" pitchFamily="34" charset="0"/>
              </a:rPr>
              <a:t>Create an instance of the </a:t>
            </a:r>
            <a:r>
              <a:rPr lang="en-IN" b="1" i="0" dirty="0" err="1">
                <a:effectLst/>
                <a:latin typeface="Open Sans" panose="020B0606030504020204" pitchFamily="34" charset="0"/>
              </a:rPr>
              <a:t>threading.Thread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 class.</a:t>
            </a:r>
          </a:p>
          <a:p>
            <a:pPr algn="l">
              <a:buFont typeface="+mj-lt"/>
              <a:buAutoNum type="arabicPeriod"/>
            </a:pPr>
            <a:endParaRPr lang="en-IN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  <a:latin typeface="Open Sans" panose="020B0606030504020204" pitchFamily="34" charset="0"/>
              </a:rPr>
              <a:t>Specify the name of the function via the “</a:t>
            </a:r>
            <a:r>
              <a:rPr lang="en-IN" b="1" i="0" dirty="0">
                <a:effectLst/>
                <a:latin typeface="Open Sans" panose="020B0606030504020204" pitchFamily="34" charset="0"/>
              </a:rPr>
              <a:t>target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” argument.</a:t>
            </a:r>
          </a:p>
          <a:p>
            <a:pPr algn="l">
              <a:buFont typeface="+mj-lt"/>
              <a:buAutoNum type="arabicPeriod"/>
            </a:pPr>
            <a:endParaRPr lang="en-IN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  <a:latin typeface="Open Sans" panose="020B0606030504020204" pitchFamily="34" charset="0"/>
              </a:rPr>
              <a:t>Call the </a:t>
            </a:r>
            <a:r>
              <a:rPr lang="en-IN" b="1" i="0" dirty="0">
                <a:effectLst/>
                <a:latin typeface="Open Sans" panose="020B0606030504020204" pitchFamily="34" charset="0"/>
              </a:rPr>
              <a:t>start()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 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2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4F33B5-14C9-0DCE-CAB8-AB53D211A292}"/>
              </a:ext>
            </a:extLst>
          </p:cNvPr>
          <p:cNvSpPr txBox="1"/>
          <p:nvPr/>
        </p:nvSpPr>
        <p:spPr>
          <a:xfrm>
            <a:off x="1554124" y="115996"/>
            <a:ext cx="8583134" cy="67403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IN" sz="2400" b="0" i="0" dirty="0">
                <a:solidFill>
                  <a:srgbClr val="B85C00"/>
                </a:solidFill>
                <a:effectLst/>
                <a:latin typeface="inherit"/>
              </a:rPr>
              <a:t># example of running a function in another thread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4ED0"/>
                </a:solidFill>
                <a:effectLst/>
                <a:latin typeface="inherit"/>
              </a:rPr>
              <a:t>from time import sleep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B85C00"/>
                </a:solidFill>
                <a:effectLst/>
                <a:latin typeface="inherit"/>
              </a:rPr>
              <a:t># </a:t>
            </a:r>
            <a:r>
              <a:rPr lang="en-IN" sz="2400" dirty="0">
                <a:solidFill>
                  <a:srgbClr val="B85C00"/>
                </a:solidFill>
                <a:latin typeface="inherit"/>
              </a:rPr>
              <a:t>a</a:t>
            </a:r>
            <a:r>
              <a:rPr lang="en-IN" sz="2400" b="0" i="0" dirty="0">
                <a:solidFill>
                  <a:srgbClr val="B85C00"/>
                </a:solidFill>
                <a:effectLst/>
                <a:latin typeface="inherit"/>
              </a:rPr>
              <a:t> custom function that blocks for a moment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4ED0"/>
                </a:solidFill>
                <a:effectLst/>
                <a:latin typeface="inherit"/>
              </a:rPr>
              <a:t>def task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: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400" b="0" i="0" dirty="0">
                <a:solidFill>
                  <a:srgbClr val="B85C00"/>
                </a:solidFill>
                <a:effectLst/>
                <a:latin typeface="inherit"/>
              </a:rPr>
              <a:t># block for a moment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400" b="0" i="0" dirty="0">
                <a:solidFill>
                  <a:srgbClr val="004ED0"/>
                </a:solidFill>
                <a:effectLst/>
                <a:latin typeface="inherit"/>
              </a:rPr>
              <a:t>sleep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400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400" b="0" i="0" dirty="0">
                <a:solidFill>
                  <a:srgbClr val="B85C00"/>
                </a:solidFill>
                <a:effectLst/>
                <a:latin typeface="inherit"/>
              </a:rPr>
              <a:t># display a message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400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400" b="0" i="0" dirty="0">
                <a:solidFill>
                  <a:srgbClr val="008000"/>
                </a:solidFill>
                <a:effectLst/>
                <a:latin typeface="inherit"/>
              </a:rPr>
              <a:t>'This is from another thread'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B85C00"/>
                </a:solidFill>
                <a:effectLst/>
                <a:latin typeface="inherit"/>
              </a:rPr>
              <a:t># create a thread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2400" b="0" i="0" dirty="0">
                <a:solidFill>
                  <a:srgbClr val="004ED0"/>
                </a:solidFill>
                <a:effectLst/>
                <a:latin typeface="inherit"/>
              </a:rPr>
              <a:t>Thread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400" b="0" i="0" dirty="0">
                <a:solidFill>
                  <a:srgbClr val="002D7A"/>
                </a:solidFill>
                <a:effectLst/>
                <a:latin typeface="inherit"/>
              </a:rPr>
              <a:t>target</a:t>
            </a:r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IN" sz="2400" b="0" i="0" dirty="0">
                <a:solidFill>
                  <a:srgbClr val="002D7A"/>
                </a:solidFill>
                <a:effectLst/>
                <a:latin typeface="inherit"/>
              </a:rPr>
              <a:t>task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B85C00"/>
                </a:solidFill>
                <a:effectLst/>
                <a:latin typeface="inherit"/>
              </a:rPr>
              <a:t># run the thread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400" b="0" i="0" dirty="0" err="1">
                <a:solidFill>
                  <a:srgbClr val="004ED0"/>
                </a:solidFill>
                <a:effectLst/>
                <a:latin typeface="inherit"/>
              </a:rPr>
              <a:t>start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B85C00"/>
                </a:solidFill>
                <a:effectLst/>
                <a:latin typeface="inherit"/>
              </a:rPr>
              <a:t># wait for the thread to finish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400" b="0" i="0" dirty="0">
                <a:solidFill>
                  <a:srgbClr val="008000"/>
                </a:solidFill>
                <a:effectLst/>
                <a:latin typeface="inherit"/>
              </a:rPr>
              <a:t>'Waiting for the thread...'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400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400" b="0" i="0" dirty="0" err="1">
                <a:solidFill>
                  <a:srgbClr val="004ED0"/>
                </a:solidFill>
                <a:effectLst/>
                <a:latin typeface="inherit"/>
              </a:rPr>
              <a:t>join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sz="24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5814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1007-84E6-A1E2-320B-09338715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14" y="134827"/>
            <a:ext cx="10515600" cy="708763"/>
          </a:xfrm>
        </p:spPr>
        <p:txBody>
          <a:bodyPr/>
          <a:lstStyle/>
          <a:p>
            <a:r>
              <a:rPr lang="en-US" dirty="0"/>
              <a:t>Creating multiple Thread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E0383-DE5D-DB05-D1EB-5C9D18A6D917}"/>
              </a:ext>
            </a:extLst>
          </p:cNvPr>
          <p:cNvSpPr txBox="1"/>
          <p:nvPr/>
        </p:nvSpPr>
        <p:spPr>
          <a:xfrm>
            <a:off x="466061" y="1357952"/>
            <a:ext cx="5126665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from time import sleep</a:t>
            </a:r>
          </a:p>
          <a:p>
            <a:r>
              <a:rPr lang="en-US" dirty="0"/>
              <a:t>from threading import Thread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a custom function that blocks for a moment</a:t>
            </a:r>
          </a:p>
          <a:p>
            <a:r>
              <a:rPr lang="en-US" dirty="0"/>
              <a:t>def task1(</a:t>
            </a:r>
            <a:r>
              <a:rPr lang="en-US" dirty="0" err="1"/>
              <a:t>sleep_time</a:t>
            </a:r>
            <a:r>
              <a:rPr lang="en-US" dirty="0"/>
              <a:t>, message):</a:t>
            </a:r>
          </a:p>
          <a:p>
            <a:r>
              <a:rPr lang="en-US" dirty="0"/>
              <a:t>    # block for a moment</a:t>
            </a:r>
          </a:p>
          <a:p>
            <a:r>
              <a:rPr lang="en-US" dirty="0"/>
              <a:t>    # display a message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r>
              <a:rPr lang="en-US" dirty="0"/>
              <a:t>        sleep(</a:t>
            </a:r>
            <a:r>
              <a:rPr lang="en-US" dirty="0" err="1"/>
              <a:t>sleep_time</a:t>
            </a:r>
            <a:r>
              <a:rPr lang="en-US" dirty="0"/>
              <a:t>)</a:t>
            </a:r>
          </a:p>
          <a:p>
            <a:r>
              <a:rPr lang="en-US" dirty="0"/>
              <a:t>        print("Thread1: "+</a:t>
            </a:r>
            <a:r>
              <a:rPr lang="en-US" dirty="0" err="1"/>
              <a:t>message,i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def task2(</a:t>
            </a:r>
            <a:r>
              <a:rPr lang="en-US" dirty="0" err="1"/>
              <a:t>sleep_time</a:t>
            </a:r>
            <a:r>
              <a:rPr lang="en-US" dirty="0"/>
              <a:t>, message):</a:t>
            </a:r>
          </a:p>
          <a:p>
            <a:r>
              <a:rPr lang="en-US" dirty="0"/>
              <a:t>    # block for a moment</a:t>
            </a:r>
          </a:p>
          <a:p>
            <a:r>
              <a:rPr lang="en-US" dirty="0"/>
              <a:t>    # display a message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r>
              <a:rPr lang="en-US" dirty="0"/>
              <a:t>        sleep(</a:t>
            </a:r>
            <a:r>
              <a:rPr lang="en-US" dirty="0" err="1"/>
              <a:t>sleep_time</a:t>
            </a:r>
            <a:r>
              <a:rPr lang="en-US" dirty="0"/>
              <a:t>)</a:t>
            </a:r>
          </a:p>
          <a:p>
            <a:r>
              <a:rPr lang="en-US" dirty="0"/>
              <a:t>        print("Thread2: "+</a:t>
            </a:r>
            <a:r>
              <a:rPr lang="en-US" dirty="0" err="1"/>
              <a:t>message,i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E12D7-4446-774F-1887-12F2CAF3A26C}"/>
              </a:ext>
            </a:extLst>
          </p:cNvPr>
          <p:cNvSpPr txBox="1"/>
          <p:nvPr/>
        </p:nvSpPr>
        <p:spPr>
          <a:xfrm>
            <a:off x="5866514" y="2188949"/>
            <a:ext cx="609777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create a thread</a:t>
            </a:r>
          </a:p>
          <a:p>
            <a:r>
              <a:rPr lang="en-US" dirty="0"/>
              <a:t>thread1 = Thread(target=task1, </a:t>
            </a:r>
            <a:r>
              <a:rPr lang="en-US" dirty="0" err="1"/>
              <a:t>args</a:t>
            </a:r>
            <a:r>
              <a:rPr lang="en-US" dirty="0"/>
              <a:t>=(1.5, 'Hello'))</a:t>
            </a:r>
          </a:p>
          <a:p>
            <a:r>
              <a:rPr lang="en-US" dirty="0"/>
              <a:t>thread2 = Thread(target=task2, </a:t>
            </a:r>
            <a:r>
              <a:rPr lang="en-US" dirty="0" err="1"/>
              <a:t>args</a:t>
            </a:r>
            <a:r>
              <a:rPr lang="en-US" dirty="0"/>
              <a:t>=(3, 'Hi'))</a:t>
            </a:r>
          </a:p>
          <a:p>
            <a:r>
              <a:rPr lang="en-US" dirty="0"/>
              <a:t># run the thread</a:t>
            </a:r>
          </a:p>
          <a:p>
            <a:r>
              <a:rPr lang="en-US" dirty="0"/>
              <a:t>thread1.start()</a:t>
            </a:r>
          </a:p>
          <a:p>
            <a:r>
              <a:rPr lang="en-US" dirty="0"/>
              <a:t>thread2.start()</a:t>
            </a:r>
          </a:p>
          <a:p>
            <a:r>
              <a:rPr lang="en-US" dirty="0"/>
              <a:t># wait for the thread to finish</a:t>
            </a:r>
          </a:p>
          <a:p>
            <a:r>
              <a:rPr lang="en-US" dirty="0"/>
              <a:t>print('Waiting for the thread...')</a:t>
            </a:r>
          </a:p>
          <a:p>
            <a:r>
              <a:rPr lang="en-US" dirty="0"/>
              <a:t>thread1.join()</a:t>
            </a:r>
          </a:p>
          <a:p>
            <a:r>
              <a:rPr lang="en-US" dirty="0"/>
              <a:t>thread2.join()</a:t>
            </a:r>
          </a:p>
          <a:p>
            <a:r>
              <a:rPr lang="en-US" dirty="0"/>
              <a:t>print('Thread completed')</a:t>
            </a:r>
          </a:p>
        </p:txBody>
      </p:sp>
    </p:spTree>
    <p:extLst>
      <p:ext uri="{BB962C8B-B14F-4D97-AF65-F5344CB8AC3E}">
        <p14:creationId xmlns:p14="http://schemas.microsoft.com/office/powerpoint/2010/main" val="393867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F693-149F-43E3-4A36-75FE3D49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7" y="2103437"/>
            <a:ext cx="3010786" cy="1325563"/>
          </a:xfrm>
        </p:spPr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Running a Function in a Thread With Arguments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C6B3FC-C60E-82AB-783C-931954775112}"/>
              </a:ext>
            </a:extLst>
          </p:cNvPr>
          <p:cNvSpPr txBox="1"/>
          <p:nvPr/>
        </p:nvSpPr>
        <p:spPr>
          <a:xfrm>
            <a:off x="4154672" y="305068"/>
            <a:ext cx="609777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example of running a function with arguments in another 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from time import sleep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a custom function that blocks for a moment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def task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sleep_time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message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: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block for a moment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sleep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sleep_time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display a message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message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create a 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Thread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target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task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args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CE0000"/>
                </a:solidFill>
                <a:effectLst/>
                <a:latin typeface="inherit"/>
              </a:rPr>
              <a:t>1.5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000" b="0" i="0" dirty="0">
                <a:solidFill>
                  <a:srgbClr val="008000"/>
                </a:solidFill>
                <a:effectLst/>
                <a:latin typeface="inherit"/>
              </a:rPr>
              <a:t>'New message from another thread'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run the 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000" b="0" i="0" dirty="0" err="1">
                <a:solidFill>
                  <a:srgbClr val="004ED0"/>
                </a:solidFill>
                <a:effectLst/>
                <a:latin typeface="inherit"/>
              </a:rPr>
              <a:t>start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wait for the thread to finish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008000"/>
                </a:solidFill>
                <a:effectLst/>
                <a:latin typeface="inherit"/>
              </a:rPr>
              <a:t>'Waiting for the thread...'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000" b="0" i="0" dirty="0" err="1">
                <a:solidFill>
                  <a:srgbClr val="004ED0"/>
                </a:solidFill>
                <a:effectLst/>
                <a:latin typeface="inherit"/>
              </a:rPr>
              <a:t>join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0101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897D-776C-80C6-D59E-17E4F5C5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2491637"/>
            <a:ext cx="3670005" cy="1325563"/>
          </a:xfrm>
        </p:spPr>
        <p:txBody>
          <a:bodyPr/>
          <a:lstStyle/>
          <a:p>
            <a:r>
              <a:rPr lang="en-US" dirty="0"/>
              <a:t>Custom thread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635C4-E932-EE5B-D2D9-C4511D2450F3}"/>
              </a:ext>
            </a:extLst>
          </p:cNvPr>
          <p:cNvSpPr txBox="1"/>
          <p:nvPr/>
        </p:nvSpPr>
        <p:spPr>
          <a:xfrm>
            <a:off x="5256028" y="305068"/>
            <a:ext cx="609777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example of extending the Thread class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from time import sleep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custom thread class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800080"/>
                </a:solidFill>
                <a:effectLst/>
                <a:latin typeface="inherit"/>
              </a:rPr>
              <a:t>class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000" b="0" i="0" dirty="0" err="1">
                <a:solidFill>
                  <a:srgbClr val="004ED0"/>
                </a:solidFill>
                <a:effectLst/>
                <a:latin typeface="inherit"/>
              </a:rPr>
              <a:t>CustomThread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: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override the run function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def run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800080"/>
                </a:solidFill>
                <a:effectLst/>
                <a:latin typeface="inherit"/>
              </a:rPr>
              <a:t>self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: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block for a moment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sleep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display a message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008000"/>
                </a:solidFill>
                <a:effectLst/>
                <a:latin typeface="inherit"/>
              </a:rPr>
              <a:t>'This is coming from another thread'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create the 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2000" b="0" i="0" dirty="0" err="1">
                <a:solidFill>
                  <a:srgbClr val="004ED0"/>
                </a:solidFill>
                <a:effectLst/>
                <a:latin typeface="inherit"/>
              </a:rPr>
              <a:t>CustomThread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start the thread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000" b="0" i="0" dirty="0" err="1">
                <a:solidFill>
                  <a:srgbClr val="004ED0"/>
                </a:solidFill>
                <a:effectLst/>
                <a:latin typeface="inherit"/>
              </a:rPr>
              <a:t>start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B85C00"/>
                </a:solidFill>
                <a:effectLst/>
                <a:latin typeface="inherit"/>
              </a:rPr>
              <a:t># wait for the thread to finish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000" b="0" i="0" dirty="0">
                <a:solidFill>
                  <a:srgbClr val="008000"/>
                </a:solidFill>
                <a:effectLst/>
                <a:latin typeface="inherit"/>
              </a:rPr>
              <a:t>'Waiting for the thread to finish'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sz="2000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000" b="0" i="0" dirty="0" err="1">
                <a:solidFill>
                  <a:srgbClr val="004ED0"/>
                </a:solidFill>
                <a:effectLst/>
                <a:latin typeface="inherit"/>
              </a:rPr>
              <a:t>join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sz="2000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5949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8ED0-08BB-5CDF-30AB-56A1921D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77" y="2566065"/>
            <a:ext cx="3903921" cy="1325563"/>
          </a:xfrm>
        </p:spPr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Extending the Thread Class and Returning Values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9D506-8FFB-C705-BA8B-BA609F7020AD}"/>
              </a:ext>
            </a:extLst>
          </p:cNvPr>
          <p:cNvSpPr txBox="1"/>
          <p:nvPr/>
        </p:nvSpPr>
        <p:spPr>
          <a:xfrm>
            <a:off x="4824523" y="-79653"/>
            <a:ext cx="609777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example of extending the Thread class and return values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from time import sleep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from threading import 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custom thread class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800080"/>
                </a:solidFill>
                <a:effectLst/>
                <a:latin typeface="inherit"/>
              </a:rPr>
              <a:t>class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4ED0"/>
                </a:solidFill>
                <a:effectLst/>
                <a:latin typeface="inherit"/>
              </a:rPr>
              <a:t>CustomThread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: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override the run function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def run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800080"/>
                </a:solidFill>
                <a:effectLst/>
                <a:latin typeface="inherit"/>
              </a:rPr>
              <a:t>self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: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block for a moment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sleep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display a message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8000"/>
                </a:solidFill>
                <a:effectLst/>
                <a:latin typeface="inherit"/>
              </a:rPr>
              <a:t>'This is coming from another thread'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store return value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IN" b="0" i="0" dirty="0" err="1">
                <a:solidFill>
                  <a:srgbClr val="800080"/>
                </a:solidFill>
                <a:effectLst/>
                <a:latin typeface="inherit"/>
              </a:rPr>
              <a:t>self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value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CE0000"/>
                </a:solidFill>
                <a:effectLst/>
                <a:latin typeface="inherit"/>
              </a:rPr>
              <a:t>99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create the 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 err="1">
                <a:solidFill>
                  <a:srgbClr val="004ED0"/>
                </a:solidFill>
                <a:effectLst/>
                <a:latin typeface="inherit"/>
              </a:rPr>
              <a:t>CustomThread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start the thread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4ED0"/>
                </a:solidFill>
                <a:effectLst/>
                <a:latin typeface="inherit"/>
              </a:rPr>
              <a:t>start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wait for the thread to finish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8000"/>
                </a:solidFill>
                <a:effectLst/>
                <a:latin typeface="inherit"/>
              </a:rPr>
              <a:t>'Waiting for the thread to finish'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4ED0"/>
                </a:solidFill>
                <a:effectLst/>
                <a:latin typeface="inherit"/>
              </a:rPr>
              <a:t>join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B85C00"/>
                </a:solidFill>
                <a:effectLst/>
                <a:latin typeface="inherit"/>
              </a:rPr>
              <a:t># get the value returned from run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2D7A"/>
                </a:solidFill>
                <a:effectLst/>
                <a:latin typeface="inherit"/>
              </a:rPr>
              <a:t>value</a:t>
            </a:r>
            <a:r>
              <a:rPr lang="en-I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b="0" i="0" dirty="0" err="1">
                <a:solidFill>
                  <a:srgbClr val="002D7A"/>
                </a:solidFill>
                <a:effectLst/>
                <a:latin typeface="inherit"/>
              </a:rPr>
              <a:t>thread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4ED0"/>
                </a:solidFill>
                <a:effectLst/>
                <a:latin typeface="inherit"/>
              </a:rPr>
              <a:t>value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/>
            <a:r>
              <a:rPr lang="en-IN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f</a:t>
            </a:r>
            <a:r>
              <a:rPr lang="en-IN" b="0" i="0" dirty="0" err="1">
                <a:solidFill>
                  <a:srgbClr val="008000"/>
                </a:solidFill>
                <a:effectLst/>
                <a:latin typeface="inherit"/>
              </a:rPr>
              <a:t>'Got</a:t>
            </a:r>
            <a:r>
              <a:rPr lang="en-IN" b="0" i="0" dirty="0">
                <a:solidFill>
                  <a:srgbClr val="008000"/>
                </a:solidFill>
                <a:effectLst/>
                <a:latin typeface="inherit"/>
              </a:rPr>
              <a:t>: {value}'</a:t>
            </a:r>
            <a:r>
              <a:rPr lang="en-I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295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3CD3DBD981944B25751ACBCD366C2" ma:contentTypeVersion="7" ma:contentTypeDescription="Create a new document." ma:contentTypeScope="" ma:versionID="6e87f7b6d65f3aec24fad3aff14b1308">
  <xsd:schema xmlns:xsd="http://www.w3.org/2001/XMLSchema" xmlns:xs="http://www.w3.org/2001/XMLSchema" xmlns:p="http://schemas.microsoft.com/office/2006/metadata/properties" xmlns:ns2="4135d01c-0408-45d1-a3ba-6d621aa35a60" targetNamespace="http://schemas.microsoft.com/office/2006/metadata/properties" ma:root="true" ma:fieldsID="45c111b542bb12727bd23cf27671bd65" ns2:_="">
    <xsd:import namespace="4135d01c-0408-45d1-a3ba-6d621aa35a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5d01c-0408-45d1-a3ba-6d621aa35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E69F5B-44B9-4FB6-893F-641CDA2BA7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35d01c-0408-45d1-a3ba-6d621aa35a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4EC94B-6624-40B9-B561-9D84854FBA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11EA94-D275-4333-BFDA-D0CFA3DE433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1310</Words>
  <Application>Microsoft Office PowerPoint</Application>
  <PresentationFormat>Widescreen</PresentationFormat>
  <Paragraphs>205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Python Threads</vt:lpstr>
      <vt:lpstr>What Are Threads</vt:lpstr>
      <vt:lpstr>Life-Cycle of a Thread</vt:lpstr>
      <vt:lpstr>How to Run a Function In a Thread</vt:lpstr>
      <vt:lpstr>PowerPoint Presentation</vt:lpstr>
      <vt:lpstr>Creating multiple Thread</vt:lpstr>
      <vt:lpstr>Running a Function in a Thread With Arguments</vt:lpstr>
      <vt:lpstr>Custom thread</vt:lpstr>
      <vt:lpstr>Extending the Thread Class and Returning Values</vt:lpstr>
      <vt:lpstr>Problem Statement</vt:lpstr>
      <vt:lpstr>Problem Statement 2</vt:lpstr>
      <vt:lpstr> Global Interpreter Lock</vt:lpstr>
      <vt:lpstr>Thread Daemon</vt:lpstr>
      <vt:lpstr>Thread Name</vt:lpstr>
      <vt:lpstr>thread.is_alive(): check if a Thread is alive</vt:lpstr>
      <vt:lpstr>Thread Identifier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Threads</dc:title>
  <dc:creator>Quality Scset</dc:creator>
  <cp:lastModifiedBy>Quality Scset</cp:lastModifiedBy>
  <cp:revision>5</cp:revision>
  <dcterms:created xsi:type="dcterms:W3CDTF">2023-09-03T23:35:34Z</dcterms:created>
  <dcterms:modified xsi:type="dcterms:W3CDTF">2023-11-06T04:33:56Z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0x010100C0C3CD3DBD981944B25751ACBCD366C2</vt:lpwstr>
  </property>
</Properties>
</file>