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71" r:id="rId6"/>
    <p:sldId id="259" r:id="rId7"/>
    <p:sldId id="260" r:id="rId8"/>
    <p:sldId id="261" r:id="rId9"/>
    <p:sldId id="262" r:id="rId10"/>
    <p:sldId id="270" r:id="rId11"/>
    <p:sldId id="257" r:id="rId12"/>
    <p:sldId id="258" r:id="rId13"/>
    <p:sldId id="264" r:id="rId14"/>
    <p:sldId id="263" r:id="rId15"/>
    <p:sldId id="265" r:id="rId16"/>
    <p:sldId id="268" r:id="rId17"/>
    <p:sldId id="266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81BE4-3B8E-471A-9860-5EEEF9037F04}" v="1" dt="2023-08-06T13:25:13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tSoni" userId="S::chitt.sce21@pdpu.ac.in::f61c476c-f8e8-4026-8531-788d47888e57" providerId="AD" clId="Web-{BC981BE4-3B8E-471A-9860-5EEEF9037F04}"/>
    <pc:docChg chg="sldOrd">
      <pc:chgData name="ChittSoni" userId="S::chitt.sce21@pdpu.ac.in::f61c476c-f8e8-4026-8531-788d47888e57" providerId="AD" clId="Web-{BC981BE4-3B8E-471A-9860-5EEEF9037F04}" dt="2023-08-06T13:25:13.577" v="0"/>
      <pc:docMkLst>
        <pc:docMk/>
      </pc:docMkLst>
      <pc:sldChg chg="ord">
        <pc:chgData name="ChittSoni" userId="S::chitt.sce21@pdpu.ac.in::f61c476c-f8e8-4026-8531-788d47888e57" providerId="AD" clId="Web-{BC981BE4-3B8E-471A-9860-5EEEF9037F04}" dt="2023-08-06T13:25:13.577" v="0"/>
        <pc:sldMkLst>
          <pc:docMk/>
          <pc:sldMk cId="209313417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86A8-E7DB-8EE8-A8A9-214E52B2E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CC3E8-741D-62DA-0D1D-744E37832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AFB5-7F6A-D2B3-0FF4-925E4440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EFDB-8C19-53CE-80F8-5C884CCD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E152-2D53-BFA5-02A9-AFAF0E59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316-43CB-E19B-CC9B-E142120A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0059B-5718-3B37-E69B-508E7A03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B659-DFCA-1908-18F6-633FEDAC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5F3D-1D6D-DA1F-3516-37D5279C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870C-7823-A973-323C-216F69AD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9E50D-B61F-1086-BF8B-E2320E72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75C8-26D6-8DED-D40C-B194AE9E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0E5B-3BBC-E4A3-4194-D55CB1E8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AC02-0DA8-5692-2669-64C112CC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9AA1-59AD-D8E1-FFF5-B135581C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0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CFF3-893E-FDE3-4FA4-5349E9A8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217D-319E-31D0-A1C5-621F4B82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E55F-9287-7C9F-0A9A-6D94EB2D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90D1-AD6B-DBBD-3994-1C8DFD92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39ED-690F-3300-D784-F1E5239F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1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53E4-D2EA-EB41-0F62-E450AAFC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4C1CB-7EAE-EA28-8880-D9E36E79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6A69-8EA0-CDEF-40BF-4E3AC28F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D1B0-C028-ACEA-E1C4-37984A3F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15CE-DE76-73AC-F170-DB79C75E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1550-8213-2E8E-2A44-2A40F746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1433-F310-3950-4B57-8F7133CD2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55D09-8115-CF64-D40A-A6B43B79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F055D-9565-FD22-7CFC-1E0BA880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DBA7-F52C-7A68-9F85-693D29D1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729E-4EAA-380F-F894-4983B74D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2922-BAB6-6554-11F5-9CADA333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4C28-9E05-9A78-F2C4-8A5A0A69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D035-E595-B16F-7850-D8C269D22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34FCE-208E-21F6-6368-59539B1D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4B0FA-57D8-3EDE-5551-69435DDAD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3B431-1D86-3600-619A-FC74355D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F038D-242F-C63E-864E-7AA68405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83008-5994-7F2F-295B-D4C8613D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4AB-C706-10CC-408A-6B3B98C3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0E3C1-190A-732D-596D-2C554F00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ED162-CAC7-2A4B-72CA-55D2EE1B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CE2C-5602-EEA9-2965-B5C0A5A5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A2B9D-9DED-735C-CCC9-54F8DC98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BF53F-F3D7-8975-1B17-670CE0A3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C9216-CF32-FCA6-30F6-D33E9B27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79C8-FA40-31BE-BEC7-0C31FC6A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6DE3-6CA4-1A0B-9265-2C721E81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E741-9231-37AC-A44D-EA1134A3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B1911-CA41-28AD-DC14-6263895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0BF8-41F1-D1E4-BF37-398B189E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D8C3-06DE-E720-64C4-BB1DE936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55F9-BDDA-DD96-C656-1F253398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43901-732B-47D0-A1AF-AFFC45D6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0D526-274A-4468-A8C0-61D72449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6ED55-BABA-3DCB-35F0-39BEBBB2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2AF7B-627C-8F8A-B596-F7297789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3259-27A4-9C65-0D9D-BC10866D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2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153A7-F29B-2113-3B4E-FD226AFF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5D81-AC88-E84C-62A1-0170AAE5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CC31-FE65-BE59-7BD7-8E7332021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649E-1BB7-2649-BE21-9086BF13182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4A13-A095-DA4A-D901-2CF56D3C1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FC43-C9B0-7C90-A2D3-4410F25E3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3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81B79-A917-FE82-8AA1-46285F330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JSON(JavaScript Object Notation) 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407247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2A11-1C84-F91A-9631-7D87E71A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BF8D-BD8D-1105-D3B3-A0FF3672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8" y="3429000"/>
            <a:ext cx="7728857" cy="3301546"/>
          </a:xfrm>
          <a:ln w="1905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{ "country": "Country Name", </a:t>
            </a:r>
          </a:p>
          <a:p>
            <a:pPr marL="0" indent="0">
              <a:buNone/>
            </a:pPr>
            <a:r>
              <a:rPr lang="en-US" dirty="0"/>
              <a:t>"date": "YYYY-MM-DD", 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confirmed_cases</a:t>
            </a:r>
            <a:r>
              <a:rPr lang="en-US" dirty="0"/>
              <a:t>": { "total": 1000, "new": 50 }, </a:t>
            </a:r>
          </a:p>
          <a:p>
            <a:pPr marL="0" indent="0">
              <a:buNone/>
            </a:pPr>
            <a:r>
              <a:rPr lang="en-US" dirty="0"/>
              <a:t>"deaths": { "total": 20, "new": 2 }, </a:t>
            </a:r>
          </a:p>
          <a:p>
            <a:pPr marL="0" indent="0">
              <a:buNone/>
            </a:pPr>
            <a:r>
              <a:rPr lang="en-US" dirty="0"/>
              <a:t>"recovered": { "total": 800, "new": 30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26DB9-B3EF-930C-15B1-77D352B57BAD}"/>
              </a:ext>
            </a:extLst>
          </p:cNvPr>
          <p:cNvSpPr txBox="1"/>
          <p:nvPr/>
        </p:nvSpPr>
        <p:spPr>
          <a:xfrm>
            <a:off x="838199" y="1077686"/>
            <a:ext cx="112340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374151"/>
                </a:solidFill>
                <a:effectLst/>
              </a:rPr>
              <a:t>You are working as a data scientist for a healthcare organization, and your team has been tasked with </a:t>
            </a:r>
            <a:r>
              <a:rPr lang="en-IN" sz="2800" b="0" i="0" dirty="0" err="1">
                <a:solidFill>
                  <a:srgbClr val="374151"/>
                </a:solidFill>
                <a:effectLst/>
              </a:rPr>
              <a:t>analyzing</a:t>
            </a:r>
            <a:r>
              <a:rPr lang="en-IN" sz="2800" b="0" i="0" dirty="0">
                <a:solidFill>
                  <a:srgbClr val="374151"/>
                </a:solidFill>
                <a:effectLst/>
              </a:rPr>
              <a:t> COVID-19 data from multiple countries. The data is stored in JSON files, with each file representing the daily COVID-19 statistics for a specific country. Each JSON file has the following structure: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80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4730-BB5F-B4CD-FE2F-1DC5909E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Loading JSON Data as Python Objects: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0C3AE-4C28-CE07-A8DF-534C67C862BB}"/>
              </a:ext>
            </a:extLst>
          </p:cNvPr>
          <p:cNvSpPr txBox="1"/>
          <p:nvPr/>
        </p:nvSpPr>
        <p:spPr>
          <a:xfrm>
            <a:off x="457200" y="1166843"/>
            <a:ext cx="11506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</a:t>
            </a:r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JSON data in "</a:t>
            </a:r>
            <a:r>
              <a:rPr lang="en-IN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nested_data.json</a:t>
            </a: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{"person": {"name": "John Doe", "age": 30}, "city": "New York"}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nested_data.json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Reading JSON data from the file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data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json.load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Output: {'person': {'name': 'John Doe', 'age': 30}, 'city': 'New York'}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'person'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Output: 'John Doe'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3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6DE6-6B9F-8C2A-903C-58A38763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3"/>
            <a:ext cx="10515600" cy="66592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Your task is to write a Python program that performs the following operations: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Read COVID-19 data from all JSON files in a given directory and its subdirectories.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Calculate and display the following statistics for each country: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Total confirmed cases.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Total deaths.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Total recovered cases.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Total active cases (total confirmed cases minus total deaths and total recovered).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Determine the top 5 countries with the highest number of confirmed cases and the lowest number of confirmed cases.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Generate a summary report in JSON format that includes the statistics for all countries and save it to a file named "covid19_summary.json".</a:t>
            </a:r>
          </a:p>
        </p:txBody>
      </p:sp>
    </p:spTree>
    <p:extLst>
      <p:ext uri="{BB962C8B-B14F-4D97-AF65-F5344CB8AC3E}">
        <p14:creationId xmlns:p14="http://schemas.microsoft.com/office/powerpoint/2010/main" val="212046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6FCFEE0-C6CC-B854-4ACD-B02884EF3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4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3BA6E3-1AD8-11AA-654D-34E14C672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1" y="155852"/>
            <a:ext cx="11209073" cy="6599902"/>
          </a:xfrm>
        </p:spPr>
      </p:pic>
    </p:spTree>
    <p:extLst>
      <p:ext uri="{BB962C8B-B14F-4D97-AF65-F5344CB8AC3E}">
        <p14:creationId xmlns:p14="http://schemas.microsoft.com/office/powerpoint/2010/main" val="125694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6E24D0C-38A5-8793-D836-F7F7383C0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51" y="2095665"/>
            <a:ext cx="11938697" cy="1919742"/>
          </a:xfrm>
        </p:spPr>
      </p:pic>
    </p:spTree>
    <p:extLst>
      <p:ext uri="{BB962C8B-B14F-4D97-AF65-F5344CB8AC3E}">
        <p14:creationId xmlns:p14="http://schemas.microsoft.com/office/powerpoint/2010/main" val="387598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E703D98-6997-4DCC-58A1-859F7DC2A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38" y="1013300"/>
            <a:ext cx="11864124" cy="4499603"/>
          </a:xfrm>
        </p:spPr>
      </p:pic>
    </p:spTree>
    <p:extLst>
      <p:ext uri="{BB962C8B-B14F-4D97-AF65-F5344CB8AC3E}">
        <p14:creationId xmlns:p14="http://schemas.microsoft.com/office/powerpoint/2010/main" val="40484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397E-D07D-A419-35B8-8FE023BB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Team’s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9E3D-F852-BE39-CDD6-E89BDEE3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400" b="1" i="0" dirty="0" err="1">
                <a:solidFill>
                  <a:srgbClr val="242424"/>
                </a:solidFill>
                <a:effectLst/>
                <a:latin typeface="-apple-system"/>
              </a:rPr>
              <a:t>uddfmzr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38B-916A-9B36-A1CE-AC141DCA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9"/>
            <a:ext cx="10515600" cy="1325563"/>
          </a:xfrm>
        </p:spPr>
        <p:txBody>
          <a:bodyPr/>
          <a:lstStyle/>
          <a:p>
            <a:r>
              <a:rPr lang="en-US" dirty="0"/>
              <a:t>JSON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2FC2-57A9-EF1D-8D39-26963043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8129"/>
            <a:ext cx="10515600" cy="223474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JSON stands for JavaScript Object Notation.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JSON is lightweight data-interchange format.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JSON is language independent.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JSON supports array, object, string, number and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FE4CF-6B52-816F-7E0B-A04A1DC30AB5}"/>
              </a:ext>
            </a:extLst>
          </p:cNvPr>
          <p:cNvSpPr txBox="1"/>
          <p:nvPr/>
        </p:nvSpPr>
        <p:spPr>
          <a:xfrm>
            <a:off x="2558143" y="1476486"/>
            <a:ext cx="81969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"employees"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:[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{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name"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"Sunny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"email"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”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sunny@gmail.com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{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name"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"Rahul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"email"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"rahul32@gmail.com"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{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name"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"John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"email"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"john32bob@gmail.com"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]}  </a:t>
            </a:r>
          </a:p>
        </p:txBody>
      </p:sp>
    </p:spTree>
    <p:extLst>
      <p:ext uri="{BB962C8B-B14F-4D97-AF65-F5344CB8AC3E}">
        <p14:creationId xmlns:p14="http://schemas.microsoft.com/office/powerpoint/2010/main" val="4057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FE67-0075-88BC-3E4E-1AAC501B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D97615-1E2B-93F6-F414-6497DFCFC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78204"/>
              </p:ext>
            </p:extLst>
          </p:nvPr>
        </p:nvGraphicFramePr>
        <p:xfrm>
          <a:off x="2073025" y="1890554"/>
          <a:ext cx="9552918" cy="3307080"/>
        </p:xfrm>
        <a:graphic>
          <a:graphicData uri="http://schemas.openxmlformats.org/drawingml/2006/table">
            <a:tbl>
              <a:tblPr/>
              <a:tblGrid>
                <a:gridCol w="3184306">
                  <a:extLst>
                    <a:ext uri="{9D8B030D-6E8A-4147-A177-3AD203B41FA5}">
                      <a16:colId xmlns:a16="http://schemas.microsoft.com/office/drawing/2014/main" val="2802706456"/>
                    </a:ext>
                  </a:extLst>
                </a:gridCol>
                <a:gridCol w="3184306">
                  <a:extLst>
                    <a:ext uri="{9D8B030D-6E8A-4147-A177-3AD203B41FA5}">
                      <a16:colId xmlns:a16="http://schemas.microsoft.com/office/drawing/2014/main" val="2519607861"/>
                    </a:ext>
                  </a:extLst>
                </a:gridCol>
                <a:gridCol w="3184306">
                  <a:extLst>
                    <a:ext uri="{9D8B030D-6E8A-4147-A177-3AD203B41FA5}">
                      <a16:colId xmlns:a16="http://schemas.microsoft.com/office/drawing/2014/main" val="373076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0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string is always written in double-quotes. It may consist of numbers, alphanumeric and special characters.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"student", "name", "1234", "Ver_1"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2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Number represents the numeric characters.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121, 899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5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can be either True or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32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an empty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79672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4D0B2E0-0CF2-4A18-4932-F0002607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4" y="1567548"/>
            <a:ext cx="144755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5254-A181-7976-EDD1-7C50BCB6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2441-149E-8BB2-4C24-D09B9D54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788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JSON objects refer to dictionaries, which are enclosed in curly brackets, i.e., { }.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815BE-2515-2FA3-C38E-AB7206D0CDE2}"/>
              </a:ext>
            </a:extLst>
          </p:cNvPr>
          <p:cNvSpPr txBox="1"/>
          <p:nvPr/>
        </p:nvSpPr>
        <p:spPr>
          <a:xfrm>
            <a:off x="1328057" y="2837788"/>
            <a:ext cx="9927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{"name" : "Jack", "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employeeid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" : 001, "present" : false}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45F7D-F9A1-9FB3-2843-CBAA0693F211}"/>
              </a:ext>
            </a:extLst>
          </p:cNvPr>
          <p:cNvSpPr txBox="1"/>
          <p:nvPr/>
        </p:nvSpPr>
        <p:spPr>
          <a:xfrm>
            <a:off x="2950028" y="3749457"/>
            <a:ext cx="601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"employee"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 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"name"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   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sonoo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"salary"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      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inter-regular"/>
              </a:rPr>
              <a:t>56000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"married"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   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760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42A8-FA95-EE50-7C15-B2E5C0BC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285" y="103869"/>
            <a:ext cx="2786743" cy="745218"/>
          </a:xfrm>
        </p:spPr>
        <p:txBody>
          <a:bodyPr/>
          <a:lstStyle/>
          <a:p>
            <a:r>
              <a:rPr lang="en-US" dirty="0"/>
              <a:t>JSON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4B6B2-D1D6-B4D0-CFC3-A846C93CC535}"/>
              </a:ext>
            </a:extLst>
          </p:cNvPr>
          <p:cNvSpPr txBox="1"/>
          <p:nvPr/>
        </p:nvSpPr>
        <p:spPr>
          <a:xfrm>
            <a:off x="359229" y="493259"/>
            <a:ext cx="105918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inter-regular"/>
              </a:rPr>
              <a:t>[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PizzaName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 : "Country Feast",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"Base" : "Cheese burst",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"Toppings" : ["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Jalepenos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", "Black Olives", ", "Cherry tomatoes"],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"Spicy" : "yes",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}, 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PizzaName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 : "Veggie Paradise", 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"Base" : "Thin crust",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"Toppings" : ["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Jalepenos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", "Black Olives", "Cherry tomatoes"],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"Spicy" : "yes",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inter-regular"/>
              </a:rPr>
              <a:t>]  </a:t>
            </a:r>
          </a:p>
        </p:txBody>
      </p:sp>
    </p:spTree>
    <p:extLst>
      <p:ext uri="{BB962C8B-B14F-4D97-AF65-F5344CB8AC3E}">
        <p14:creationId xmlns:p14="http://schemas.microsoft.com/office/powerpoint/2010/main" val="334111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5A0A1-2B06-6FCC-F486-AFE1FC3B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pic>
        <p:nvPicPr>
          <p:cNvPr id="5" name="Picture 4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B5BA9F5F-A7D5-AFA0-5938-67C0B812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7957-4AF0-F48D-7BDB-78314AE2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1365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JSON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8F19C-4268-7E4E-AE00-6B4A8340D281}"/>
              </a:ext>
            </a:extLst>
          </p:cNvPr>
          <p:cNvSpPr txBox="1"/>
          <p:nvPr/>
        </p:nvSpPr>
        <p:spPr>
          <a:xfrm>
            <a:off x="1491341" y="1048431"/>
            <a:ext cx="85561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JSON data in "</a:t>
            </a:r>
            <a:r>
              <a:rPr lang="en-IN" sz="2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data.json</a:t>
            </a: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{"name": "John Doe", "age": 30, "city": "New York"}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data.json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Reading JSON data from the file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data =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json.load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Output: {'name': 'John Doe', 'age': 30, 'city': 'New York'}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EA90-792D-7AC6-A467-9BD3081B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14753"/>
            <a:ext cx="10515600" cy="386219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JSON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8728D-DEA2-2F9D-DD02-EECF50C4F25B}"/>
              </a:ext>
            </a:extLst>
          </p:cNvPr>
          <p:cNvSpPr txBox="1"/>
          <p:nvPr/>
        </p:nvSpPr>
        <p:spPr>
          <a:xfrm>
            <a:off x="413657" y="718687"/>
            <a:ext cx="109401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</a:t>
            </a:r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Python dictionary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{</a:t>
            </a:r>
          </a:p>
          <a:p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"John Doe"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2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"New York"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Writing JSON data to a file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output.json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json.dump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(data,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The "</a:t>
            </a:r>
            <a:r>
              <a:rPr lang="en-IN" sz="2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output.json</a:t>
            </a: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 file will contain: {"name": "John Doe", "age": 30, "city": "New York"}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5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3" ma:contentTypeDescription="Create a new document." ma:contentTypeScope="" ma:versionID="efeb4383f8a0245114e7935706543f38">
  <xsd:schema xmlns:xsd="http://www.w3.org/2001/XMLSchema" xmlns:xs="http://www.w3.org/2001/XMLSchema" xmlns:p="http://schemas.microsoft.com/office/2006/metadata/properties" xmlns:ns2="4135d01c-0408-45d1-a3ba-6d621aa35a60" targetNamespace="http://schemas.microsoft.com/office/2006/metadata/properties" ma:root="true" ma:fieldsID="eb4ab768dba0ca2cfdffe4ef416fe46c" ns2:_="">
    <xsd:import namespace="4135d01c-0408-45d1-a3ba-6d621aa35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d01c-0408-45d1-a3ba-6d621aa35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9BCD1-46A5-474C-BD67-CCF90228FD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1B9A1B-6D5D-44E8-89B6-BDB7B46551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4AF981-4D81-4CB8-AA52-1C397AF3D315}"/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881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JSON(JavaScript Object Notation)  File Handling</vt:lpstr>
      <vt:lpstr>Team’s Code</vt:lpstr>
      <vt:lpstr>JSON file structure</vt:lpstr>
      <vt:lpstr>JSON Data types</vt:lpstr>
      <vt:lpstr>JSON object</vt:lpstr>
      <vt:lpstr>JSON Array</vt:lpstr>
      <vt:lpstr>Attendance</vt:lpstr>
      <vt:lpstr>Reading JSON File</vt:lpstr>
      <vt:lpstr>Writing JSON file</vt:lpstr>
      <vt:lpstr>Problem Statement</vt:lpstr>
      <vt:lpstr>Loading JSON Data as Python Objects: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JSON(JavaScript Object Notation)  File Handling</dc:title>
  <dc:creator>Quality Scset</dc:creator>
  <cp:lastModifiedBy>Quality Scset</cp:lastModifiedBy>
  <cp:revision>5</cp:revision>
  <dcterms:created xsi:type="dcterms:W3CDTF">2023-07-31T23:35:44Z</dcterms:created>
  <dcterms:modified xsi:type="dcterms:W3CDTF">2023-08-06T13:25:13Z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</Properties>
</file>