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286" r:id="rId3"/>
    <p:sldId id="287" r:id="rId4"/>
    <p:sldId id="288" r:id="rId5"/>
    <p:sldId id="289" r:id="rId6"/>
    <p:sldId id="257" r:id="rId7"/>
    <p:sldId id="258" r:id="rId8"/>
    <p:sldId id="290" r:id="rId9"/>
    <p:sldId id="259" r:id="rId10"/>
    <p:sldId id="261" r:id="rId11"/>
    <p:sldId id="262" r:id="rId12"/>
    <p:sldId id="263" r:id="rId13"/>
    <p:sldId id="264" r:id="rId14"/>
    <p:sldId id="265" r:id="rId15"/>
    <p:sldId id="266" r:id="rId16"/>
    <p:sldId id="267" r:id="rId17"/>
    <p:sldId id="268" r:id="rId18"/>
    <p:sldId id="269" r:id="rId19"/>
    <p:sldId id="270" r:id="rId20"/>
    <p:sldId id="271" r:id="rId21"/>
    <p:sldId id="320" r:id="rId22"/>
    <p:sldId id="319" r:id="rId23"/>
    <p:sldId id="291" r:id="rId24"/>
    <p:sldId id="292" r:id="rId25"/>
    <p:sldId id="293" r:id="rId26"/>
    <p:sldId id="272" r:id="rId27"/>
    <p:sldId id="284" r:id="rId28"/>
    <p:sldId id="274" r:id="rId29"/>
    <p:sldId id="275" r:id="rId30"/>
    <p:sldId id="276" r:id="rId31"/>
    <p:sldId id="277" r:id="rId32"/>
    <p:sldId id="278" r:id="rId33"/>
    <p:sldId id="285" r:id="rId34"/>
    <p:sldId id="294" r:id="rId35"/>
    <p:sldId id="281" r:id="rId36"/>
    <p:sldId id="282" r:id="rId37"/>
    <p:sldId id="297" r:id="rId38"/>
    <p:sldId id="298" r:id="rId39"/>
    <p:sldId id="299" r:id="rId40"/>
    <p:sldId id="321" r:id="rId41"/>
    <p:sldId id="323" r:id="rId42"/>
    <p:sldId id="324" r:id="rId43"/>
    <p:sldId id="325" r:id="rId44"/>
    <p:sldId id="314" r:id="rId45"/>
    <p:sldId id="315" r:id="rId46"/>
    <p:sldId id="301" r:id="rId47"/>
    <p:sldId id="308" r:id="rId48"/>
    <p:sldId id="326" r:id="rId49"/>
    <p:sldId id="327" r:id="rId50"/>
    <p:sldId id="328" r:id="rId51"/>
    <p:sldId id="329" r:id="rId52"/>
    <p:sldId id="330" r:id="rId53"/>
    <p:sldId id="331" r:id="rId54"/>
    <p:sldId id="332" r:id="rId55"/>
    <p:sldId id="309" r:id="rId56"/>
    <p:sldId id="333" r:id="rId57"/>
    <p:sldId id="318" r:id="rId58"/>
    <p:sldId id="334" r:id="rId59"/>
    <p:sldId id="335" r:id="rId60"/>
    <p:sldId id="336" r:id="rId61"/>
    <p:sldId id="337" r:id="rId62"/>
    <p:sldId id="338" r:id="rId63"/>
    <p:sldId id="339" r:id="rId64"/>
    <p:sldId id="340" r:id="rId65"/>
    <p:sldId id="341"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4" r:id="rId85"/>
    <p:sldId id="361" r:id="rId86"/>
    <p:sldId id="362" r:id="rId87"/>
    <p:sldId id="363" r:id="rId88"/>
    <p:sldId id="365" r:id="rId89"/>
    <p:sldId id="366" r:id="rId90"/>
    <p:sldId id="367" r:id="rId91"/>
    <p:sldId id="368" r:id="rId92"/>
    <p:sldId id="369" r:id="rId93"/>
    <p:sldId id="370" r:id="rId94"/>
    <p:sldId id="371" r:id="rId95"/>
    <p:sldId id="372" r:id="rId96"/>
    <p:sldId id="389" r:id="rId97"/>
    <p:sldId id="373" r:id="rId98"/>
    <p:sldId id="374" r:id="rId99"/>
    <p:sldId id="375" r:id="rId100"/>
    <p:sldId id="376" r:id="rId101"/>
    <p:sldId id="377" r:id="rId102"/>
    <p:sldId id="378" r:id="rId103"/>
    <p:sldId id="379" r:id="rId104"/>
    <p:sldId id="380" r:id="rId105"/>
    <p:sldId id="381" r:id="rId106"/>
    <p:sldId id="382" r:id="rId107"/>
    <p:sldId id="383" r:id="rId108"/>
    <p:sldId id="385" r:id="rId109"/>
    <p:sldId id="386" r:id="rId110"/>
    <p:sldId id="387" r:id="rId111"/>
    <p:sldId id="3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26" autoAdjust="0"/>
  </p:normalViewPr>
  <p:slideViewPr>
    <p:cSldViewPr>
      <p:cViewPr>
        <p:scale>
          <a:sx n="90" d="100"/>
          <a:sy n="90" d="100"/>
        </p:scale>
        <p:origin x="123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15C25-AC03-48BF-B795-85ACA112F299}" type="datetimeFigureOut">
              <a:rPr lang="en-US" smtClean="0"/>
              <a:pPr/>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D5A7D-3BD2-4621-8680-D15C046CE6C4}" type="slidenum">
              <a:rPr lang="en-US" smtClean="0"/>
              <a:pPr/>
              <a:t>‹#›</a:t>
            </a:fld>
            <a:endParaRPr lang="en-US"/>
          </a:p>
        </p:txBody>
      </p:sp>
    </p:spTree>
    <p:extLst>
      <p:ext uri="{BB962C8B-B14F-4D97-AF65-F5344CB8AC3E}">
        <p14:creationId xmlns:p14="http://schemas.microsoft.com/office/powerpoint/2010/main" val="16851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F5B384A-9AA7-4375-9FF4-BF77AE13E7A0}" type="slidenum">
              <a:rPr lang="fi-FI"/>
              <a:pPr/>
              <a:t>10</a:t>
            </a:fld>
            <a:endParaRPr lang="fi-FI"/>
          </a:p>
        </p:txBody>
      </p:sp>
      <p:sp>
        <p:nvSpPr>
          <p:cNvPr id="20481"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0482"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353723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C1DAAEE-B452-45BD-B57A-2A94004CD3F9}" type="slidenum">
              <a:rPr lang="fi-FI"/>
              <a:pPr/>
              <a:t>19</a:t>
            </a:fld>
            <a:endParaRPr lang="fi-FI"/>
          </a:p>
        </p:txBody>
      </p:sp>
      <p:sp>
        <p:nvSpPr>
          <p:cNvPr id="29697"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685512" y="4343231"/>
            <a:ext cx="5485536" cy="40363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6822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61DE72B-BAFE-43F8-8D81-6443660ECECE}" type="slidenum">
              <a:rPr lang="fi-FI"/>
              <a:pPr/>
              <a:t>20</a:t>
            </a:fld>
            <a:endParaRPr lang="fi-FI"/>
          </a:p>
        </p:txBody>
      </p:sp>
      <p:sp>
        <p:nvSpPr>
          <p:cNvPr id="30721"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685512" y="4343231"/>
            <a:ext cx="5485536" cy="40363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1917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61DE72B-BAFE-43F8-8D81-6443660ECECE}" type="slidenum">
              <a:rPr lang="fi-FI"/>
              <a:pPr/>
              <a:t>21</a:t>
            </a:fld>
            <a:endParaRPr lang="fi-FI"/>
          </a:p>
        </p:txBody>
      </p:sp>
      <p:sp>
        <p:nvSpPr>
          <p:cNvPr id="30721"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685512" y="4343231"/>
            <a:ext cx="5485536" cy="40363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5944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extLst>
      <p:ext uri="{BB962C8B-B14F-4D97-AF65-F5344CB8AC3E}">
        <p14:creationId xmlns:p14="http://schemas.microsoft.com/office/powerpoint/2010/main" val="248186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D5A7D-3BD2-4621-8680-D15C046CE6C4}" type="slidenum">
              <a:rPr lang="en-US" smtClean="0"/>
              <a:pPr/>
              <a:t>57</a:t>
            </a:fld>
            <a:endParaRPr lang="en-US"/>
          </a:p>
        </p:txBody>
      </p:sp>
    </p:spTree>
    <p:extLst>
      <p:ext uri="{BB962C8B-B14F-4D97-AF65-F5344CB8AC3E}">
        <p14:creationId xmlns:p14="http://schemas.microsoft.com/office/powerpoint/2010/main" val="122889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D5A7D-3BD2-4621-8680-D15C046CE6C4}" type="slidenum">
              <a:rPr lang="en-US" smtClean="0"/>
              <a:pPr/>
              <a:t>59</a:t>
            </a:fld>
            <a:endParaRPr lang="en-US"/>
          </a:p>
        </p:txBody>
      </p:sp>
    </p:spTree>
    <p:extLst>
      <p:ext uri="{BB962C8B-B14F-4D97-AF65-F5344CB8AC3E}">
        <p14:creationId xmlns:p14="http://schemas.microsoft.com/office/powerpoint/2010/main" val="176627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FE88B1-247B-4EFF-AEEF-CA158D05675C}" type="slidenum">
              <a:rPr lang="fi-FI"/>
              <a:pPr/>
              <a:t>11</a:t>
            </a:fld>
            <a:endParaRPr lang="fi-FI"/>
          </a:p>
        </p:txBody>
      </p:sp>
      <p:sp>
        <p:nvSpPr>
          <p:cNvPr id="2150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1506"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896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1202819-D52F-4B29-B707-D7BAB9768C77}" type="slidenum">
              <a:rPr lang="fi-FI"/>
              <a:pPr/>
              <a:t>12</a:t>
            </a:fld>
            <a:endParaRPr lang="fi-FI"/>
          </a:p>
        </p:txBody>
      </p:sp>
      <p:sp>
        <p:nvSpPr>
          <p:cNvPr id="22529"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2530"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7150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D696397-99A3-499D-8A67-496E9275D16B}" type="slidenum">
              <a:rPr lang="fi-FI"/>
              <a:pPr/>
              <a:t>13</a:t>
            </a:fld>
            <a:endParaRPr lang="fi-FI"/>
          </a:p>
        </p:txBody>
      </p:sp>
      <p:sp>
        <p:nvSpPr>
          <p:cNvPr id="23553"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3554"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7728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1E1593F-23EA-45DB-BE97-9F11A852653C}" type="slidenum">
              <a:rPr lang="fi-FI"/>
              <a:pPr/>
              <a:t>14</a:t>
            </a:fld>
            <a:endParaRPr lang="fi-FI"/>
          </a:p>
        </p:txBody>
      </p:sp>
      <p:sp>
        <p:nvSpPr>
          <p:cNvPr id="24577"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4578"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878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E9E7E24-EE90-410D-B342-AD2075D29EB4}" type="slidenum">
              <a:rPr lang="fi-FI"/>
              <a:pPr/>
              <a:t>15</a:t>
            </a:fld>
            <a:endParaRPr lang="fi-FI"/>
          </a:p>
        </p:txBody>
      </p:sp>
      <p:sp>
        <p:nvSpPr>
          <p:cNvPr id="25601"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5602"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4294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EC73CB-C0EC-4879-A3E5-5CF3342DC79B}" type="slidenum">
              <a:rPr lang="fi-FI"/>
              <a:pPr/>
              <a:t>16</a:t>
            </a:fld>
            <a:endParaRPr lang="fi-FI"/>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6626" name="Rectangle 2"/>
          <p:cNvSpPr txBox="1">
            <a:spLocks noGrp="1" noChangeArrowheads="1"/>
          </p:cNvSpPr>
          <p:nvPr>
            <p:ph type="body"/>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9545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8F0C686-2333-4DEB-BD57-D0ED49AD73C8}" type="slidenum">
              <a:rPr lang="fi-FI"/>
              <a:pPr/>
              <a:t>17</a:t>
            </a:fld>
            <a:endParaRPr lang="fi-FI"/>
          </a:p>
        </p:txBody>
      </p:sp>
      <p:sp>
        <p:nvSpPr>
          <p:cNvPr id="27649"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685512" y="4343231"/>
            <a:ext cx="5485536" cy="40363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7983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783D1A4-FBA9-4A81-ADB2-B895DFBF176F}" type="slidenum">
              <a:rPr lang="fi-FI"/>
              <a:pPr/>
              <a:t>18</a:t>
            </a:fld>
            <a:endParaRPr lang="fi-FI"/>
          </a:p>
        </p:txBody>
      </p:sp>
      <p:sp>
        <p:nvSpPr>
          <p:cNvPr id="28673"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685512" y="4343231"/>
            <a:ext cx="5485536" cy="40363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582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42013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317737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259928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240824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330316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46442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55591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64700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413812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84167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C2883-1732-47F9-8B66-79763992FED4}"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C72E0-4885-469C-A90E-D5AD7B1502D2}" type="slidenum">
              <a:rPr lang="en-US" smtClean="0"/>
              <a:pPr/>
              <a:t>‹#›</a:t>
            </a:fld>
            <a:endParaRPr lang="en-US"/>
          </a:p>
        </p:txBody>
      </p:sp>
    </p:spTree>
    <p:extLst>
      <p:ext uri="{BB962C8B-B14F-4D97-AF65-F5344CB8AC3E}">
        <p14:creationId xmlns:p14="http://schemas.microsoft.com/office/powerpoint/2010/main" val="394133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C2883-1732-47F9-8B66-79763992FED4}"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C72E0-4885-469C-A90E-D5AD7B1502D2}" type="slidenum">
              <a:rPr lang="en-US" smtClean="0"/>
              <a:pPr/>
              <a:t>‹#›</a:t>
            </a:fld>
            <a:endParaRPr lang="en-US"/>
          </a:p>
        </p:txBody>
      </p:sp>
    </p:spTree>
    <p:extLst>
      <p:ext uri="{BB962C8B-B14F-4D97-AF65-F5344CB8AC3E}">
        <p14:creationId xmlns:p14="http://schemas.microsoft.com/office/powerpoint/2010/main" val="166508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Assemblers</a:t>
            </a:r>
          </a:p>
        </p:txBody>
      </p:sp>
      <p:sp>
        <p:nvSpPr>
          <p:cNvPr id="3" name="Subtitle 2"/>
          <p:cNvSpPr>
            <a:spLocks noGrp="1"/>
          </p:cNvSpPr>
          <p:nvPr>
            <p:ph type="subTitle" idx="1"/>
          </p:nvPr>
        </p:nvSpPr>
        <p:spPr/>
        <p:txBody>
          <a:bodyPr>
            <a:normAutofit/>
          </a:bodyPr>
          <a:lstStyle/>
          <a:p>
            <a:r>
              <a:rPr lang="en-US" dirty="0"/>
              <a:t>Chapter 3</a:t>
            </a:r>
          </a:p>
          <a:p>
            <a:r>
              <a:rPr lang="en-US" dirty="0"/>
              <a:t>System Programming and Operating Systems</a:t>
            </a:r>
          </a:p>
          <a:p>
            <a:endParaRPr lang="en-US" dirty="0"/>
          </a:p>
        </p:txBody>
      </p:sp>
    </p:spTree>
    <p:extLst>
      <p:ext uri="{BB962C8B-B14F-4D97-AF65-F5344CB8AC3E}">
        <p14:creationId xmlns:p14="http://schemas.microsoft.com/office/powerpoint/2010/main" val="103138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24801" y="40324"/>
            <a:ext cx="8228160" cy="874076"/>
          </a:xfrm>
          <a:ln/>
        </p:spPr>
        <p:txBody>
          <a:bodyPr tIns="35268"/>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Mnemonic Operation Codes</a:t>
            </a:r>
          </a:p>
        </p:txBody>
      </p:sp>
      <p:sp>
        <p:nvSpPr>
          <p:cNvPr id="6146" name="Rectangle 2"/>
          <p:cNvSpPr>
            <a:spLocks noGrp="1" noChangeArrowheads="1"/>
          </p:cNvSpPr>
          <p:nvPr>
            <p:ph type="body" idx="1"/>
          </p:nvPr>
        </p:nvSpPr>
        <p:spPr>
          <a:xfrm>
            <a:off x="0" y="990600"/>
            <a:ext cx="8991600" cy="4526396"/>
          </a:xfrm>
          <a:ln/>
        </p:spPr>
        <p:txBody>
          <a:bodyPr>
            <a:normAutofit/>
          </a:bodyPr>
          <a:lstStyle/>
          <a:p>
            <a:r>
              <a:rPr lang="en-US" sz="2400" dirty="0"/>
              <a:t>Each statement has two operands, first operand is always a register  which may be any one of AREG, BREG, CREG and DREG and second operand refers to a memory word using a symbolic name and optional displacement. (INDEXING IS NOT PERMITTED)</a:t>
            </a:r>
          </a:p>
        </p:txBody>
      </p:sp>
      <p:pic>
        <p:nvPicPr>
          <p:cNvPr id="2" name="Picture 1"/>
          <p:cNvPicPr>
            <a:picLocks noChangeAspect="1"/>
          </p:cNvPicPr>
          <p:nvPr/>
        </p:nvPicPr>
        <p:blipFill>
          <a:blip r:embed="rId3"/>
          <a:stretch>
            <a:fillRect/>
          </a:stretch>
        </p:blipFill>
        <p:spPr>
          <a:xfrm>
            <a:off x="1186081" y="2819400"/>
            <a:ext cx="6705600" cy="3758744"/>
          </a:xfrm>
          <a:prstGeom prst="rect">
            <a:avLst/>
          </a:prstGeom>
        </p:spPr>
      </p:pic>
    </p:spTree>
    <p:extLst>
      <p:ext uri="{BB962C8B-B14F-4D97-AF65-F5344CB8AC3E}">
        <p14:creationId xmlns:p14="http://schemas.microsoft.com/office/powerpoint/2010/main" val="21968648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Design of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LC Alignment :  In 8088 the unit of memory is byte, however certain entities require their starting byte to be aligned on specific boundary in the address space. For example word requires even boundary (i.e. even start address). Such alignment requirements may force some bytes to be left unused memory allocation. Hence while processing DB statements assembler first aligns LC on requisite boundary. we call this LC </a:t>
            </a:r>
            <a:r>
              <a:rPr lang="en-US" altLang="zh-TW" sz="2400" dirty="0" err="1"/>
              <a:t>alignmet</a:t>
            </a:r>
            <a:endParaRPr lang="en-US" altLang="zh-TW" sz="2400" dirty="0"/>
          </a:p>
          <a:p>
            <a:r>
              <a:rPr lang="en-US" altLang="zh-TW" sz="2400" dirty="0"/>
              <a:t>Allocation of memory and entering its label in symbol table is performed after LC processing.</a:t>
            </a:r>
          </a:p>
        </p:txBody>
      </p:sp>
    </p:spTree>
    <p:extLst>
      <p:ext uri="{BB962C8B-B14F-4D97-AF65-F5344CB8AC3E}">
        <p14:creationId xmlns:p14="http://schemas.microsoft.com/office/powerpoint/2010/main" val="3575660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335756" y="0"/>
            <a:ext cx="8229600" cy="1143000"/>
          </a:xfrm>
        </p:spPr>
        <p:txBody>
          <a:bodyPr>
            <a:normAutofit fontScale="90000"/>
          </a:bodyPr>
          <a:lstStyle/>
          <a:p>
            <a:r>
              <a:rPr lang="en-US" altLang="zh-TW" dirty="0"/>
              <a:t>DATA STRUCTURES OF 8088 ASSEMBLER</a:t>
            </a:r>
          </a:p>
        </p:txBody>
      </p:sp>
      <p:sp>
        <p:nvSpPr>
          <p:cNvPr id="84995" name="Rectangle 1027"/>
          <p:cNvSpPr>
            <a:spLocks noGrp="1" noChangeArrowheads="1"/>
          </p:cNvSpPr>
          <p:nvPr>
            <p:ph type="body" idx="1"/>
          </p:nvPr>
        </p:nvSpPr>
        <p:spPr>
          <a:xfrm>
            <a:off x="0" y="1143000"/>
            <a:ext cx="8901113" cy="6400800"/>
          </a:xfrm>
        </p:spPr>
        <p:txBody>
          <a:bodyPr>
            <a:noAutofit/>
          </a:bodyPr>
          <a:lstStyle/>
          <a:p>
            <a:endParaRPr lang="en-US" altLang="zh-TW" sz="2400" dirty="0"/>
          </a:p>
        </p:txBody>
      </p:sp>
      <p:pic>
        <p:nvPicPr>
          <p:cNvPr id="2" name="Picture 1"/>
          <p:cNvPicPr>
            <a:picLocks noChangeAspect="1"/>
          </p:cNvPicPr>
          <p:nvPr/>
        </p:nvPicPr>
        <p:blipFill>
          <a:blip r:embed="rId2"/>
          <a:stretch>
            <a:fillRect/>
          </a:stretch>
        </p:blipFill>
        <p:spPr>
          <a:xfrm>
            <a:off x="152400" y="1185862"/>
            <a:ext cx="8748713" cy="5367338"/>
          </a:xfrm>
          <a:prstGeom prst="rect">
            <a:avLst/>
          </a:prstGeom>
        </p:spPr>
      </p:pic>
    </p:spTree>
    <p:extLst>
      <p:ext uri="{BB962C8B-B14F-4D97-AF65-F5344CB8AC3E}">
        <p14:creationId xmlns:p14="http://schemas.microsoft.com/office/powerpoint/2010/main" val="2795172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335756" y="0"/>
            <a:ext cx="8229600" cy="1143000"/>
          </a:xfrm>
        </p:spPr>
        <p:txBody>
          <a:bodyPr>
            <a:normAutofit fontScale="90000"/>
          </a:bodyPr>
          <a:lstStyle/>
          <a:p>
            <a:r>
              <a:rPr lang="en-US" altLang="zh-TW" dirty="0"/>
              <a:t>DATA STRUCTURES OF 8088 ASSEMBLER</a:t>
            </a:r>
          </a:p>
        </p:txBody>
      </p:sp>
      <p:sp>
        <p:nvSpPr>
          <p:cNvPr id="84995" name="Rectangle 1027"/>
          <p:cNvSpPr>
            <a:spLocks noGrp="1" noChangeArrowheads="1"/>
          </p:cNvSpPr>
          <p:nvPr>
            <p:ph type="body" idx="1"/>
          </p:nvPr>
        </p:nvSpPr>
        <p:spPr>
          <a:xfrm>
            <a:off x="0" y="1143000"/>
            <a:ext cx="8901113" cy="6400800"/>
          </a:xfrm>
        </p:spPr>
        <p:txBody>
          <a:bodyPr>
            <a:noAutofit/>
          </a:bodyPr>
          <a:lstStyle/>
          <a:p>
            <a:endParaRPr lang="en-US" altLang="zh-TW" sz="2400" dirty="0"/>
          </a:p>
        </p:txBody>
      </p:sp>
      <p:pic>
        <p:nvPicPr>
          <p:cNvPr id="3" name="Picture 2"/>
          <p:cNvPicPr>
            <a:picLocks noChangeAspect="1"/>
          </p:cNvPicPr>
          <p:nvPr/>
        </p:nvPicPr>
        <p:blipFill>
          <a:blip r:embed="rId2"/>
          <a:stretch>
            <a:fillRect/>
          </a:stretch>
        </p:blipFill>
        <p:spPr>
          <a:xfrm>
            <a:off x="28576" y="1143000"/>
            <a:ext cx="8901112" cy="5715000"/>
          </a:xfrm>
          <a:prstGeom prst="rect">
            <a:avLst/>
          </a:prstGeom>
        </p:spPr>
      </p:pic>
    </p:spTree>
    <p:extLst>
      <p:ext uri="{BB962C8B-B14F-4D97-AF65-F5344CB8AC3E}">
        <p14:creationId xmlns:p14="http://schemas.microsoft.com/office/powerpoint/2010/main" val="29554788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Design of ASSEMBLER</a:t>
            </a:r>
          </a:p>
        </p:txBody>
      </p:sp>
      <p:sp>
        <p:nvSpPr>
          <p:cNvPr id="84995" name="Rectangle 1027"/>
          <p:cNvSpPr>
            <a:spLocks noGrp="1" noChangeArrowheads="1"/>
          </p:cNvSpPr>
          <p:nvPr>
            <p:ph type="body" idx="1"/>
          </p:nvPr>
        </p:nvSpPr>
        <p:spPr>
          <a:xfrm>
            <a:off x="14287" y="533400"/>
            <a:ext cx="9129713" cy="6400800"/>
          </a:xfrm>
        </p:spPr>
        <p:txBody>
          <a:bodyPr>
            <a:noAutofit/>
          </a:bodyPr>
          <a:lstStyle/>
          <a:p>
            <a:r>
              <a:rPr lang="en-US" altLang="zh-TW" sz="2400" dirty="0"/>
              <a:t>In figures on previous two slides, number in parenthesis indicates the number of bytes required for a </a:t>
            </a:r>
            <a:r>
              <a:rPr lang="en-US" altLang="zh-TW" sz="2400" dirty="0" err="1"/>
              <a:t>fileld</a:t>
            </a:r>
            <a:r>
              <a:rPr lang="en-US" altLang="zh-TW" sz="2400" dirty="0"/>
              <a:t>.</a:t>
            </a:r>
          </a:p>
          <a:p>
            <a:r>
              <a:rPr lang="en-US" altLang="zh-TW" sz="2400" dirty="0"/>
              <a:t>1)MOT table (Mnemonic </a:t>
            </a:r>
            <a:r>
              <a:rPr lang="en-US" altLang="zh-TW" sz="2400" dirty="0" err="1"/>
              <a:t>Opcode</a:t>
            </a:r>
            <a:r>
              <a:rPr lang="en-US" altLang="zh-TW" sz="2400" dirty="0"/>
              <a:t> Table) </a:t>
            </a:r>
          </a:p>
          <a:p>
            <a:r>
              <a:rPr lang="en-US" altLang="zh-TW" sz="2400" dirty="0"/>
              <a:t>It contains field Mnemonic </a:t>
            </a:r>
            <a:r>
              <a:rPr lang="en-US" altLang="zh-TW" sz="2400" dirty="0" err="1"/>
              <a:t>opcode</a:t>
            </a:r>
            <a:r>
              <a:rPr lang="en-US" altLang="zh-TW" sz="2400" dirty="0"/>
              <a:t>, machine </a:t>
            </a:r>
            <a:r>
              <a:rPr lang="en-US" altLang="zh-TW" sz="2400" dirty="0" err="1"/>
              <a:t>opcode</a:t>
            </a:r>
            <a:r>
              <a:rPr lang="en-US" altLang="zh-TW" sz="2400" dirty="0"/>
              <a:t>, alignment/format info and routine id.  The Routine id filed of an entry specifies the routine which processes the </a:t>
            </a:r>
            <a:r>
              <a:rPr lang="en-US" altLang="zh-TW" sz="2400" dirty="0" err="1"/>
              <a:t>opcode</a:t>
            </a:r>
            <a:r>
              <a:rPr lang="en-US" altLang="zh-TW" sz="2400" dirty="0"/>
              <a:t>. Alignment /format info is specific to given routine.  for example the code of ‘00H’ for routine R2 implies that only one instruction format is supported (Self Relative displacement instruction). FFH for same routine implies that all the formats are supported, hence routine must decide which machine </a:t>
            </a:r>
            <a:r>
              <a:rPr lang="en-US" altLang="zh-TW" sz="2400" dirty="0" err="1"/>
              <a:t>opcode</a:t>
            </a:r>
            <a:r>
              <a:rPr lang="en-US" altLang="zh-TW" sz="2400" dirty="0"/>
              <a:t> to use.</a:t>
            </a:r>
          </a:p>
          <a:p>
            <a:r>
              <a:rPr lang="en-US" altLang="zh-TW" sz="2400" dirty="0"/>
              <a:t>2) The SYMTAB (symbol table)  is also a hash organized and contains all relevant information about symbols defined and used in the source program.</a:t>
            </a:r>
          </a:p>
        </p:txBody>
      </p:sp>
    </p:spTree>
    <p:extLst>
      <p:ext uri="{BB962C8B-B14F-4D97-AF65-F5344CB8AC3E}">
        <p14:creationId xmlns:p14="http://schemas.microsoft.com/office/powerpoint/2010/main" val="10279953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Design of ASSEMBLER</a:t>
            </a:r>
          </a:p>
        </p:txBody>
      </p:sp>
      <p:sp>
        <p:nvSpPr>
          <p:cNvPr id="84995" name="Rectangle 1027"/>
          <p:cNvSpPr>
            <a:spLocks noGrp="1" noChangeArrowheads="1"/>
          </p:cNvSpPr>
          <p:nvPr>
            <p:ph type="body" idx="1"/>
          </p:nvPr>
        </p:nvSpPr>
        <p:spPr>
          <a:xfrm>
            <a:off x="14287" y="533400"/>
            <a:ext cx="9129713" cy="6400800"/>
          </a:xfrm>
        </p:spPr>
        <p:txBody>
          <a:bodyPr>
            <a:noAutofit/>
          </a:bodyPr>
          <a:lstStyle/>
          <a:p>
            <a:r>
              <a:rPr lang="en-US" altLang="zh-TW" sz="2400" dirty="0"/>
              <a:t>Contents of some important fields are:</a:t>
            </a:r>
          </a:p>
          <a:p>
            <a:r>
              <a:rPr lang="en-US" altLang="zh-TW" sz="2400" dirty="0"/>
              <a:t>a) the owner segment field : Indicates id of segment in which segment is defined.</a:t>
            </a:r>
          </a:p>
          <a:p>
            <a:r>
              <a:rPr lang="en-US" altLang="zh-TW" sz="2400" dirty="0"/>
              <a:t>b) Type/Defined/Segment </a:t>
            </a:r>
            <a:r>
              <a:rPr lang="en-US" altLang="zh-TW" sz="2400" dirty="0" err="1"/>
              <a:t>name?EQU</a:t>
            </a:r>
            <a:r>
              <a:rPr lang="en-US" altLang="zh-TW" sz="2400" dirty="0"/>
              <a:t> : for non EQU symbol the type field indicates the alignment information. For EQU symbol , type field indicates whether the symbol is to be given a numeric value or </a:t>
            </a:r>
            <a:r>
              <a:rPr lang="en-US" altLang="zh-TW" sz="2400" dirty="0" err="1"/>
              <a:t>texual</a:t>
            </a:r>
            <a:r>
              <a:rPr lang="en-US" altLang="zh-TW" sz="2400" dirty="0"/>
              <a:t> value.</a:t>
            </a:r>
          </a:p>
          <a:p>
            <a:r>
              <a:rPr lang="en-US" altLang="zh-TW" sz="2400" dirty="0"/>
              <a:t>c) Offset in segment : contains offset value.</a:t>
            </a:r>
          </a:p>
          <a:p>
            <a:r>
              <a:rPr lang="en-US" altLang="zh-TW" sz="2400" dirty="0"/>
              <a:t>3)SRTAB (segment Register table)</a:t>
            </a:r>
          </a:p>
          <a:p>
            <a:r>
              <a:rPr lang="en-US" altLang="zh-TW" sz="2400" dirty="0"/>
              <a:t>An SRTAB can contains up to four entries, one for each register. The current SRTAB exists in the last entry of </a:t>
            </a:r>
            <a:r>
              <a:rPr lang="en-US" altLang="zh-TW" sz="2400" dirty="0" err="1"/>
              <a:t>SRTAB_ARRAY.SRTAB_no</a:t>
            </a:r>
            <a:endParaRPr lang="en-US" altLang="zh-TW" sz="2400" dirty="0"/>
          </a:p>
        </p:txBody>
      </p:sp>
    </p:spTree>
    <p:extLst>
      <p:ext uri="{BB962C8B-B14F-4D97-AF65-F5344CB8AC3E}">
        <p14:creationId xmlns:p14="http://schemas.microsoft.com/office/powerpoint/2010/main" val="27437711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Design of ASSEMBLER</a:t>
            </a:r>
          </a:p>
        </p:txBody>
      </p:sp>
      <p:sp>
        <p:nvSpPr>
          <p:cNvPr id="84995" name="Rectangle 1027"/>
          <p:cNvSpPr>
            <a:spLocks noGrp="1" noChangeArrowheads="1"/>
          </p:cNvSpPr>
          <p:nvPr>
            <p:ph type="body" idx="1"/>
          </p:nvPr>
        </p:nvSpPr>
        <p:spPr>
          <a:xfrm>
            <a:off x="14287" y="533400"/>
            <a:ext cx="9129713" cy="6400800"/>
          </a:xfrm>
        </p:spPr>
        <p:txBody>
          <a:bodyPr>
            <a:noAutofit/>
          </a:bodyPr>
          <a:lstStyle/>
          <a:p>
            <a:r>
              <a:rPr lang="en-US" altLang="zh-TW" sz="2400" dirty="0"/>
              <a:t>4) Forward reference table (FRT)</a:t>
            </a:r>
          </a:p>
          <a:p>
            <a:r>
              <a:rPr lang="en-US" altLang="zh-TW" sz="2400" dirty="0"/>
              <a:t>Information  concerning forward references to symbol is organized in the form of linked list., Thus forward reference table contains a set of linked lists.</a:t>
            </a:r>
          </a:p>
          <a:p>
            <a:r>
              <a:rPr lang="en-US" altLang="zh-TW" sz="2400" dirty="0"/>
              <a:t>The FRT pointer field of symbol table entry points to the head of this linked list.</a:t>
            </a:r>
          </a:p>
          <a:p>
            <a:r>
              <a:rPr lang="en-US" altLang="zh-TW" sz="2400" dirty="0"/>
              <a:t>Each FRT entry contains SRTAB# to be used to assemble the forward reference.</a:t>
            </a:r>
          </a:p>
          <a:p>
            <a:r>
              <a:rPr lang="en-US" altLang="zh-TW" sz="2400" dirty="0"/>
              <a:t>5) CROSS REFERENCE TABLE</a:t>
            </a:r>
          </a:p>
          <a:p>
            <a:r>
              <a:rPr lang="en-US" altLang="zh-TW" sz="2400" dirty="0"/>
              <a:t>A cross reference directory is a report produced by the assembler which lists all references to symbol sorted in ascending order of statement numbers.</a:t>
            </a:r>
          </a:p>
          <a:p>
            <a:r>
              <a:rPr lang="en-US" altLang="zh-TW" sz="2400" dirty="0"/>
              <a:t>Assembler uses CRT to collect information concerning references to all symbols in the program.</a:t>
            </a:r>
          </a:p>
          <a:p>
            <a:r>
              <a:rPr lang="en-US" altLang="zh-TW" sz="2400" dirty="0"/>
              <a:t>Each symbol table entry points to the head and tail of the linked list in the CRT. CRT and FRT can be organized in to single memory area</a:t>
            </a:r>
          </a:p>
        </p:txBody>
      </p:sp>
    </p:spTree>
    <p:extLst>
      <p:ext uri="{BB962C8B-B14F-4D97-AF65-F5344CB8AC3E}">
        <p14:creationId xmlns:p14="http://schemas.microsoft.com/office/powerpoint/2010/main" val="8948216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4495800"/>
            <a:ext cx="2569368" cy="2486025"/>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9120188" cy="4724400"/>
          </a:xfrm>
          <a:prstGeom prst="rect">
            <a:avLst/>
          </a:prstGeom>
        </p:spPr>
      </p:pic>
      <p:sp>
        <p:nvSpPr>
          <p:cNvPr id="6" name="TextBox 5"/>
          <p:cNvSpPr txBox="1"/>
          <p:nvPr/>
        </p:nvSpPr>
        <p:spPr>
          <a:xfrm>
            <a:off x="4191000" y="5486400"/>
            <a:ext cx="2971800" cy="707886"/>
          </a:xfrm>
          <a:prstGeom prst="rect">
            <a:avLst/>
          </a:prstGeom>
          <a:noFill/>
        </p:spPr>
        <p:txBody>
          <a:bodyPr wrap="square" rtlCol="0">
            <a:spAutoFit/>
          </a:bodyPr>
          <a:lstStyle/>
          <a:p>
            <a:r>
              <a:rPr lang="en-US" sz="2000" b="1" dirty="0"/>
              <a:t>Data structures after processing statement 19</a:t>
            </a:r>
          </a:p>
        </p:txBody>
      </p:sp>
    </p:spTree>
    <p:extLst>
      <p:ext uri="{BB962C8B-B14F-4D97-AF65-F5344CB8AC3E}">
        <p14:creationId xmlns:p14="http://schemas.microsoft.com/office/powerpoint/2010/main" val="1533293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Design of ASSEMBLER</a:t>
            </a:r>
          </a:p>
        </p:txBody>
      </p:sp>
      <p:sp>
        <p:nvSpPr>
          <p:cNvPr id="84995" name="Rectangle 1027"/>
          <p:cNvSpPr>
            <a:spLocks noGrp="1" noChangeArrowheads="1"/>
          </p:cNvSpPr>
          <p:nvPr>
            <p:ph type="body" idx="1"/>
          </p:nvPr>
        </p:nvSpPr>
        <p:spPr>
          <a:xfrm>
            <a:off x="14287" y="533400"/>
            <a:ext cx="9129713" cy="6400800"/>
          </a:xfrm>
        </p:spPr>
        <p:txBody>
          <a:bodyPr>
            <a:noAutofit/>
          </a:bodyPr>
          <a:lstStyle/>
          <a:p>
            <a:r>
              <a:rPr lang="en-US" altLang="zh-TW" sz="2400" dirty="0"/>
              <a:t>when definition of NEXT was processed  (statement 14) the validity of forward reference in term of this requirement was checked and the corresponding instruction was completed.  The FRT was then discarded.</a:t>
            </a:r>
          </a:p>
          <a:p>
            <a:r>
              <a:rPr lang="en-US" altLang="zh-TW" sz="2400" dirty="0"/>
              <a:t>After statement 19, only 2 forward references are exist. COUNT and STRING</a:t>
            </a:r>
          </a:p>
          <a:p>
            <a:r>
              <a:rPr lang="en-US" altLang="zh-TW" sz="2400" dirty="0"/>
              <a:t>two entries exists for COUNT in FRT and CRT. The first entry has #1SRTAB_No and second entry has #2 </a:t>
            </a:r>
            <a:r>
              <a:rPr lang="en-US" altLang="zh-TW" sz="2400" dirty="0" err="1"/>
              <a:t>SRTAB_No</a:t>
            </a:r>
            <a:r>
              <a:rPr lang="en-US" altLang="zh-TW" sz="2400" dirty="0"/>
              <a:t>.</a:t>
            </a:r>
          </a:p>
          <a:p>
            <a:r>
              <a:rPr lang="en-US" altLang="zh-TW" sz="2400" dirty="0"/>
              <a:t>similarly two FRT and CRT entries exists for STRING</a:t>
            </a:r>
          </a:p>
          <a:p>
            <a:r>
              <a:rPr lang="en-US" altLang="zh-TW" sz="2400" dirty="0"/>
              <a:t>Usage field of FRT entries what information is required in the referencing instruction.  e.g. Data address (D), self relative address(‘S’), length (L), Offset (F)</a:t>
            </a:r>
          </a:p>
          <a:p>
            <a:endParaRPr lang="en-US" altLang="zh-TW" sz="2400" dirty="0"/>
          </a:p>
        </p:txBody>
      </p:sp>
    </p:spTree>
    <p:extLst>
      <p:ext uri="{BB962C8B-B14F-4D97-AF65-F5344CB8AC3E}">
        <p14:creationId xmlns:p14="http://schemas.microsoft.com/office/powerpoint/2010/main" val="29179811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0"/>
            <a:ext cx="8229600" cy="1143000"/>
          </a:xfrm>
        </p:spPr>
        <p:txBody>
          <a:bodyPr>
            <a:normAutofit fontScale="90000"/>
          </a:bodyPr>
          <a:lstStyle/>
          <a:p>
            <a:r>
              <a:rPr lang="en-US" altLang="zh-TW" dirty="0"/>
              <a:t>ALGORITHM FOR SINGLE PASS ASSEMBLER 8088</a:t>
            </a:r>
          </a:p>
        </p:txBody>
      </p:sp>
      <p:pic>
        <p:nvPicPr>
          <p:cNvPr id="2" name="Picture 1"/>
          <p:cNvPicPr>
            <a:picLocks noChangeAspect="1"/>
          </p:cNvPicPr>
          <p:nvPr/>
        </p:nvPicPr>
        <p:blipFill>
          <a:blip r:embed="rId2"/>
          <a:stretch>
            <a:fillRect/>
          </a:stretch>
        </p:blipFill>
        <p:spPr>
          <a:xfrm>
            <a:off x="0" y="0"/>
            <a:ext cx="8991600" cy="6858000"/>
          </a:xfrm>
          <a:prstGeom prst="rect">
            <a:avLst/>
          </a:prstGeom>
        </p:spPr>
      </p:pic>
    </p:spTree>
    <p:extLst>
      <p:ext uri="{BB962C8B-B14F-4D97-AF65-F5344CB8AC3E}">
        <p14:creationId xmlns:p14="http://schemas.microsoft.com/office/powerpoint/2010/main" val="4538684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0"/>
            <a:ext cx="8229600" cy="1143000"/>
          </a:xfrm>
        </p:spPr>
        <p:txBody>
          <a:bodyPr>
            <a:normAutofit fontScale="90000"/>
          </a:bodyPr>
          <a:lstStyle/>
          <a:p>
            <a:r>
              <a:rPr lang="en-US" altLang="zh-TW" dirty="0"/>
              <a:t>ALGORITHM FOR SINGLE PASS ASSEMBLER 8088</a:t>
            </a:r>
          </a:p>
        </p:txBody>
      </p:sp>
      <p:pic>
        <p:nvPicPr>
          <p:cNvPr id="3" name="Picture 2"/>
          <p:cNvPicPr>
            <a:picLocks noChangeAspect="1"/>
          </p:cNvPicPr>
          <p:nvPr/>
        </p:nvPicPr>
        <p:blipFill>
          <a:blip r:embed="rId2"/>
          <a:stretch>
            <a:fillRect/>
          </a:stretch>
        </p:blipFill>
        <p:spPr>
          <a:xfrm>
            <a:off x="228600" y="0"/>
            <a:ext cx="8915400" cy="2895600"/>
          </a:xfrm>
          <a:prstGeom prst="rect">
            <a:avLst/>
          </a:prstGeom>
        </p:spPr>
      </p:pic>
      <p:pic>
        <p:nvPicPr>
          <p:cNvPr id="4" name="Picture 3"/>
          <p:cNvPicPr>
            <a:picLocks noChangeAspect="1"/>
          </p:cNvPicPr>
          <p:nvPr/>
        </p:nvPicPr>
        <p:blipFill>
          <a:blip r:embed="rId3"/>
          <a:stretch>
            <a:fillRect/>
          </a:stretch>
        </p:blipFill>
        <p:spPr>
          <a:xfrm>
            <a:off x="-66676" y="3257550"/>
            <a:ext cx="8720138" cy="3581400"/>
          </a:xfrm>
          <a:prstGeom prst="rect">
            <a:avLst/>
          </a:prstGeom>
        </p:spPr>
      </p:pic>
    </p:spTree>
    <p:extLst>
      <p:ext uri="{BB962C8B-B14F-4D97-AF65-F5344CB8AC3E}">
        <p14:creationId xmlns:p14="http://schemas.microsoft.com/office/powerpoint/2010/main" val="183100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24801" y="-300832"/>
            <a:ext cx="8228160" cy="1062832"/>
          </a:xfrm>
          <a:ln/>
        </p:spPr>
        <p:txBody>
          <a:bodyPr tIns="35268"/>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Operation Codes</a:t>
            </a:r>
          </a:p>
        </p:txBody>
      </p:sp>
      <p:sp>
        <p:nvSpPr>
          <p:cNvPr id="7170" name="Rectangle 2"/>
          <p:cNvSpPr>
            <a:spLocks noGrp="1" noChangeArrowheads="1"/>
          </p:cNvSpPr>
          <p:nvPr>
            <p:ph type="body" idx="1"/>
          </p:nvPr>
        </p:nvSpPr>
        <p:spPr>
          <a:xfrm>
            <a:off x="456480" y="609600"/>
            <a:ext cx="8523360" cy="6477000"/>
          </a:xfrm>
          <a:ln/>
        </p:spPr>
        <p:txBody>
          <a:bodyPr tIns="0">
            <a:normAutofit fontScale="92500" lnSpcReduction="20000"/>
          </a:bodyPr>
          <a:lstStyle/>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400" i="1" dirty="0">
                <a:solidFill>
                  <a:srgbClr val="FF0000"/>
                </a:solidFill>
                <a:latin typeface="FreeSerif" pitchFamily="16" charset="0"/>
              </a:rPr>
              <a:t>MOVE</a:t>
            </a:r>
            <a:r>
              <a:rPr lang="fi-FI" sz="2400" dirty="0">
                <a:solidFill>
                  <a:srgbClr val="FF0000"/>
                </a:solidFill>
                <a:latin typeface="FreeSerif" pitchFamily="16" charset="0"/>
              </a:rPr>
              <a:t> </a:t>
            </a:r>
            <a:r>
              <a:rPr lang="fi-FI" sz="2400" dirty="0">
                <a:latin typeface="FreeSerif" pitchFamily="16" charset="0"/>
              </a:rPr>
              <a:t>instructions move a value between a memory word and a register</a:t>
            </a: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400" i="1" dirty="0">
                <a:solidFill>
                  <a:srgbClr val="FF0000"/>
                </a:solidFill>
                <a:latin typeface="FreeSerif" pitchFamily="16" charset="0"/>
              </a:rPr>
              <a:t>MOVER</a:t>
            </a:r>
            <a:r>
              <a:rPr lang="fi-FI" sz="2400" dirty="0">
                <a:latin typeface="FreeSerif" pitchFamily="16" charset="0"/>
              </a:rPr>
              <a:t> – First operand is target and second operand is source</a:t>
            </a: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400" i="1" dirty="0">
                <a:solidFill>
                  <a:srgbClr val="FF0000"/>
                </a:solidFill>
                <a:latin typeface="FreeSerif" pitchFamily="16" charset="0"/>
              </a:rPr>
              <a:t>MOVEM</a:t>
            </a:r>
            <a:r>
              <a:rPr lang="fi-FI" sz="2400" dirty="0">
                <a:latin typeface="FreeSerif" pitchFamily="16" charset="0"/>
              </a:rPr>
              <a:t> – first operand is source, second is target</a:t>
            </a: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fi-FI" sz="2400" dirty="0">
              <a:latin typeface="FreeSerif" pitchFamily="16" charset="0"/>
            </a:endParaRP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500" dirty="0">
                <a:latin typeface="FreeSerif" pitchFamily="16" charset="0"/>
              </a:rPr>
              <a:t>All arithmetic is performed in a register (replaces the contents of a register) and sets </a:t>
            </a:r>
            <a:r>
              <a:rPr lang="fi-FI" sz="2500" i="1" dirty="0">
                <a:latin typeface="FreeSerif" pitchFamily="16" charset="0"/>
              </a:rPr>
              <a:t>condition code.</a:t>
            </a:r>
            <a:r>
              <a:rPr lang="fi-FI" sz="2500" dirty="0">
                <a:latin typeface="FreeSerif" pitchFamily="16" charset="0"/>
              </a:rPr>
              <a:t> </a:t>
            </a: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fi-FI" sz="2500" dirty="0">
              <a:latin typeface="FreeSerif" pitchFamily="16" charset="0"/>
            </a:endParaRP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500" dirty="0">
                <a:latin typeface="FreeSerif" pitchFamily="16" charset="0"/>
              </a:rPr>
              <a:t>A Comparision instruction sets </a:t>
            </a:r>
            <a:r>
              <a:rPr lang="fi-FI" sz="2500" i="1" dirty="0">
                <a:latin typeface="FreeSerif" pitchFamily="16" charset="0"/>
              </a:rPr>
              <a:t>condition code </a:t>
            </a:r>
            <a:r>
              <a:rPr lang="fi-FI" sz="2500" dirty="0">
                <a:latin typeface="FreeSerif" pitchFamily="16" charset="0"/>
              </a:rPr>
              <a:t>analogous to arithmetics, i.e. without affecting values of operands. </a:t>
            </a:r>
          </a:p>
          <a:p>
            <a:pPr marL="96482" indent="0">
              <a:buClr>
                <a:srgbClr val="996633"/>
              </a:buClr>
              <a:buSzPct val="45000"/>
              <a:buNone/>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fi-FI" sz="2500" dirty="0">
              <a:latin typeface="FreeSerif" pitchFamily="16" charset="0"/>
            </a:endParaRPr>
          </a:p>
          <a:p>
            <a:pPr marL="390246" indent="-293764">
              <a:buClr>
                <a:srgbClr val="996633"/>
              </a:buClr>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500" i="1" dirty="0">
                <a:latin typeface="FreeSerif" pitchFamily="16" charset="0"/>
              </a:rPr>
              <a:t>condition code </a:t>
            </a:r>
            <a:r>
              <a:rPr lang="fi-FI" sz="2500" dirty="0">
                <a:latin typeface="FreeSerif" pitchFamily="16" charset="0"/>
              </a:rPr>
              <a:t>can be tested by a Branch on Condition (BC) instruction and the format is:</a:t>
            </a:r>
          </a:p>
          <a:p>
            <a:pPr marL="390246" indent="-293764" algn="ctr">
              <a:buNone/>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500" dirty="0">
                <a:solidFill>
                  <a:srgbClr val="FF0000"/>
                </a:solidFill>
                <a:latin typeface="FreeSerif" pitchFamily="16" charset="0"/>
              </a:rPr>
              <a:t>BC  &lt;</a:t>
            </a:r>
            <a:r>
              <a:rPr lang="fi-FI" sz="2500" i="1" dirty="0">
                <a:solidFill>
                  <a:srgbClr val="FF0000"/>
                </a:solidFill>
                <a:latin typeface="FreeSerif" pitchFamily="16" charset="0"/>
              </a:rPr>
              <a:t>condition code spec</a:t>
            </a:r>
            <a:r>
              <a:rPr lang="fi-FI" sz="2500" dirty="0">
                <a:solidFill>
                  <a:srgbClr val="FF0000"/>
                </a:solidFill>
                <a:latin typeface="FreeSerif" pitchFamily="16" charset="0"/>
              </a:rPr>
              <a:t>&gt; , &lt;</a:t>
            </a:r>
            <a:r>
              <a:rPr lang="fi-FI" sz="2500" i="1" dirty="0">
                <a:solidFill>
                  <a:srgbClr val="FF0000"/>
                </a:solidFill>
                <a:latin typeface="FreeSerif" pitchFamily="16" charset="0"/>
              </a:rPr>
              <a:t>memory address</a:t>
            </a:r>
            <a:r>
              <a:rPr lang="fi-FI" sz="2500" dirty="0">
                <a:solidFill>
                  <a:srgbClr val="FF0000"/>
                </a:solidFill>
                <a:latin typeface="FreeSerif" pitchFamily="16" charset="0"/>
              </a:rPr>
              <a:t>&gt;</a:t>
            </a:r>
          </a:p>
          <a:p>
            <a:pPr marL="390246" indent="-293764">
              <a:buNone/>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fi-FI" sz="2500" dirty="0">
                <a:latin typeface="FreeSerif" pitchFamily="16" charset="0"/>
              </a:rPr>
              <a:t>It transfers control to memory word with the address &lt;memory address&gt;  if current value of condition matches &lt;condition code spec&gt;. assume that condition code be a character string with meanig  e.g. GT, LT. A BC statement with condition code spec ANY implies unconditional transfer to control</a:t>
            </a:r>
            <a:endParaRPr lang="fi-FI" sz="2500" dirty="0">
              <a:solidFill>
                <a:srgbClr val="FF0000"/>
              </a:solidFill>
              <a:latin typeface="FreeSerif" pitchFamily="16" charset="0"/>
            </a:endParaRPr>
          </a:p>
        </p:txBody>
      </p:sp>
    </p:spTree>
    <p:extLst>
      <p:ext uri="{BB962C8B-B14F-4D97-AF65-F5344CB8AC3E}">
        <p14:creationId xmlns:p14="http://schemas.microsoft.com/office/powerpoint/2010/main" val="1403911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0"/>
            <a:ext cx="8229600" cy="1143000"/>
          </a:xfrm>
        </p:spPr>
        <p:txBody>
          <a:bodyPr>
            <a:normAutofit fontScale="90000"/>
          </a:bodyPr>
          <a:lstStyle/>
          <a:p>
            <a:r>
              <a:rPr lang="en-US" altLang="zh-TW" dirty="0"/>
              <a:t>ALGORITHM FOR SINGLE PASS ASSEMBLER 8088</a:t>
            </a:r>
          </a:p>
        </p:txBody>
      </p:sp>
      <p:pic>
        <p:nvPicPr>
          <p:cNvPr id="2" name="Picture 1"/>
          <p:cNvPicPr>
            <a:picLocks noChangeAspect="1"/>
          </p:cNvPicPr>
          <p:nvPr/>
        </p:nvPicPr>
        <p:blipFill>
          <a:blip r:embed="rId2"/>
          <a:stretch>
            <a:fillRect/>
          </a:stretch>
        </p:blipFill>
        <p:spPr>
          <a:xfrm>
            <a:off x="0" y="0"/>
            <a:ext cx="9144000" cy="6629399"/>
          </a:xfrm>
          <a:prstGeom prst="rect">
            <a:avLst/>
          </a:prstGeom>
        </p:spPr>
      </p:pic>
    </p:spTree>
    <p:extLst>
      <p:ext uri="{BB962C8B-B14F-4D97-AF65-F5344CB8AC3E}">
        <p14:creationId xmlns:p14="http://schemas.microsoft.com/office/powerpoint/2010/main" val="27382185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0"/>
            <a:ext cx="8229600" cy="1143000"/>
          </a:xfrm>
        </p:spPr>
        <p:txBody>
          <a:bodyPr>
            <a:normAutofit fontScale="90000"/>
          </a:bodyPr>
          <a:lstStyle/>
          <a:p>
            <a:r>
              <a:rPr lang="en-US" altLang="zh-TW" dirty="0"/>
              <a:t>ALGORITHM FOR SINGLE PASS ASSEMBLER 8088</a:t>
            </a:r>
          </a:p>
        </p:txBody>
      </p:sp>
      <p:pic>
        <p:nvPicPr>
          <p:cNvPr id="3" name="Picture 2"/>
          <p:cNvPicPr>
            <a:picLocks noChangeAspect="1"/>
          </p:cNvPicPr>
          <p:nvPr/>
        </p:nvPicPr>
        <p:blipFill>
          <a:blip r:embed="rId2"/>
          <a:stretch>
            <a:fillRect/>
          </a:stretch>
        </p:blipFill>
        <p:spPr>
          <a:xfrm>
            <a:off x="1371600" y="0"/>
            <a:ext cx="7848600" cy="2286000"/>
          </a:xfrm>
          <a:prstGeom prst="rect">
            <a:avLst/>
          </a:prstGeom>
        </p:spPr>
      </p:pic>
      <p:pic>
        <p:nvPicPr>
          <p:cNvPr id="4" name="Picture 3"/>
          <p:cNvPicPr>
            <a:picLocks noChangeAspect="1"/>
          </p:cNvPicPr>
          <p:nvPr/>
        </p:nvPicPr>
        <p:blipFill>
          <a:blip r:embed="rId3"/>
          <a:stretch>
            <a:fillRect/>
          </a:stretch>
        </p:blipFill>
        <p:spPr>
          <a:xfrm>
            <a:off x="-381000" y="1828800"/>
            <a:ext cx="9372600" cy="4800600"/>
          </a:xfrm>
          <a:prstGeom prst="rect">
            <a:avLst/>
          </a:prstGeom>
        </p:spPr>
      </p:pic>
    </p:spTree>
    <p:extLst>
      <p:ext uri="{BB962C8B-B14F-4D97-AF65-F5344CB8AC3E}">
        <p14:creationId xmlns:p14="http://schemas.microsoft.com/office/powerpoint/2010/main" val="394465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24801" y="40324"/>
            <a:ext cx="8228160" cy="1062832"/>
          </a:xfrm>
          <a:ln/>
        </p:spPr>
        <p:txBody>
          <a:bodyPr tIns="35268"/>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Machine Instruction Format </a:t>
            </a:r>
          </a:p>
        </p:txBody>
      </p:sp>
      <p:sp>
        <p:nvSpPr>
          <p:cNvPr id="8194" name="Rectangle 2"/>
          <p:cNvSpPr>
            <a:spLocks noGrp="1" noChangeArrowheads="1"/>
          </p:cNvSpPr>
          <p:nvPr>
            <p:ph type="body" idx="1"/>
          </p:nvPr>
        </p:nvSpPr>
        <p:spPr>
          <a:xfrm>
            <a:off x="424801" y="1219200"/>
            <a:ext cx="8228160" cy="5486400"/>
          </a:xfrm>
          <a:ln/>
        </p:spPr>
        <p:txBody>
          <a:bodyPr>
            <a:normAutofit/>
          </a:bodyPr>
          <a:lstStyle/>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fi-FI" dirty="0"/>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fi-FI" dirty="0"/>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fi-FI" dirty="0"/>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fi-FI" sz="2400" dirty="0">
              <a:latin typeface="FreeSerif" pitchFamily="16" charset="0"/>
            </a:endParaRP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sign is not a part of the instruction</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Opcode: 2 digits,  Register Operand: 1 digit, Memory Operand: 3 digits</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Condition code specified in a BC statement is encoded into the first operand using the codes 1- 6 for specifications LT, LE, EQ, GT, GE and ANY respectively</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In a </a:t>
            </a:r>
            <a:r>
              <a:rPr lang="fi-FI" sz="2400" dirty="0"/>
              <a:t>Machine Language Program, all addresses and constants are shown in decimal as shown in the next slide</a:t>
            </a:r>
            <a:endParaRPr lang="fi-FI" sz="2400" dirty="0">
              <a:latin typeface="FreeSerif" pitchFamily="16" charset="0"/>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7300" y="1371600"/>
            <a:ext cx="4282099" cy="17958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01033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24801" y="-10081"/>
            <a:ext cx="8228160" cy="1166523"/>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3200" dirty="0"/>
              <a:t>Example: ALP and its equivalent Machine Language Program</a:t>
            </a: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82" y="1676400"/>
            <a:ext cx="7957198" cy="48438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34853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24801" y="40324"/>
            <a:ext cx="8228160" cy="1062832"/>
          </a:xfrm>
          <a:ln/>
        </p:spPr>
        <p:txBody>
          <a:bodyPr tIns="35268"/>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Assembly Language Statements</a:t>
            </a:r>
          </a:p>
        </p:txBody>
      </p:sp>
      <p:sp>
        <p:nvSpPr>
          <p:cNvPr id="10242" name="Rectangle 2"/>
          <p:cNvSpPr>
            <a:spLocks noGrp="1" noChangeArrowheads="1"/>
          </p:cNvSpPr>
          <p:nvPr>
            <p:ph type="body" idx="1"/>
          </p:nvPr>
        </p:nvSpPr>
        <p:spPr>
          <a:xfrm>
            <a:off x="456481" y="1295401"/>
            <a:ext cx="8228160" cy="4753236"/>
          </a:xfrm>
          <a:ln/>
        </p:spPr>
        <p:txBody>
          <a:bodyPr tIns="0">
            <a:normAutofit/>
          </a:bodyPr>
          <a:lstStyle/>
          <a:p>
            <a:pPr marL="390246" indent="-293764">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An assembly program contains three kinds of statements:</a:t>
            </a:r>
          </a:p>
          <a:p>
            <a:pPr marL="553682" indent="-457200">
              <a:buClr>
                <a:srgbClr val="996633"/>
              </a:buClr>
              <a:buSzPct val="45000"/>
              <a:buFont typeface="+mj-lt"/>
              <a:buAutoNum type="arabicParen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solidFill>
                  <a:srgbClr val="FF0000"/>
                </a:solidFill>
                <a:latin typeface="FreeSerif" pitchFamily="16" charset="0"/>
              </a:rPr>
              <a:t>Imperative Statements</a:t>
            </a:r>
          </a:p>
          <a:p>
            <a:pPr marL="553682" indent="-457200">
              <a:buClr>
                <a:srgbClr val="996633"/>
              </a:buClr>
              <a:buSzPct val="45000"/>
              <a:buFont typeface="+mj-lt"/>
              <a:buAutoNum type="arabicParen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solidFill>
                  <a:srgbClr val="FF0000"/>
                </a:solidFill>
                <a:latin typeface="FreeSerif" pitchFamily="16" charset="0"/>
              </a:rPr>
              <a:t>Declaration Statements</a:t>
            </a:r>
          </a:p>
          <a:p>
            <a:pPr marL="553682" indent="-457200">
              <a:buClr>
                <a:srgbClr val="996633"/>
              </a:buClr>
              <a:buSzPct val="45000"/>
              <a:buFont typeface="+mj-lt"/>
              <a:buAutoNum type="arabicParen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solidFill>
                  <a:srgbClr val="FF0000"/>
                </a:solidFill>
                <a:latin typeface="FreeSerif" pitchFamily="16" charset="0"/>
              </a:rPr>
              <a:t>Assembler Directives</a:t>
            </a:r>
          </a:p>
          <a:p>
            <a:pPr marL="96482" indent="0">
              <a:buClr>
                <a:srgbClr val="996633"/>
              </a:buClr>
              <a:buSzPct val="4500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fi-FI" sz="2400" dirty="0">
              <a:latin typeface="FreeSerif" pitchFamily="16" charset="0"/>
            </a:endParaRPr>
          </a:p>
          <a:p>
            <a:pPr marL="96482" indent="0">
              <a:buClr>
                <a:srgbClr val="996633"/>
              </a:buClr>
              <a:buSzPct val="4500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Imperative Statements: They indicate an action to be performed during the execution of an assembled program. Each imperative statement is translated into one machine instruction.</a:t>
            </a:r>
          </a:p>
          <a:p>
            <a:pPr marL="96482" indent="0">
              <a:buClr>
                <a:srgbClr val="996633"/>
              </a:buClr>
              <a:buSzPct val="4500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Example, MOVER,MOVEM, ADD, SUB, BC etc.</a:t>
            </a:r>
          </a:p>
        </p:txBody>
      </p:sp>
    </p:spTree>
    <p:extLst>
      <p:ext uri="{BB962C8B-B14F-4D97-AF65-F5344CB8AC3E}">
        <p14:creationId xmlns:p14="http://schemas.microsoft.com/office/powerpoint/2010/main" val="24080904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24801" y="40324"/>
            <a:ext cx="8228160" cy="1062832"/>
          </a:xfrm>
          <a:ln/>
        </p:spPr>
        <p:txBody>
          <a:bodyPr tIns="35268"/>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Assembly Language Statements</a:t>
            </a:r>
          </a:p>
        </p:txBody>
      </p:sp>
      <p:sp>
        <p:nvSpPr>
          <p:cNvPr id="11266" name="Rectangle 2"/>
          <p:cNvSpPr>
            <a:spLocks noGrp="1" noChangeArrowheads="1"/>
          </p:cNvSpPr>
          <p:nvPr>
            <p:ph type="body" idx="1"/>
          </p:nvPr>
        </p:nvSpPr>
        <p:spPr>
          <a:xfrm>
            <a:off x="228600" y="1295400"/>
            <a:ext cx="8913960" cy="5562600"/>
          </a:xfrm>
          <a:ln/>
        </p:spPr>
        <p:txBody>
          <a:bodyPr tIns="0">
            <a:normAutofit/>
          </a:bodyPr>
          <a:lstStyle/>
          <a:p>
            <a:pPr marL="390246" indent="-293764">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800" b="1" dirty="0"/>
              <a:t>Declaration Statements:  </a:t>
            </a:r>
            <a:r>
              <a:rPr lang="fi-FI" sz="2800" dirty="0">
                <a:latin typeface="FreeSerif" pitchFamily="16" charset="0"/>
              </a:rPr>
              <a:t>syntax is as follows:</a:t>
            </a:r>
          </a:p>
          <a:p>
            <a:pPr marL="96482" indent="0" algn="ctr">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000" dirty="0">
                <a:solidFill>
                  <a:srgbClr val="FF0000"/>
                </a:solidFill>
                <a:latin typeface="FreeSerif" pitchFamily="16" charset="0"/>
              </a:rPr>
              <a:t>[Label]  DS    &lt;</a:t>
            </a:r>
            <a:r>
              <a:rPr lang="fi-FI" sz="2000" i="1" dirty="0">
                <a:solidFill>
                  <a:srgbClr val="FF0000"/>
                </a:solidFill>
                <a:latin typeface="FreeSerif" pitchFamily="16" charset="0"/>
              </a:rPr>
              <a:t>constant</a:t>
            </a:r>
            <a:r>
              <a:rPr lang="fi-FI" sz="2000" dirty="0">
                <a:solidFill>
                  <a:srgbClr val="FF0000"/>
                </a:solidFill>
                <a:latin typeface="FreeSerif" pitchFamily="16" charset="0"/>
              </a:rPr>
              <a:t>&gt;</a:t>
            </a:r>
          </a:p>
          <a:p>
            <a:pPr marL="96482" indent="0" algn="ctr">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000" dirty="0">
                <a:solidFill>
                  <a:srgbClr val="FF0000"/>
                </a:solidFill>
                <a:latin typeface="FreeSerif" pitchFamily="16" charset="0"/>
              </a:rPr>
              <a:t>[Label]  DC     '&lt;</a:t>
            </a:r>
            <a:r>
              <a:rPr lang="fi-FI" sz="2000" i="1" dirty="0">
                <a:solidFill>
                  <a:srgbClr val="FF0000"/>
                </a:solidFill>
                <a:latin typeface="FreeSerif" pitchFamily="16" charset="0"/>
              </a:rPr>
              <a:t>value</a:t>
            </a:r>
            <a:r>
              <a:rPr lang="fi-FI" sz="2000" dirty="0">
                <a:solidFill>
                  <a:srgbClr val="FF0000"/>
                </a:solidFill>
                <a:latin typeface="FreeSerif" pitchFamily="16" charset="0"/>
              </a:rPr>
              <a:t>&gt;'</a:t>
            </a:r>
          </a:p>
          <a:p>
            <a:pPr marL="390246" indent="-293764">
              <a:buClr>
                <a:srgbClr val="996633"/>
              </a:buClr>
              <a:buSzPct val="45000"/>
              <a:buFont typeface="Wingdings"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FF0000"/>
                </a:solidFill>
                <a:latin typeface="FreeSerif" pitchFamily="16" charset="0"/>
              </a:rPr>
              <a:t>The DS (declare storage) statement </a:t>
            </a:r>
            <a:r>
              <a:rPr lang="fi-FI" sz="1800" dirty="0">
                <a:latin typeface="FreeSerif" pitchFamily="16" charset="0"/>
              </a:rPr>
              <a:t>reserves memory and associates names with them.</a:t>
            </a:r>
          </a:p>
          <a:p>
            <a:pPr marL="390246" indent="-293764">
              <a:buClr>
                <a:srgbClr val="996633"/>
              </a:buClr>
              <a:buSzPct val="45000"/>
              <a:buFont typeface="Wingdings"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latin typeface="FreeSerif" pitchFamily="16" charset="0"/>
              </a:rPr>
              <a:t>Ex:</a:t>
            </a: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280099"/>
                </a:solidFill>
                <a:latin typeface="FreeSerif" pitchFamily="16" charset="0"/>
              </a:rPr>
              <a:t>A 	DS	   1  ; reserves a memory area of 1 word, associating the name A to it</a:t>
            </a: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280099"/>
                </a:solidFill>
                <a:latin typeface="FreeSerif" pitchFamily="16" charset="0"/>
              </a:rPr>
              <a:t>G 	DS    200 ; reserves a block of 200 words and the name G is associated with the</a:t>
            </a: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280099"/>
                </a:solidFill>
                <a:latin typeface="FreeSerif" pitchFamily="16" charset="0"/>
              </a:rPr>
              <a:t>                       first word of the block (G+5 is sixth word of memoty block)</a:t>
            </a:r>
          </a:p>
          <a:p>
            <a:pPr marL="390246" indent="-293764">
              <a:buClr>
                <a:srgbClr val="996633"/>
              </a:buClr>
              <a:buSzPct val="45000"/>
              <a:buFont typeface="Wingdings"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FF0000"/>
                </a:solidFill>
                <a:latin typeface="FreeSerif" pitchFamily="16" charset="0"/>
              </a:rPr>
              <a:t>The DC (declare constant) statement </a:t>
            </a:r>
            <a:r>
              <a:rPr lang="fi-FI" sz="1800" dirty="0">
                <a:latin typeface="FreeSerif" pitchFamily="16" charset="0"/>
              </a:rPr>
              <a:t>constructs memory words containing constants.</a:t>
            </a:r>
          </a:p>
          <a:p>
            <a:pPr marL="390246" indent="-293764">
              <a:buClr>
                <a:srgbClr val="996633"/>
              </a:buClr>
              <a:buSzPct val="45000"/>
              <a:buFont typeface="Wingdings"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latin typeface="FreeSerif" pitchFamily="16" charset="0"/>
              </a:rPr>
              <a:t>Ex:</a:t>
            </a: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280099"/>
                </a:solidFill>
                <a:latin typeface="FreeSerif" pitchFamily="16" charset="0"/>
              </a:rPr>
              <a:t>ONE	DC		'1’ ; associates name one with a memory word containing value 1</a:t>
            </a: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endParaRPr lang="fi-FI" sz="1800" dirty="0">
              <a:solidFill>
                <a:srgbClr val="280099"/>
              </a:solidFill>
              <a:latin typeface="FreeSerif" pitchFamily="16" charset="0"/>
            </a:endParaRPr>
          </a:p>
          <a:p>
            <a:pPr marL="390246" indent="-293764">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1800" dirty="0">
                <a:solidFill>
                  <a:srgbClr val="280099"/>
                </a:solidFill>
                <a:latin typeface="FreeSerif" pitchFamily="16" charset="0"/>
              </a:rPr>
              <a:t>The programmar can declare constants in different forms –decimal, binary, hexadeimal, etc. The assembler convert them in to the appropreate internal form.</a:t>
            </a:r>
          </a:p>
        </p:txBody>
      </p:sp>
    </p:spTree>
    <p:extLst>
      <p:ext uri="{BB962C8B-B14F-4D97-AF65-F5344CB8AC3E}">
        <p14:creationId xmlns:p14="http://schemas.microsoft.com/office/powerpoint/2010/main" val="4059954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24801" y="40324"/>
            <a:ext cx="8228160" cy="1062832"/>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Assembly Language Statements</a:t>
            </a:r>
          </a:p>
        </p:txBody>
      </p:sp>
      <p:sp>
        <p:nvSpPr>
          <p:cNvPr id="12290" name="Rectangle 2"/>
          <p:cNvSpPr>
            <a:spLocks noGrp="1" noChangeArrowheads="1"/>
          </p:cNvSpPr>
          <p:nvPr>
            <p:ph type="body" idx="1"/>
          </p:nvPr>
        </p:nvSpPr>
        <p:spPr>
          <a:xfrm>
            <a:off x="456481" y="1604329"/>
            <a:ext cx="8228160" cy="4444307"/>
          </a:xfrm>
          <a:ln/>
        </p:spPr>
        <p:txBody>
          <a:bodyPr tIns="0">
            <a:normAutofit/>
          </a:bodyPr>
          <a:lstStyle/>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800" b="1" dirty="0"/>
              <a:t>Use of Constants</a:t>
            </a:r>
            <a:endParaRPr lang="fi-FI" sz="2800" b="1" dirty="0">
              <a:latin typeface="FreeSerif" pitchFamily="16" charset="0"/>
            </a:endParaRP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The DC statement does not really implement constants</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 it just initializes memory words to given values. </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The values are not protected by the assembler and can be changed by moving a new value into the memory word.</a:t>
            </a:r>
          </a:p>
          <a:p>
            <a:pP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latin typeface="FreeSerif" pitchFamily="16" charset="0"/>
              </a:rPr>
              <a:t>In the above example, the value of ONE can be changed by executing an instruction</a:t>
            </a:r>
            <a:endParaRPr lang="fi-FI" sz="2400" dirty="0">
              <a:solidFill>
                <a:srgbClr val="FF0000"/>
              </a:solidFill>
              <a:latin typeface="FreeSerif" pitchFamily="16" charset="0"/>
            </a:endParaRPr>
          </a:p>
          <a:p>
            <a:pPr marL="0" indent="0">
              <a:spcAft>
                <a:spcPts val="771"/>
              </a:spcAft>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fi-FI" sz="2400" dirty="0">
                <a:solidFill>
                  <a:srgbClr val="FF0000"/>
                </a:solidFill>
                <a:latin typeface="FreeSerif" pitchFamily="16" charset="0"/>
              </a:rPr>
              <a:t>				MOVEM		BREG,	ONE</a:t>
            </a:r>
          </a:p>
        </p:txBody>
      </p:sp>
    </p:spTree>
    <p:extLst>
      <p:ext uri="{BB962C8B-B14F-4D97-AF65-F5344CB8AC3E}">
        <p14:creationId xmlns:p14="http://schemas.microsoft.com/office/powerpoint/2010/main" val="19536519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24801" y="40324"/>
            <a:ext cx="8226720" cy="1061392"/>
          </a:xfrm>
          <a:ln/>
        </p:spPr>
        <p:txBody>
          <a:bodyPr/>
          <a:lstStyle/>
          <a:p>
            <a:r>
              <a:rPr lang="fi-FI" dirty="0"/>
              <a:t>Assembly Language Statements</a:t>
            </a:r>
            <a:endParaRPr lang="en-US" dirty="0"/>
          </a:p>
        </p:txBody>
      </p:sp>
      <p:sp>
        <p:nvSpPr>
          <p:cNvPr id="13314" name="Rectangle 2"/>
          <p:cNvSpPr>
            <a:spLocks noGrp="1" noChangeArrowheads="1"/>
          </p:cNvSpPr>
          <p:nvPr>
            <p:ph type="body" idx="1"/>
          </p:nvPr>
        </p:nvSpPr>
        <p:spPr>
          <a:xfrm>
            <a:off x="456481" y="1604329"/>
            <a:ext cx="8687520" cy="4524955"/>
          </a:xfrm>
          <a:ln/>
        </p:spPr>
        <p:txBody>
          <a:bodyPr>
            <a:normAutofit/>
          </a:bodyPr>
          <a:lstStyle/>
          <a:p>
            <a:pPr marL="0" indent="0">
              <a:buNone/>
            </a:pPr>
            <a:r>
              <a:rPr lang="fi-FI" sz="2800" b="1" dirty="0"/>
              <a:t>Use of Constants</a:t>
            </a:r>
            <a:endParaRPr lang="en-IN" sz="2800" b="1" dirty="0">
              <a:latin typeface="FreeSerif" pitchFamily="16" charset="0"/>
            </a:endParaRPr>
          </a:p>
          <a:p>
            <a:r>
              <a:rPr lang="en-IN" sz="2400" dirty="0">
                <a:latin typeface="FreeSerif" pitchFamily="16" charset="0"/>
              </a:rPr>
              <a:t>An Assembly Program can use constants just like HLL, in two ways – as immediate operands, and as literals.</a:t>
            </a:r>
          </a:p>
          <a:p>
            <a:pPr>
              <a:buFont typeface="Times New Roman" pitchFamily="16" charset="0"/>
              <a:buChar char="•"/>
            </a:pPr>
            <a:endParaRPr lang="en-IN" sz="2400" dirty="0">
              <a:latin typeface="FreeSerif" pitchFamily="16" charset="0"/>
            </a:endParaRPr>
          </a:p>
          <a:p>
            <a:pPr>
              <a:buFont typeface="Times New Roman" pitchFamily="16" charset="0"/>
              <a:buChar char="•"/>
            </a:pPr>
            <a:r>
              <a:rPr lang="en-IN" sz="2400" dirty="0">
                <a:latin typeface="FreeSerif" pitchFamily="16" charset="0"/>
              </a:rPr>
              <a:t>1) Immediate operands can be used in an assembly statement only if the architecture of the target machine includes the necessary features.</a:t>
            </a:r>
          </a:p>
          <a:p>
            <a:pPr lvl="1"/>
            <a:r>
              <a:rPr lang="en-IN" sz="2000" dirty="0">
                <a:latin typeface="FreeSerif" pitchFamily="16" charset="0"/>
              </a:rPr>
              <a:t>Ex:  </a:t>
            </a:r>
            <a:r>
              <a:rPr lang="en-IN" sz="2000" dirty="0">
                <a:solidFill>
                  <a:srgbClr val="FF0000"/>
                </a:solidFill>
                <a:latin typeface="FreeSerif" pitchFamily="16" charset="0"/>
              </a:rPr>
              <a:t>ADD	AREG,5</a:t>
            </a:r>
          </a:p>
          <a:p>
            <a:pPr lvl="1"/>
            <a:endParaRPr lang="en-IN" sz="2000" dirty="0">
              <a:latin typeface="FreeSerif" pitchFamily="16" charset="0"/>
            </a:endParaRPr>
          </a:p>
          <a:p>
            <a:pPr lvl="1"/>
            <a:r>
              <a:rPr lang="en-IN" sz="2000" dirty="0">
                <a:latin typeface="FreeSerif" pitchFamily="16" charset="0"/>
              </a:rPr>
              <a:t>This is translated into an instruction from two operands – AREG and the value '5' as an immediate operand</a:t>
            </a:r>
          </a:p>
        </p:txBody>
      </p:sp>
    </p:spTree>
    <p:extLst>
      <p:ext uri="{BB962C8B-B14F-4D97-AF65-F5344CB8AC3E}">
        <p14:creationId xmlns:p14="http://schemas.microsoft.com/office/powerpoint/2010/main" val="31363267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24801" y="-304800"/>
            <a:ext cx="8226720" cy="1061392"/>
          </a:xfrm>
          <a:ln/>
        </p:spPr>
        <p:txBody>
          <a:bodyPr/>
          <a:lstStyle/>
          <a:p>
            <a:r>
              <a:rPr lang="fi-FI" dirty="0"/>
              <a:t>Assembly Language Statements</a:t>
            </a:r>
            <a:endParaRPr lang="en-US" dirty="0"/>
          </a:p>
        </p:txBody>
      </p:sp>
      <p:sp>
        <p:nvSpPr>
          <p:cNvPr id="14338" name="Rectangle 2"/>
          <p:cNvSpPr>
            <a:spLocks noGrp="1" noChangeArrowheads="1"/>
          </p:cNvSpPr>
          <p:nvPr>
            <p:ph type="body" idx="1"/>
          </p:nvPr>
        </p:nvSpPr>
        <p:spPr>
          <a:xfrm>
            <a:off x="424801" y="533400"/>
            <a:ext cx="8226720" cy="4872671"/>
          </a:xfrm>
          <a:ln/>
        </p:spPr>
        <p:txBody>
          <a:bodyPr>
            <a:normAutofit lnSpcReduction="10000"/>
          </a:bodyPr>
          <a:lstStyle/>
          <a:p>
            <a:pPr marL="0" indent="0">
              <a:buNone/>
            </a:pPr>
            <a:r>
              <a:rPr lang="fi-FI" sz="2800" b="1" dirty="0"/>
              <a:t>Use of Constants</a:t>
            </a:r>
            <a:endParaRPr lang="en-IN" sz="2800" b="1" dirty="0">
              <a:latin typeface="FreeSerif" pitchFamily="16" charset="0"/>
            </a:endParaRPr>
          </a:p>
          <a:p>
            <a:r>
              <a:rPr lang="en-IN" sz="2400" dirty="0">
                <a:latin typeface="FreeSerif" pitchFamily="16" charset="0"/>
              </a:rPr>
              <a:t>2) A </a:t>
            </a:r>
            <a:r>
              <a:rPr lang="en-IN" sz="2400" i="1" dirty="0">
                <a:solidFill>
                  <a:srgbClr val="FF0000"/>
                </a:solidFill>
                <a:latin typeface="FreeSerif" pitchFamily="16" charset="0"/>
              </a:rPr>
              <a:t>literal</a:t>
            </a:r>
            <a:r>
              <a:rPr lang="en-IN" sz="2400" dirty="0">
                <a:solidFill>
                  <a:srgbClr val="FF0000"/>
                </a:solidFill>
                <a:latin typeface="FreeSerif" pitchFamily="16" charset="0"/>
              </a:rPr>
              <a:t> </a:t>
            </a:r>
            <a:r>
              <a:rPr lang="en-IN" sz="2400" dirty="0">
                <a:latin typeface="FreeSerif" pitchFamily="16" charset="0"/>
              </a:rPr>
              <a:t>is an operand with the syntax = '&lt;value&gt;'.</a:t>
            </a:r>
          </a:p>
          <a:p>
            <a:pPr>
              <a:buFont typeface="Times New Roman" pitchFamily="16" charset="0"/>
              <a:buChar char="•"/>
            </a:pPr>
            <a:r>
              <a:rPr lang="en-IN" sz="2400" dirty="0">
                <a:latin typeface="FreeSerif" pitchFamily="16" charset="0"/>
              </a:rPr>
              <a:t>It differs from a constant because its location cannot be specified in the assembly program. </a:t>
            </a:r>
          </a:p>
          <a:p>
            <a:pPr>
              <a:buFont typeface="Times New Roman" pitchFamily="16" charset="0"/>
              <a:buChar char="•"/>
            </a:pPr>
            <a:r>
              <a:rPr lang="en-IN" sz="2400" dirty="0">
                <a:latin typeface="FreeSerif" pitchFamily="16" charset="0"/>
              </a:rPr>
              <a:t>Its value does not change during the execution of the program.</a:t>
            </a:r>
          </a:p>
          <a:p>
            <a:pPr>
              <a:buFont typeface="Times New Roman" pitchFamily="16" charset="0"/>
              <a:buChar char="•"/>
            </a:pPr>
            <a:r>
              <a:rPr lang="en-IN" sz="2400" dirty="0">
                <a:latin typeface="FreeSerif" pitchFamily="16" charset="0"/>
              </a:rPr>
              <a:t>It differs from an immediate operand because no architectural provision is needed to support its use.</a:t>
            </a:r>
          </a:p>
          <a:p>
            <a:pPr>
              <a:buFont typeface="Times New Roman" pitchFamily="16" charset="0"/>
              <a:buChar char="•"/>
            </a:pPr>
            <a:endParaRPr lang="en-IN" sz="2400" dirty="0">
              <a:latin typeface="FreeSerif" pitchFamily="16" charset="0"/>
            </a:endParaRPr>
          </a:p>
          <a:p>
            <a:pPr marL="0" indent="0">
              <a:buNone/>
            </a:pPr>
            <a:r>
              <a:rPr lang="en-IN" sz="2400" dirty="0">
                <a:solidFill>
                  <a:srgbClr val="FF0000"/>
                </a:solidFill>
                <a:latin typeface="FreeSerif" pitchFamily="16" charset="0"/>
              </a:rPr>
              <a:t>ADD	AREG, =‘5’  </a:t>
            </a:r>
            <a:r>
              <a:rPr lang="en-IN" sz="2400" dirty="0">
                <a:solidFill>
                  <a:srgbClr val="FF0000"/>
                </a:solidFill>
                <a:latin typeface="FreeSerif" pitchFamily="16" charset="0"/>
                <a:sym typeface="Wingdings" pitchFamily="2" charset="2"/>
              </a:rPr>
              <a:t>  	ADD	AREG, FIVE</a:t>
            </a:r>
          </a:p>
          <a:p>
            <a:pPr marL="0" indent="0">
              <a:buNone/>
            </a:pPr>
            <a:r>
              <a:rPr lang="en-IN" sz="2400" dirty="0">
                <a:solidFill>
                  <a:srgbClr val="FF0000"/>
                </a:solidFill>
                <a:latin typeface="FreeSerif" pitchFamily="16" charset="0"/>
                <a:sym typeface="Wingdings" pitchFamily="2" charset="2"/>
              </a:rPr>
              <a:t>				FIVE	DC	‘5’</a:t>
            </a:r>
          </a:p>
          <a:p>
            <a:pPr marL="0" indent="0">
              <a:buNone/>
            </a:pPr>
            <a:r>
              <a:rPr lang="en-IN" sz="2400" dirty="0">
                <a:latin typeface="FreeSerif" pitchFamily="16" charset="0"/>
                <a:sym typeface="Wingdings" pitchFamily="2" charset="2"/>
              </a:rPr>
              <a:t>Use of literals              vs.     Use of DC  </a:t>
            </a:r>
          </a:p>
          <a:p>
            <a:pPr marL="0" indent="0">
              <a:buNone/>
            </a:pPr>
            <a:endParaRPr lang="en-IN" sz="2400" dirty="0">
              <a:solidFill>
                <a:srgbClr val="FF0000"/>
              </a:solidFill>
              <a:latin typeface="FreeSerif" pitchFamily="16" charset="0"/>
            </a:endParaRPr>
          </a:p>
        </p:txBody>
      </p:sp>
      <p:sp>
        <p:nvSpPr>
          <p:cNvPr id="2" name="TextBox 1"/>
          <p:cNvSpPr txBox="1"/>
          <p:nvPr/>
        </p:nvSpPr>
        <p:spPr>
          <a:xfrm>
            <a:off x="0" y="5181600"/>
            <a:ext cx="9144000"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000" b="1" dirty="0"/>
              <a:t>When assembler encounter the use of literal  in operand field of statement, it handles the literal using arrangement shown in (b)  - it allocates memory word to contain the value of literal, and replaces the use of literal in statement by an operand expression referring to this word. The value of literal is protected by the fact that  name and address of this word is not known to the assembly language programmer.</a:t>
            </a:r>
          </a:p>
        </p:txBody>
      </p:sp>
      <p:sp>
        <p:nvSpPr>
          <p:cNvPr id="3" name="TextBox 2"/>
          <p:cNvSpPr txBox="1"/>
          <p:nvPr/>
        </p:nvSpPr>
        <p:spPr>
          <a:xfrm>
            <a:off x="1219200" y="3576935"/>
            <a:ext cx="7620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a:t>(a)</a:t>
            </a:r>
          </a:p>
        </p:txBody>
      </p:sp>
      <p:sp>
        <p:nvSpPr>
          <p:cNvPr id="6" name="TextBox 5"/>
          <p:cNvSpPr txBox="1"/>
          <p:nvPr/>
        </p:nvSpPr>
        <p:spPr>
          <a:xfrm>
            <a:off x="4157161" y="3576934"/>
            <a:ext cx="7620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a:t>(b)</a:t>
            </a:r>
          </a:p>
        </p:txBody>
      </p:sp>
    </p:spTree>
    <p:extLst>
      <p:ext uri="{BB962C8B-B14F-4D97-AF65-F5344CB8AC3E}">
        <p14:creationId xmlns:p14="http://schemas.microsoft.com/office/powerpoint/2010/main" val="10456615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24801" y="40324"/>
            <a:ext cx="8226720" cy="1061392"/>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dirty="0"/>
              <a:t>Assembly Language Statements</a:t>
            </a:r>
            <a:endParaRPr lang="en-IN" dirty="0"/>
          </a:p>
        </p:txBody>
      </p:sp>
      <p:sp>
        <p:nvSpPr>
          <p:cNvPr id="15362" name="Rectangle 2"/>
          <p:cNvSpPr>
            <a:spLocks noGrp="1" noChangeArrowheads="1"/>
          </p:cNvSpPr>
          <p:nvPr>
            <p:ph type="body" idx="1"/>
          </p:nvPr>
        </p:nvSpPr>
        <p:spPr>
          <a:xfrm>
            <a:off x="456480" y="1143001"/>
            <a:ext cx="8535119" cy="5486400"/>
          </a:xfrm>
          <a:ln/>
        </p:spPr>
        <p:txBody>
          <a:bodyPr>
            <a:normAutofit fontScale="70000" lnSpcReduction="20000"/>
          </a:bodyPr>
          <a:lstStyle/>
          <a:p>
            <a:pPr marL="1441" indent="0">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3400" b="1" dirty="0"/>
              <a:t>Assembler Directive</a:t>
            </a:r>
            <a:endParaRPr lang="en-IN" sz="3400" b="1" dirty="0">
              <a:latin typeface="FreeSerif" pitchFamily="16" charset="0"/>
            </a:endParaRPr>
          </a:p>
          <a:p>
            <a:pPr marL="458641" indent="-457200">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latin typeface="FreeSerif" pitchFamily="16" charset="0"/>
              </a:rPr>
              <a:t>Assembler directives instruct the assembler to perform certain actions during the assembly of a program.</a:t>
            </a:r>
          </a:p>
          <a:p>
            <a:pPr marL="458641" indent="-457200">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endParaRPr lang="en-IN" dirty="0">
              <a:latin typeface="FreeSerif" pitchFamily="16" charset="0"/>
            </a:endParaRPr>
          </a:p>
          <a:p>
            <a:pPr marL="458641" indent="-457200">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latin typeface="FreeSerif" pitchFamily="16" charset="0"/>
              </a:rPr>
              <a:t>Some assembler directives are described in the following:</a:t>
            </a:r>
          </a:p>
          <a:p>
            <a:pPr marL="1441" indent="0">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solidFill>
                  <a:srgbClr val="280099"/>
                </a:solidFill>
                <a:latin typeface="FreeSerif" pitchFamily="16" charset="0"/>
              </a:rPr>
              <a:t>                     1) </a:t>
            </a:r>
            <a:r>
              <a:rPr lang="en-IN" dirty="0">
                <a:solidFill>
                  <a:srgbClr val="FF0000"/>
                </a:solidFill>
                <a:latin typeface="FreeSerif" pitchFamily="16" charset="0"/>
              </a:rPr>
              <a:t>START	&lt;</a:t>
            </a:r>
            <a:r>
              <a:rPr lang="en-IN" i="1" dirty="0">
                <a:solidFill>
                  <a:srgbClr val="FF0000"/>
                </a:solidFill>
                <a:latin typeface="FreeSerif" pitchFamily="16" charset="0"/>
              </a:rPr>
              <a:t>constant</a:t>
            </a:r>
            <a:r>
              <a:rPr lang="en-IN" dirty="0">
                <a:solidFill>
                  <a:srgbClr val="FF0000"/>
                </a:solidFill>
                <a:latin typeface="FreeSerif" pitchFamily="16" charset="0"/>
              </a:rPr>
              <a:t>&gt;      </a:t>
            </a:r>
          </a:p>
          <a:p>
            <a:pPr marL="458641" indent="-457200">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latin typeface="FreeSerif" pitchFamily="16" charset="0"/>
              </a:rPr>
              <a:t>This directive indicates that the first word of the target program generated by the assembler should be placed in the memory word having address &lt;</a:t>
            </a:r>
            <a:r>
              <a:rPr lang="en-IN" i="1" dirty="0">
                <a:latin typeface="FreeSerif" pitchFamily="16" charset="0"/>
              </a:rPr>
              <a:t>constant</a:t>
            </a:r>
            <a:r>
              <a:rPr lang="en-IN" dirty="0">
                <a:latin typeface="FreeSerif" pitchFamily="16" charset="0"/>
              </a:rPr>
              <a:t>&gt;.</a:t>
            </a:r>
          </a:p>
          <a:p>
            <a:pPr marL="1441" indent="0">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endParaRPr lang="en-IN" dirty="0">
              <a:latin typeface="FreeSerif" pitchFamily="16" charset="0"/>
            </a:endParaRPr>
          </a:p>
          <a:p>
            <a:pPr marL="1441" indent="0">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solidFill>
                  <a:srgbClr val="FF0000"/>
                </a:solidFill>
                <a:latin typeface="FreeSerif" pitchFamily="16" charset="0"/>
              </a:rPr>
              <a:t>                    2) END    [&lt;operand spec&gt;]</a:t>
            </a:r>
          </a:p>
          <a:p>
            <a:pPr marL="458641" indent="-457200">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dirty="0">
                <a:latin typeface="FreeSerif" pitchFamily="16" charset="0"/>
              </a:rPr>
              <a:t>This directive indicates the end of the of the source program. The optional &lt;operand spec&gt; indicates the address of the instruction where the execution of the program should begin.                                      </a:t>
            </a:r>
          </a:p>
          <a:p>
            <a:pPr marL="2072191" lvl="2" indent="-411846">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endParaRPr lang="en-IN" dirty="0">
              <a:latin typeface="FreeSerif" pitchFamily="16" charset="0"/>
            </a:endParaRPr>
          </a:p>
          <a:p>
            <a:pPr marL="2072191" lvl="2" indent="-411846">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endParaRPr lang="en-IN" dirty="0">
              <a:latin typeface="FreeSerif" pitchFamily="16" charset="0"/>
            </a:endParaRPr>
          </a:p>
        </p:txBody>
      </p:sp>
    </p:spTree>
    <p:extLst>
      <p:ext uri="{BB962C8B-B14F-4D97-AF65-F5344CB8AC3E}">
        <p14:creationId xmlns:p14="http://schemas.microsoft.com/office/powerpoint/2010/main" val="862553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685800" y="1219200"/>
            <a:ext cx="7772400" cy="1143000"/>
          </a:xfrm>
          <a:prstGeom prst="rect">
            <a:avLst/>
          </a:prstGeom>
          <a:noFill/>
          <a:ln w="9525">
            <a:noFill/>
            <a:miter lim="800000"/>
            <a:headEnd/>
            <a:tailEnd/>
          </a:ln>
          <a:effectLst/>
        </p:spPr>
        <p:txBody>
          <a:bodyPr anchor="ctr"/>
          <a:lstStyle/>
          <a:p>
            <a:pPr algn="ctr"/>
            <a:r>
              <a:rPr lang="en-US" sz="4000" u="sng">
                <a:solidFill>
                  <a:srgbClr val="003399"/>
                </a:solidFill>
              </a:rPr>
              <a:t>Assembler: Definition</a:t>
            </a:r>
          </a:p>
        </p:txBody>
      </p:sp>
      <p:sp>
        <p:nvSpPr>
          <p:cNvPr id="46085" name="Rectangle 5"/>
          <p:cNvSpPr>
            <a:spLocks noChangeArrowheads="1"/>
          </p:cNvSpPr>
          <p:nvPr/>
        </p:nvSpPr>
        <p:spPr bwMode="auto">
          <a:xfrm>
            <a:off x="381000" y="2514600"/>
            <a:ext cx="8534400" cy="1524000"/>
          </a:xfrm>
          <a:prstGeom prst="rect">
            <a:avLst/>
          </a:prstGeom>
          <a:noFill/>
          <a:ln w="9525">
            <a:noFill/>
            <a:miter lim="800000"/>
            <a:headEnd/>
            <a:tailEnd/>
          </a:ln>
          <a:effectLst/>
        </p:spPr>
        <p:txBody>
          <a:bodyPr/>
          <a:lstStyle/>
          <a:p>
            <a:pPr marL="342900" indent="-342900">
              <a:spcBef>
                <a:spcPct val="20000"/>
              </a:spcBef>
              <a:buFontTx/>
              <a:buChar char="•"/>
            </a:pPr>
            <a:r>
              <a:rPr lang="en-US" sz="3200" dirty="0">
                <a:latin typeface="Times New Roman" pitchFamily="18" charset="0"/>
              </a:rPr>
              <a:t>Translating source code written in assembly language to object code.</a:t>
            </a:r>
          </a:p>
        </p:txBody>
      </p:sp>
      <p:pic>
        <p:nvPicPr>
          <p:cNvPr id="46087" name="Picture 7"/>
          <p:cNvPicPr>
            <a:picLocks noChangeAspect="1" noChangeArrowheads="1"/>
          </p:cNvPicPr>
          <p:nvPr/>
        </p:nvPicPr>
        <p:blipFill>
          <a:blip r:embed="rId2" cstate="print"/>
          <a:srcRect/>
          <a:stretch>
            <a:fillRect/>
          </a:stretch>
        </p:blipFill>
        <p:spPr bwMode="auto">
          <a:xfrm>
            <a:off x="762000" y="4419600"/>
            <a:ext cx="7504113" cy="17208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24801" y="5761"/>
            <a:ext cx="8226720" cy="1130519"/>
          </a:xfrm>
          <a:ln/>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dirty="0"/>
              <a:t>Advantages of Assembly Language </a:t>
            </a:r>
            <a:br>
              <a:rPr lang="en-IN" sz="3200" dirty="0"/>
            </a:br>
            <a:endParaRPr lang="en-IN" sz="3200" dirty="0"/>
          </a:p>
        </p:txBody>
      </p:sp>
      <p:sp>
        <p:nvSpPr>
          <p:cNvPr id="16386" name="Rectangle 2"/>
          <p:cNvSpPr>
            <a:spLocks noGrp="1" noChangeArrowheads="1"/>
          </p:cNvSpPr>
          <p:nvPr>
            <p:ph type="body" idx="1"/>
          </p:nvPr>
        </p:nvSpPr>
        <p:spPr>
          <a:xfrm>
            <a:off x="456481" y="1143001"/>
            <a:ext cx="8226720" cy="5552264"/>
          </a:xfrm>
          <a:ln/>
        </p:spPr>
        <p:txBody>
          <a:bodyPr>
            <a:noAutofit/>
          </a:bodyPr>
          <a:lstStyle/>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The primary advantages of assembly language programming over machine language programming are due to the </a:t>
            </a:r>
            <a:r>
              <a:rPr lang="en-IN" sz="2400" dirty="0">
                <a:solidFill>
                  <a:srgbClr val="FF0000"/>
                </a:solidFill>
                <a:latin typeface="FreeSerif" pitchFamily="16" charset="0"/>
              </a:rPr>
              <a:t>use of symbolic operand specifications</a:t>
            </a:r>
            <a:r>
              <a:rPr lang="en-IN" sz="2400" dirty="0">
                <a:latin typeface="FreeSerif" pitchFamily="16" charset="0"/>
              </a:rPr>
              <a:t>.</a:t>
            </a:r>
          </a:p>
          <a:p>
            <a:pPr marL="620650" indent="-619209">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t>             (in comparison to machine language program)</a:t>
            </a:r>
            <a:endParaRPr lang="en-IN" sz="2400" dirty="0">
              <a:latin typeface="FreeSerif" pitchFamily="16" charset="0"/>
            </a:endParaRPr>
          </a:p>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endParaRPr lang="en-IN" sz="2400" dirty="0">
              <a:latin typeface="FreeSerif" pitchFamily="16" charset="0"/>
            </a:endParaRPr>
          </a:p>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Assembly language programming holds an edge over HLL programming in situations where it is desirable to use architectural features of a computer.</a:t>
            </a:r>
          </a:p>
          <a:p>
            <a:pPr marL="620650" indent="-619209">
              <a:buNone/>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         </a:t>
            </a:r>
            <a:r>
              <a:rPr lang="en-IN" sz="2400" dirty="0"/>
              <a:t>(in comparison to high level language program)</a:t>
            </a:r>
            <a:endParaRPr lang="en-IN" sz="2400" dirty="0">
              <a:latin typeface="FreeSerif" pitchFamily="16" charset="0"/>
            </a:endParaRPr>
          </a:p>
        </p:txBody>
      </p:sp>
    </p:spTree>
    <p:extLst>
      <p:ext uri="{BB962C8B-B14F-4D97-AF65-F5344CB8AC3E}">
        <p14:creationId xmlns:p14="http://schemas.microsoft.com/office/powerpoint/2010/main" val="3303755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24801" y="5761"/>
            <a:ext cx="8226720" cy="1130519"/>
          </a:xfrm>
          <a:ln/>
        </p:spPr>
        <p:txBody>
          <a:bodyP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dirty="0"/>
              <a:t>Advantages of Assembly Language </a:t>
            </a:r>
            <a:br>
              <a:rPr lang="en-IN" sz="3200" dirty="0"/>
            </a:br>
            <a:endParaRPr lang="en-IN" sz="3200" dirty="0"/>
          </a:p>
        </p:txBody>
      </p:sp>
      <p:sp>
        <p:nvSpPr>
          <p:cNvPr id="16386" name="Rectangle 2"/>
          <p:cNvSpPr>
            <a:spLocks noGrp="1" noChangeArrowheads="1"/>
          </p:cNvSpPr>
          <p:nvPr>
            <p:ph type="body" idx="1"/>
          </p:nvPr>
        </p:nvSpPr>
        <p:spPr>
          <a:xfrm>
            <a:off x="456481" y="1143001"/>
            <a:ext cx="8226720" cy="5552264"/>
          </a:xfrm>
          <a:ln/>
        </p:spPr>
        <p:txBody>
          <a:bodyPr>
            <a:noAutofit/>
          </a:bodyPr>
          <a:lstStyle/>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Consider the assembly code of next slide. In previous slide program computes N!. and program of next slide computes ½ * N!  where rectangular boxes are used to highlight changes in the program.</a:t>
            </a:r>
          </a:p>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Once statement has been inserted before the PRINT statement to implement division by 2. In the machine language program, this leads to changes in address of constants and reserve memory areas. </a:t>
            </a:r>
          </a:p>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Because of these addresses used in most instructions of the program had to change.</a:t>
            </a:r>
          </a:p>
          <a:p>
            <a:pPr marL="620650" indent="-619209">
              <a:buFont typeface="Times New Roman" pitchFamily="16" charset="0"/>
              <a:buChar char="•"/>
              <a:tabLst>
                <a:tab pos="620650" algn="l"/>
                <a:tab pos="715691" algn="l"/>
                <a:tab pos="1123217" algn="l"/>
                <a:tab pos="1530743" algn="l"/>
                <a:tab pos="1938269" algn="l"/>
                <a:tab pos="2345795" algn="l"/>
                <a:tab pos="2753321" algn="l"/>
                <a:tab pos="3160847" algn="l"/>
                <a:tab pos="3568373" algn="l"/>
                <a:tab pos="3975899" algn="l"/>
                <a:tab pos="4383425" algn="l"/>
                <a:tab pos="4790951" algn="l"/>
                <a:tab pos="5198477" algn="l"/>
                <a:tab pos="5606003" algn="l"/>
                <a:tab pos="6013529" algn="l"/>
                <a:tab pos="6421055" algn="l"/>
                <a:tab pos="6828581" algn="l"/>
                <a:tab pos="7236107" algn="l"/>
                <a:tab pos="7643633" algn="l"/>
                <a:tab pos="8051159" algn="l"/>
                <a:tab pos="8458685" algn="l"/>
              </a:tabLst>
            </a:pPr>
            <a:r>
              <a:rPr lang="en-IN" sz="2400" dirty="0">
                <a:latin typeface="FreeSerif" pitchFamily="16" charset="0"/>
              </a:rPr>
              <a:t>Such changes are not needed in assembly program since operand specifications are symbolic in nature.</a:t>
            </a:r>
          </a:p>
        </p:txBody>
      </p:sp>
    </p:spTree>
    <p:extLst>
      <p:ext uri="{BB962C8B-B14F-4D97-AF65-F5344CB8AC3E}">
        <p14:creationId xmlns:p14="http://schemas.microsoft.com/office/powerpoint/2010/main" val="17483773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4800" y="76200"/>
            <a:ext cx="8686800" cy="6553200"/>
          </a:xfrm>
          <a:prstGeom prst="rect">
            <a:avLst/>
          </a:prstGeom>
        </p:spPr>
      </p:pic>
    </p:spTree>
    <p:extLst>
      <p:ext uri="{BB962C8B-B14F-4D97-AF65-F5344CB8AC3E}">
        <p14:creationId xmlns:p14="http://schemas.microsoft.com/office/powerpoint/2010/main" val="53624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LP</a:t>
            </a:r>
          </a:p>
        </p:txBody>
      </p:sp>
      <p:sp>
        <p:nvSpPr>
          <p:cNvPr id="3" name="Content Placeholder 2"/>
          <p:cNvSpPr>
            <a:spLocks noGrp="1"/>
          </p:cNvSpPr>
          <p:nvPr>
            <p:ph idx="1"/>
          </p:nvPr>
        </p:nvSpPr>
        <p:spPr/>
        <p:txBody>
          <a:bodyPr>
            <a:normAutofit fontScale="92500" lnSpcReduction="10000"/>
          </a:bodyPr>
          <a:lstStyle/>
          <a:p>
            <a:r>
              <a:rPr lang="en-US" dirty="0"/>
              <a:t>Language processing = analysis of source program + synthesis of target program </a:t>
            </a:r>
          </a:p>
          <a:p>
            <a:r>
              <a:rPr lang="en-US" dirty="0">
                <a:solidFill>
                  <a:srgbClr val="FF0000"/>
                </a:solidFill>
              </a:rPr>
              <a:t>Analysis of source program </a:t>
            </a:r>
            <a:r>
              <a:rPr lang="en-US" dirty="0"/>
              <a:t>is specification of the source program</a:t>
            </a:r>
          </a:p>
          <a:p>
            <a:pPr lvl="1"/>
            <a:r>
              <a:rPr lang="en-US" dirty="0"/>
              <a:t>Lexical rules: formation of valid lexical units(tokens) in the source language</a:t>
            </a:r>
          </a:p>
          <a:p>
            <a:pPr lvl="1"/>
            <a:r>
              <a:rPr lang="en-US" dirty="0"/>
              <a:t>Syntax rules : formation of valid statements in the source language</a:t>
            </a:r>
          </a:p>
          <a:p>
            <a:pPr lvl="1"/>
            <a:r>
              <a:rPr lang="en-US" dirty="0"/>
              <a:t>Semantic rules: associate meaning with valid statements of the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LP</a:t>
            </a:r>
          </a:p>
        </p:txBody>
      </p:sp>
      <p:sp>
        <p:nvSpPr>
          <p:cNvPr id="3" name="Content Placeholder 2"/>
          <p:cNvSpPr>
            <a:spLocks noGrp="1"/>
          </p:cNvSpPr>
          <p:nvPr>
            <p:ph idx="1"/>
          </p:nvPr>
        </p:nvSpPr>
        <p:spPr/>
        <p:txBody>
          <a:bodyPr>
            <a:normAutofit/>
          </a:bodyPr>
          <a:lstStyle/>
          <a:p>
            <a:r>
              <a:rPr lang="en-US" dirty="0">
                <a:solidFill>
                  <a:srgbClr val="FF0000"/>
                </a:solidFill>
              </a:rPr>
              <a:t>Synthesis of target program </a:t>
            </a:r>
            <a:r>
              <a:rPr lang="en-US" dirty="0"/>
              <a:t>is construction of target language statements</a:t>
            </a:r>
          </a:p>
          <a:p>
            <a:pPr lvl="1"/>
            <a:r>
              <a:rPr lang="en-US" dirty="0"/>
              <a:t>Memory allocation : generation of data structures in the target program</a:t>
            </a:r>
          </a:p>
          <a:p>
            <a:pPr lvl="1"/>
            <a:r>
              <a:rPr lang="en-US" dirty="0"/>
              <a:t>Code generation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a:t>There are two phases in specifying an assembler:</a:t>
            </a:r>
          </a:p>
          <a:p>
            <a:pPr marL="514350" indent="-514350">
              <a:buFont typeface="+mj-lt"/>
              <a:buAutoNum type="arabicPeriod"/>
            </a:pPr>
            <a:r>
              <a:rPr lang="en-US" sz="2800" dirty="0"/>
              <a:t>Analysis Phase</a:t>
            </a:r>
          </a:p>
          <a:p>
            <a:pPr marL="514350" indent="-514350">
              <a:buFont typeface="+mj-lt"/>
              <a:buAutoNum type="arabicPeriod"/>
            </a:pPr>
            <a:r>
              <a:rPr lang="en-US" sz="2800" dirty="0"/>
              <a:t>Synthesis Phase(the fundamental information requirements will arise in this phase)</a:t>
            </a:r>
          </a:p>
        </p:txBody>
      </p:sp>
      <p:sp>
        <p:nvSpPr>
          <p:cNvPr id="4" name="Rectangle 1"/>
          <p:cNvSpPr>
            <a:spLocks noGrp="1"/>
          </p:cNvSpPr>
          <p:nvPr>
            <p:ph type="title"/>
          </p:nvPr>
        </p:nvSpPr>
        <p:spPr>
          <a:xfrm>
            <a:off x="457200" y="274638"/>
            <a:ext cx="8229600" cy="1143000"/>
          </a:xfrm>
        </p:spPr>
        <p:txBody>
          <a:bodyPr>
            <a:normAutofit/>
          </a:bodyPr>
          <a:lstStyle/>
          <a:p>
            <a:r>
              <a:rPr lang="en-US" dirty="0"/>
              <a:t>A simple Assembly Scheme</a:t>
            </a:r>
          </a:p>
        </p:txBody>
      </p:sp>
    </p:spTree>
    <p:extLst>
      <p:ext uri="{BB962C8B-B14F-4D97-AF65-F5344CB8AC3E}">
        <p14:creationId xmlns:p14="http://schemas.microsoft.com/office/powerpoint/2010/main" val="937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3">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1"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A simple Assembly Scheme</a:t>
            </a:r>
          </a:p>
        </p:txBody>
      </p:sp>
      <p:sp>
        <p:nvSpPr>
          <p:cNvPr id="3" name="Rectangle 2"/>
          <p:cNvSpPr>
            <a:spLocks noGrp="1"/>
          </p:cNvSpPr>
          <p:nvPr>
            <p:ph sz="quarter" idx="1"/>
          </p:nvPr>
        </p:nvSpPr>
        <p:spPr>
          <a:xfrm>
            <a:off x="152400" y="1295400"/>
            <a:ext cx="8915400" cy="4830763"/>
          </a:xfrm>
        </p:spPr>
        <p:txBody>
          <a:bodyPr>
            <a:normAutofit/>
          </a:bodyPr>
          <a:lstStyle/>
          <a:p>
            <a:pPr>
              <a:buNone/>
            </a:pPr>
            <a:r>
              <a:rPr lang="en-US" b="1" dirty="0"/>
              <a:t>Design Specification of an assembler </a:t>
            </a:r>
          </a:p>
          <a:p>
            <a:pPr>
              <a:buNone/>
            </a:pPr>
            <a:r>
              <a:rPr lang="en-US" sz="2800" b="1" dirty="0"/>
              <a:t>    </a:t>
            </a:r>
            <a:r>
              <a:rPr lang="en-US" sz="2800" dirty="0"/>
              <a:t>There are four steps involved to design the specification of an assembler:</a:t>
            </a:r>
          </a:p>
          <a:p>
            <a:r>
              <a:rPr lang="en-US" sz="2800" dirty="0"/>
              <a:t>Identify information necessary to perform a task.</a:t>
            </a:r>
          </a:p>
          <a:p>
            <a:r>
              <a:rPr lang="en-US" sz="2800" dirty="0"/>
              <a:t>Design a suitable data structure to record information.</a:t>
            </a:r>
          </a:p>
          <a:p>
            <a:r>
              <a:rPr lang="en-US" sz="2800" dirty="0"/>
              <a:t>Determine processing necessary to obtain and maintain the information.</a:t>
            </a:r>
          </a:p>
          <a:p>
            <a:r>
              <a:rPr lang="en-US" sz="2800" dirty="0"/>
              <a:t>Determine processing necessary to perform the task</a:t>
            </a:r>
          </a:p>
          <a:p>
            <a:endParaRPr lang="en-US" dirty="0"/>
          </a:p>
        </p:txBody>
      </p:sp>
      <p:sp>
        <p:nvSpPr>
          <p:cNvPr id="4" name="TextBox 3"/>
          <p:cNvSpPr txBox="1"/>
          <p:nvPr/>
        </p:nvSpPr>
        <p:spPr>
          <a:xfrm>
            <a:off x="304800" y="5486400"/>
            <a:ext cx="8382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The fundamental information requirement arise in synthesis phase of an assembler. Hence it is best to begin by considering the information requirements of synthesis tasks. </a:t>
            </a:r>
          </a:p>
        </p:txBody>
      </p:sp>
    </p:spTree>
    <p:extLst>
      <p:ext uri="{BB962C8B-B14F-4D97-AF65-F5344CB8AC3E}">
        <p14:creationId xmlns:p14="http://schemas.microsoft.com/office/powerpoint/2010/main" val="414093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Synthesis Phase: Example</a:t>
            </a:r>
          </a:p>
        </p:txBody>
      </p:sp>
      <p:sp>
        <p:nvSpPr>
          <p:cNvPr id="3" name="Content Placeholder 2"/>
          <p:cNvSpPr>
            <a:spLocks noGrp="1"/>
          </p:cNvSpPr>
          <p:nvPr>
            <p:ph sz="quarter" idx="1"/>
          </p:nvPr>
        </p:nvSpPr>
        <p:spPr/>
        <p:txBody>
          <a:bodyPr>
            <a:normAutofit fontScale="77500" lnSpcReduction="20000"/>
          </a:bodyPr>
          <a:lstStyle/>
          <a:p>
            <a:pPr>
              <a:buNone/>
            </a:pPr>
            <a:r>
              <a:rPr lang="en-US" i="1" dirty="0"/>
              <a:t>Consider the following statement:</a:t>
            </a:r>
          </a:p>
          <a:p>
            <a:pPr>
              <a:buNone/>
            </a:pPr>
            <a:r>
              <a:rPr lang="en-US" dirty="0"/>
              <a:t>			</a:t>
            </a:r>
            <a:r>
              <a:rPr lang="en-US" dirty="0">
                <a:solidFill>
                  <a:srgbClr val="FF0000"/>
                </a:solidFill>
              </a:rPr>
              <a:t>MOVER BREG, ONE</a:t>
            </a:r>
          </a:p>
          <a:p>
            <a:pPr>
              <a:buNone/>
            </a:pPr>
            <a:r>
              <a:rPr lang="en-US" sz="2800" dirty="0"/>
              <a:t>The following info is needed to synthesize machine instruction for this stmt:</a:t>
            </a:r>
          </a:p>
          <a:p>
            <a:pPr marL="514350" indent="-514350">
              <a:buFont typeface="+mj-lt"/>
              <a:buAutoNum type="arabicPeriod"/>
            </a:pPr>
            <a:r>
              <a:rPr lang="en-US" sz="2800" dirty="0">
                <a:solidFill>
                  <a:srgbClr val="FF0000"/>
                </a:solidFill>
              </a:rPr>
              <a:t>Address of the memory word with which name </a:t>
            </a:r>
            <a:r>
              <a:rPr lang="en-US" sz="2800" b="1" dirty="0">
                <a:solidFill>
                  <a:srgbClr val="FF0000"/>
                </a:solidFill>
              </a:rPr>
              <a:t>ONE</a:t>
            </a:r>
            <a:r>
              <a:rPr lang="en-US" sz="2800" dirty="0">
                <a:solidFill>
                  <a:srgbClr val="FF0000"/>
                </a:solidFill>
              </a:rPr>
              <a:t> is associated </a:t>
            </a:r>
            <a:r>
              <a:rPr lang="en-US" sz="2800" dirty="0"/>
              <a:t>[depends on the source program, hence made available by the Analysis phase].</a:t>
            </a:r>
          </a:p>
          <a:p>
            <a:pPr marL="514350" indent="-514350">
              <a:buFont typeface="+mj-lt"/>
              <a:buAutoNum type="arabicPeriod"/>
            </a:pPr>
            <a:endParaRPr lang="en-US" sz="2100" i="1" dirty="0"/>
          </a:p>
          <a:p>
            <a:pPr marL="514350" indent="-514350">
              <a:buFont typeface="+mj-lt"/>
              <a:buAutoNum type="arabicPeriod"/>
            </a:pPr>
            <a:r>
              <a:rPr lang="en-US" sz="2800" dirty="0">
                <a:solidFill>
                  <a:srgbClr val="FF0000"/>
                </a:solidFill>
              </a:rPr>
              <a:t>Machine operation code corresponding to </a:t>
            </a:r>
            <a:r>
              <a:rPr lang="en-US" sz="2800" b="1" dirty="0">
                <a:solidFill>
                  <a:srgbClr val="FF0000"/>
                </a:solidFill>
              </a:rPr>
              <a:t>MOVER</a:t>
            </a:r>
            <a:r>
              <a:rPr lang="en-US" sz="2800" dirty="0">
                <a:solidFill>
                  <a:srgbClr val="FF0000"/>
                </a:solidFill>
              </a:rPr>
              <a:t> </a:t>
            </a:r>
            <a:r>
              <a:rPr lang="en-US" sz="2800" dirty="0"/>
              <a:t>[does not depend on the source program but depends on the assembly language, hence synthesis phase can determine this information for itself] </a:t>
            </a:r>
          </a:p>
          <a:p>
            <a:pPr marL="514350" indent="-514350">
              <a:buNone/>
            </a:pPr>
            <a:r>
              <a:rPr lang="en-US" sz="2800" i="1" dirty="0"/>
              <a:t>Note: </a:t>
            </a:r>
            <a:r>
              <a:rPr lang="en-US" sz="2800" dirty="0"/>
              <a:t>Based on above discussion, the two data structures required during the synthesis phase are described next</a:t>
            </a:r>
            <a:endParaRPr lang="en-US" sz="2100" i="1" dirty="0"/>
          </a:p>
        </p:txBody>
      </p:sp>
    </p:spTree>
    <p:extLst>
      <p:ext uri="{BB962C8B-B14F-4D97-AF65-F5344CB8AC3E}">
        <p14:creationId xmlns:p14="http://schemas.microsoft.com/office/powerpoint/2010/main" val="1211521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Data structures in synthesis phase</a:t>
            </a:r>
          </a:p>
        </p:txBody>
      </p:sp>
      <p:sp>
        <p:nvSpPr>
          <p:cNvPr id="3" name="Content Placeholder 2"/>
          <p:cNvSpPr>
            <a:spLocks noGrp="1"/>
          </p:cNvSpPr>
          <p:nvPr>
            <p:ph sz="quarter" idx="1"/>
          </p:nvPr>
        </p:nvSpPr>
        <p:spPr>
          <a:xfrm>
            <a:off x="457200" y="914400"/>
            <a:ext cx="8229600" cy="4525963"/>
          </a:xfrm>
        </p:spPr>
        <p:txBody>
          <a:bodyPr>
            <a:noAutofit/>
          </a:bodyPr>
          <a:lstStyle/>
          <a:p>
            <a:pPr marL="0" indent="0">
              <a:buNone/>
            </a:pPr>
            <a:r>
              <a:rPr lang="en-US" sz="2800" dirty="0">
                <a:solidFill>
                  <a:srgbClr val="FF0000"/>
                </a:solidFill>
              </a:rPr>
              <a:t>Symbol Table     </a:t>
            </a:r>
            <a:r>
              <a:rPr lang="en-US" sz="2000" i="1" dirty="0"/>
              <a:t>--built by the analysis phase</a:t>
            </a:r>
          </a:p>
          <a:p>
            <a:pPr lvl="1"/>
            <a:r>
              <a:rPr lang="en-US" sz="2000" dirty="0"/>
              <a:t>The two primary fields are name and address  of the symbol used to specify a value.</a:t>
            </a:r>
          </a:p>
          <a:p>
            <a:pPr marL="0" indent="0">
              <a:buNone/>
            </a:pPr>
            <a:r>
              <a:rPr lang="en-US" sz="2800" dirty="0">
                <a:solidFill>
                  <a:srgbClr val="FF0000"/>
                </a:solidFill>
              </a:rPr>
              <a:t>Mnemonics Table   </a:t>
            </a:r>
            <a:r>
              <a:rPr lang="en-US" sz="1800" i="1" dirty="0"/>
              <a:t>--already present </a:t>
            </a:r>
          </a:p>
          <a:p>
            <a:pPr marL="0" indent="0">
              <a:buNone/>
            </a:pPr>
            <a:r>
              <a:rPr lang="en-US" sz="1800" i="1" dirty="0"/>
              <a:t>	- </a:t>
            </a:r>
            <a:r>
              <a:rPr lang="en-US" sz="1800" dirty="0"/>
              <a:t>T</a:t>
            </a:r>
            <a:r>
              <a:rPr lang="en-US" sz="2400" dirty="0"/>
              <a:t>he two primary fields are </a:t>
            </a:r>
            <a:r>
              <a:rPr lang="en-US" sz="2400" i="1" dirty="0"/>
              <a:t>mnemonic</a:t>
            </a:r>
            <a:r>
              <a:rPr lang="en-US" sz="2400" dirty="0"/>
              <a:t> and </a:t>
            </a:r>
            <a:r>
              <a:rPr lang="en-US" sz="2400" i="1" dirty="0" err="1"/>
              <a:t>opcode</a:t>
            </a:r>
            <a:r>
              <a:rPr lang="en-US" sz="2400" i="1" dirty="0"/>
              <a:t>, </a:t>
            </a:r>
            <a:r>
              <a:rPr lang="en-US" sz="2400" dirty="0"/>
              <a:t>along with </a:t>
            </a:r>
            <a:r>
              <a:rPr lang="en-US" sz="2400" i="1" dirty="0"/>
              <a:t>length.</a:t>
            </a:r>
          </a:p>
          <a:p>
            <a:pPr marL="0" indent="0">
              <a:buNone/>
            </a:pPr>
            <a:endParaRPr lang="en-US" sz="2800" i="1" dirty="0"/>
          </a:p>
          <a:p>
            <a:pPr marL="0" indent="0">
              <a:buNone/>
            </a:pPr>
            <a:r>
              <a:rPr lang="en-US" sz="2800" b="1" dirty="0"/>
              <a:t>Synthesis phase uses these tables to obtain</a:t>
            </a:r>
            <a:endParaRPr lang="en-US" sz="2800" b="1" i="1" dirty="0"/>
          </a:p>
          <a:p>
            <a:pPr lvl="1"/>
            <a:r>
              <a:rPr lang="en-US" sz="2400" dirty="0"/>
              <a:t>The machine address with which a name is associated.</a:t>
            </a:r>
          </a:p>
          <a:p>
            <a:pPr lvl="1"/>
            <a:r>
              <a:rPr lang="en-US" sz="2400" dirty="0"/>
              <a:t>The machine op code corresponding  to a mnemonic. </a:t>
            </a:r>
          </a:p>
          <a:p>
            <a:pPr lvl="1"/>
            <a:endParaRPr lang="en-US" sz="2400" dirty="0"/>
          </a:p>
          <a:p>
            <a:r>
              <a:rPr lang="en-US" sz="2800" dirty="0"/>
              <a:t>The tables have to be searched with the </a:t>
            </a:r>
          </a:p>
          <a:p>
            <a:pPr lvl="1"/>
            <a:r>
              <a:rPr lang="en-US" sz="2400" dirty="0">
                <a:solidFill>
                  <a:srgbClr val="FF0000"/>
                </a:solidFill>
              </a:rPr>
              <a:t>Symbol name and the mnemonic as keys</a:t>
            </a:r>
          </a:p>
          <a:p>
            <a:pPr marL="514350" indent="-514350">
              <a:buNone/>
            </a:pPr>
            <a:endParaRPr lang="en-US" sz="2800" dirty="0"/>
          </a:p>
          <a:p>
            <a:pPr marL="514350" indent="-514350">
              <a:buNone/>
            </a:pPr>
            <a:r>
              <a:rPr lang="en-US" sz="1800" i="1" dirty="0"/>
              <a:t>              </a:t>
            </a:r>
          </a:p>
        </p:txBody>
      </p:sp>
    </p:spTree>
    <p:extLst>
      <p:ext uri="{BB962C8B-B14F-4D97-AF65-F5344CB8AC3E}">
        <p14:creationId xmlns:p14="http://schemas.microsoft.com/office/powerpoint/2010/main" val="289913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slide(fromBottom)">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slide(fromBottom)">
                                      <p:cBhvr>
                                        <p:cTn id="24" dur="500"/>
                                        <p:tgtEl>
                                          <p:spTgt spid="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slide(fromBottom)">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slide(fromBottom)">
                                      <p:cBhvr>
                                        <p:cTn id="35" dur="500"/>
                                        <p:tgtEl>
                                          <p:spTgt spid="3">
                                            <p:txEl>
                                              <p:pRg st="9" end="9"/>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slide(fromBottom)">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Phase</a:t>
            </a:r>
          </a:p>
        </p:txBody>
      </p:sp>
      <p:sp>
        <p:nvSpPr>
          <p:cNvPr id="3" name="Content Placeholder 2"/>
          <p:cNvSpPr>
            <a:spLocks noGrp="1"/>
          </p:cNvSpPr>
          <p:nvPr>
            <p:ph sz="quarter" idx="1"/>
          </p:nvPr>
        </p:nvSpPr>
        <p:spPr/>
        <p:txBody>
          <a:bodyPr>
            <a:normAutofit fontScale="92500" lnSpcReduction="10000"/>
          </a:bodyPr>
          <a:lstStyle/>
          <a:p>
            <a:r>
              <a:rPr lang="en-US" sz="2800" dirty="0"/>
              <a:t>Primary function of the Analysis phase is to build the symbol table.</a:t>
            </a:r>
          </a:p>
          <a:p>
            <a:pPr lvl="1"/>
            <a:r>
              <a:rPr lang="en-US" sz="2400" dirty="0"/>
              <a:t>It must determine the addresses with which the symbolic names used in a program are associated</a:t>
            </a:r>
          </a:p>
          <a:p>
            <a:pPr lvl="1"/>
            <a:r>
              <a:rPr lang="en-US" sz="2400" dirty="0"/>
              <a:t>It is possible to determine some addresses directly like the address of first instruction in the program (</a:t>
            </a:r>
            <a:r>
              <a:rPr lang="en-US" sz="2400" dirty="0" err="1"/>
              <a:t>ie.,start</a:t>
            </a:r>
            <a:r>
              <a:rPr lang="en-US" sz="2400" dirty="0"/>
              <a:t>)</a:t>
            </a:r>
          </a:p>
          <a:p>
            <a:pPr lvl="1"/>
            <a:r>
              <a:rPr lang="en-US" sz="2400" dirty="0"/>
              <a:t> Other addresses must be inferred</a:t>
            </a:r>
          </a:p>
          <a:p>
            <a:pPr lvl="1"/>
            <a:r>
              <a:rPr lang="en-US" sz="2400" dirty="0"/>
              <a:t>To determine the addresses of the symbolic names we need to fix the addresses of all program elements preceding it through </a:t>
            </a:r>
            <a:r>
              <a:rPr lang="en-US" sz="2400" i="1" dirty="0">
                <a:solidFill>
                  <a:srgbClr val="FF0000"/>
                </a:solidFill>
              </a:rPr>
              <a:t>Memory Allocation</a:t>
            </a:r>
            <a:r>
              <a:rPr lang="en-US" sz="2400" dirty="0"/>
              <a:t>. </a:t>
            </a:r>
          </a:p>
          <a:p>
            <a:r>
              <a:rPr lang="en-US" dirty="0"/>
              <a:t>To implement </a:t>
            </a:r>
            <a:r>
              <a:rPr lang="en-US" i="1" dirty="0"/>
              <a:t>memory allocation </a:t>
            </a:r>
            <a:r>
              <a:rPr lang="en-US" dirty="0"/>
              <a:t>a data structure called </a:t>
            </a:r>
            <a:r>
              <a:rPr lang="en-US" i="1" dirty="0"/>
              <a:t>location counter </a:t>
            </a:r>
            <a:r>
              <a:rPr lang="en-US" dirty="0"/>
              <a:t> is introduced.</a:t>
            </a:r>
          </a:p>
          <a:p>
            <a:pPr lvl="1"/>
            <a:endParaRPr lang="en-US" sz="2400" dirty="0"/>
          </a:p>
          <a:p>
            <a:pPr>
              <a:buNone/>
            </a:pPr>
            <a:endParaRPr lang="en-US" dirty="0"/>
          </a:p>
        </p:txBody>
      </p:sp>
    </p:spTree>
    <p:extLst>
      <p:ext uri="{BB962C8B-B14F-4D97-AF65-F5344CB8AC3E}">
        <p14:creationId xmlns:p14="http://schemas.microsoft.com/office/powerpoint/2010/main" val="16639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de-DE"/>
              <a:t>Language Levels</a:t>
            </a:r>
          </a:p>
        </p:txBody>
      </p:sp>
      <p:sp>
        <p:nvSpPr>
          <p:cNvPr id="6149" name="AutoShape 5"/>
          <p:cNvSpPr>
            <a:spLocks noChangeArrowheads="1"/>
          </p:cNvSpPr>
          <p:nvPr/>
        </p:nvSpPr>
        <p:spPr bwMode="auto">
          <a:xfrm>
            <a:off x="2590800" y="1371600"/>
            <a:ext cx="2514600" cy="762000"/>
          </a:xfrm>
          <a:prstGeom prst="roundRect">
            <a:avLst>
              <a:gd name="adj" fmla="val 16667"/>
            </a:avLst>
          </a:prstGeom>
          <a:noFill/>
          <a:ln w="25400">
            <a:solidFill>
              <a:schemeClr val="tx1"/>
            </a:solidFill>
            <a:round/>
            <a:headEnd/>
            <a:tailEnd/>
          </a:ln>
          <a:effectLst/>
        </p:spPr>
        <p:txBody>
          <a:bodyPr wrap="none" anchor="ctr"/>
          <a:lstStyle/>
          <a:p>
            <a:endParaRPr lang="en-US"/>
          </a:p>
        </p:txBody>
      </p:sp>
      <p:sp>
        <p:nvSpPr>
          <p:cNvPr id="6150" name="Text Box 6"/>
          <p:cNvSpPr txBox="1">
            <a:spLocks noChangeArrowheads="1"/>
          </p:cNvSpPr>
          <p:nvPr/>
        </p:nvSpPr>
        <p:spPr bwMode="auto">
          <a:xfrm>
            <a:off x="2590800" y="1524000"/>
            <a:ext cx="2590800" cy="366713"/>
          </a:xfrm>
          <a:prstGeom prst="rect">
            <a:avLst/>
          </a:prstGeom>
          <a:noFill/>
          <a:ln w="9525">
            <a:noFill/>
            <a:miter lim="800000"/>
            <a:headEnd/>
            <a:tailEnd/>
          </a:ln>
          <a:effectLst/>
        </p:spPr>
        <p:txBody>
          <a:bodyPr>
            <a:spAutoFit/>
          </a:bodyPr>
          <a:lstStyle/>
          <a:p>
            <a:pPr algn="ctr">
              <a:spcBef>
                <a:spcPct val="50000"/>
              </a:spcBef>
            </a:pPr>
            <a:r>
              <a:rPr lang="de-DE" b="1"/>
              <a:t>High Level Language</a:t>
            </a:r>
          </a:p>
        </p:txBody>
      </p:sp>
      <p:sp>
        <p:nvSpPr>
          <p:cNvPr id="6151" name="Line 7"/>
          <p:cNvSpPr>
            <a:spLocks noChangeShapeType="1"/>
          </p:cNvSpPr>
          <p:nvPr/>
        </p:nvSpPr>
        <p:spPr bwMode="auto">
          <a:xfrm>
            <a:off x="2133600" y="5943600"/>
            <a:ext cx="3276600" cy="1588"/>
          </a:xfrm>
          <a:prstGeom prst="line">
            <a:avLst/>
          </a:prstGeom>
          <a:noFill/>
          <a:ln w="25400">
            <a:solidFill>
              <a:schemeClr val="tx1"/>
            </a:solidFill>
            <a:round/>
            <a:headEnd/>
            <a:tailEnd/>
          </a:ln>
          <a:effectLst/>
        </p:spPr>
        <p:txBody>
          <a:bodyPr/>
          <a:lstStyle/>
          <a:p>
            <a:endParaRPr lang="en-US"/>
          </a:p>
        </p:txBody>
      </p:sp>
      <p:cxnSp>
        <p:nvCxnSpPr>
          <p:cNvPr id="6152" name="AutoShape 8"/>
          <p:cNvCxnSpPr>
            <a:cxnSpLocks noChangeShapeType="1"/>
            <a:stCxn id="6149" idx="2"/>
            <a:endCxn id="6153" idx="0"/>
          </p:cNvCxnSpPr>
          <p:nvPr/>
        </p:nvCxnSpPr>
        <p:spPr bwMode="auto">
          <a:xfrm>
            <a:off x="3848100" y="2146300"/>
            <a:ext cx="0" cy="355600"/>
          </a:xfrm>
          <a:prstGeom prst="straightConnector1">
            <a:avLst/>
          </a:prstGeom>
          <a:noFill/>
          <a:ln w="25400">
            <a:solidFill>
              <a:schemeClr val="tx1"/>
            </a:solidFill>
            <a:round/>
            <a:headEnd/>
            <a:tailEnd/>
          </a:ln>
          <a:effectLst/>
        </p:spPr>
      </p:cxnSp>
      <p:sp>
        <p:nvSpPr>
          <p:cNvPr id="6153" name="AutoShape 9"/>
          <p:cNvSpPr>
            <a:spLocks noChangeArrowheads="1"/>
          </p:cNvSpPr>
          <p:nvPr/>
        </p:nvSpPr>
        <p:spPr bwMode="auto">
          <a:xfrm>
            <a:off x="2590800" y="2514600"/>
            <a:ext cx="2514600" cy="762000"/>
          </a:xfrm>
          <a:prstGeom prst="roundRect">
            <a:avLst>
              <a:gd name="adj" fmla="val 16667"/>
            </a:avLst>
          </a:prstGeom>
          <a:noFill/>
          <a:ln w="25400">
            <a:solidFill>
              <a:schemeClr val="tx1"/>
            </a:solidFill>
            <a:round/>
            <a:headEnd/>
            <a:tailEnd/>
          </a:ln>
          <a:effectLst/>
        </p:spPr>
        <p:txBody>
          <a:bodyPr wrap="none" anchor="ctr"/>
          <a:lstStyle/>
          <a:p>
            <a:endParaRPr lang="en-US"/>
          </a:p>
        </p:txBody>
      </p:sp>
      <p:sp>
        <p:nvSpPr>
          <p:cNvPr id="6154" name="Text Box 10"/>
          <p:cNvSpPr txBox="1">
            <a:spLocks noChangeArrowheads="1"/>
          </p:cNvSpPr>
          <p:nvPr/>
        </p:nvSpPr>
        <p:spPr bwMode="auto">
          <a:xfrm>
            <a:off x="2590800" y="2681288"/>
            <a:ext cx="2514600" cy="366712"/>
          </a:xfrm>
          <a:prstGeom prst="rect">
            <a:avLst/>
          </a:prstGeom>
          <a:noFill/>
          <a:ln w="9525">
            <a:noFill/>
            <a:miter lim="800000"/>
            <a:headEnd/>
            <a:tailEnd/>
          </a:ln>
          <a:effectLst/>
        </p:spPr>
        <p:txBody>
          <a:bodyPr>
            <a:spAutoFit/>
          </a:bodyPr>
          <a:lstStyle/>
          <a:p>
            <a:pPr algn="ctr">
              <a:spcBef>
                <a:spcPct val="50000"/>
              </a:spcBef>
            </a:pPr>
            <a:r>
              <a:rPr lang="de-DE" b="1"/>
              <a:t>Assembler Language</a:t>
            </a:r>
          </a:p>
        </p:txBody>
      </p:sp>
      <p:cxnSp>
        <p:nvCxnSpPr>
          <p:cNvPr id="6155" name="AutoShape 11"/>
          <p:cNvCxnSpPr>
            <a:cxnSpLocks noChangeShapeType="1"/>
            <a:stCxn id="6153" idx="2"/>
          </p:cNvCxnSpPr>
          <p:nvPr/>
        </p:nvCxnSpPr>
        <p:spPr bwMode="auto">
          <a:xfrm>
            <a:off x="3848100" y="3289300"/>
            <a:ext cx="0" cy="368300"/>
          </a:xfrm>
          <a:prstGeom prst="straightConnector1">
            <a:avLst/>
          </a:prstGeom>
          <a:noFill/>
          <a:ln w="25400">
            <a:solidFill>
              <a:schemeClr val="tx1"/>
            </a:solidFill>
            <a:round/>
            <a:headEnd/>
            <a:tailEnd/>
          </a:ln>
          <a:effectLst/>
        </p:spPr>
      </p:cxnSp>
      <p:sp>
        <p:nvSpPr>
          <p:cNvPr id="6156" name="AutoShape 12"/>
          <p:cNvSpPr>
            <a:spLocks noChangeArrowheads="1"/>
          </p:cNvSpPr>
          <p:nvPr/>
        </p:nvSpPr>
        <p:spPr bwMode="auto">
          <a:xfrm>
            <a:off x="2590800" y="3657600"/>
            <a:ext cx="2514600" cy="762000"/>
          </a:xfrm>
          <a:prstGeom prst="roundRect">
            <a:avLst>
              <a:gd name="adj" fmla="val 16667"/>
            </a:avLst>
          </a:prstGeom>
          <a:noFill/>
          <a:ln w="25400">
            <a:solidFill>
              <a:schemeClr val="tx1"/>
            </a:solidFill>
            <a:round/>
            <a:headEnd/>
            <a:tailEnd/>
          </a:ln>
          <a:effectLst/>
        </p:spPr>
        <p:txBody>
          <a:bodyPr wrap="none" anchor="ctr"/>
          <a:lstStyle/>
          <a:p>
            <a:endParaRPr lang="en-US"/>
          </a:p>
        </p:txBody>
      </p:sp>
      <p:sp>
        <p:nvSpPr>
          <p:cNvPr id="6157" name="Text Box 13"/>
          <p:cNvSpPr txBox="1">
            <a:spLocks noChangeArrowheads="1"/>
          </p:cNvSpPr>
          <p:nvPr/>
        </p:nvSpPr>
        <p:spPr bwMode="auto">
          <a:xfrm>
            <a:off x="2590800" y="3824288"/>
            <a:ext cx="2514600" cy="366712"/>
          </a:xfrm>
          <a:prstGeom prst="rect">
            <a:avLst/>
          </a:prstGeom>
          <a:noFill/>
          <a:ln w="9525">
            <a:noFill/>
            <a:miter lim="800000"/>
            <a:headEnd/>
            <a:tailEnd/>
          </a:ln>
          <a:effectLst/>
        </p:spPr>
        <p:txBody>
          <a:bodyPr>
            <a:spAutoFit/>
          </a:bodyPr>
          <a:lstStyle/>
          <a:p>
            <a:pPr algn="ctr">
              <a:spcBef>
                <a:spcPct val="50000"/>
              </a:spcBef>
            </a:pPr>
            <a:r>
              <a:rPr lang="de-DE" b="1"/>
              <a:t>Machine Language</a:t>
            </a:r>
          </a:p>
        </p:txBody>
      </p:sp>
      <p:cxnSp>
        <p:nvCxnSpPr>
          <p:cNvPr id="6158" name="AutoShape 14"/>
          <p:cNvCxnSpPr>
            <a:cxnSpLocks noChangeShapeType="1"/>
            <a:stCxn id="6156" idx="2"/>
            <a:endCxn id="6159" idx="0"/>
          </p:cNvCxnSpPr>
          <p:nvPr/>
        </p:nvCxnSpPr>
        <p:spPr bwMode="auto">
          <a:xfrm>
            <a:off x="3848100" y="4432300"/>
            <a:ext cx="0" cy="355600"/>
          </a:xfrm>
          <a:prstGeom prst="straightConnector1">
            <a:avLst/>
          </a:prstGeom>
          <a:noFill/>
          <a:ln w="25400">
            <a:solidFill>
              <a:schemeClr val="tx1"/>
            </a:solidFill>
            <a:round/>
            <a:headEnd/>
            <a:tailEnd/>
          </a:ln>
          <a:effectLst/>
        </p:spPr>
      </p:cxnSp>
      <p:sp>
        <p:nvSpPr>
          <p:cNvPr id="6159" name="AutoShape 15"/>
          <p:cNvSpPr>
            <a:spLocks noChangeArrowheads="1"/>
          </p:cNvSpPr>
          <p:nvPr/>
        </p:nvSpPr>
        <p:spPr bwMode="auto">
          <a:xfrm>
            <a:off x="2590800" y="4800600"/>
            <a:ext cx="2514600" cy="762000"/>
          </a:xfrm>
          <a:prstGeom prst="roundRect">
            <a:avLst>
              <a:gd name="adj" fmla="val 16667"/>
            </a:avLst>
          </a:prstGeom>
          <a:noFill/>
          <a:ln w="25400">
            <a:solidFill>
              <a:schemeClr val="tx1"/>
            </a:solidFill>
            <a:round/>
            <a:headEnd/>
            <a:tailEnd/>
          </a:ln>
          <a:effectLst/>
        </p:spPr>
        <p:txBody>
          <a:bodyPr wrap="none" anchor="ctr"/>
          <a:lstStyle/>
          <a:p>
            <a:endParaRPr lang="en-US"/>
          </a:p>
        </p:txBody>
      </p:sp>
      <p:sp>
        <p:nvSpPr>
          <p:cNvPr id="6160" name="Text Box 16"/>
          <p:cNvSpPr txBox="1">
            <a:spLocks noChangeArrowheads="1"/>
          </p:cNvSpPr>
          <p:nvPr/>
        </p:nvSpPr>
        <p:spPr bwMode="auto">
          <a:xfrm>
            <a:off x="2819400" y="4876800"/>
            <a:ext cx="2133600" cy="641350"/>
          </a:xfrm>
          <a:prstGeom prst="rect">
            <a:avLst/>
          </a:prstGeom>
          <a:noFill/>
          <a:ln w="9525">
            <a:noFill/>
            <a:miter lim="800000"/>
            <a:headEnd/>
            <a:tailEnd/>
          </a:ln>
          <a:effectLst/>
        </p:spPr>
        <p:txBody>
          <a:bodyPr>
            <a:spAutoFit/>
          </a:bodyPr>
          <a:lstStyle/>
          <a:p>
            <a:pPr algn="ctr">
              <a:spcBef>
                <a:spcPct val="50000"/>
              </a:spcBef>
            </a:pPr>
            <a:r>
              <a:rPr lang="de-DE" b="1"/>
              <a:t>Micro -programming</a:t>
            </a:r>
          </a:p>
        </p:txBody>
      </p:sp>
      <p:cxnSp>
        <p:nvCxnSpPr>
          <p:cNvPr id="6161" name="AutoShape 17"/>
          <p:cNvCxnSpPr>
            <a:cxnSpLocks noChangeShapeType="1"/>
            <a:stCxn id="6159" idx="2"/>
          </p:cNvCxnSpPr>
          <p:nvPr/>
        </p:nvCxnSpPr>
        <p:spPr bwMode="auto">
          <a:xfrm>
            <a:off x="3848100" y="5575300"/>
            <a:ext cx="0" cy="368300"/>
          </a:xfrm>
          <a:prstGeom prst="straightConnector1">
            <a:avLst/>
          </a:prstGeom>
          <a:noFill/>
          <a:ln w="25400">
            <a:solidFill>
              <a:schemeClr val="tx1"/>
            </a:solidFill>
            <a:round/>
            <a:headEnd/>
            <a:tailEnd/>
          </a:ln>
          <a:effectLst/>
        </p:spPr>
      </p:cxnSp>
      <p:sp>
        <p:nvSpPr>
          <p:cNvPr id="6162" name="Text Box 18"/>
          <p:cNvSpPr txBox="1">
            <a:spLocks noChangeArrowheads="1"/>
          </p:cNvSpPr>
          <p:nvPr/>
        </p:nvSpPr>
        <p:spPr bwMode="auto">
          <a:xfrm>
            <a:off x="3124200" y="6019800"/>
            <a:ext cx="1600200" cy="366713"/>
          </a:xfrm>
          <a:prstGeom prst="rect">
            <a:avLst/>
          </a:prstGeom>
          <a:noFill/>
          <a:ln w="9525">
            <a:noFill/>
            <a:miter lim="800000"/>
            <a:headEnd/>
            <a:tailEnd/>
          </a:ln>
          <a:effectLst/>
        </p:spPr>
        <p:txBody>
          <a:bodyPr>
            <a:spAutoFit/>
          </a:bodyPr>
          <a:lstStyle/>
          <a:p>
            <a:pPr>
              <a:spcBef>
                <a:spcPct val="50000"/>
              </a:spcBef>
            </a:pPr>
            <a:r>
              <a:rPr lang="de-DE" b="1"/>
              <a:t>Hardware</a:t>
            </a:r>
          </a:p>
        </p:txBody>
      </p:sp>
      <p:sp>
        <p:nvSpPr>
          <p:cNvPr id="6163" name="Line 19"/>
          <p:cNvSpPr>
            <a:spLocks noChangeShapeType="1"/>
          </p:cNvSpPr>
          <p:nvPr/>
        </p:nvSpPr>
        <p:spPr bwMode="auto">
          <a:xfrm>
            <a:off x="2133600" y="4648200"/>
            <a:ext cx="5867400" cy="1588"/>
          </a:xfrm>
          <a:prstGeom prst="line">
            <a:avLst/>
          </a:prstGeom>
          <a:noFill/>
          <a:ln w="25400">
            <a:solidFill>
              <a:schemeClr val="tx1"/>
            </a:solidFill>
            <a:round/>
            <a:headEnd/>
            <a:tailEnd/>
          </a:ln>
          <a:effectLst/>
        </p:spPr>
        <p:txBody>
          <a:bodyPr/>
          <a:lstStyle/>
          <a:p>
            <a:endParaRPr lang="en-US"/>
          </a:p>
        </p:txBody>
      </p:sp>
      <p:sp>
        <p:nvSpPr>
          <p:cNvPr id="6164" name="Text Box 20"/>
          <p:cNvSpPr txBox="1">
            <a:spLocks noChangeArrowheads="1"/>
          </p:cNvSpPr>
          <p:nvPr/>
        </p:nvSpPr>
        <p:spPr bwMode="auto">
          <a:xfrm>
            <a:off x="5486400" y="4967288"/>
            <a:ext cx="1600200" cy="366712"/>
          </a:xfrm>
          <a:prstGeom prst="rect">
            <a:avLst/>
          </a:prstGeom>
          <a:noFill/>
          <a:ln w="9525">
            <a:noFill/>
            <a:miter lim="800000"/>
            <a:headEnd/>
            <a:tailEnd/>
          </a:ln>
          <a:effectLst/>
        </p:spPr>
        <p:txBody>
          <a:bodyPr>
            <a:spAutoFit/>
          </a:bodyPr>
          <a:lstStyle/>
          <a:p>
            <a:pPr>
              <a:spcBef>
                <a:spcPct val="50000"/>
              </a:spcBef>
            </a:pPr>
            <a:r>
              <a:rPr lang="de-DE" b="1" dirty="0"/>
              <a:t>Firmware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t>Analysis Phase – Implementing memory allocation </a:t>
            </a:r>
          </a:p>
        </p:txBody>
      </p:sp>
      <p:sp>
        <p:nvSpPr>
          <p:cNvPr id="3" name="Content Placeholder 2"/>
          <p:cNvSpPr>
            <a:spLocks noGrp="1"/>
          </p:cNvSpPr>
          <p:nvPr>
            <p:ph sz="quarter" idx="1"/>
          </p:nvPr>
        </p:nvSpPr>
        <p:spPr>
          <a:xfrm>
            <a:off x="228600" y="1143000"/>
            <a:ext cx="8686800" cy="5486400"/>
          </a:xfrm>
        </p:spPr>
        <p:txBody>
          <a:bodyPr>
            <a:normAutofit fontScale="77500" lnSpcReduction="20000"/>
          </a:bodyPr>
          <a:lstStyle/>
          <a:p>
            <a:r>
              <a:rPr lang="en-US" dirty="0"/>
              <a:t>LC(location counter) :</a:t>
            </a:r>
          </a:p>
          <a:p>
            <a:pPr lvl="1"/>
            <a:r>
              <a:rPr lang="en-US" dirty="0"/>
              <a:t> is always made to contain the address of the next memory word in the target program.</a:t>
            </a:r>
          </a:p>
          <a:p>
            <a:pPr lvl="1"/>
            <a:r>
              <a:rPr lang="en-US" dirty="0"/>
              <a:t> It is initialized to the constant specified at the START statement.</a:t>
            </a:r>
          </a:p>
          <a:p>
            <a:r>
              <a:rPr lang="en-US" dirty="0"/>
              <a:t>When a LABEL is encountered, </a:t>
            </a:r>
          </a:p>
          <a:p>
            <a:pPr lvl="1"/>
            <a:r>
              <a:rPr lang="en-US" dirty="0"/>
              <a:t>it enters the LABEL and the contents of LC in a  new entry of the symbol table.</a:t>
            </a:r>
          </a:p>
          <a:p>
            <a:pPr>
              <a:buNone/>
            </a:pPr>
            <a:r>
              <a:rPr lang="en-US" dirty="0"/>
              <a:t>                  LABEL – e.g. N, AGAIN, SUM etc</a:t>
            </a:r>
          </a:p>
          <a:p>
            <a:pPr lvl="1"/>
            <a:r>
              <a:rPr lang="en-US" dirty="0"/>
              <a:t>It then finds the number of memory words required by the assembly statement and updates the LC contents</a:t>
            </a:r>
          </a:p>
          <a:p>
            <a:r>
              <a:rPr lang="en-US" dirty="0"/>
              <a:t>To update the contents of the LC, analysis phase needs to know lengths of the different instructions</a:t>
            </a:r>
          </a:p>
          <a:p>
            <a:pPr lvl="1"/>
            <a:r>
              <a:rPr lang="en-US" dirty="0"/>
              <a:t>This information is available in the Mnemonics table and is extended with a field called length</a:t>
            </a:r>
          </a:p>
          <a:p>
            <a:r>
              <a:rPr lang="en-US" dirty="0"/>
              <a:t>We refer the processing involved in maintaining the LC as LC Processing </a:t>
            </a:r>
          </a:p>
          <a:p>
            <a:pPr>
              <a:buNone/>
            </a:pPr>
            <a:endParaRPr lang="en-US" dirty="0"/>
          </a:p>
        </p:txBody>
      </p:sp>
    </p:spTree>
    <p:extLst>
      <p:ext uri="{BB962C8B-B14F-4D97-AF65-F5344CB8AC3E}">
        <p14:creationId xmlns:p14="http://schemas.microsoft.com/office/powerpoint/2010/main" val="269909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a:xfrm>
            <a:off x="381000" y="1600200"/>
            <a:ext cx="8531352" cy="2895600"/>
          </a:xfrm>
        </p:spPr>
        <p:txBody>
          <a:bodyPr>
            <a:normAutofit lnSpcReduction="10000"/>
          </a:bodyPr>
          <a:lstStyle/>
          <a:p>
            <a:pPr>
              <a:buNone/>
            </a:pPr>
            <a:r>
              <a:rPr lang="en-US" dirty="0"/>
              <a:t>START  100   				</a:t>
            </a:r>
          </a:p>
          <a:p>
            <a:pPr>
              <a:buNone/>
            </a:pPr>
            <a:r>
              <a:rPr lang="en-US" dirty="0"/>
              <a:t>MOVER  BREG, N   		 LC = 100	   (1 byte)</a:t>
            </a:r>
          </a:p>
          <a:p>
            <a:pPr>
              <a:buNone/>
            </a:pPr>
            <a:r>
              <a:rPr lang="en-US" dirty="0"/>
              <a:t>MULT  BREG, N                  	 LC = 101	   (1 byte)</a:t>
            </a:r>
          </a:p>
          <a:p>
            <a:pPr>
              <a:buNone/>
            </a:pPr>
            <a:r>
              <a:rPr lang="en-US" dirty="0"/>
              <a:t>STOP					 LC = 102	   (1 byte)</a:t>
            </a:r>
          </a:p>
          <a:p>
            <a:pPr>
              <a:buNone/>
            </a:pPr>
            <a:r>
              <a:rPr lang="en-US" dirty="0"/>
              <a:t>N  DS  5				 LC = 103	    </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1295400" y="4724400"/>
          <a:ext cx="6248400" cy="99060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495300">
                <a:tc>
                  <a:txBody>
                    <a:bodyPr/>
                    <a:lstStyle/>
                    <a:p>
                      <a:r>
                        <a:rPr lang="en-US" dirty="0"/>
                        <a:t>Symbol</a:t>
                      </a:r>
                    </a:p>
                  </a:txBody>
                  <a:tcPr/>
                </a:tc>
                <a:tc>
                  <a:txBody>
                    <a:bodyPr/>
                    <a:lstStyle/>
                    <a:p>
                      <a:r>
                        <a:rPr lang="en-US" dirty="0"/>
                        <a:t>Address</a:t>
                      </a:r>
                    </a:p>
                  </a:txBody>
                  <a:tcPr/>
                </a:tc>
                <a:extLst>
                  <a:ext uri="{0D108BD9-81ED-4DB2-BD59-A6C34878D82A}">
                    <a16:rowId xmlns:a16="http://schemas.microsoft.com/office/drawing/2014/main" val="10000"/>
                  </a:ext>
                </a:extLst>
              </a:tr>
              <a:tr h="495300">
                <a:tc>
                  <a:txBody>
                    <a:bodyPr/>
                    <a:lstStyle/>
                    <a:p>
                      <a:r>
                        <a:rPr lang="en-US" dirty="0"/>
                        <a:t>N</a:t>
                      </a:r>
                    </a:p>
                  </a:txBody>
                  <a:tcPr/>
                </a:tc>
                <a:tc>
                  <a:txBody>
                    <a:bodyPr/>
                    <a:lstStyle/>
                    <a:p>
                      <a:r>
                        <a:rPr lang="en-US" dirty="0"/>
                        <a:t>103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133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heckerboard(across)">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
          </p:nvPr>
        </p:nvSpPr>
        <p:spPr>
          <a:xfrm>
            <a:off x="612648" y="1600200"/>
            <a:ext cx="8153400" cy="2286000"/>
          </a:xfrm>
        </p:spPr>
        <p:txBody>
          <a:bodyPr/>
          <a:lstStyle/>
          <a:p>
            <a:r>
              <a:rPr lang="en-US" dirty="0"/>
              <a:t>Since there the instructions take different amount of memory, it is also stored in the mnemonic table in the “length” field</a:t>
            </a:r>
          </a:p>
          <a:p>
            <a:pPr>
              <a:buNone/>
            </a:pPr>
            <a:endParaRPr lang="en-US" dirty="0"/>
          </a:p>
        </p:txBody>
      </p:sp>
      <p:graphicFrame>
        <p:nvGraphicFramePr>
          <p:cNvPr id="4" name="Table 3"/>
          <p:cNvGraphicFramePr>
            <a:graphicFrameLocks noGrp="1"/>
          </p:cNvGraphicFramePr>
          <p:nvPr/>
        </p:nvGraphicFramePr>
        <p:xfrm>
          <a:off x="1447800" y="37338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Mnemonic</a:t>
                      </a:r>
                    </a:p>
                  </a:txBody>
                  <a:tcPr/>
                </a:tc>
                <a:tc>
                  <a:txBody>
                    <a:bodyPr/>
                    <a:lstStyle/>
                    <a:p>
                      <a:r>
                        <a:rPr lang="en-US" dirty="0" err="1"/>
                        <a:t>Opcode</a:t>
                      </a:r>
                      <a:endParaRPr lang="en-US" dirty="0"/>
                    </a:p>
                  </a:txBody>
                  <a:tcPr/>
                </a:tc>
                <a:tc>
                  <a:txBody>
                    <a:bodyPr/>
                    <a:lstStyle/>
                    <a:p>
                      <a:r>
                        <a:rPr lang="en-US" dirty="0"/>
                        <a:t>Length</a:t>
                      </a:r>
                    </a:p>
                  </a:txBody>
                  <a:tcPr/>
                </a:tc>
                <a:extLst>
                  <a:ext uri="{0D108BD9-81ED-4DB2-BD59-A6C34878D82A}">
                    <a16:rowId xmlns:a16="http://schemas.microsoft.com/office/drawing/2014/main" val="10000"/>
                  </a:ext>
                </a:extLst>
              </a:tr>
              <a:tr h="370840">
                <a:tc>
                  <a:txBody>
                    <a:bodyPr/>
                    <a:lstStyle/>
                    <a:p>
                      <a:r>
                        <a:rPr lang="en-US" dirty="0"/>
                        <a:t>MOVER</a:t>
                      </a:r>
                    </a:p>
                  </a:txBody>
                  <a:tcPr/>
                </a:tc>
                <a:tc>
                  <a:txBody>
                    <a:bodyPr/>
                    <a:lstStyle/>
                    <a:p>
                      <a:r>
                        <a:rPr lang="en-US" dirty="0"/>
                        <a:t>04</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MULT</a:t>
                      </a:r>
                    </a:p>
                  </a:txBody>
                  <a:tcPr/>
                </a:tc>
                <a:tc>
                  <a:txBody>
                    <a:bodyPr/>
                    <a:lstStyle/>
                    <a:p>
                      <a:r>
                        <a:rPr lang="en-US" dirty="0"/>
                        <a:t>03</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888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7312340"/>
              </p:ext>
            </p:extLst>
          </p:nvPr>
        </p:nvGraphicFramePr>
        <p:xfrm>
          <a:off x="3048000" y="457200"/>
          <a:ext cx="3042984" cy="1112520"/>
        </p:xfrm>
        <a:graphic>
          <a:graphicData uri="http://schemas.openxmlformats.org/drawingml/2006/table">
            <a:tbl>
              <a:tblPr firstRow="1" bandRow="1">
                <a:tableStyleId>{5C22544A-7EE6-4342-B048-85BDC9FD1C3A}</a:tableStyleId>
              </a:tblPr>
              <a:tblGrid>
                <a:gridCol w="1243330">
                  <a:extLst>
                    <a:ext uri="{9D8B030D-6E8A-4147-A177-3AD203B41FA5}">
                      <a16:colId xmlns:a16="http://schemas.microsoft.com/office/drawing/2014/main" val="20000"/>
                    </a:ext>
                  </a:extLst>
                </a:gridCol>
                <a:gridCol w="964375">
                  <a:extLst>
                    <a:ext uri="{9D8B030D-6E8A-4147-A177-3AD203B41FA5}">
                      <a16:colId xmlns:a16="http://schemas.microsoft.com/office/drawing/2014/main" val="20001"/>
                    </a:ext>
                  </a:extLst>
                </a:gridCol>
                <a:gridCol w="835279">
                  <a:extLst>
                    <a:ext uri="{9D8B030D-6E8A-4147-A177-3AD203B41FA5}">
                      <a16:colId xmlns:a16="http://schemas.microsoft.com/office/drawing/2014/main" val="20002"/>
                    </a:ext>
                  </a:extLst>
                </a:gridCol>
              </a:tblGrid>
              <a:tr h="370840">
                <a:tc>
                  <a:txBody>
                    <a:bodyPr/>
                    <a:lstStyle/>
                    <a:p>
                      <a:r>
                        <a:rPr lang="en-US" i="1" dirty="0"/>
                        <a:t>Mnemonic</a:t>
                      </a:r>
                    </a:p>
                  </a:txBody>
                  <a:tcPr/>
                </a:tc>
                <a:tc>
                  <a:txBody>
                    <a:bodyPr/>
                    <a:lstStyle/>
                    <a:p>
                      <a:r>
                        <a:rPr lang="en-US" dirty="0" err="1"/>
                        <a:t>Opcode</a:t>
                      </a:r>
                      <a:endParaRPr lang="en-US" dirty="0"/>
                    </a:p>
                  </a:txBody>
                  <a:tcPr/>
                </a:tc>
                <a:tc>
                  <a:txBody>
                    <a:bodyPr/>
                    <a:lstStyle/>
                    <a:p>
                      <a:r>
                        <a:rPr lang="en-US" dirty="0"/>
                        <a:t>length</a:t>
                      </a:r>
                    </a:p>
                  </a:txBody>
                  <a:tcPr/>
                </a:tc>
                <a:extLst>
                  <a:ext uri="{0D108BD9-81ED-4DB2-BD59-A6C34878D82A}">
                    <a16:rowId xmlns:a16="http://schemas.microsoft.com/office/drawing/2014/main" val="10000"/>
                  </a:ext>
                </a:extLst>
              </a:tr>
              <a:tr h="370840">
                <a:tc>
                  <a:txBody>
                    <a:bodyPr/>
                    <a:lstStyle/>
                    <a:p>
                      <a:r>
                        <a:rPr lang="en-US" dirty="0"/>
                        <a:t>ADD</a:t>
                      </a:r>
                    </a:p>
                  </a:txBody>
                  <a:tcPr/>
                </a:tc>
                <a:tc>
                  <a:txBody>
                    <a:bodyPr/>
                    <a:lstStyle/>
                    <a:p>
                      <a:r>
                        <a:rPr lang="en-US" dirty="0"/>
                        <a:t>01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SUB</a:t>
                      </a:r>
                    </a:p>
                  </a:txBody>
                  <a:tcPr/>
                </a:tc>
                <a:tc>
                  <a:txBody>
                    <a:bodyPr/>
                    <a:lstStyle/>
                    <a:p>
                      <a:r>
                        <a:rPr lang="en-US" dirty="0"/>
                        <a:t>02</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2057400" y="2362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Phase</a:t>
            </a:r>
          </a:p>
        </p:txBody>
      </p:sp>
      <p:cxnSp>
        <p:nvCxnSpPr>
          <p:cNvPr id="7" name="Straight Arrow Connector 6"/>
          <p:cNvCxnSpPr>
            <a:endCxn id="5" idx="1"/>
          </p:cNvCxnSpPr>
          <p:nvPr/>
        </p:nvCxnSpPr>
        <p:spPr>
          <a:xfrm>
            <a:off x="990600" y="28194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5617" y="2496234"/>
            <a:ext cx="1033809" cy="646331"/>
          </a:xfrm>
          <a:prstGeom prst="rect">
            <a:avLst/>
          </a:prstGeom>
        </p:spPr>
        <p:txBody>
          <a:bodyPr wrap="none">
            <a:spAutoFit/>
          </a:bodyPr>
          <a:lstStyle/>
          <a:p>
            <a:r>
              <a:rPr lang="en-US" dirty="0"/>
              <a:t>Source</a:t>
            </a:r>
          </a:p>
          <a:p>
            <a:r>
              <a:rPr lang="en-US" dirty="0"/>
              <a:t>Program </a:t>
            </a:r>
          </a:p>
        </p:txBody>
      </p:sp>
      <p:sp>
        <p:nvSpPr>
          <p:cNvPr id="9" name="Rectangle 8"/>
          <p:cNvSpPr/>
          <p:nvPr/>
        </p:nvSpPr>
        <p:spPr>
          <a:xfrm>
            <a:off x="6019800" y="22860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Synthesis</a:t>
            </a:r>
          </a:p>
          <a:p>
            <a:pPr algn="ctr"/>
            <a:r>
              <a:rPr lang="en-US" dirty="0"/>
              <a:t>Phase</a:t>
            </a:r>
          </a:p>
        </p:txBody>
      </p:sp>
      <p:graphicFrame>
        <p:nvGraphicFramePr>
          <p:cNvPr id="10" name="Table 9"/>
          <p:cNvGraphicFramePr>
            <a:graphicFrameLocks noGrp="1"/>
          </p:cNvGraphicFramePr>
          <p:nvPr>
            <p:extLst>
              <p:ext uri="{D42A27DB-BD31-4B8C-83A1-F6EECF244321}">
                <p14:modId xmlns:p14="http://schemas.microsoft.com/office/powerpoint/2010/main" val="3688132198"/>
              </p:ext>
            </p:extLst>
          </p:nvPr>
        </p:nvGraphicFramePr>
        <p:xfrm>
          <a:off x="3810000" y="4038600"/>
          <a:ext cx="1918907" cy="1112520"/>
        </p:xfrm>
        <a:graphic>
          <a:graphicData uri="http://schemas.openxmlformats.org/drawingml/2006/table">
            <a:tbl>
              <a:tblPr firstRow="1" bandRow="1">
                <a:tableStyleId>{5C22544A-7EE6-4342-B048-85BDC9FD1C3A}</a:tableStyleId>
              </a:tblPr>
              <a:tblGrid>
                <a:gridCol w="927354">
                  <a:extLst>
                    <a:ext uri="{9D8B030D-6E8A-4147-A177-3AD203B41FA5}">
                      <a16:colId xmlns:a16="http://schemas.microsoft.com/office/drawing/2014/main" val="20000"/>
                    </a:ext>
                  </a:extLst>
                </a:gridCol>
                <a:gridCol w="991553">
                  <a:extLst>
                    <a:ext uri="{9D8B030D-6E8A-4147-A177-3AD203B41FA5}">
                      <a16:colId xmlns:a16="http://schemas.microsoft.com/office/drawing/2014/main" val="20001"/>
                    </a:ext>
                  </a:extLst>
                </a:gridCol>
              </a:tblGrid>
              <a:tr h="370840">
                <a:tc>
                  <a:txBody>
                    <a:bodyPr/>
                    <a:lstStyle/>
                    <a:p>
                      <a:r>
                        <a:rPr lang="en-US" i="1" dirty="0"/>
                        <a:t>Symbol</a:t>
                      </a:r>
                    </a:p>
                  </a:txBody>
                  <a:tcPr/>
                </a:tc>
                <a:tc>
                  <a:txBody>
                    <a:bodyPr/>
                    <a:lstStyle/>
                    <a:p>
                      <a:r>
                        <a:rPr lang="en-US" dirty="0"/>
                        <a:t>Address</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dirty="0"/>
                        <a:t>104</a:t>
                      </a:r>
                    </a:p>
                  </a:txBody>
                  <a:tcPr/>
                </a:tc>
                <a:extLst>
                  <a:ext uri="{0D108BD9-81ED-4DB2-BD59-A6C34878D82A}">
                    <a16:rowId xmlns:a16="http://schemas.microsoft.com/office/drawing/2014/main" val="10001"/>
                  </a:ext>
                </a:extLst>
              </a:tr>
              <a:tr h="370840">
                <a:tc>
                  <a:txBody>
                    <a:bodyPr/>
                    <a:lstStyle/>
                    <a:p>
                      <a:r>
                        <a:rPr lang="en-US" dirty="0"/>
                        <a:t>AGAIN</a:t>
                      </a:r>
                    </a:p>
                  </a:txBody>
                  <a:tcPr/>
                </a:tc>
                <a:tc>
                  <a:txBody>
                    <a:bodyPr/>
                    <a:lstStyle/>
                    <a:p>
                      <a:r>
                        <a:rPr lang="en-US" dirty="0"/>
                        <a:t>113</a:t>
                      </a:r>
                    </a:p>
                  </a:txBody>
                  <a:tcPr/>
                </a:tc>
                <a:extLst>
                  <a:ext uri="{0D108BD9-81ED-4DB2-BD59-A6C34878D82A}">
                    <a16:rowId xmlns:a16="http://schemas.microsoft.com/office/drawing/2014/main" val="10002"/>
                  </a:ext>
                </a:extLst>
              </a:tr>
            </a:tbl>
          </a:graphicData>
        </a:graphic>
      </p:graphicFrame>
      <p:cxnSp>
        <p:nvCxnSpPr>
          <p:cNvPr id="12" name="Straight Arrow Connector 11"/>
          <p:cNvCxnSpPr>
            <a:endCxn id="5" idx="0"/>
          </p:cNvCxnSpPr>
          <p:nvPr/>
        </p:nvCxnSpPr>
        <p:spPr>
          <a:xfrm flipH="1">
            <a:off x="2705100" y="1524000"/>
            <a:ext cx="8001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0"/>
          </p:cNvCxnSpPr>
          <p:nvPr/>
        </p:nvCxnSpPr>
        <p:spPr>
          <a:xfrm>
            <a:off x="5715000" y="1524000"/>
            <a:ext cx="952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1"/>
          </p:cNvCxnSpPr>
          <p:nvPr/>
        </p:nvCxnSpPr>
        <p:spPr>
          <a:xfrm>
            <a:off x="2705100" y="3276600"/>
            <a:ext cx="1104900" cy="131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2"/>
          </p:cNvCxnSpPr>
          <p:nvPr/>
        </p:nvCxnSpPr>
        <p:spPr>
          <a:xfrm flipV="1">
            <a:off x="5715000" y="3200400"/>
            <a:ext cx="952500" cy="1394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1720334"/>
            <a:ext cx="1905000" cy="369332"/>
          </a:xfrm>
          <a:prstGeom prst="rect">
            <a:avLst/>
          </a:prstGeom>
          <a:noFill/>
        </p:spPr>
        <p:txBody>
          <a:bodyPr wrap="square" rtlCol="0">
            <a:spAutoFit/>
          </a:bodyPr>
          <a:lstStyle/>
          <a:p>
            <a:r>
              <a:rPr lang="en-US" dirty="0"/>
              <a:t>Mnemonic Table</a:t>
            </a:r>
          </a:p>
        </p:txBody>
      </p:sp>
      <p:sp>
        <p:nvSpPr>
          <p:cNvPr id="20" name="TextBox 19"/>
          <p:cNvSpPr txBox="1"/>
          <p:nvPr/>
        </p:nvSpPr>
        <p:spPr>
          <a:xfrm>
            <a:off x="3825240" y="5181600"/>
            <a:ext cx="1905000" cy="369332"/>
          </a:xfrm>
          <a:prstGeom prst="rect">
            <a:avLst/>
          </a:prstGeom>
          <a:noFill/>
        </p:spPr>
        <p:txBody>
          <a:bodyPr wrap="square" rtlCol="0">
            <a:spAutoFit/>
          </a:bodyPr>
          <a:lstStyle/>
          <a:p>
            <a:r>
              <a:rPr lang="en-US" dirty="0"/>
              <a:t>Symbol Table</a:t>
            </a:r>
          </a:p>
        </p:txBody>
      </p:sp>
      <p:cxnSp>
        <p:nvCxnSpPr>
          <p:cNvPr id="22" name="Straight Arrow Connector 21"/>
          <p:cNvCxnSpPr>
            <a:stCxn id="9" idx="3"/>
          </p:cNvCxnSpPr>
          <p:nvPr/>
        </p:nvCxnSpPr>
        <p:spPr>
          <a:xfrm>
            <a:off x="7315200" y="2743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67600" y="2385200"/>
            <a:ext cx="1033809" cy="646331"/>
          </a:xfrm>
          <a:prstGeom prst="rect">
            <a:avLst/>
          </a:prstGeom>
        </p:spPr>
        <p:txBody>
          <a:bodyPr wrap="none">
            <a:spAutoFit/>
          </a:bodyPr>
          <a:lstStyle/>
          <a:p>
            <a:r>
              <a:rPr lang="en-US" dirty="0"/>
              <a:t>Target</a:t>
            </a:r>
          </a:p>
          <a:p>
            <a:r>
              <a:rPr lang="en-US" dirty="0"/>
              <a:t>Program </a:t>
            </a:r>
          </a:p>
        </p:txBody>
      </p:sp>
      <p:sp>
        <p:nvSpPr>
          <p:cNvPr id="24" name="TextBox 23"/>
          <p:cNvSpPr txBox="1"/>
          <p:nvPr/>
        </p:nvSpPr>
        <p:spPr>
          <a:xfrm>
            <a:off x="3352801" y="2634734"/>
            <a:ext cx="2667000" cy="369332"/>
          </a:xfrm>
          <a:prstGeom prst="rect">
            <a:avLst/>
          </a:prstGeom>
          <a:noFill/>
        </p:spPr>
        <p:txBody>
          <a:bodyPr wrap="square" rtlCol="0">
            <a:spAutoFit/>
          </a:bodyPr>
          <a:lstStyle/>
          <a:p>
            <a:r>
              <a:rPr lang="en-US" dirty="0"/>
              <a:t>---------------------------------&gt;</a:t>
            </a:r>
          </a:p>
        </p:txBody>
      </p:sp>
      <p:sp>
        <p:nvSpPr>
          <p:cNvPr id="25" name="TextBox 24"/>
          <p:cNvSpPr txBox="1"/>
          <p:nvPr/>
        </p:nvSpPr>
        <p:spPr>
          <a:xfrm>
            <a:off x="6858000" y="4267200"/>
            <a:ext cx="1905000" cy="646331"/>
          </a:xfrm>
          <a:prstGeom prst="rect">
            <a:avLst/>
          </a:prstGeom>
          <a:noFill/>
        </p:spPr>
        <p:txBody>
          <a:bodyPr wrap="square" rtlCol="0">
            <a:spAutoFit/>
          </a:bodyPr>
          <a:lstStyle/>
          <a:p>
            <a:pPr marL="285750" indent="-285750">
              <a:buFont typeface="Wingdings"/>
              <a:buChar char="à"/>
            </a:pPr>
            <a:r>
              <a:rPr lang="en-US" dirty="0">
                <a:sym typeface="Wingdings" pitchFamily="2" charset="2"/>
              </a:rPr>
              <a:t>Data Access</a:t>
            </a:r>
          </a:p>
          <a:p>
            <a:r>
              <a:rPr lang="en-US" dirty="0">
                <a:sym typeface="Wingdings" pitchFamily="2" charset="2"/>
              </a:rPr>
              <a:t>-- &gt; Control Access</a:t>
            </a:r>
            <a:endParaRPr lang="en-US" dirty="0"/>
          </a:p>
        </p:txBody>
      </p:sp>
      <p:sp>
        <p:nvSpPr>
          <p:cNvPr id="26" name="TextBox 25"/>
          <p:cNvSpPr txBox="1"/>
          <p:nvPr/>
        </p:nvSpPr>
        <p:spPr>
          <a:xfrm>
            <a:off x="228600" y="0"/>
            <a:ext cx="4724400" cy="923330"/>
          </a:xfrm>
          <a:prstGeom prst="rect">
            <a:avLst/>
          </a:prstGeom>
          <a:noFill/>
        </p:spPr>
        <p:txBody>
          <a:bodyPr wrap="square" rtlCol="0">
            <a:spAutoFit/>
          </a:bodyPr>
          <a:lstStyle/>
          <a:p>
            <a:r>
              <a:rPr lang="en-US" dirty="0"/>
              <a:t>Data structures of an assembler</a:t>
            </a:r>
          </a:p>
          <a:p>
            <a:r>
              <a:rPr lang="en-US" dirty="0"/>
              <a:t>During analysis and</a:t>
            </a:r>
          </a:p>
          <a:p>
            <a:r>
              <a:rPr lang="en-US" dirty="0"/>
              <a:t>Synthesis phases</a:t>
            </a:r>
          </a:p>
        </p:txBody>
      </p:sp>
    </p:spTree>
    <p:extLst>
      <p:ext uri="{BB962C8B-B14F-4D97-AF65-F5344CB8AC3E}">
        <p14:creationId xmlns:p14="http://schemas.microsoft.com/office/powerpoint/2010/main" val="2946053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lstStyle/>
          <a:p>
            <a:r>
              <a:rPr lang="en-US" dirty="0"/>
              <a:t>Mnemonics table is a fixed table which is merely accessed by the analysis and synthesis phases</a:t>
            </a:r>
          </a:p>
          <a:p>
            <a:r>
              <a:rPr lang="en-US" dirty="0"/>
              <a:t>Symbol table is constructed during analysis and used during synthesis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Tasks Performed : Analysis Phase</a:t>
            </a:r>
          </a:p>
        </p:txBody>
      </p:sp>
      <p:sp>
        <p:nvSpPr>
          <p:cNvPr id="3" name="Content Placeholder 2"/>
          <p:cNvSpPr>
            <a:spLocks noGrp="1"/>
          </p:cNvSpPr>
          <p:nvPr>
            <p:ph sz="quarter" idx="1"/>
          </p:nvPr>
        </p:nvSpPr>
        <p:spPr/>
        <p:txBody>
          <a:bodyPr>
            <a:normAutofit lnSpcReduction="10000"/>
          </a:bodyPr>
          <a:lstStyle/>
          <a:p>
            <a:r>
              <a:rPr lang="en-US" sz="2600" dirty="0"/>
              <a:t>Isolate the labels, mnemonic  </a:t>
            </a:r>
            <a:r>
              <a:rPr lang="en-US" sz="2600" dirty="0" err="1"/>
              <a:t>opcode</a:t>
            </a:r>
            <a:r>
              <a:rPr lang="en-US" sz="2600" dirty="0"/>
              <a:t> and operand fields of a statement.</a:t>
            </a:r>
          </a:p>
          <a:p>
            <a:endParaRPr lang="en-US" sz="2600" dirty="0"/>
          </a:p>
          <a:p>
            <a:r>
              <a:rPr lang="en-US" sz="2600" dirty="0"/>
              <a:t>If a label is present, enter (symbol, &lt;LC&gt;) into the symbol table.</a:t>
            </a:r>
          </a:p>
          <a:p>
            <a:endParaRPr lang="en-US" sz="2600" dirty="0"/>
          </a:p>
          <a:p>
            <a:r>
              <a:rPr lang="en-US" sz="2600" dirty="0"/>
              <a:t>Check validity of the mnemonic </a:t>
            </a:r>
            <a:r>
              <a:rPr lang="en-US" sz="2600" dirty="0" err="1"/>
              <a:t>opcode</a:t>
            </a:r>
            <a:r>
              <a:rPr lang="en-US" sz="2600" dirty="0"/>
              <a:t> using mnemonics table.</a:t>
            </a:r>
          </a:p>
          <a:p>
            <a:endParaRPr lang="en-US" sz="2600" dirty="0"/>
          </a:p>
          <a:p>
            <a:r>
              <a:rPr lang="en-US" sz="2600" dirty="0"/>
              <a:t>Update value of LC.</a:t>
            </a:r>
          </a:p>
          <a:p>
            <a:endParaRPr lang="en-US" dirty="0"/>
          </a:p>
        </p:txBody>
      </p:sp>
    </p:spTree>
    <p:extLst>
      <p:ext uri="{BB962C8B-B14F-4D97-AF65-F5344CB8AC3E}">
        <p14:creationId xmlns:p14="http://schemas.microsoft.com/office/powerpoint/2010/main" val="37839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lide(fromBottom)">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8848" cy="990600"/>
          </a:xfrm>
        </p:spPr>
        <p:txBody>
          <a:bodyPr>
            <a:normAutofit/>
          </a:bodyPr>
          <a:lstStyle/>
          <a:p>
            <a:r>
              <a:rPr lang="en-US" dirty="0"/>
              <a:t>Tasks Performed : Synthesis Phase</a:t>
            </a:r>
          </a:p>
        </p:txBody>
      </p:sp>
      <p:sp>
        <p:nvSpPr>
          <p:cNvPr id="3" name="Content Placeholder 2"/>
          <p:cNvSpPr>
            <a:spLocks noGrp="1"/>
          </p:cNvSpPr>
          <p:nvPr>
            <p:ph sz="quarter" idx="1"/>
          </p:nvPr>
        </p:nvSpPr>
        <p:spPr/>
        <p:txBody>
          <a:bodyPr>
            <a:normAutofit/>
          </a:bodyPr>
          <a:lstStyle/>
          <a:p>
            <a:r>
              <a:rPr lang="en-US" sz="2400" dirty="0"/>
              <a:t>Obtain machine </a:t>
            </a:r>
            <a:r>
              <a:rPr lang="en-US" sz="2400" dirty="0" err="1"/>
              <a:t>opcode</a:t>
            </a:r>
            <a:r>
              <a:rPr lang="en-US" sz="2400" dirty="0"/>
              <a:t> corresponding to the mnemonic from the mnemonic table.</a:t>
            </a:r>
          </a:p>
          <a:p>
            <a:endParaRPr lang="en-US" sz="2400" dirty="0"/>
          </a:p>
          <a:p>
            <a:r>
              <a:rPr lang="en-US" sz="2400" dirty="0"/>
              <a:t>obtain address of the memory operand from symbol table.</a:t>
            </a:r>
          </a:p>
          <a:p>
            <a:endParaRPr lang="en-US" sz="2400" dirty="0"/>
          </a:p>
          <a:p>
            <a:r>
              <a:rPr lang="en-US" sz="2400" dirty="0"/>
              <a:t>Synthesize a machine instruction or machine form of a constant, depending on the instruction.</a:t>
            </a:r>
          </a:p>
        </p:txBody>
      </p:sp>
    </p:spTree>
    <p:extLst>
      <p:ext uri="{BB962C8B-B14F-4D97-AF65-F5344CB8AC3E}">
        <p14:creationId xmlns:p14="http://schemas.microsoft.com/office/powerpoint/2010/main" val="369772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TW"/>
              <a:t>Assembler’s functions</a:t>
            </a:r>
          </a:p>
        </p:txBody>
      </p:sp>
      <p:sp>
        <p:nvSpPr>
          <p:cNvPr id="6147" name="Rectangle 3"/>
          <p:cNvSpPr>
            <a:spLocks noGrp="1" noChangeArrowheads="1"/>
          </p:cNvSpPr>
          <p:nvPr>
            <p:ph type="body" idx="1"/>
          </p:nvPr>
        </p:nvSpPr>
        <p:spPr>
          <a:xfrm>
            <a:off x="609600" y="1447800"/>
            <a:ext cx="7772400" cy="4343400"/>
          </a:xfrm>
        </p:spPr>
        <p:txBody>
          <a:bodyPr>
            <a:normAutofit fontScale="92500" lnSpcReduction="20000"/>
          </a:bodyPr>
          <a:lstStyle/>
          <a:p>
            <a:r>
              <a:rPr lang="en-US" altLang="zh-TW" dirty="0"/>
              <a:t>Convert mnemonic </a:t>
            </a:r>
            <a:r>
              <a:rPr lang="en-US" altLang="zh-TW" u="sng" dirty="0"/>
              <a:t>operation codes</a:t>
            </a:r>
            <a:r>
              <a:rPr lang="en-US" altLang="zh-TW" dirty="0"/>
              <a:t> to their machine language equivalents</a:t>
            </a:r>
          </a:p>
          <a:p>
            <a:r>
              <a:rPr lang="en-US" altLang="zh-TW" dirty="0"/>
              <a:t>Convert symbolic </a:t>
            </a:r>
            <a:r>
              <a:rPr lang="en-US" altLang="zh-TW" u="sng" dirty="0"/>
              <a:t>operands </a:t>
            </a:r>
            <a:r>
              <a:rPr lang="en-US" altLang="zh-TW" dirty="0"/>
              <a:t>to their equivalent machine addresses</a:t>
            </a:r>
          </a:p>
          <a:p>
            <a:r>
              <a:rPr lang="en-US" altLang="zh-TW" dirty="0"/>
              <a:t>Build the machine instructions in the proper </a:t>
            </a:r>
            <a:r>
              <a:rPr lang="en-US" altLang="zh-TW" u="sng" dirty="0"/>
              <a:t>format</a:t>
            </a:r>
            <a:endParaRPr lang="en-US" altLang="zh-TW" dirty="0"/>
          </a:p>
          <a:p>
            <a:r>
              <a:rPr lang="en-US" altLang="zh-TW" dirty="0"/>
              <a:t>Convert the </a:t>
            </a:r>
            <a:r>
              <a:rPr lang="en-US" altLang="zh-TW" u="sng" dirty="0"/>
              <a:t>data constants</a:t>
            </a:r>
            <a:r>
              <a:rPr lang="en-US" altLang="zh-TW" dirty="0"/>
              <a:t> to internal machine representations</a:t>
            </a:r>
          </a:p>
          <a:p>
            <a:r>
              <a:rPr lang="en-US" altLang="zh-TW" dirty="0"/>
              <a:t>Write the </a:t>
            </a:r>
            <a:r>
              <a:rPr lang="en-US" altLang="zh-TW" u="sng" dirty="0"/>
              <a:t>object program</a:t>
            </a:r>
            <a:r>
              <a:rPr lang="en-US" altLang="zh-TW" dirty="0"/>
              <a:t> and the assembly listing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685800" y="1219200"/>
            <a:ext cx="7772400" cy="1143000"/>
          </a:xfrm>
          <a:prstGeom prst="rect">
            <a:avLst/>
          </a:prstGeom>
          <a:noFill/>
          <a:ln w="9525">
            <a:noFill/>
            <a:miter lim="800000"/>
            <a:headEnd/>
            <a:tailEnd/>
          </a:ln>
          <a:effectLst/>
        </p:spPr>
        <p:txBody>
          <a:bodyPr anchor="ctr"/>
          <a:lstStyle/>
          <a:p>
            <a:pPr algn="ctr"/>
            <a:r>
              <a:rPr lang="en-US" sz="4000" u="sng" dirty="0" err="1">
                <a:solidFill>
                  <a:srgbClr val="003399"/>
                </a:solidFill>
              </a:rPr>
              <a:t>Assembler:Design</a:t>
            </a:r>
            <a:endParaRPr lang="en-US" sz="4000" u="sng" dirty="0">
              <a:solidFill>
                <a:srgbClr val="003399"/>
              </a:solidFill>
            </a:endParaRPr>
          </a:p>
        </p:txBody>
      </p:sp>
      <p:sp>
        <p:nvSpPr>
          <p:cNvPr id="30725" name="Rectangle 5"/>
          <p:cNvSpPr>
            <a:spLocks noChangeArrowheads="1"/>
          </p:cNvSpPr>
          <p:nvPr/>
        </p:nvSpPr>
        <p:spPr bwMode="auto">
          <a:xfrm>
            <a:off x="228600" y="2209800"/>
            <a:ext cx="8534400" cy="3276600"/>
          </a:xfrm>
          <a:prstGeom prst="rect">
            <a:avLst/>
          </a:prstGeom>
          <a:noFill/>
          <a:ln w="9525">
            <a:noFill/>
            <a:miter lim="800000"/>
            <a:headEnd/>
            <a:tailEnd/>
          </a:ln>
          <a:effectLst/>
        </p:spPr>
        <p:txBody>
          <a:bodyPr/>
          <a:lstStyle/>
          <a:p>
            <a:pPr marL="342900" indent="-342900">
              <a:spcBef>
                <a:spcPct val="20000"/>
              </a:spcBef>
              <a:buFontTx/>
              <a:buChar char="•"/>
            </a:pPr>
            <a:r>
              <a:rPr lang="en-US" sz="3200"/>
              <a:t>The design of assembler can be of:</a:t>
            </a:r>
          </a:p>
          <a:p>
            <a:pPr marL="742950" lvl="1" indent="-285750">
              <a:spcBef>
                <a:spcPct val="20000"/>
              </a:spcBef>
              <a:buFontTx/>
              <a:buChar char="–"/>
            </a:pPr>
            <a:r>
              <a:rPr lang="en-US" sz="2800"/>
              <a:t>Scanning (tokenizing)</a:t>
            </a:r>
          </a:p>
          <a:p>
            <a:pPr marL="742950" lvl="1" indent="-285750">
              <a:spcBef>
                <a:spcPct val="20000"/>
              </a:spcBef>
              <a:buFontTx/>
              <a:buChar char="–"/>
            </a:pPr>
            <a:r>
              <a:rPr lang="en-US" sz="2800"/>
              <a:t>Parsing (validating the instructions)</a:t>
            </a:r>
          </a:p>
          <a:p>
            <a:pPr marL="742950" lvl="1" indent="-285750">
              <a:spcBef>
                <a:spcPct val="20000"/>
              </a:spcBef>
              <a:buFontTx/>
              <a:buChar char="–"/>
            </a:pPr>
            <a:r>
              <a:rPr lang="en-US" sz="2800"/>
              <a:t>Creating the symbol table </a:t>
            </a:r>
          </a:p>
          <a:p>
            <a:pPr marL="742950" lvl="1" indent="-285750">
              <a:spcBef>
                <a:spcPct val="20000"/>
              </a:spcBef>
              <a:buFontTx/>
              <a:buChar char="–"/>
            </a:pPr>
            <a:r>
              <a:rPr lang="en-US" sz="2800"/>
              <a:t>Resolving the forward references</a:t>
            </a:r>
          </a:p>
          <a:p>
            <a:pPr marL="742950" lvl="1" indent="-285750">
              <a:spcBef>
                <a:spcPct val="20000"/>
              </a:spcBef>
              <a:buFontTx/>
              <a:buChar char="–"/>
            </a:pPr>
            <a:r>
              <a:rPr lang="en-US" sz="2800"/>
              <a:t>Converting into the machine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533400" y="76200"/>
            <a:ext cx="7772400" cy="838200"/>
          </a:xfrm>
          <a:prstGeom prst="rect">
            <a:avLst/>
          </a:prstGeom>
          <a:noFill/>
          <a:ln w="9525">
            <a:noFill/>
            <a:miter lim="800000"/>
            <a:headEnd/>
            <a:tailEnd/>
          </a:ln>
          <a:effectLst/>
        </p:spPr>
        <p:txBody>
          <a:bodyPr anchor="ctr"/>
          <a:lstStyle/>
          <a:p>
            <a:pPr algn="ctr"/>
            <a:r>
              <a:rPr lang="en-US" sz="4000" u="sng" dirty="0">
                <a:solidFill>
                  <a:srgbClr val="003399"/>
                </a:solidFill>
              </a:rPr>
              <a:t>Assembler Design</a:t>
            </a:r>
          </a:p>
        </p:txBody>
      </p:sp>
      <p:sp>
        <p:nvSpPr>
          <p:cNvPr id="33797" name="Rectangle 5"/>
          <p:cNvSpPr>
            <a:spLocks noChangeArrowheads="1"/>
          </p:cNvSpPr>
          <p:nvPr/>
        </p:nvSpPr>
        <p:spPr bwMode="auto">
          <a:xfrm>
            <a:off x="76200" y="609600"/>
            <a:ext cx="8686800" cy="5867400"/>
          </a:xfrm>
          <a:prstGeom prst="rect">
            <a:avLst/>
          </a:prstGeom>
          <a:noFill/>
          <a:ln w="9525">
            <a:noFill/>
            <a:miter lim="800000"/>
            <a:headEnd/>
            <a:tailEnd/>
          </a:ln>
          <a:effectLst/>
        </p:spPr>
        <p:txBody>
          <a:bodyPr/>
          <a:lstStyle/>
          <a:p>
            <a:pPr marL="342900" indent="-342900">
              <a:spcBef>
                <a:spcPct val="20000"/>
              </a:spcBef>
              <a:buFontTx/>
              <a:buChar char="•"/>
            </a:pPr>
            <a:r>
              <a:rPr lang="en-US" sz="3200" dirty="0"/>
              <a:t>Pass of a language processor – one complete scan of the source program</a:t>
            </a:r>
          </a:p>
          <a:p>
            <a:pPr marL="342900" indent="-342900">
              <a:spcBef>
                <a:spcPct val="20000"/>
              </a:spcBef>
              <a:buFontTx/>
              <a:buChar char="•"/>
            </a:pPr>
            <a:r>
              <a:rPr lang="en-US" sz="3200" dirty="0">
                <a:latin typeface="Times New Roman" pitchFamily="18" charset="0"/>
              </a:rPr>
              <a:t>Assembler Design can be done in:</a:t>
            </a:r>
          </a:p>
          <a:p>
            <a:pPr marL="742950" lvl="1" indent="-285750">
              <a:spcBef>
                <a:spcPct val="20000"/>
              </a:spcBef>
              <a:buFontTx/>
              <a:buChar char="–"/>
            </a:pPr>
            <a:r>
              <a:rPr lang="en-US" sz="2800" dirty="0">
                <a:latin typeface="Times New Roman" pitchFamily="18" charset="0"/>
              </a:rPr>
              <a:t>Single pass</a:t>
            </a:r>
          </a:p>
          <a:p>
            <a:pPr marL="742950" lvl="1" indent="-285750">
              <a:spcBef>
                <a:spcPct val="20000"/>
              </a:spcBef>
              <a:buFontTx/>
              <a:buChar char="–"/>
            </a:pPr>
            <a:r>
              <a:rPr lang="en-US" sz="2800" dirty="0">
                <a:latin typeface="Times New Roman" pitchFamily="18" charset="0"/>
              </a:rPr>
              <a:t>Two pass</a:t>
            </a:r>
          </a:p>
          <a:p>
            <a:pPr marL="342900" indent="-342900">
              <a:spcBef>
                <a:spcPct val="20000"/>
              </a:spcBef>
              <a:buFontTx/>
              <a:buChar char="•"/>
            </a:pPr>
            <a:r>
              <a:rPr lang="en-US" sz="3200" dirty="0">
                <a:latin typeface="Times New Roman" pitchFamily="18" charset="0"/>
              </a:rPr>
              <a:t>Single Pass Assembler:</a:t>
            </a:r>
          </a:p>
          <a:p>
            <a:pPr marL="742950" lvl="1" indent="-285750">
              <a:spcBef>
                <a:spcPct val="20000"/>
              </a:spcBef>
              <a:buFontTx/>
              <a:buChar char="–"/>
            </a:pPr>
            <a:r>
              <a:rPr lang="en-US" sz="2800" dirty="0">
                <a:latin typeface="Times New Roman" pitchFamily="18" charset="0"/>
              </a:rPr>
              <a:t>Does everything in single pass</a:t>
            </a:r>
          </a:p>
          <a:p>
            <a:pPr marL="742950" lvl="1" indent="-285750">
              <a:spcBef>
                <a:spcPct val="20000"/>
              </a:spcBef>
              <a:buFontTx/>
              <a:buChar char="–"/>
            </a:pPr>
            <a:r>
              <a:rPr lang="en-US" sz="2800" dirty="0">
                <a:latin typeface="Times New Roman" pitchFamily="18" charset="0"/>
              </a:rPr>
              <a:t>Cannot resolve the forward referencing</a:t>
            </a:r>
          </a:p>
          <a:p>
            <a:pPr marL="342900" indent="-342900">
              <a:spcBef>
                <a:spcPct val="20000"/>
              </a:spcBef>
              <a:buFontTx/>
              <a:buChar char="•"/>
            </a:pPr>
            <a:r>
              <a:rPr lang="en-US" sz="3200" dirty="0">
                <a:latin typeface="Times New Roman" pitchFamily="18" charset="0"/>
              </a:rPr>
              <a:t>Two pass assembler:</a:t>
            </a:r>
          </a:p>
          <a:p>
            <a:pPr marL="742950" lvl="1" indent="-285750">
              <a:spcBef>
                <a:spcPct val="20000"/>
              </a:spcBef>
              <a:buFontTx/>
              <a:buChar char="–"/>
            </a:pPr>
            <a:r>
              <a:rPr lang="en-US" sz="2800" dirty="0">
                <a:latin typeface="Times New Roman" pitchFamily="18" charset="0"/>
              </a:rPr>
              <a:t>Does the work in two pass (pass 1 analysis, pass2 synthesis)</a:t>
            </a:r>
          </a:p>
          <a:p>
            <a:pPr marL="742950" lvl="1" indent="-285750">
              <a:spcBef>
                <a:spcPct val="20000"/>
              </a:spcBef>
              <a:buFontTx/>
              <a:buChar char="–"/>
            </a:pPr>
            <a:r>
              <a:rPr lang="en-US" sz="2800" dirty="0">
                <a:latin typeface="Times New Roman" pitchFamily="18" charset="0"/>
              </a:rPr>
              <a:t>Resolves the forward references</a:t>
            </a:r>
          </a:p>
          <a:p>
            <a:pPr marL="742950" lvl="1" indent="-285750">
              <a:spcBef>
                <a:spcPct val="20000"/>
              </a:spcBef>
              <a:buFontTx/>
              <a:buChar char="–"/>
            </a:pPr>
            <a:endParaRPr lang="en-US" sz="2800" dirty="0">
              <a:latin typeface="Times New Roman" pitchFamily="18" charset="0"/>
            </a:endParaRPr>
          </a:p>
          <a:p>
            <a:pPr marL="342900" indent="-342900">
              <a:spcBef>
                <a:spcPct val="20000"/>
              </a:spcBef>
            </a:pPr>
            <a:endParaRPr lang="en-US" sz="3200"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15962"/>
          </a:xfrm>
        </p:spPr>
        <p:txBody>
          <a:bodyPr>
            <a:normAutofit fontScale="90000"/>
          </a:bodyPr>
          <a:lstStyle/>
          <a:p>
            <a:r>
              <a:rPr lang="de-DE" dirty="0"/>
              <a:t>Machine code</a:t>
            </a:r>
            <a:br>
              <a:rPr lang="de-DE" dirty="0"/>
            </a:br>
            <a:endParaRPr lang="en-US" dirty="0"/>
          </a:p>
        </p:txBody>
      </p:sp>
      <p:sp>
        <p:nvSpPr>
          <p:cNvPr id="8195" name="Rectangle 3"/>
          <p:cNvSpPr>
            <a:spLocks noGrp="1" noChangeArrowheads="1"/>
          </p:cNvSpPr>
          <p:nvPr>
            <p:ph type="body" idx="1"/>
          </p:nvPr>
        </p:nvSpPr>
        <p:spPr/>
        <p:txBody>
          <a:bodyPr/>
          <a:lstStyle/>
          <a:p>
            <a:r>
              <a:rPr lang="de-DE" dirty="0"/>
              <a:t>Machine code:</a:t>
            </a:r>
          </a:p>
          <a:p>
            <a:endParaRPr lang="de-DE" sz="1900" dirty="0"/>
          </a:p>
          <a:p>
            <a:pPr lvl="1"/>
            <a:r>
              <a:rPr lang="de-DE" dirty="0"/>
              <a:t>Set of commands directly executable via CPU</a:t>
            </a:r>
          </a:p>
          <a:p>
            <a:pPr lvl="1"/>
            <a:r>
              <a:rPr lang="de-DE" dirty="0"/>
              <a:t>Commands in numeric code</a:t>
            </a:r>
          </a:p>
          <a:p>
            <a:pPr lvl="1"/>
            <a:r>
              <a:rPr lang="de-DE" dirty="0"/>
              <a:t>Lowest semantic level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533400" y="76200"/>
            <a:ext cx="7772400" cy="838200"/>
          </a:xfrm>
          <a:prstGeom prst="rect">
            <a:avLst/>
          </a:prstGeom>
          <a:noFill/>
          <a:ln w="9525">
            <a:noFill/>
            <a:miter lim="800000"/>
            <a:headEnd/>
            <a:tailEnd/>
          </a:ln>
          <a:effectLst/>
        </p:spPr>
        <p:txBody>
          <a:bodyPr anchor="ctr"/>
          <a:lstStyle/>
          <a:p>
            <a:pPr algn="ctr"/>
            <a:r>
              <a:rPr lang="en-US" sz="4000" u="sng" dirty="0">
                <a:solidFill>
                  <a:srgbClr val="003399"/>
                </a:solidFill>
              </a:rPr>
              <a:t>Assembler Design</a:t>
            </a:r>
          </a:p>
        </p:txBody>
      </p:sp>
      <p:sp>
        <p:nvSpPr>
          <p:cNvPr id="33797" name="Rectangle 5"/>
          <p:cNvSpPr>
            <a:spLocks noChangeArrowheads="1"/>
          </p:cNvSpPr>
          <p:nvPr/>
        </p:nvSpPr>
        <p:spPr bwMode="auto">
          <a:xfrm>
            <a:off x="76200" y="609600"/>
            <a:ext cx="5562600" cy="5867400"/>
          </a:xfrm>
          <a:prstGeom prst="rect">
            <a:avLst/>
          </a:prstGeom>
          <a:noFill/>
          <a:ln w="9525">
            <a:noFill/>
            <a:miter lim="800000"/>
            <a:headEnd/>
            <a:tailEnd/>
          </a:ln>
          <a:effectLst/>
        </p:spPr>
        <p:txBody>
          <a:bodyPr/>
          <a:lstStyle/>
          <a:p>
            <a:pPr marL="342900" indent="-342900">
              <a:spcBef>
                <a:spcPct val="20000"/>
              </a:spcBef>
              <a:buFontTx/>
              <a:buChar char="•"/>
            </a:pPr>
            <a:r>
              <a:rPr lang="en-US" sz="2800" dirty="0">
                <a:latin typeface="Times New Roman" pitchFamily="18" charset="0"/>
              </a:rPr>
              <a:t>Two pass assembler:</a:t>
            </a:r>
          </a:p>
          <a:p>
            <a:pPr marL="742950" lvl="1" indent="-285750">
              <a:spcBef>
                <a:spcPct val="20000"/>
              </a:spcBef>
              <a:buFontTx/>
              <a:buChar char="–"/>
            </a:pPr>
            <a:r>
              <a:rPr lang="en-US" sz="2400" dirty="0">
                <a:latin typeface="Times New Roman" pitchFamily="18" charset="0"/>
              </a:rPr>
              <a:t>Does the work in two pass (pass 1 analysis, pass2 synthesis)</a:t>
            </a:r>
          </a:p>
          <a:p>
            <a:pPr marL="742950" lvl="1" indent="-285750">
              <a:spcBef>
                <a:spcPct val="20000"/>
              </a:spcBef>
              <a:buFontTx/>
              <a:buChar char="–"/>
            </a:pPr>
            <a:r>
              <a:rPr lang="en-US" sz="2400" dirty="0">
                <a:latin typeface="Times New Roman" pitchFamily="18" charset="0"/>
              </a:rPr>
              <a:t>Pass 1: LC processing, symbols entered in symbol table</a:t>
            </a:r>
          </a:p>
          <a:p>
            <a:pPr marL="742950" lvl="1" indent="-285750">
              <a:spcBef>
                <a:spcPct val="20000"/>
              </a:spcBef>
              <a:buFontTx/>
              <a:buChar char="–"/>
            </a:pPr>
            <a:r>
              <a:rPr lang="en-US" sz="2400" dirty="0">
                <a:latin typeface="Times New Roman" pitchFamily="18" charset="0"/>
              </a:rPr>
              <a:t>Pass 2: Synthesize the target form using address information found in symbol table.</a:t>
            </a:r>
          </a:p>
          <a:p>
            <a:pPr marL="742950" lvl="1" indent="-285750">
              <a:spcBef>
                <a:spcPct val="20000"/>
              </a:spcBef>
              <a:buFontTx/>
              <a:buChar char="–"/>
            </a:pPr>
            <a:r>
              <a:rPr lang="en-US" sz="2400" dirty="0">
                <a:latin typeface="Times New Roman" pitchFamily="18" charset="0"/>
              </a:rPr>
              <a:t>Resolves the forward references</a:t>
            </a:r>
          </a:p>
          <a:p>
            <a:pPr marL="742950" lvl="1" indent="-285750">
              <a:spcBef>
                <a:spcPct val="20000"/>
              </a:spcBef>
              <a:buFontTx/>
              <a:buChar char="–"/>
            </a:pPr>
            <a:r>
              <a:rPr lang="en-US" sz="2400" dirty="0">
                <a:latin typeface="Times New Roman" pitchFamily="18" charset="0"/>
              </a:rPr>
              <a:t>First pass constructs intermediate representation of source program for use by second pass. Here two main components - data structures, symbol table and a processed form of the source program which is known as intermediate code </a:t>
            </a:r>
          </a:p>
          <a:p>
            <a:pPr marL="742950" lvl="1" indent="-285750">
              <a:spcBef>
                <a:spcPct val="20000"/>
              </a:spcBef>
              <a:buFontTx/>
              <a:buChar char="–"/>
            </a:pPr>
            <a:endParaRPr lang="en-US" sz="2400" dirty="0">
              <a:latin typeface="Times New Roman" pitchFamily="18" charset="0"/>
            </a:endParaRPr>
          </a:p>
          <a:p>
            <a:pPr marL="342900" indent="-342900">
              <a:spcBef>
                <a:spcPct val="20000"/>
              </a:spcBef>
            </a:pPr>
            <a:endParaRPr lang="en-US" sz="2800" dirty="0">
              <a:latin typeface="Times New Roman" pitchFamily="18" charset="0"/>
            </a:endParaRPr>
          </a:p>
        </p:txBody>
      </p:sp>
      <p:pic>
        <p:nvPicPr>
          <p:cNvPr id="2" name="Picture 1"/>
          <p:cNvPicPr>
            <a:picLocks noChangeAspect="1"/>
          </p:cNvPicPr>
          <p:nvPr/>
        </p:nvPicPr>
        <p:blipFill>
          <a:blip r:embed="rId2">
            <a:biLevel thresh="75000"/>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181600" y="1219200"/>
            <a:ext cx="3962399" cy="3376126"/>
          </a:xfrm>
          <a:prstGeom prst="rect">
            <a:avLst/>
          </a:prstGeom>
        </p:spPr>
      </p:pic>
    </p:spTree>
    <p:extLst>
      <p:ext uri="{BB962C8B-B14F-4D97-AF65-F5344CB8AC3E}">
        <p14:creationId xmlns:p14="http://schemas.microsoft.com/office/powerpoint/2010/main" val="3301520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r>
              <a:rPr lang="en-US" altLang="zh-TW"/>
              <a:t>Difficulties: Forward Reference</a:t>
            </a:r>
          </a:p>
        </p:txBody>
      </p:sp>
      <p:sp>
        <p:nvSpPr>
          <p:cNvPr id="81923" name="Rectangle 1027"/>
          <p:cNvSpPr>
            <a:spLocks noGrp="1" noChangeArrowheads="1"/>
          </p:cNvSpPr>
          <p:nvPr>
            <p:ph type="body" idx="1"/>
          </p:nvPr>
        </p:nvSpPr>
        <p:spPr/>
        <p:txBody>
          <a:bodyPr>
            <a:normAutofit/>
          </a:bodyPr>
          <a:lstStyle/>
          <a:p>
            <a:r>
              <a:rPr lang="en-US" altLang="zh-TW" dirty="0"/>
              <a:t>Forward reference: reference to a label that is defined later in the program.</a:t>
            </a:r>
          </a:p>
          <a:p>
            <a:pPr>
              <a:buFont typeface="Monotype Sorts" pitchFamily="2" charset="2"/>
              <a:buNone/>
            </a:pPr>
            <a:endParaRPr lang="en-US" altLang="zh-TW" dirty="0"/>
          </a:p>
          <a:p>
            <a:pPr>
              <a:spcBef>
                <a:spcPct val="0"/>
              </a:spcBef>
              <a:buFont typeface="Monotype Sorts" pitchFamily="2" charset="2"/>
              <a:buNone/>
            </a:pPr>
            <a:r>
              <a:rPr lang="en-US" altLang="zh-TW" sz="2200" u="sng" dirty="0"/>
              <a:t>		</a:t>
            </a:r>
            <a:r>
              <a:rPr lang="en-US" altLang="zh-TW" sz="2200" u="sng" dirty="0" err="1"/>
              <a:t>Loc</a:t>
            </a:r>
            <a:r>
              <a:rPr lang="en-US" altLang="zh-TW" sz="2200" dirty="0"/>
              <a:t>	</a:t>
            </a:r>
            <a:r>
              <a:rPr lang="en-US" altLang="zh-TW" sz="2200" u="sng" dirty="0"/>
              <a:t>Label</a:t>
            </a:r>
            <a:r>
              <a:rPr lang="en-US" altLang="zh-TW" sz="2200" dirty="0"/>
              <a:t>		</a:t>
            </a:r>
            <a:r>
              <a:rPr lang="en-US" altLang="zh-TW" sz="2200" u="sng" dirty="0"/>
              <a:t>Operator</a:t>
            </a:r>
            <a:r>
              <a:rPr lang="en-US" altLang="zh-TW" sz="2200" dirty="0"/>
              <a:t>	</a:t>
            </a:r>
            <a:r>
              <a:rPr lang="en-US" altLang="zh-TW" sz="2200" u="sng" dirty="0"/>
              <a:t>Operand</a:t>
            </a:r>
            <a:r>
              <a:rPr lang="en-US" altLang="zh-TW" sz="2200" dirty="0"/>
              <a:t>	</a:t>
            </a:r>
            <a:r>
              <a:rPr lang="en-US" altLang="zh-TW" sz="2200" u="sng" dirty="0"/>
              <a:t> </a:t>
            </a:r>
          </a:p>
          <a:p>
            <a:pPr>
              <a:spcBef>
                <a:spcPct val="0"/>
              </a:spcBef>
              <a:buFont typeface="Monotype Sorts" pitchFamily="2" charset="2"/>
              <a:buNone/>
            </a:pPr>
            <a:endParaRPr lang="en-US" altLang="zh-TW" sz="2400" dirty="0"/>
          </a:p>
          <a:p>
            <a:pPr>
              <a:spcBef>
                <a:spcPct val="0"/>
              </a:spcBef>
              <a:buFont typeface="Monotype Sorts" pitchFamily="2" charset="2"/>
              <a:buNone/>
            </a:pPr>
            <a:r>
              <a:rPr lang="en-US" altLang="zh-TW" sz="2400" dirty="0"/>
              <a:t>		</a:t>
            </a:r>
            <a:r>
              <a:rPr lang="en-US" altLang="zh-TW" sz="1900" dirty="0"/>
              <a:t>1000	FIRST		MOVR		BREG, ONE	</a:t>
            </a:r>
          </a:p>
          <a:p>
            <a:pPr>
              <a:spcBef>
                <a:spcPct val="0"/>
              </a:spcBef>
              <a:buFont typeface="Monotype Sorts" pitchFamily="2" charset="2"/>
              <a:buNone/>
            </a:pPr>
            <a:r>
              <a:rPr lang="en-US" altLang="zh-TW" sz="1900" dirty="0"/>
              <a:t>		1003	CLOOP		MULT 		BREG, TERM</a:t>
            </a:r>
          </a:p>
          <a:p>
            <a:pPr>
              <a:spcBef>
                <a:spcPct val="0"/>
              </a:spcBef>
              <a:buFont typeface="Monotype Sorts" pitchFamily="2" charset="2"/>
              <a:buNone/>
            </a:pPr>
            <a:r>
              <a:rPr lang="en-US" altLang="zh-TW" sz="1900" dirty="0"/>
              <a:t>		 …	  …		…		…	</a:t>
            </a:r>
          </a:p>
          <a:p>
            <a:pPr>
              <a:spcBef>
                <a:spcPct val="0"/>
              </a:spcBef>
              <a:buFont typeface="Monotype Sorts" pitchFamily="2" charset="2"/>
              <a:buNone/>
            </a:pPr>
            <a:r>
              <a:rPr lang="en-US" altLang="zh-TW" sz="1900" dirty="0"/>
              <a:t>		1012	TERM		DC		2		</a:t>
            </a:r>
          </a:p>
          <a:p>
            <a:pPr>
              <a:spcBef>
                <a:spcPct val="0"/>
              </a:spcBef>
              <a:buFont typeface="Monotype Sorts" pitchFamily="2" charset="2"/>
              <a:buNone/>
            </a:pPr>
            <a:r>
              <a:rPr lang="en-US" altLang="zh-TW" sz="2400" dirty="0"/>
              <a:t>		</a:t>
            </a:r>
            <a:r>
              <a:rPr lang="en-US" altLang="zh-TW" sz="1900" dirty="0"/>
              <a:t>…	  …		…		…	</a:t>
            </a:r>
          </a:p>
          <a:p>
            <a:pPr>
              <a:spcBef>
                <a:spcPct val="0"/>
              </a:spcBef>
              <a:buFont typeface="Monotype Sorts" pitchFamily="2" charset="2"/>
              <a:buNone/>
            </a:pPr>
            <a:r>
              <a:rPr lang="en-US" altLang="zh-TW" sz="2400" dirty="0"/>
              <a:t>		</a:t>
            </a:r>
            <a:r>
              <a:rPr lang="en-US" altLang="zh-TW" sz="1900" dirty="0"/>
              <a:t>1033	ONE	              DC		1</a:t>
            </a:r>
          </a:p>
        </p:txBody>
      </p:sp>
      <p:sp>
        <p:nvSpPr>
          <p:cNvPr id="81924" name="Freeform 1028"/>
          <p:cNvSpPr>
            <a:spLocks/>
          </p:cNvSpPr>
          <p:nvPr/>
        </p:nvSpPr>
        <p:spPr bwMode="auto">
          <a:xfrm>
            <a:off x="1130300" y="4343400"/>
            <a:ext cx="317500" cy="762000"/>
          </a:xfrm>
          <a:custGeom>
            <a:avLst/>
            <a:gdLst/>
            <a:ahLst/>
            <a:cxnLst>
              <a:cxn ang="0">
                <a:pos x="200" y="480"/>
              </a:cxn>
              <a:cxn ang="0">
                <a:pos x="8" y="240"/>
              </a:cxn>
              <a:cxn ang="0">
                <a:pos x="152" y="0"/>
              </a:cxn>
            </a:cxnLst>
            <a:rect l="0" t="0" r="r" b="b"/>
            <a:pathLst>
              <a:path w="200" h="480">
                <a:moveTo>
                  <a:pt x="200" y="480"/>
                </a:moveTo>
                <a:cubicBezTo>
                  <a:pt x="108" y="400"/>
                  <a:pt x="16" y="320"/>
                  <a:pt x="8" y="240"/>
                </a:cubicBezTo>
                <a:cubicBezTo>
                  <a:pt x="0" y="160"/>
                  <a:pt x="128" y="40"/>
                  <a:pt x="152" y="0"/>
                </a:cubicBezTo>
              </a:path>
            </a:pathLst>
          </a:custGeom>
          <a:noFill/>
          <a:ln w="28575" cmpd="sng">
            <a:solidFill>
              <a:schemeClr val="hlink"/>
            </a:solidFill>
            <a:round/>
            <a:headEnd type="triangle" w="med" len="med"/>
            <a:tailEnd type="none" w="med" len="med"/>
          </a:ln>
          <a:effectLst/>
        </p:spPr>
        <p:txBody>
          <a:bodyPr wrap="none" anchor="ctr"/>
          <a:lstStyle/>
          <a:p>
            <a:endParaRPr lang="en-US"/>
          </a:p>
        </p:txBody>
      </p:sp>
      <p:sp>
        <p:nvSpPr>
          <p:cNvPr id="81925" name="Freeform 1029"/>
          <p:cNvSpPr>
            <a:spLocks/>
          </p:cNvSpPr>
          <p:nvPr/>
        </p:nvSpPr>
        <p:spPr bwMode="auto">
          <a:xfrm>
            <a:off x="609600" y="3886200"/>
            <a:ext cx="762000" cy="2057400"/>
          </a:xfrm>
          <a:custGeom>
            <a:avLst/>
            <a:gdLst/>
            <a:ahLst/>
            <a:cxnLst>
              <a:cxn ang="0">
                <a:pos x="480" y="0"/>
              </a:cxn>
              <a:cxn ang="0">
                <a:pos x="0" y="672"/>
              </a:cxn>
              <a:cxn ang="0">
                <a:pos x="480" y="1296"/>
              </a:cxn>
            </a:cxnLst>
            <a:rect l="0" t="0" r="r" b="b"/>
            <a:pathLst>
              <a:path w="480" h="1296">
                <a:moveTo>
                  <a:pt x="480" y="0"/>
                </a:moveTo>
                <a:cubicBezTo>
                  <a:pt x="240" y="228"/>
                  <a:pt x="0" y="456"/>
                  <a:pt x="0" y="672"/>
                </a:cubicBezTo>
                <a:cubicBezTo>
                  <a:pt x="0" y="888"/>
                  <a:pt x="240" y="1092"/>
                  <a:pt x="480" y="1296"/>
                </a:cubicBezTo>
              </a:path>
            </a:pathLst>
          </a:custGeom>
          <a:noFill/>
          <a:ln w="28575" cmpd="sng">
            <a:solidFill>
              <a:schemeClr val="hlink"/>
            </a:solidFill>
            <a:round/>
            <a:headEnd type="none" w="med" len="med"/>
            <a:tailEnd type="triangle" w="med" len="med"/>
          </a:ln>
          <a:effectLst/>
        </p:spPr>
        <p:txBody>
          <a:bodyPr wrap="none" anchor="ctr"/>
          <a:lstStyle/>
          <a:p>
            <a:endParaRPr lang="en-US"/>
          </a:p>
        </p:txBody>
      </p:sp>
    </p:spTree>
    <p:extLst>
      <p:ext uri="{BB962C8B-B14F-4D97-AF65-F5344CB8AC3E}">
        <p14:creationId xmlns:p14="http://schemas.microsoft.com/office/powerpoint/2010/main" val="1989758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err="1"/>
              <a:t>Backpatching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problem of forward references is handled using a process called </a:t>
            </a:r>
            <a:r>
              <a:rPr lang="en-US" dirty="0" err="1"/>
              <a:t>backpatching</a:t>
            </a:r>
            <a:endParaRPr lang="en-US" dirty="0"/>
          </a:p>
          <a:p>
            <a:pPr lvl="1"/>
            <a:r>
              <a:rPr lang="en-US" dirty="0"/>
              <a:t>Initially, the operand field of an instruction containing a forward reference is left blank</a:t>
            </a:r>
          </a:p>
          <a:p>
            <a:pPr lvl="1"/>
            <a:r>
              <a:rPr lang="en-US" dirty="0"/>
              <a:t>Ex: MOVER BREG, ONE can be only partially synthesized since </a:t>
            </a:r>
            <a:r>
              <a:rPr lang="en-US" dirty="0">
                <a:solidFill>
                  <a:srgbClr val="FF0000"/>
                </a:solidFill>
              </a:rPr>
              <a:t>ONE is a forward reference</a:t>
            </a:r>
          </a:p>
          <a:p>
            <a:pPr lvl="1"/>
            <a:r>
              <a:rPr lang="en-US" dirty="0"/>
              <a:t>The instruction </a:t>
            </a:r>
            <a:r>
              <a:rPr lang="en-US" dirty="0" err="1"/>
              <a:t>opcode</a:t>
            </a:r>
            <a:r>
              <a:rPr lang="en-US" dirty="0"/>
              <a:t> and address of BREG will be assembled to reside in location 101</a:t>
            </a:r>
          </a:p>
          <a:p>
            <a:pPr lvl="1"/>
            <a:r>
              <a:rPr lang="en-US" dirty="0"/>
              <a:t>To insert the second operand’s address later, an entry is added as Table of Incomplete Instructions (TII)</a:t>
            </a:r>
          </a:p>
          <a:p>
            <a:pPr lvl="1"/>
            <a:r>
              <a:rPr lang="en-US" dirty="0"/>
              <a:t>The entry TII  is a pair (&lt;instruction address&gt;, &lt;symbol&gt;) which is (101, ONE) here</a:t>
            </a:r>
          </a:p>
          <a:p>
            <a:pPr lvl="1"/>
            <a:endParaRPr lang="en-US" dirty="0"/>
          </a:p>
        </p:txBody>
      </p:sp>
    </p:spTree>
    <p:extLst>
      <p:ext uri="{BB962C8B-B14F-4D97-AF65-F5344CB8AC3E}">
        <p14:creationId xmlns:p14="http://schemas.microsoft.com/office/powerpoint/2010/main" val="3735607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err="1"/>
              <a:t>Backpatching</a:t>
            </a:r>
            <a:endParaRPr lang="en-US" dirty="0"/>
          </a:p>
        </p:txBody>
      </p:sp>
      <p:sp>
        <p:nvSpPr>
          <p:cNvPr id="3" name="Content Placeholder 2"/>
          <p:cNvSpPr>
            <a:spLocks noGrp="1"/>
          </p:cNvSpPr>
          <p:nvPr>
            <p:ph idx="1"/>
          </p:nvPr>
        </p:nvSpPr>
        <p:spPr>
          <a:xfrm>
            <a:off x="433387" y="895350"/>
            <a:ext cx="8229600" cy="4525963"/>
          </a:xfrm>
        </p:spPr>
        <p:txBody>
          <a:bodyPr>
            <a:noAutofit/>
          </a:bodyPr>
          <a:lstStyle/>
          <a:p>
            <a:r>
              <a:rPr lang="en-US" sz="2800" dirty="0"/>
              <a:t>The problem of forward references is handled using a process called </a:t>
            </a:r>
            <a:r>
              <a:rPr lang="en-US" sz="2800" dirty="0" err="1"/>
              <a:t>backpatching</a:t>
            </a:r>
            <a:endParaRPr lang="en-US" sz="2800" dirty="0"/>
          </a:p>
          <a:p>
            <a:pPr lvl="1"/>
            <a:r>
              <a:rPr lang="en-US" sz="2400" dirty="0"/>
              <a:t>When END statement is processed, the symbol table would contain the addresses of all symbols defined in the source program </a:t>
            </a:r>
          </a:p>
          <a:p>
            <a:pPr lvl="1"/>
            <a:r>
              <a:rPr lang="en-US" sz="2400" dirty="0"/>
              <a:t>So TII would contain information of all forward references</a:t>
            </a:r>
          </a:p>
          <a:p>
            <a:pPr lvl="1"/>
            <a:r>
              <a:rPr lang="en-US" sz="2400" dirty="0"/>
              <a:t>Now each entry in TII is processed to complete the instruction</a:t>
            </a:r>
          </a:p>
          <a:p>
            <a:pPr lvl="1"/>
            <a:r>
              <a:rPr lang="en-US" sz="2400" dirty="0"/>
              <a:t>Ex: the entry (101, ONE) would be processed by obtaining the address of ONE from symbol table and inserting it in the operand field of the instruction with assembled address 101.</a:t>
            </a:r>
          </a:p>
          <a:p>
            <a:pPr lvl="1"/>
            <a:r>
              <a:rPr lang="en-US" sz="2400" dirty="0"/>
              <a:t>Alternatively, when definition of some symbol L is encountered, all forward references to L can be processed</a:t>
            </a:r>
          </a:p>
          <a:p>
            <a:pPr lvl="1"/>
            <a:endParaRPr lang="en-US" sz="2400" dirty="0"/>
          </a:p>
          <a:p>
            <a:pPr lvl="1"/>
            <a:endParaRPr lang="en-US" sz="2400" dirty="0"/>
          </a:p>
        </p:txBody>
      </p:sp>
    </p:spTree>
    <p:extLst>
      <p:ext uri="{BB962C8B-B14F-4D97-AF65-F5344CB8AC3E}">
        <p14:creationId xmlns:p14="http://schemas.microsoft.com/office/powerpoint/2010/main" val="1054818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81000" y="1066800"/>
            <a:ext cx="7772400" cy="685800"/>
          </a:xfrm>
          <a:prstGeom prst="rect">
            <a:avLst/>
          </a:prstGeom>
          <a:noFill/>
          <a:ln w="9525">
            <a:noFill/>
            <a:miter lim="800000"/>
            <a:headEnd/>
            <a:tailEnd/>
          </a:ln>
          <a:effectLst/>
        </p:spPr>
        <p:txBody>
          <a:bodyPr anchor="ctr"/>
          <a:lstStyle/>
          <a:p>
            <a:pPr algn="ctr"/>
            <a:r>
              <a:rPr lang="en-US" sz="4000" u="sng" dirty="0">
                <a:solidFill>
                  <a:srgbClr val="003399"/>
                </a:solidFill>
              </a:rPr>
              <a:t>Single pass translation :Assembler Design</a:t>
            </a:r>
          </a:p>
        </p:txBody>
      </p:sp>
      <p:sp>
        <p:nvSpPr>
          <p:cNvPr id="51204" name="Rectangle 4"/>
          <p:cNvSpPr>
            <a:spLocks noChangeArrowheads="1"/>
          </p:cNvSpPr>
          <p:nvPr/>
        </p:nvSpPr>
        <p:spPr bwMode="auto">
          <a:xfrm>
            <a:off x="533400" y="1981200"/>
            <a:ext cx="8610600" cy="4495800"/>
          </a:xfrm>
          <a:prstGeom prst="rect">
            <a:avLst/>
          </a:prstGeom>
          <a:noFill/>
          <a:ln w="9525">
            <a:noFill/>
            <a:miter lim="800000"/>
            <a:headEnd/>
            <a:tailEnd/>
          </a:ln>
          <a:effectLst/>
        </p:spPr>
        <p:txBody>
          <a:bodyPr/>
          <a:lstStyle/>
          <a:p>
            <a:pPr marL="342900" indent="-342900">
              <a:spcBef>
                <a:spcPct val="20000"/>
              </a:spcBef>
              <a:buFontTx/>
              <a:buChar char="•"/>
            </a:pPr>
            <a:r>
              <a:rPr lang="en-US" sz="3200" dirty="0">
                <a:latin typeface="Times New Roman" pitchFamily="18" charset="0"/>
              </a:rPr>
              <a:t>Symbol Table:</a:t>
            </a:r>
          </a:p>
          <a:p>
            <a:pPr marL="742950" lvl="1" indent="-285750">
              <a:spcBef>
                <a:spcPct val="20000"/>
              </a:spcBef>
              <a:buFontTx/>
              <a:buChar char="–"/>
            </a:pPr>
            <a:r>
              <a:rPr lang="en-US" sz="2800" dirty="0">
                <a:latin typeface="Times New Roman" pitchFamily="18" charset="0"/>
              </a:rPr>
              <a:t>This is created during pass 1</a:t>
            </a:r>
          </a:p>
          <a:p>
            <a:pPr marL="742950" lvl="1" indent="-285750">
              <a:spcBef>
                <a:spcPct val="20000"/>
              </a:spcBef>
              <a:buFontTx/>
              <a:buChar char="–"/>
            </a:pPr>
            <a:r>
              <a:rPr lang="en-US" sz="2800" dirty="0">
                <a:latin typeface="Times New Roman" pitchFamily="18" charset="0"/>
              </a:rPr>
              <a:t>All the labels of the instructions are symbols</a:t>
            </a:r>
          </a:p>
          <a:p>
            <a:pPr marL="742950" lvl="1" indent="-285750">
              <a:spcBef>
                <a:spcPct val="20000"/>
              </a:spcBef>
              <a:buFontTx/>
              <a:buChar char="–"/>
            </a:pPr>
            <a:r>
              <a:rPr lang="en-US" sz="2800" dirty="0">
                <a:latin typeface="Times New Roman" pitchFamily="18" charset="0"/>
              </a:rPr>
              <a:t>Table has entry for symbol name, address value.</a:t>
            </a:r>
          </a:p>
          <a:p>
            <a:pPr marL="342900" indent="-342900">
              <a:spcBef>
                <a:spcPct val="20000"/>
              </a:spcBef>
              <a:buFontTx/>
              <a:buChar char="•"/>
            </a:pPr>
            <a:r>
              <a:rPr lang="en-US" sz="3200" dirty="0">
                <a:latin typeface="Times New Roman" pitchFamily="18" charset="0"/>
              </a:rPr>
              <a:t>Forward reference:</a:t>
            </a:r>
          </a:p>
          <a:p>
            <a:pPr marL="742950" lvl="1" indent="-285750">
              <a:spcBef>
                <a:spcPct val="20000"/>
              </a:spcBef>
              <a:buFontTx/>
              <a:buChar char="–"/>
            </a:pPr>
            <a:r>
              <a:rPr lang="en-US" sz="2800" dirty="0">
                <a:latin typeface="Times New Roman" pitchFamily="18" charset="0"/>
              </a:rPr>
              <a:t>Symbols that are defined in the later part of the program are called forward referencing.</a:t>
            </a:r>
          </a:p>
          <a:p>
            <a:pPr marL="742950" lvl="1" indent="-285750">
              <a:spcBef>
                <a:spcPct val="20000"/>
              </a:spcBef>
              <a:buFontTx/>
              <a:buChar char="–"/>
            </a:pPr>
            <a:r>
              <a:rPr lang="en-US" sz="2800" dirty="0">
                <a:latin typeface="Times New Roman" pitchFamily="18" charset="0"/>
              </a:rPr>
              <a:t>There will not be any address value for such symbols in the symbol table in pass 1. This can be tackled using </a:t>
            </a:r>
            <a:r>
              <a:rPr lang="en-US" sz="2800" dirty="0" err="1">
                <a:latin typeface="Times New Roman" pitchFamily="18" charset="0"/>
              </a:rPr>
              <a:t>backpatching</a:t>
            </a:r>
            <a:r>
              <a:rPr lang="en-US" sz="2800" dirty="0">
                <a:latin typeface="Times New Roman" pitchFamily="18" charset="0"/>
              </a:rPr>
              <a:t>.</a:t>
            </a:r>
          </a:p>
          <a:p>
            <a:pPr marL="342900" indent="-342900">
              <a:spcBef>
                <a:spcPct val="20000"/>
              </a:spcBef>
              <a:buFontTx/>
              <a:buChar char="•"/>
            </a:pPr>
            <a:endParaRPr lang="en-US" sz="3200" dirty="0">
              <a:latin typeface="Times New Roman" pitchFamily="18" charset="0"/>
            </a:endParaRPr>
          </a:p>
          <a:p>
            <a:pPr marL="742950" lvl="1" indent="-285750">
              <a:spcBef>
                <a:spcPct val="20000"/>
              </a:spcBef>
              <a:buFontTx/>
              <a:buChar char="–"/>
            </a:pPr>
            <a:endParaRPr lang="en-US" sz="2800" dirty="0">
              <a:latin typeface="Times New Roman" pitchFamily="18" charset="0"/>
            </a:endParaRPr>
          </a:p>
          <a:p>
            <a:pPr marL="742950" lvl="1" indent="-285750">
              <a:spcBef>
                <a:spcPct val="20000"/>
              </a:spcBef>
            </a:pPr>
            <a:endParaRPr lang="en-US" sz="2800" dirty="0">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533400" y="990600"/>
            <a:ext cx="7772400" cy="762000"/>
          </a:xfrm>
          <a:prstGeom prst="rect">
            <a:avLst/>
          </a:prstGeom>
          <a:noFill/>
          <a:ln w="9525">
            <a:noFill/>
            <a:miter lim="800000"/>
            <a:headEnd/>
            <a:tailEnd/>
          </a:ln>
          <a:effectLst/>
        </p:spPr>
        <p:txBody>
          <a:bodyPr anchor="ctr"/>
          <a:lstStyle/>
          <a:p>
            <a:pPr algn="ctr"/>
            <a:r>
              <a:rPr lang="en-US" sz="4000" u="sng" dirty="0">
                <a:solidFill>
                  <a:srgbClr val="003399"/>
                </a:solidFill>
              </a:rPr>
              <a:t>Assembler Design</a:t>
            </a:r>
          </a:p>
        </p:txBody>
      </p:sp>
      <p:sp>
        <p:nvSpPr>
          <p:cNvPr id="22533" name="Rectangle 5"/>
          <p:cNvSpPr>
            <a:spLocks noChangeArrowheads="1"/>
          </p:cNvSpPr>
          <p:nvPr/>
        </p:nvSpPr>
        <p:spPr bwMode="auto">
          <a:xfrm>
            <a:off x="152400" y="2209800"/>
            <a:ext cx="8534400" cy="1524000"/>
          </a:xfrm>
          <a:prstGeom prst="rect">
            <a:avLst/>
          </a:prstGeom>
          <a:noFill/>
          <a:ln w="9525">
            <a:noFill/>
            <a:miter lim="800000"/>
            <a:headEnd/>
            <a:tailEnd/>
          </a:ln>
          <a:effectLst/>
        </p:spPr>
        <p:txBody>
          <a:bodyPr/>
          <a:lstStyle/>
          <a:p>
            <a:pPr marL="342900" indent="-342900">
              <a:spcBef>
                <a:spcPct val="20000"/>
              </a:spcBef>
              <a:buFontTx/>
              <a:buChar char="•"/>
            </a:pPr>
            <a:r>
              <a:rPr lang="en-US" sz="3200">
                <a:latin typeface="Times New Roman" pitchFamily="18" charset="0"/>
              </a:rPr>
              <a:t>Assembler directives are pseudo instructions.</a:t>
            </a:r>
          </a:p>
          <a:p>
            <a:pPr marL="742950" lvl="1" indent="-285750">
              <a:spcBef>
                <a:spcPct val="20000"/>
              </a:spcBef>
              <a:buFontTx/>
              <a:buChar char="–"/>
            </a:pPr>
            <a:r>
              <a:rPr lang="en-US" sz="2800">
                <a:latin typeface="Times New Roman" pitchFamily="18" charset="0"/>
              </a:rPr>
              <a:t>They provide instructions to the assemblers itself.</a:t>
            </a:r>
          </a:p>
          <a:p>
            <a:pPr marL="742950" lvl="1" indent="-285750">
              <a:spcBef>
                <a:spcPct val="20000"/>
              </a:spcBef>
              <a:buFontTx/>
              <a:buChar char="–"/>
            </a:pPr>
            <a:r>
              <a:rPr lang="en-US" sz="2800">
                <a:latin typeface="Times New Roman" pitchFamily="18" charset="0"/>
              </a:rPr>
              <a:t>They are not translated into machine operation codes.</a:t>
            </a:r>
          </a:p>
          <a:p>
            <a:pPr marL="342900" indent="-342900">
              <a:spcBef>
                <a:spcPct val="20000"/>
              </a:spcBef>
            </a:pPr>
            <a:endParaRPr lang="en-US" sz="3200">
              <a:latin typeface="Times New Roman" pitchFamily="18" charset="0"/>
            </a:endParaRPr>
          </a:p>
          <a:p>
            <a:pPr marL="342900" indent="-342900">
              <a:spcBef>
                <a:spcPct val="20000"/>
              </a:spcBef>
            </a:pPr>
            <a:endParaRPr lang="en-US" sz="3200"/>
          </a:p>
        </p:txBody>
      </p:sp>
      <p:sp>
        <p:nvSpPr>
          <p:cNvPr id="22536" name="Text Box 8"/>
          <p:cNvSpPr txBox="1">
            <a:spLocks noChangeArrowheads="1"/>
          </p:cNvSpPr>
          <p:nvPr/>
        </p:nvSpPr>
        <p:spPr bwMode="auto">
          <a:xfrm>
            <a:off x="762000" y="2743200"/>
            <a:ext cx="6629400" cy="366713"/>
          </a:xfrm>
          <a:prstGeom prst="rect">
            <a:avLst/>
          </a:prstGeom>
          <a:noFill/>
          <a:ln w="9525">
            <a:noFill/>
            <a:miter lim="800000"/>
            <a:headEnd/>
            <a:tailEnd/>
          </a:ln>
          <a:effectLst/>
        </p:spPr>
        <p:txBody>
          <a:bodyPr>
            <a:spAutoFit/>
          </a:bodyPr>
          <a:lstStyle/>
          <a:p>
            <a:pPr>
              <a:spcBef>
                <a:spcPct val="50000"/>
              </a:spcBef>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en-US" sz="4000" u="sng" dirty="0">
                <a:solidFill>
                  <a:srgbClr val="003399"/>
                </a:solidFill>
              </a:rPr>
              <a:t>Assembler Design</a:t>
            </a:r>
          </a:p>
        </p:txBody>
      </p:sp>
      <p:sp>
        <p:nvSpPr>
          <p:cNvPr id="34821" name="Rectangle 5"/>
          <p:cNvSpPr>
            <a:spLocks noChangeArrowheads="1"/>
          </p:cNvSpPr>
          <p:nvPr/>
        </p:nvSpPr>
        <p:spPr bwMode="auto">
          <a:xfrm>
            <a:off x="381000" y="1600200"/>
            <a:ext cx="8534400" cy="4724400"/>
          </a:xfrm>
          <a:prstGeom prst="rect">
            <a:avLst/>
          </a:prstGeom>
          <a:noFill/>
          <a:ln w="9525">
            <a:noFill/>
            <a:miter lim="800000"/>
            <a:headEnd/>
            <a:tailEnd/>
          </a:ln>
          <a:effectLst/>
        </p:spPr>
        <p:txBody>
          <a:bodyPr/>
          <a:lstStyle/>
          <a:p>
            <a:pPr marL="342900" indent="-342900">
              <a:spcBef>
                <a:spcPct val="20000"/>
              </a:spcBef>
              <a:buFontTx/>
              <a:buChar char="•"/>
            </a:pPr>
            <a:r>
              <a:rPr lang="en-US" sz="3200" dirty="0">
                <a:latin typeface="Times New Roman" pitchFamily="18" charset="0"/>
              </a:rPr>
              <a:t>First pass:</a:t>
            </a:r>
          </a:p>
          <a:p>
            <a:pPr marL="742950" lvl="1" indent="-285750">
              <a:spcBef>
                <a:spcPct val="20000"/>
              </a:spcBef>
              <a:buFontTx/>
              <a:buChar char="–"/>
            </a:pPr>
            <a:r>
              <a:rPr lang="en-US" sz="2800" dirty="0">
                <a:latin typeface="Times New Roman" pitchFamily="18" charset="0"/>
              </a:rPr>
              <a:t>Scan the code by separating the symbol, mnemonic op code and operand fields </a:t>
            </a:r>
          </a:p>
          <a:p>
            <a:pPr marL="742950" lvl="1" indent="-285750">
              <a:spcBef>
                <a:spcPct val="20000"/>
              </a:spcBef>
              <a:buFontTx/>
              <a:buChar char="–"/>
            </a:pPr>
            <a:r>
              <a:rPr lang="en-US" sz="2800" dirty="0">
                <a:latin typeface="Times New Roman" pitchFamily="18" charset="0"/>
              </a:rPr>
              <a:t>Build the symbol table</a:t>
            </a:r>
          </a:p>
          <a:p>
            <a:pPr marL="742950" lvl="1" indent="-285750">
              <a:spcBef>
                <a:spcPct val="20000"/>
              </a:spcBef>
              <a:buFontTx/>
              <a:buChar char="–"/>
            </a:pPr>
            <a:r>
              <a:rPr lang="en-US" sz="2800" dirty="0">
                <a:latin typeface="Times New Roman" pitchFamily="18" charset="0"/>
              </a:rPr>
              <a:t>Perform LC processing</a:t>
            </a:r>
          </a:p>
          <a:p>
            <a:pPr marL="742950" lvl="1" indent="-285750">
              <a:spcBef>
                <a:spcPct val="20000"/>
              </a:spcBef>
              <a:buFontTx/>
              <a:buChar char="–"/>
            </a:pPr>
            <a:r>
              <a:rPr lang="en-US" sz="2800" dirty="0">
                <a:latin typeface="Times New Roman" pitchFamily="18" charset="0"/>
              </a:rPr>
              <a:t>Construct intermediate representation</a:t>
            </a:r>
          </a:p>
          <a:p>
            <a:pPr marL="342900" indent="-342900">
              <a:spcBef>
                <a:spcPct val="20000"/>
              </a:spcBef>
              <a:buFontTx/>
              <a:buChar char="•"/>
            </a:pPr>
            <a:r>
              <a:rPr lang="en-US" sz="3200" dirty="0">
                <a:latin typeface="Times New Roman" pitchFamily="18" charset="0"/>
              </a:rPr>
              <a:t>Second Pass:</a:t>
            </a:r>
          </a:p>
          <a:p>
            <a:pPr marL="742950" lvl="1" indent="-285750">
              <a:spcBef>
                <a:spcPct val="20000"/>
              </a:spcBef>
              <a:buFontTx/>
              <a:buChar char="–"/>
            </a:pPr>
            <a:r>
              <a:rPr lang="en-US" sz="2800" dirty="0">
                <a:latin typeface="Times New Roman" pitchFamily="18" charset="0"/>
              </a:rPr>
              <a:t>Solves forward references</a:t>
            </a:r>
          </a:p>
          <a:p>
            <a:pPr marL="742950" lvl="1" indent="-285750">
              <a:spcBef>
                <a:spcPct val="20000"/>
              </a:spcBef>
              <a:buFontTx/>
              <a:buChar char="–"/>
            </a:pPr>
            <a:r>
              <a:rPr lang="en-US" sz="2800" dirty="0">
                <a:latin typeface="Times New Roman" pitchFamily="18" charset="0"/>
              </a:rPr>
              <a:t>Converts the code to the machine code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a:t>Two Pass Assembler </a:t>
            </a:r>
          </a:p>
        </p:txBody>
      </p:sp>
      <p:sp>
        <p:nvSpPr>
          <p:cNvPr id="11267" name="Rectangle 3"/>
          <p:cNvSpPr>
            <a:spLocks noGrp="1" noChangeArrowheads="1"/>
          </p:cNvSpPr>
          <p:nvPr>
            <p:ph type="body" idx="1"/>
          </p:nvPr>
        </p:nvSpPr>
        <p:spPr/>
        <p:txBody>
          <a:bodyPr/>
          <a:lstStyle/>
          <a:p>
            <a:r>
              <a:rPr lang="en-US" altLang="zh-TW"/>
              <a:t>Read from input line</a:t>
            </a:r>
          </a:p>
          <a:p>
            <a:pPr lvl="1"/>
            <a:r>
              <a:rPr lang="en-US" altLang="zh-TW"/>
              <a:t>LABEL, OPCODE, OPERAND</a:t>
            </a:r>
          </a:p>
        </p:txBody>
      </p:sp>
      <p:sp>
        <p:nvSpPr>
          <p:cNvPr id="11268" name="Text Box 4"/>
          <p:cNvSpPr txBox="1">
            <a:spLocks noChangeArrowheads="1"/>
          </p:cNvSpPr>
          <p:nvPr/>
        </p:nvSpPr>
        <p:spPr bwMode="auto">
          <a:xfrm>
            <a:off x="1295400" y="4114800"/>
            <a:ext cx="1447800" cy="409575"/>
          </a:xfrm>
          <a:prstGeom prst="rect">
            <a:avLst/>
          </a:prstGeom>
          <a:noFill/>
          <a:ln w="12700">
            <a:solidFill>
              <a:schemeClr val="tx1"/>
            </a:solidFill>
            <a:miter lim="800000"/>
            <a:headEnd/>
            <a:tailEnd/>
          </a:ln>
          <a:effectLst/>
        </p:spPr>
        <p:txBody>
          <a:bodyPr>
            <a:spAutoFit/>
          </a:bodyPr>
          <a:lstStyle/>
          <a:p>
            <a:pPr algn="ctr">
              <a:spcBef>
                <a:spcPct val="50000"/>
              </a:spcBef>
            </a:pPr>
            <a:r>
              <a:rPr lang="en-US" altLang="zh-TW" sz="2000" b="0" i="0"/>
              <a:t>Pass 1</a:t>
            </a:r>
          </a:p>
        </p:txBody>
      </p:sp>
      <p:sp>
        <p:nvSpPr>
          <p:cNvPr id="11269" name="Text Box 5"/>
          <p:cNvSpPr txBox="1">
            <a:spLocks noChangeArrowheads="1"/>
          </p:cNvSpPr>
          <p:nvPr/>
        </p:nvSpPr>
        <p:spPr bwMode="auto">
          <a:xfrm>
            <a:off x="5410200" y="4114800"/>
            <a:ext cx="1447800" cy="409575"/>
          </a:xfrm>
          <a:prstGeom prst="rect">
            <a:avLst/>
          </a:prstGeom>
          <a:noFill/>
          <a:ln w="12700">
            <a:solidFill>
              <a:schemeClr val="tx1"/>
            </a:solidFill>
            <a:miter lim="800000"/>
            <a:headEnd/>
            <a:tailEnd/>
          </a:ln>
          <a:effectLst/>
        </p:spPr>
        <p:txBody>
          <a:bodyPr>
            <a:spAutoFit/>
          </a:bodyPr>
          <a:lstStyle/>
          <a:p>
            <a:pPr algn="ctr">
              <a:spcBef>
                <a:spcPct val="50000"/>
              </a:spcBef>
            </a:pPr>
            <a:r>
              <a:rPr lang="en-US" altLang="zh-TW" sz="2000" b="0" i="0"/>
              <a:t>Pass 2 </a:t>
            </a:r>
          </a:p>
        </p:txBody>
      </p:sp>
      <p:sp>
        <p:nvSpPr>
          <p:cNvPr id="11270" name="Line 6"/>
          <p:cNvSpPr>
            <a:spLocks noChangeShapeType="1"/>
          </p:cNvSpPr>
          <p:nvPr/>
        </p:nvSpPr>
        <p:spPr bwMode="auto">
          <a:xfrm>
            <a:off x="2743200" y="4343400"/>
            <a:ext cx="457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271" name="Text Box 7"/>
          <p:cNvSpPr txBox="1">
            <a:spLocks noChangeArrowheads="1"/>
          </p:cNvSpPr>
          <p:nvPr/>
        </p:nvSpPr>
        <p:spPr bwMode="auto">
          <a:xfrm>
            <a:off x="3260725" y="4081463"/>
            <a:ext cx="184150" cy="457200"/>
          </a:xfrm>
          <a:prstGeom prst="rect">
            <a:avLst/>
          </a:prstGeom>
          <a:noFill/>
          <a:ln w="12700">
            <a:noFill/>
            <a:miter lim="800000"/>
            <a:headEnd/>
            <a:tailEnd/>
          </a:ln>
          <a:effectLst/>
        </p:spPr>
        <p:txBody>
          <a:bodyPr wrap="none">
            <a:spAutoFit/>
          </a:bodyPr>
          <a:lstStyle/>
          <a:p>
            <a:endParaRPr lang="en-US" b="0" i="0"/>
          </a:p>
        </p:txBody>
      </p:sp>
      <p:grpSp>
        <p:nvGrpSpPr>
          <p:cNvPr id="2" name="Group 10"/>
          <p:cNvGrpSpPr>
            <a:grpSpLocks/>
          </p:cNvGrpSpPr>
          <p:nvPr/>
        </p:nvGrpSpPr>
        <p:grpSpPr bwMode="auto">
          <a:xfrm>
            <a:off x="3200400" y="3962400"/>
            <a:ext cx="1828800" cy="762000"/>
            <a:chOff x="1872" y="3168"/>
            <a:chExt cx="1152" cy="480"/>
          </a:xfrm>
        </p:grpSpPr>
        <p:sp>
          <p:nvSpPr>
            <p:cNvPr id="11272" name="AutoShape 8"/>
            <p:cNvSpPr>
              <a:spLocks noChangeArrowheads="1"/>
            </p:cNvSpPr>
            <p:nvPr/>
          </p:nvSpPr>
          <p:spPr bwMode="auto">
            <a:xfrm>
              <a:off x="1872" y="3168"/>
              <a:ext cx="1152" cy="480"/>
            </a:xfrm>
            <a:prstGeom prst="flowChartOnlineStorage">
              <a:avLst/>
            </a:prstGeom>
            <a:noFill/>
            <a:ln w="12700">
              <a:solidFill>
                <a:schemeClr val="tx1"/>
              </a:solidFill>
              <a:miter lim="800000"/>
              <a:headEnd/>
              <a:tailEnd/>
            </a:ln>
            <a:effectLst/>
          </p:spPr>
          <p:txBody>
            <a:bodyPr wrap="none" anchor="ctr"/>
            <a:lstStyle/>
            <a:p>
              <a:endParaRPr lang="en-US"/>
            </a:p>
          </p:txBody>
        </p:sp>
        <p:sp>
          <p:nvSpPr>
            <p:cNvPr id="11273" name="Text Box 9"/>
            <p:cNvSpPr txBox="1">
              <a:spLocks noChangeArrowheads="1"/>
            </p:cNvSpPr>
            <p:nvPr/>
          </p:nvSpPr>
          <p:spPr bwMode="auto">
            <a:xfrm>
              <a:off x="1968" y="3168"/>
              <a:ext cx="922" cy="442"/>
            </a:xfrm>
            <a:prstGeom prst="rect">
              <a:avLst/>
            </a:prstGeom>
            <a:noFill/>
            <a:ln w="12700">
              <a:noFill/>
              <a:miter lim="800000"/>
              <a:headEnd/>
              <a:tailEnd/>
            </a:ln>
            <a:effectLst/>
          </p:spPr>
          <p:txBody>
            <a:bodyPr wrap="none">
              <a:spAutoFit/>
            </a:bodyPr>
            <a:lstStyle/>
            <a:p>
              <a:pPr algn="ctr"/>
              <a:r>
                <a:rPr lang="en-US" altLang="zh-TW" sz="2000" b="0" i="0"/>
                <a:t>Intermediate</a:t>
              </a:r>
            </a:p>
            <a:p>
              <a:pPr algn="ctr"/>
              <a:r>
                <a:rPr lang="en-US" altLang="zh-TW" sz="2000" b="0" i="0"/>
                <a:t>file</a:t>
              </a:r>
            </a:p>
          </p:txBody>
        </p:sp>
      </p:grpSp>
      <p:sp>
        <p:nvSpPr>
          <p:cNvPr id="11275" name="Line 11"/>
          <p:cNvSpPr>
            <a:spLocks noChangeShapeType="1"/>
          </p:cNvSpPr>
          <p:nvPr/>
        </p:nvSpPr>
        <p:spPr bwMode="auto">
          <a:xfrm>
            <a:off x="4876800" y="4343400"/>
            <a:ext cx="457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276" name="Line 12"/>
          <p:cNvSpPr>
            <a:spLocks noChangeShapeType="1"/>
          </p:cNvSpPr>
          <p:nvPr/>
        </p:nvSpPr>
        <p:spPr bwMode="auto">
          <a:xfrm>
            <a:off x="6858000" y="4343400"/>
            <a:ext cx="457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277" name="Text Box 13"/>
          <p:cNvSpPr txBox="1">
            <a:spLocks noChangeArrowheads="1"/>
          </p:cNvSpPr>
          <p:nvPr/>
        </p:nvSpPr>
        <p:spPr bwMode="auto">
          <a:xfrm>
            <a:off x="7375525" y="4076700"/>
            <a:ext cx="850900" cy="641350"/>
          </a:xfrm>
          <a:prstGeom prst="rect">
            <a:avLst/>
          </a:prstGeom>
          <a:noFill/>
          <a:ln w="12700">
            <a:noFill/>
            <a:miter lim="800000"/>
            <a:headEnd/>
            <a:tailEnd/>
          </a:ln>
          <a:effectLst/>
        </p:spPr>
        <p:txBody>
          <a:bodyPr wrap="none">
            <a:spAutoFit/>
          </a:bodyPr>
          <a:lstStyle/>
          <a:p>
            <a:r>
              <a:rPr lang="en-US" altLang="zh-TW" sz="1800" b="0" i="0"/>
              <a:t>Object </a:t>
            </a:r>
          </a:p>
          <a:p>
            <a:r>
              <a:rPr lang="en-US" altLang="zh-TW" sz="1800" b="0" i="0"/>
              <a:t>codes</a:t>
            </a:r>
          </a:p>
        </p:txBody>
      </p:sp>
      <p:sp>
        <p:nvSpPr>
          <p:cNvPr id="11278" name="Text Box 14"/>
          <p:cNvSpPr txBox="1">
            <a:spLocks noChangeArrowheads="1"/>
          </p:cNvSpPr>
          <p:nvPr/>
        </p:nvSpPr>
        <p:spPr bwMode="auto">
          <a:xfrm>
            <a:off x="1524000" y="3048000"/>
            <a:ext cx="958850" cy="641350"/>
          </a:xfrm>
          <a:prstGeom prst="rect">
            <a:avLst/>
          </a:prstGeom>
          <a:noFill/>
          <a:ln w="12700">
            <a:noFill/>
            <a:miter lim="800000"/>
            <a:headEnd/>
            <a:tailEnd/>
          </a:ln>
          <a:effectLst/>
        </p:spPr>
        <p:txBody>
          <a:bodyPr wrap="none">
            <a:spAutoFit/>
          </a:bodyPr>
          <a:lstStyle/>
          <a:p>
            <a:r>
              <a:rPr lang="en-US" altLang="zh-TW" sz="1800" b="0" i="0"/>
              <a:t>Source</a:t>
            </a:r>
          </a:p>
          <a:p>
            <a:r>
              <a:rPr lang="en-US" altLang="zh-TW" sz="1800" b="0" i="0"/>
              <a:t>program</a:t>
            </a:r>
          </a:p>
        </p:txBody>
      </p:sp>
      <p:sp>
        <p:nvSpPr>
          <p:cNvPr id="11279" name="Line 15"/>
          <p:cNvSpPr>
            <a:spLocks noChangeShapeType="1"/>
          </p:cNvSpPr>
          <p:nvPr/>
        </p:nvSpPr>
        <p:spPr bwMode="auto">
          <a:xfrm>
            <a:off x="1905000" y="38100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280" name="AutoShape 16"/>
          <p:cNvSpPr>
            <a:spLocks noChangeArrowheads="1"/>
          </p:cNvSpPr>
          <p:nvPr/>
        </p:nvSpPr>
        <p:spPr bwMode="auto">
          <a:xfrm>
            <a:off x="1524000" y="3048000"/>
            <a:ext cx="914400" cy="762000"/>
          </a:xfrm>
          <a:prstGeom prst="flowChartDocument">
            <a:avLst/>
          </a:prstGeom>
          <a:noFill/>
          <a:ln w="12700">
            <a:solidFill>
              <a:schemeClr val="tx1"/>
            </a:solidFill>
            <a:miter lim="800000"/>
            <a:headEnd/>
            <a:tailEnd/>
          </a:ln>
          <a:effectLst/>
        </p:spPr>
        <p:txBody>
          <a:bodyPr wrap="none" anchor="ctr"/>
          <a:lstStyle/>
          <a:p>
            <a:endParaRPr lang="en-US"/>
          </a:p>
        </p:txBody>
      </p:sp>
      <p:sp>
        <p:nvSpPr>
          <p:cNvPr id="11282" name="AutoShape 18"/>
          <p:cNvSpPr>
            <a:spLocks noChangeArrowheads="1"/>
          </p:cNvSpPr>
          <p:nvPr/>
        </p:nvSpPr>
        <p:spPr bwMode="auto">
          <a:xfrm>
            <a:off x="7315200" y="4038600"/>
            <a:ext cx="914400" cy="762000"/>
          </a:xfrm>
          <a:prstGeom prst="flowChartDocument">
            <a:avLst/>
          </a:prstGeom>
          <a:noFill/>
          <a:ln w="12700">
            <a:solidFill>
              <a:schemeClr val="tx1"/>
            </a:solidFill>
            <a:miter lim="800000"/>
            <a:headEnd/>
            <a:tailEnd/>
          </a:ln>
          <a:effectLst/>
        </p:spPr>
        <p:txBody>
          <a:bodyPr wrap="none" anchor="ctr"/>
          <a:lstStyle/>
          <a:p>
            <a:endParaRPr lang="en-US"/>
          </a:p>
        </p:txBody>
      </p:sp>
      <p:sp>
        <p:nvSpPr>
          <p:cNvPr id="11284" name="AutoShape 20"/>
          <p:cNvSpPr>
            <a:spLocks/>
          </p:cNvSpPr>
          <p:nvPr/>
        </p:nvSpPr>
        <p:spPr bwMode="auto">
          <a:xfrm>
            <a:off x="-76200" y="4876800"/>
            <a:ext cx="1447800" cy="338554"/>
          </a:xfrm>
          <a:prstGeom prst="borderCallout1">
            <a:avLst>
              <a:gd name="adj1" fmla="val 32727"/>
              <a:gd name="adj2" fmla="val 108333"/>
              <a:gd name="adj3" fmla="val -93181"/>
              <a:gd name="adj4" fmla="val 138718"/>
            </a:avLst>
          </a:prstGeom>
          <a:noFill/>
          <a:ln w="12700">
            <a:solidFill>
              <a:schemeClr val="tx1"/>
            </a:solidFill>
            <a:miter lim="800000"/>
            <a:headEnd/>
            <a:tailEnd/>
          </a:ln>
          <a:effectLst/>
        </p:spPr>
        <p:txBody>
          <a:bodyPr wrap="square">
            <a:spAutoFit/>
          </a:bodyPr>
          <a:lstStyle/>
          <a:p>
            <a:pPr algn="ctr"/>
            <a:r>
              <a:rPr lang="en-US" altLang="zh-TW" sz="1600" dirty="0"/>
              <a:t>Mnemonic T</a:t>
            </a:r>
            <a:r>
              <a:rPr lang="en-US" altLang="zh-TW" sz="1600" b="0" i="0" dirty="0"/>
              <a:t>AB</a:t>
            </a:r>
          </a:p>
        </p:txBody>
      </p:sp>
      <p:sp>
        <p:nvSpPr>
          <p:cNvPr id="11285" name="AutoShape 21"/>
          <p:cNvSpPr>
            <a:spLocks/>
          </p:cNvSpPr>
          <p:nvPr/>
        </p:nvSpPr>
        <p:spPr bwMode="auto">
          <a:xfrm>
            <a:off x="2286000" y="4876800"/>
            <a:ext cx="1108075" cy="349250"/>
          </a:xfrm>
          <a:prstGeom prst="borderCallout1">
            <a:avLst>
              <a:gd name="adj1" fmla="val 32727"/>
              <a:gd name="adj2" fmla="val -6875"/>
              <a:gd name="adj3" fmla="val -94093"/>
              <a:gd name="adj4" fmla="val -28509"/>
            </a:avLst>
          </a:prstGeom>
          <a:noFill/>
          <a:ln w="12700">
            <a:solidFill>
              <a:schemeClr val="tx1"/>
            </a:solidFill>
            <a:miter lim="800000"/>
            <a:headEnd/>
            <a:tailEnd/>
          </a:ln>
          <a:effectLst/>
        </p:spPr>
        <p:txBody>
          <a:bodyPr>
            <a:spAutoFit/>
          </a:bodyPr>
          <a:lstStyle/>
          <a:p>
            <a:pPr algn="ctr"/>
            <a:r>
              <a:rPr lang="en-US" altLang="zh-TW" sz="1600" b="0" i="0"/>
              <a:t>SYMTAB</a:t>
            </a:r>
          </a:p>
        </p:txBody>
      </p:sp>
      <p:sp>
        <p:nvSpPr>
          <p:cNvPr id="11287" name="AutoShape 23"/>
          <p:cNvSpPr>
            <a:spLocks/>
          </p:cNvSpPr>
          <p:nvPr/>
        </p:nvSpPr>
        <p:spPr bwMode="auto">
          <a:xfrm>
            <a:off x="6019800" y="4876800"/>
            <a:ext cx="1108075" cy="349250"/>
          </a:xfrm>
          <a:prstGeom prst="borderCallout1">
            <a:avLst>
              <a:gd name="adj1" fmla="val 32727"/>
              <a:gd name="adj2" fmla="val -6875"/>
              <a:gd name="adj3" fmla="val -100907"/>
              <a:gd name="adj4" fmla="val -32667"/>
            </a:avLst>
          </a:prstGeom>
          <a:noFill/>
          <a:ln w="12700">
            <a:solidFill>
              <a:schemeClr val="tx1"/>
            </a:solidFill>
            <a:miter lim="800000"/>
            <a:headEnd/>
            <a:tailEnd/>
          </a:ln>
          <a:effectLst/>
        </p:spPr>
        <p:txBody>
          <a:bodyPr>
            <a:spAutoFit/>
          </a:bodyPr>
          <a:lstStyle/>
          <a:p>
            <a:pPr algn="ctr"/>
            <a:r>
              <a:rPr lang="en-US" altLang="zh-TW" sz="1600" b="0" i="0"/>
              <a:t>SYMTAB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en-US" sz="4000" u="sng" dirty="0">
                <a:solidFill>
                  <a:srgbClr val="003399"/>
                </a:solidFill>
              </a:rPr>
              <a:t>Advanced Assembler Directives</a:t>
            </a:r>
          </a:p>
        </p:txBody>
      </p:sp>
      <p:sp>
        <p:nvSpPr>
          <p:cNvPr id="34821" name="Rectangle 5"/>
          <p:cNvSpPr>
            <a:spLocks noChangeArrowheads="1"/>
          </p:cNvSpPr>
          <p:nvPr/>
        </p:nvSpPr>
        <p:spPr bwMode="auto">
          <a:xfrm>
            <a:off x="304800" y="1066800"/>
            <a:ext cx="8534400" cy="4724400"/>
          </a:xfrm>
          <a:prstGeom prst="rect">
            <a:avLst/>
          </a:prstGeom>
          <a:noFill/>
          <a:ln w="9525">
            <a:noFill/>
            <a:miter lim="800000"/>
            <a:headEnd/>
            <a:tailEnd/>
          </a:ln>
          <a:effectLst/>
        </p:spPr>
        <p:txBody>
          <a:bodyPr/>
          <a:lstStyle/>
          <a:p>
            <a:pPr marL="342900" indent="-342900">
              <a:spcBef>
                <a:spcPct val="20000"/>
              </a:spcBef>
              <a:buFontTx/>
              <a:buChar char="•"/>
            </a:pPr>
            <a:r>
              <a:rPr lang="en-US" sz="2800" dirty="0">
                <a:latin typeface="Times New Roman" pitchFamily="18" charset="0"/>
              </a:rPr>
              <a:t>1. ORIGIN</a:t>
            </a:r>
          </a:p>
          <a:p>
            <a:pPr marL="742950" lvl="1" indent="-285750">
              <a:spcBef>
                <a:spcPct val="20000"/>
              </a:spcBef>
              <a:buFontTx/>
              <a:buChar char="–"/>
            </a:pPr>
            <a:r>
              <a:rPr lang="en-US" sz="2400" dirty="0">
                <a:latin typeface="Times New Roman" pitchFamily="18" charset="0"/>
              </a:rPr>
              <a:t>This directive is like START instruction, which indicates address of the next consecutive instruction or data.</a:t>
            </a:r>
          </a:p>
          <a:p>
            <a:pPr marL="742950" lvl="1" indent="-285750">
              <a:spcBef>
                <a:spcPct val="20000"/>
              </a:spcBef>
              <a:buFontTx/>
              <a:buChar char="–"/>
            </a:pPr>
            <a:r>
              <a:rPr lang="en-US" sz="2400" dirty="0">
                <a:latin typeface="Times New Roman" pitchFamily="18" charset="0"/>
              </a:rPr>
              <a:t> Format of this statement is as follows</a:t>
            </a:r>
          </a:p>
          <a:p>
            <a:pPr marL="742950" lvl="1" indent="-285750">
              <a:spcBef>
                <a:spcPct val="20000"/>
              </a:spcBef>
              <a:buFontTx/>
              <a:buChar char="–"/>
            </a:pPr>
            <a:r>
              <a:rPr lang="en-US" sz="2400" dirty="0">
                <a:latin typeface="Times New Roman" pitchFamily="18" charset="0"/>
              </a:rPr>
              <a:t>ORIGIN &lt;address spec&gt;</a:t>
            </a:r>
          </a:p>
          <a:p>
            <a:pPr marL="742950" lvl="1" indent="-285750">
              <a:spcBef>
                <a:spcPct val="20000"/>
              </a:spcBef>
              <a:buFontTx/>
              <a:buChar char="–"/>
            </a:pPr>
            <a:r>
              <a:rPr lang="en-US" sz="2400" dirty="0">
                <a:latin typeface="Times New Roman" pitchFamily="18" charset="0"/>
              </a:rPr>
              <a:t> </a:t>
            </a:r>
            <a:r>
              <a:rPr lang="en-US" sz="2400" dirty="0">
                <a:solidFill>
                  <a:srgbClr val="C00000"/>
                </a:solidFill>
                <a:latin typeface="Times New Roman" pitchFamily="18" charset="0"/>
              </a:rPr>
              <a:t>&lt;address spec&gt;  may be operand or constant, symbol or symbolic expression.</a:t>
            </a:r>
          </a:p>
          <a:p>
            <a:pPr marL="742950" lvl="1" indent="-285750">
              <a:spcBef>
                <a:spcPct val="20000"/>
              </a:spcBef>
              <a:buFontTx/>
              <a:buChar char="–"/>
            </a:pPr>
            <a:r>
              <a:rPr lang="en-US" sz="2400" dirty="0">
                <a:latin typeface="Times New Roman" pitchFamily="18" charset="0"/>
              </a:rPr>
              <a:t>This directive indicates that LC should be set to The address given by &lt;address spec&gt;</a:t>
            </a:r>
          </a:p>
          <a:p>
            <a:pPr marL="742950" lvl="1" indent="-285750">
              <a:spcBef>
                <a:spcPct val="20000"/>
              </a:spcBef>
              <a:buFontTx/>
              <a:buChar char="–"/>
            </a:pPr>
            <a:r>
              <a:rPr lang="en-US" sz="2400" dirty="0">
                <a:solidFill>
                  <a:srgbClr val="C00000"/>
                </a:solidFill>
                <a:latin typeface="Times New Roman" pitchFamily="18" charset="0"/>
              </a:rPr>
              <a:t>The ORIGIN directive is useful when the machine code is not stored in consecutive memory location</a:t>
            </a:r>
            <a:r>
              <a:rPr lang="en-US" sz="2400" dirty="0">
                <a:latin typeface="Times New Roman" pitchFamily="18" charset="0"/>
              </a:rPr>
              <a:t>.</a:t>
            </a:r>
          </a:p>
          <a:p>
            <a:pPr marL="742950" lvl="1" indent="-285750">
              <a:spcBef>
                <a:spcPct val="20000"/>
              </a:spcBef>
              <a:buFontTx/>
              <a:buChar char="–"/>
            </a:pPr>
            <a:r>
              <a:rPr lang="en-US" sz="2400" dirty="0">
                <a:latin typeface="Times New Roman" pitchFamily="18" charset="0"/>
              </a:rPr>
              <a:t>ORIGIN provides ability to perform LC processing in relative manner rather than absolute manner</a:t>
            </a:r>
          </a:p>
        </p:txBody>
      </p:sp>
    </p:spTree>
    <p:extLst>
      <p:ext uri="{BB962C8B-B14F-4D97-AF65-F5344CB8AC3E}">
        <p14:creationId xmlns:p14="http://schemas.microsoft.com/office/powerpoint/2010/main" val="914675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685800" y="-304800"/>
            <a:ext cx="7772400" cy="1143000"/>
          </a:xfrm>
          <a:prstGeom prst="rect">
            <a:avLst/>
          </a:prstGeom>
          <a:noFill/>
          <a:ln w="9525">
            <a:noFill/>
            <a:miter lim="800000"/>
            <a:headEnd/>
            <a:tailEnd/>
          </a:ln>
          <a:effectLst/>
        </p:spPr>
        <p:txBody>
          <a:bodyPr anchor="ctr"/>
          <a:lstStyle/>
          <a:p>
            <a:pPr algn="ctr"/>
            <a:r>
              <a:rPr lang="en-US" sz="4000" u="sng" dirty="0">
                <a:solidFill>
                  <a:srgbClr val="003399"/>
                </a:solidFill>
              </a:rPr>
              <a:t>Advanced Assembler Directives</a:t>
            </a:r>
          </a:p>
        </p:txBody>
      </p:sp>
      <p:sp>
        <p:nvSpPr>
          <p:cNvPr id="34821" name="Rectangle 5"/>
          <p:cNvSpPr>
            <a:spLocks noChangeArrowheads="1"/>
          </p:cNvSpPr>
          <p:nvPr/>
        </p:nvSpPr>
        <p:spPr bwMode="auto">
          <a:xfrm>
            <a:off x="304800" y="457200"/>
            <a:ext cx="8534400" cy="6096000"/>
          </a:xfrm>
          <a:prstGeom prst="rect">
            <a:avLst/>
          </a:prstGeom>
          <a:noFill/>
          <a:ln w="9525">
            <a:noFill/>
            <a:miter lim="800000"/>
            <a:headEnd/>
            <a:tailEnd/>
          </a:ln>
          <a:effectLst/>
        </p:spPr>
        <p:txBody>
          <a:bodyPr/>
          <a:lstStyle/>
          <a:p>
            <a:pPr marL="342900" indent="-342900">
              <a:spcBef>
                <a:spcPct val="20000"/>
              </a:spcBef>
              <a:buFontTx/>
              <a:buChar char="•"/>
            </a:pPr>
            <a:r>
              <a:rPr lang="en-US" sz="2800" dirty="0">
                <a:latin typeface="Times New Roman" pitchFamily="18" charset="0"/>
              </a:rPr>
              <a:t>1. ORIGIN</a:t>
            </a:r>
          </a:p>
          <a:p>
            <a:pPr marL="342900" indent="-342900">
              <a:spcBef>
                <a:spcPct val="20000"/>
              </a:spcBef>
              <a:buFontTx/>
              <a:buChar char="•"/>
            </a:pPr>
            <a:r>
              <a:rPr lang="en-US" sz="2800" dirty="0">
                <a:latin typeface="Times New Roman" pitchFamily="18" charset="0"/>
              </a:rPr>
              <a:t>ORIGIN in Relative manner</a:t>
            </a:r>
          </a:p>
          <a:p>
            <a:pPr marL="342900" indent="-342900">
              <a:spcBef>
                <a:spcPct val="20000"/>
              </a:spcBef>
              <a:buFontTx/>
              <a:buChar char="•"/>
            </a:pPr>
            <a:r>
              <a:rPr lang="en-US" sz="2800" dirty="0">
                <a:latin typeface="Times New Roman" pitchFamily="18" charset="0"/>
              </a:rPr>
              <a:t>ORIGIN LOOP +2</a:t>
            </a:r>
          </a:p>
          <a:p>
            <a:pPr marL="342900" indent="-342900">
              <a:spcBef>
                <a:spcPct val="20000"/>
              </a:spcBef>
              <a:buFontTx/>
              <a:buChar char="•"/>
            </a:pPr>
            <a:r>
              <a:rPr lang="en-US" sz="2800" dirty="0">
                <a:latin typeface="Times New Roman" pitchFamily="18" charset="0"/>
              </a:rPr>
              <a:t>MULT CREG, B</a:t>
            </a:r>
          </a:p>
          <a:p>
            <a:pPr marL="342900" indent="-342900">
              <a:spcBef>
                <a:spcPct val="20000"/>
              </a:spcBef>
              <a:buFontTx/>
              <a:buChar char="•"/>
            </a:pPr>
            <a:r>
              <a:rPr lang="en-US" sz="2800" dirty="0">
                <a:latin typeface="Times New Roman" pitchFamily="18" charset="0"/>
              </a:rPr>
              <a:t>here LC at LOOP is 202, than now LC will set to location 204 and the address of machine code for MULT CREG,B will become 204</a:t>
            </a:r>
          </a:p>
          <a:p>
            <a:pPr marL="342900" indent="-342900">
              <a:spcBef>
                <a:spcPct val="20000"/>
              </a:spcBef>
              <a:buFontTx/>
              <a:buChar char="•"/>
            </a:pPr>
            <a:r>
              <a:rPr lang="en-US" sz="2800" dirty="0">
                <a:latin typeface="Times New Roman" pitchFamily="18" charset="0"/>
              </a:rPr>
              <a:t>The statement LAST+1 sets LC to location 217</a:t>
            </a:r>
          </a:p>
          <a:p>
            <a:pPr marL="342900" indent="-342900">
              <a:spcBef>
                <a:spcPct val="20000"/>
              </a:spcBef>
              <a:buFontTx/>
              <a:buChar char="•"/>
            </a:pPr>
            <a:r>
              <a:rPr lang="en-US" sz="2800" dirty="0">
                <a:latin typeface="Times New Roman" pitchFamily="18" charset="0"/>
              </a:rPr>
              <a:t>Equivalent effect can be achieved by  using statement ORIGIN 204 and ORIGIN 217, however absolute addresses used in these statements would needed be changed if the address specification of START statement is changed.</a:t>
            </a:r>
          </a:p>
        </p:txBody>
      </p:sp>
    </p:spTree>
    <p:extLst>
      <p:ext uri="{BB962C8B-B14F-4D97-AF65-F5344CB8AC3E}">
        <p14:creationId xmlns:p14="http://schemas.microsoft.com/office/powerpoint/2010/main" val="428861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3C889E94-EB47-48F7-9DCD-DABED722FD16}" type="slidenum">
              <a:rPr lang="en-US"/>
              <a:pPr/>
              <a:t>5</a:t>
            </a:fld>
            <a:endParaRPr lang="en-US"/>
          </a:p>
        </p:txBody>
      </p:sp>
      <p:sp>
        <p:nvSpPr>
          <p:cNvPr id="12290" name="Rectangle 2"/>
          <p:cNvSpPr>
            <a:spLocks noGrp="1" noChangeArrowheads="1"/>
          </p:cNvSpPr>
          <p:nvPr>
            <p:ph type="title"/>
          </p:nvPr>
        </p:nvSpPr>
        <p:spPr/>
        <p:txBody>
          <a:bodyPr/>
          <a:lstStyle/>
          <a:p>
            <a:r>
              <a:rPr lang="de-DE" dirty="0"/>
              <a:t>Machine code language</a:t>
            </a:r>
          </a:p>
        </p:txBody>
      </p:sp>
      <p:sp>
        <p:nvSpPr>
          <p:cNvPr id="12291" name="Rectangle 3"/>
          <p:cNvSpPr>
            <a:spLocks noGrp="1" noChangeArrowheads="1"/>
          </p:cNvSpPr>
          <p:nvPr>
            <p:ph type="body" idx="1"/>
          </p:nvPr>
        </p:nvSpPr>
        <p:spPr/>
        <p:txBody>
          <a:bodyPr/>
          <a:lstStyle/>
          <a:p>
            <a:r>
              <a:rPr lang="de-DE" dirty="0"/>
              <a:t>Structure:</a:t>
            </a:r>
          </a:p>
          <a:p>
            <a:pPr lvl="1"/>
            <a:r>
              <a:rPr lang="de-DE" dirty="0"/>
              <a:t>Operation code</a:t>
            </a:r>
          </a:p>
          <a:p>
            <a:pPr lvl="2"/>
            <a:r>
              <a:rPr lang="de-DE" dirty="0"/>
              <a:t>Defining executable operation</a:t>
            </a:r>
          </a:p>
          <a:p>
            <a:pPr lvl="1"/>
            <a:r>
              <a:rPr lang="de-DE" dirty="0"/>
              <a:t>Operand address</a:t>
            </a:r>
          </a:p>
          <a:p>
            <a:pPr lvl="2"/>
            <a:r>
              <a:rPr lang="de-DE" dirty="0"/>
              <a:t>Specification of operands </a:t>
            </a:r>
          </a:p>
          <a:p>
            <a:pPr lvl="3"/>
            <a:r>
              <a:rPr lang="de-DE" dirty="0"/>
              <a:t>Constants/register addresses/storage addresses</a:t>
            </a:r>
          </a:p>
        </p:txBody>
      </p:sp>
      <p:grpSp>
        <p:nvGrpSpPr>
          <p:cNvPr id="2" name="Group 6"/>
          <p:cNvGrpSpPr>
            <a:grpSpLocks/>
          </p:cNvGrpSpPr>
          <p:nvPr/>
        </p:nvGrpSpPr>
        <p:grpSpPr bwMode="auto">
          <a:xfrm>
            <a:off x="4495800" y="1981200"/>
            <a:ext cx="2819400" cy="395288"/>
            <a:chOff x="2928" y="1200"/>
            <a:chExt cx="1776" cy="249"/>
          </a:xfrm>
        </p:grpSpPr>
        <p:sp>
          <p:nvSpPr>
            <p:cNvPr id="12292" name="Text Box 4"/>
            <p:cNvSpPr txBox="1">
              <a:spLocks noChangeArrowheads="1"/>
            </p:cNvSpPr>
            <p:nvPr/>
          </p:nvSpPr>
          <p:spPr bwMode="auto">
            <a:xfrm>
              <a:off x="2928" y="1200"/>
              <a:ext cx="768" cy="249"/>
            </a:xfrm>
            <a:prstGeom prst="rect">
              <a:avLst/>
            </a:prstGeom>
            <a:noFill/>
            <a:ln w="28575">
              <a:solidFill>
                <a:schemeClr val="tx1"/>
              </a:solidFill>
              <a:miter lim="800000"/>
              <a:headEnd/>
              <a:tailEnd/>
            </a:ln>
            <a:effectLst/>
          </p:spPr>
          <p:txBody>
            <a:bodyPr>
              <a:spAutoFit/>
            </a:bodyPr>
            <a:lstStyle/>
            <a:p>
              <a:pPr>
                <a:spcBef>
                  <a:spcPct val="50000"/>
                </a:spcBef>
              </a:pPr>
              <a:r>
                <a:rPr lang="de-DE" b="1"/>
                <a:t>OpCode</a:t>
              </a:r>
              <a:endParaRPr lang="en-US" b="1"/>
            </a:p>
          </p:txBody>
        </p:sp>
        <p:sp>
          <p:nvSpPr>
            <p:cNvPr id="12293" name="Text Box 5"/>
            <p:cNvSpPr txBox="1">
              <a:spLocks noChangeArrowheads="1"/>
            </p:cNvSpPr>
            <p:nvPr/>
          </p:nvSpPr>
          <p:spPr bwMode="auto">
            <a:xfrm>
              <a:off x="3696" y="1200"/>
              <a:ext cx="1008" cy="249"/>
            </a:xfrm>
            <a:prstGeom prst="rect">
              <a:avLst/>
            </a:prstGeom>
            <a:noFill/>
            <a:ln w="28575">
              <a:solidFill>
                <a:schemeClr val="tx1"/>
              </a:solidFill>
              <a:miter lim="800000"/>
              <a:headEnd/>
              <a:tailEnd/>
            </a:ln>
            <a:effectLst/>
          </p:spPr>
          <p:txBody>
            <a:bodyPr>
              <a:spAutoFit/>
            </a:bodyPr>
            <a:lstStyle/>
            <a:p>
              <a:pPr>
                <a:spcBef>
                  <a:spcPct val="50000"/>
                </a:spcBef>
              </a:pPr>
              <a:r>
                <a:rPr lang="de-DE" b="1"/>
                <a:t>OpAddress</a:t>
              </a:r>
              <a:endParaRPr lang="en-US" b="1"/>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990601"/>
            <a:ext cx="8610600" cy="5029200"/>
          </a:xfrm>
          <a:prstGeom prst="rect">
            <a:avLst/>
          </a:prstGeom>
        </p:spPr>
      </p:pic>
    </p:spTree>
    <p:extLst>
      <p:ext uri="{BB962C8B-B14F-4D97-AF65-F5344CB8AC3E}">
        <p14:creationId xmlns:p14="http://schemas.microsoft.com/office/powerpoint/2010/main" val="1700869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en-US" sz="4000" u="sng" dirty="0">
                <a:solidFill>
                  <a:srgbClr val="003399"/>
                </a:solidFill>
              </a:rPr>
              <a:t>Advanced Assembler Directives</a:t>
            </a:r>
          </a:p>
        </p:txBody>
      </p:sp>
      <p:sp>
        <p:nvSpPr>
          <p:cNvPr id="34821" name="Rectangle 5"/>
          <p:cNvSpPr>
            <a:spLocks noChangeArrowheads="1"/>
          </p:cNvSpPr>
          <p:nvPr/>
        </p:nvSpPr>
        <p:spPr bwMode="auto">
          <a:xfrm>
            <a:off x="304800" y="1066800"/>
            <a:ext cx="8534400" cy="4724400"/>
          </a:xfrm>
          <a:prstGeom prst="rect">
            <a:avLst/>
          </a:prstGeom>
          <a:noFill/>
          <a:ln w="9525">
            <a:noFill/>
            <a:miter lim="800000"/>
            <a:headEnd/>
            <a:tailEnd/>
          </a:ln>
          <a:effectLst/>
        </p:spPr>
        <p:txBody>
          <a:bodyPr/>
          <a:lstStyle/>
          <a:p>
            <a:pPr marL="342900" indent="-342900">
              <a:spcBef>
                <a:spcPct val="20000"/>
              </a:spcBef>
              <a:buFontTx/>
              <a:buChar char="•"/>
            </a:pPr>
            <a:r>
              <a:rPr lang="en-US" sz="2800" dirty="0">
                <a:latin typeface="Times New Roman" pitchFamily="18" charset="0"/>
              </a:rPr>
              <a:t>2. EQU</a:t>
            </a:r>
          </a:p>
          <a:p>
            <a:pPr marL="742950" lvl="1" indent="-285750">
              <a:spcBef>
                <a:spcPct val="20000"/>
              </a:spcBef>
              <a:buFontTx/>
              <a:buChar char="–"/>
            </a:pPr>
            <a:r>
              <a:rPr lang="en-US" sz="2400" dirty="0">
                <a:latin typeface="Times New Roman" pitchFamily="18" charset="0"/>
              </a:rPr>
              <a:t>&lt;symbol&gt; EQU &lt;address spec&gt;</a:t>
            </a:r>
          </a:p>
          <a:p>
            <a:pPr marL="742950" lvl="1" indent="-285750">
              <a:spcBef>
                <a:spcPct val="20000"/>
              </a:spcBef>
              <a:buFontTx/>
              <a:buChar char="–"/>
            </a:pPr>
            <a:r>
              <a:rPr lang="en-US" sz="2400" dirty="0">
                <a:latin typeface="Times New Roman" pitchFamily="18" charset="0"/>
              </a:rPr>
              <a:t> Ex: A EQU B</a:t>
            </a:r>
          </a:p>
          <a:p>
            <a:pPr marL="742950" lvl="1" indent="-285750">
              <a:spcBef>
                <a:spcPct val="20000"/>
              </a:spcBef>
              <a:buFontTx/>
              <a:buChar char="–"/>
            </a:pPr>
            <a:r>
              <a:rPr lang="en-US" sz="2400" dirty="0"/>
              <a:t>Address of B is assigned to A in symbol table.</a:t>
            </a:r>
            <a:endParaRPr lang="en-US" sz="2400" dirty="0">
              <a:latin typeface="Times New Roman" pitchFamily="18" charset="0"/>
            </a:endParaRPr>
          </a:p>
          <a:p>
            <a:pPr marL="742950" lvl="1" indent="-285750">
              <a:spcBef>
                <a:spcPct val="20000"/>
              </a:spcBef>
              <a:buFontTx/>
              <a:buChar char="–"/>
            </a:pPr>
            <a:r>
              <a:rPr lang="en-US" sz="2400" dirty="0">
                <a:latin typeface="Times New Roman" pitchFamily="18" charset="0"/>
              </a:rPr>
              <a:t>This directive simply associate the name &lt;symbol&gt; with &lt; address spec&gt;.</a:t>
            </a:r>
          </a:p>
          <a:p>
            <a:pPr marL="742950" lvl="1" indent="-285750">
              <a:spcBef>
                <a:spcPct val="20000"/>
              </a:spcBef>
              <a:buFontTx/>
              <a:buChar char="–"/>
            </a:pPr>
            <a:r>
              <a:rPr lang="en-US" sz="2400" dirty="0">
                <a:latin typeface="Times New Roman" pitchFamily="18" charset="0"/>
              </a:rPr>
              <a:t>where &lt;address spec&gt; may be constant or operand.</a:t>
            </a:r>
          </a:p>
          <a:p>
            <a:pPr marL="742950" lvl="1" indent="-285750">
              <a:spcBef>
                <a:spcPct val="20000"/>
              </a:spcBef>
              <a:buFontTx/>
              <a:buChar char="–"/>
            </a:pPr>
            <a:r>
              <a:rPr lang="en-US" sz="2400" dirty="0">
                <a:latin typeface="Times New Roman" pitchFamily="18" charset="0"/>
              </a:rPr>
              <a:t>The EQU statement is defers from the DC/DS statement as no LC processing is implied</a:t>
            </a:r>
          </a:p>
        </p:txBody>
      </p:sp>
    </p:spTree>
    <p:extLst>
      <p:ext uri="{BB962C8B-B14F-4D97-AF65-F5344CB8AC3E}">
        <p14:creationId xmlns:p14="http://schemas.microsoft.com/office/powerpoint/2010/main" val="1831421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en-US" sz="4000" u="sng" dirty="0">
                <a:solidFill>
                  <a:srgbClr val="003399"/>
                </a:solidFill>
              </a:rPr>
              <a:t>Advanced Assembler Directives</a:t>
            </a:r>
          </a:p>
        </p:txBody>
      </p:sp>
      <p:sp>
        <p:nvSpPr>
          <p:cNvPr id="34821" name="Rectangle 5"/>
          <p:cNvSpPr>
            <a:spLocks noChangeArrowheads="1"/>
          </p:cNvSpPr>
          <p:nvPr/>
        </p:nvSpPr>
        <p:spPr bwMode="auto">
          <a:xfrm>
            <a:off x="304800" y="1066800"/>
            <a:ext cx="8534400" cy="4724400"/>
          </a:xfrm>
          <a:prstGeom prst="rect">
            <a:avLst/>
          </a:prstGeom>
          <a:noFill/>
          <a:ln w="9525">
            <a:noFill/>
            <a:miter lim="800000"/>
            <a:headEnd/>
            <a:tailEnd/>
          </a:ln>
          <a:effectLst/>
        </p:spPr>
        <p:txBody>
          <a:bodyPr/>
          <a:lstStyle/>
          <a:p>
            <a:pPr marL="342900" indent="-342900">
              <a:spcBef>
                <a:spcPct val="20000"/>
              </a:spcBef>
              <a:buFontTx/>
              <a:buChar char="•"/>
            </a:pPr>
            <a:r>
              <a:rPr lang="en-US" sz="2800" dirty="0">
                <a:latin typeface="Times New Roman" pitchFamily="18" charset="0"/>
              </a:rPr>
              <a:t>2. LTORG</a:t>
            </a:r>
          </a:p>
          <a:p>
            <a:pPr marL="742950" lvl="1" indent="-285750">
              <a:spcBef>
                <a:spcPct val="20000"/>
              </a:spcBef>
              <a:buFontTx/>
              <a:buChar char="–"/>
            </a:pPr>
            <a:r>
              <a:rPr lang="en-US" sz="2400" dirty="0">
                <a:latin typeface="Times New Roman" pitchFamily="18" charset="0"/>
              </a:rPr>
              <a:t>LTORG</a:t>
            </a:r>
          </a:p>
          <a:p>
            <a:pPr lvl="1">
              <a:spcBef>
                <a:spcPct val="20000"/>
              </a:spcBef>
            </a:pPr>
            <a:r>
              <a:rPr lang="en-US" sz="2400" dirty="0">
                <a:latin typeface="Times New Roman" pitchFamily="18" charset="0"/>
              </a:rPr>
              <a:t>‘=5’</a:t>
            </a:r>
          </a:p>
          <a:p>
            <a:pPr lvl="1">
              <a:spcBef>
                <a:spcPct val="20000"/>
              </a:spcBef>
            </a:pPr>
            <a:r>
              <a:rPr lang="en-US" sz="2400" dirty="0">
                <a:latin typeface="Times New Roman" pitchFamily="18" charset="0"/>
              </a:rPr>
              <a:t>‘=1’</a:t>
            </a:r>
          </a:p>
          <a:p>
            <a:pPr marL="742950" lvl="1" indent="-285750">
              <a:spcBef>
                <a:spcPct val="20000"/>
              </a:spcBef>
              <a:buFontTx/>
              <a:buChar char="–"/>
            </a:pPr>
            <a:r>
              <a:rPr lang="en-US" sz="2400" dirty="0">
                <a:latin typeface="Times New Roman" pitchFamily="18" charset="0"/>
              </a:rPr>
              <a:t>This directive allocates memory to all literals of current pool and update literal table, pool table</a:t>
            </a:r>
          </a:p>
          <a:p>
            <a:pPr marL="742950" lvl="1" indent="-285750">
              <a:spcBef>
                <a:spcPct val="20000"/>
              </a:spcBef>
              <a:buFontTx/>
              <a:buChar char="–"/>
            </a:pPr>
            <a:r>
              <a:rPr lang="en-US" sz="2400" dirty="0">
                <a:latin typeface="Times New Roman" pitchFamily="18" charset="0"/>
              </a:rPr>
              <a:t>Format of this instruction is as follows</a:t>
            </a:r>
          </a:p>
          <a:p>
            <a:pPr marL="742950" lvl="1" indent="-285750">
              <a:spcBef>
                <a:spcPct val="20000"/>
              </a:spcBef>
              <a:buFontTx/>
              <a:buChar char="–"/>
            </a:pPr>
            <a:r>
              <a:rPr lang="en-US" sz="2400" dirty="0">
                <a:latin typeface="Times New Roman" pitchFamily="18" charset="0"/>
              </a:rPr>
              <a:t>LTORG.</a:t>
            </a:r>
          </a:p>
          <a:p>
            <a:pPr marL="742950" lvl="1" indent="-285750">
              <a:spcBef>
                <a:spcPct val="20000"/>
              </a:spcBef>
              <a:buFontTx/>
              <a:buChar char="–"/>
            </a:pPr>
            <a:r>
              <a:rPr lang="en-US" sz="2400" dirty="0">
                <a:latin typeface="Times New Roman" pitchFamily="18" charset="0"/>
              </a:rPr>
              <a:t> If LTORG statement is not present, literals are placed after the END statement.</a:t>
            </a:r>
          </a:p>
        </p:txBody>
      </p:sp>
    </p:spTree>
    <p:extLst>
      <p:ext uri="{BB962C8B-B14F-4D97-AF65-F5344CB8AC3E}">
        <p14:creationId xmlns:p14="http://schemas.microsoft.com/office/powerpoint/2010/main" val="2342093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
            <a:ext cx="8991600" cy="6126162"/>
          </a:xfrm>
          <a:prstGeom prst="rect">
            <a:avLst/>
          </a:prstGeom>
        </p:spPr>
      </p:pic>
      <p:sp>
        <p:nvSpPr>
          <p:cNvPr id="5" name="TextBox 4"/>
          <p:cNvSpPr txBox="1"/>
          <p:nvPr/>
        </p:nvSpPr>
        <p:spPr>
          <a:xfrm>
            <a:off x="609600" y="6324600"/>
            <a:ext cx="7696200" cy="369332"/>
          </a:xfrm>
          <a:prstGeom prst="rect">
            <a:avLst/>
          </a:prstGeom>
          <a:noFill/>
        </p:spPr>
        <p:txBody>
          <a:bodyPr wrap="square" rtlCol="0">
            <a:spAutoFit/>
          </a:bodyPr>
          <a:lstStyle/>
          <a:p>
            <a:r>
              <a:rPr lang="en-US" dirty="0"/>
              <a:t>ASSEMBLY PROGRAM ILLUSTRATING ORIGIN AND LTORG</a:t>
            </a:r>
          </a:p>
        </p:txBody>
      </p:sp>
    </p:spTree>
    <p:extLst>
      <p:ext uri="{BB962C8B-B14F-4D97-AF65-F5344CB8AC3E}">
        <p14:creationId xmlns:p14="http://schemas.microsoft.com/office/powerpoint/2010/main" val="2722936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The LTORG statement permits programmer to specify where literal should be placed. by default assembler places literals after end statement</a:t>
            </a:r>
          </a:p>
          <a:p>
            <a:r>
              <a:rPr lang="en-US" dirty="0"/>
              <a:t>At Every LTORG statement, as also at END statement The assembler allocates memory to the literals of the literal pool. The pool contains all literals used in the program since start of program or start of LTORG statement.</a:t>
            </a:r>
          </a:p>
          <a:p>
            <a:r>
              <a:rPr lang="en-US" dirty="0"/>
              <a:t>in Program of previous slide , literals ‘=5’ and ‘=1’ are added to literal pool with addresses 211 and 212</a:t>
            </a:r>
          </a:p>
          <a:p>
            <a:r>
              <a:rPr lang="en-US" dirty="0"/>
              <a:t>A new literal pool now started and value ‘=1’ is put in to this pool in statement 15. this value is allocated at address 219 of second pool of literals rather than </a:t>
            </a:r>
            <a:r>
              <a:rPr lang="en-US"/>
              <a:t>location 213 </a:t>
            </a:r>
            <a:r>
              <a:rPr lang="en-US" dirty="0"/>
              <a:t>of first pool</a:t>
            </a:r>
          </a:p>
        </p:txBody>
      </p:sp>
    </p:spTree>
    <p:extLst>
      <p:ext uri="{BB962C8B-B14F-4D97-AF65-F5344CB8AC3E}">
        <p14:creationId xmlns:p14="http://schemas.microsoft.com/office/powerpoint/2010/main" val="238597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lstStyle/>
          <a:p>
            <a:r>
              <a:rPr lang="en-US" altLang="zh-TW" dirty="0"/>
              <a:t>Data Structures in Pass I</a:t>
            </a:r>
          </a:p>
        </p:txBody>
      </p:sp>
      <p:sp>
        <p:nvSpPr>
          <p:cNvPr id="84995" name="Rectangle 1027"/>
          <p:cNvSpPr>
            <a:spLocks noGrp="1" noChangeArrowheads="1"/>
          </p:cNvSpPr>
          <p:nvPr>
            <p:ph type="body" idx="1"/>
          </p:nvPr>
        </p:nvSpPr>
        <p:spPr>
          <a:xfrm>
            <a:off x="685800" y="1143000"/>
            <a:ext cx="8458200" cy="5029200"/>
          </a:xfrm>
        </p:spPr>
        <p:txBody>
          <a:bodyPr>
            <a:normAutofit fontScale="85000" lnSpcReduction="20000"/>
          </a:bodyPr>
          <a:lstStyle/>
          <a:p>
            <a:r>
              <a:rPr lang="en-US" altLang="zh-TW" dirty="0"/>
              <a:t>OPTAB – a table of mnemonic op codes</a:t>
            </a:r>
          </a:p>
          <a:p>
            <a:pPr lvl="1"/>
            <a:r>
              <a:rPr lang="en-US" altLang="zh-TW" dirty="0"/>
              <a:t>Contains mnemonic op code, class and  mnemonic info</a:t>
            </a:r>
          </a:p>
          <a:p>
            <a:pPr lvl="1"/>
            <a:r>
              <a:rPr lang="en-US" altLang="zh-TW" dirty="0"/>
              <a:t>Class field indicates whether the op code corresponds to </a:t>
            </a:r>
          </a:p>
          <a:p>
            <a:pPr lvl="2"/>
            <a:r>
              <a:rPr lang="en-US" altLang="zh-TW" dirty="0"/>
              <a:t>an imperative statement (IS), </a:t>
            </a:r>
          </a:p>
          <a:p>
            <a:pPr lvl="2"/>
            <a:r>
              <a:rPr lang="en-US" altLang="zh-TW" dirty="0"/>
              <a:t>a declaration statement (DL) or </a:t>
            </a:r>
          </a:p>
          <a:p>
            <a:pPr lvl="2"/>
            <a:r>
              <a:rPr lang="en-US" altLang="zh-TW" dirty="0"/>
              <a:t>an assembler Directive (AD)</a:t>
            </a:r>
          </a:p>
          <a:p>
            <a:pPr lvl="1"/>
            <a:r>
              <a:rPr lang="en-US" altLang="zh-TW" dirty="0"/>
              <a:t>For IS, mnemonic info field contains the pair ( machine </a:t>
            </a:r>
            <a:r>
              <a:rPr lang="en-US" altLang="zh-TW" dirty="0" err="1"/>
              <a:t>opcode</a:t>
            </a:r>
            <a:r>
              <a:rPr lang="en-US" altLang="zh-TW" dirty="0"/>
              <a:t>, instruction length)</a:t>
            </a:r>
          </a:p>
          <a:p>
            <a:pPr lvl="1"/>
            <a:r>
              <a:rPr lang="en-US" altLang="zh-TW" dirty="0"/>
              <a:t>Else, it contains the id of the routine to handle the declaration or a directive statement</a:t>
            </a:r>
          </a:p>
          <a:p>
            <a:pPr lvl="1"/>
            <a:r>
              <a:rPr lang="en-US" altLang="zh-TW" dirty="0"/>
              <a:t>In case of DS statement , routine R#7 would be called.</a:t>
            </a:r>
          </a:p>
          <a:p>
            <a:pPr lvl="1"/>
            <a:r>
              <a:rPr lang="en-US" altLang="zh-TW" dirty="0"/>
              <a:t>The routine processes the operand field of the statement to determine the amount of memory required and updates LC and the SYMTAB entry of the symbol defined  </a:t>
            </a:r>
          </a:p>
          <a:p>
            <a:endParaRPr lang="en-US" altLang="zh-TW" dirty="0"/>
          </a:p>
          <a:p>
            <a:endParaRPr lang="en-US" altLang="zh-TW"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52400"/>
            <a:ext cx="8001000" cy="6255610"/>
          </a:xfrm>
          <a:prstGeom prst="rect">
            <a:avLst/>
          </a:prstGeom>
        </p:spPr>
      </p:pic>
      <p:sp>
        <p:nvSpPr>
          <p:cNvPr id="5" name="TextBox 4"/>
          <p:cNvSpPr txBox="1"/>
          <p:nvPr/>
        </p:nvSpPr>
        <p:spPr>
          <a:xfrm>
            <a:off x="228600" y="6248400"/>
            <a:ext cx="8763000" cy="461665"/>
          </a:xfrm>
          <a:prstGeom prst="rect">
            <a:avLst/>
          </a:prstGeom>
          <a:noFill/>
        </p:spPr>
        <p:txBody>
          <a:bodyPr wrap="square" rtlCol="0">
            <a:spAutoFit/>
          </a:bodyPr>
          <a:lstStyle/>
          <a:p>
            <a:r>
              <a:rPr lang="en-US" sz="2400" b="1" dirty="0"/>
              <a:t>POOLTAB : A table of information concerning literal pools</a:t>
            </a:r>
          </a:p>
        </p:txBody>
      </p:sp>
      <p:graphicFrame>
        <p:nvGraphicFramePr>
          <p:cNvPr id="6" name="Table 5"/>
          <p:cNvGraphicFramePr>
            <a:graphicFrameLocks noGrp="1"/>
          </p:cNvGraphicFramePr>
          <p:nvPr>
            <p:extLst>
              <p:ext uri="{D42A27DB-BD31-4B8C-83A1-F6EECF244321}">
                <p14:modId xmlns:p14="http://schemas.microsoft.com/office/powerpoint/2010/main" val="2859531287"/>
              </p:ext>
            </p:extLst>
          </p:nvPr>
        </p:nvGraphicFramePr>
        <p:xfrm>
          <a:off x="5181600" y="4198874"/>
          <a:ext cx="1981200" cy="1592326"/>
        </p:xfrm>
        <a:graphic>
          <a:graphicData uri="http://schemas.openxmlformats.org/drawingml/2006/table">
            <a:tbl>
              <a:tblPr firstRow="1" firstCol="1" bandRow="1">
                <a:tableStyleId>{5C22544A-7EE6-4342-B048-85BDC9FD1C3A}</a:tableStyleId>
              </a:tblPr>
              <a:tblGrid>
                <a:gridCol w="1981200">
                  <a:extLst>
                    <a:ext uri="{9D8B030D-6E8A-4147-A177-3AD203B41FA5}">
                      <a16:colId xmlns:a16="http://schemas.microsoft.com/office/drawing/2014/main" val="20000"/>
                    </a:ext>
                  </a:extLst>
                </a:gridCol>
              </a:tblGrid>
              <a:tr h="421325">
                <a:tc>
                  <a:txBody>
                    <a:bodyPr/>
                    <a:lstStyle/>
                    <a:p>
                      <a:pPr marL="0" marR="0">
                        <a:lnSpc>
                          <a:spcPct val="115000"/>
                        </a:lnSpc>
                        <a:spcBef>
                          <a:spcPts val="0"/>
                        </a:spcBef>
                        <a:spcAft>
                          <a:spcPts val="0"/>
                        </a:spcAft>
                      </a:pPr>
                      <a:r>
                        <a:rPr lang="en-US" sz="1800">
                          <a:effectLst/>
                        </a:rPr>
                        <a:t>Literal 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7060">
                <a:tc>
                  <a:txBody>
                    <a:bodyPr/>
                    <a:lstStyle/>
                    <a:p>
                      <a:pPr marL="0" marR="0" algn="ctr">
                        <a:lnSpc>
                          <a:spcPct val="115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05589">
                <a:tc>
                  <a:txBody>
                    <a:bodyPr/>
                    <a:lstStyle/>
                    <a:p>
                      <a:pPr marL="0" marR="0" algn="ctr">
                        <a:lnSpc>
                          <a:spcPct val="115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8352">
                <a:tc>
                  <a:txBody>
                    <a:bodyPr/>
                    <a:lstStyle/>
                    <a:p>
                      <a:pPr marL="0" marR="0" algn="ctr">
                        <a:lnSpc>
                          <a:spcPct val="115000"/>
                        </a:lnSpc>
                        <a:spcBef>
                          <a:spcPts val="0"/>
                        </a:spcBef>
                        <a:spcAft>
                          <a:spcPts val="0"/>
                        </a:spcAft>
                      </a:pPr>
                      <a:r>
                        <a:rPr lang="en-US" sz="18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256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lstStyle/>
          <a:p>
            <a:r>
              <a:rPr lang="en-US" altLang="zh-TW" dirty="0"/>
              <a:t>Data Structures in Pass I</a:t>
            </a:r>
          </a:p>
        </p:txBody>
      </p:sp>
      <p:sp>
        <p:nvSpPr>
          <p:cNvPr id="84995" name="Rectangle 1027"/>
          <p:cNvSpPr>
            <a:spLocks noGrp="1" noChangeArrowheads="1"/>
          </p:cNvSpPr>
          <p:nvPr>
            <p:ph type="body" idx="1"/>
          </p:nvPr>
        </p:nvSpPr>
        <p:spPr>
          <a:xfrm>
            <a:off x="685800" y="1143000"/>
            <a:ext cx="8458200" cy="5029200"/>
          </a:xfrm>
        </p:spPr>
        <p:txBody>
          <a:bodyPr>
            <a:normAutofit fontScale="77500" lnSpcReduction="20000"/>
          </a:bodyPr>
          <a:lstStyle/>
          <a:p>
            <a:r>
              <a:rPr lang="en-US" altLang="zh-TW" dirty="0"/>
              <a:t>SYMTAB - Symbol Table</a:t>
            </a:r>
          </a:p>
          <a:p>
            <a:pPr lvl="1"/>
            <a:r>
              <a:rPr lang="en-US" altLang="zh-TW" dirty="0"/>
              <a:t>Contains address and length</a:t>
            </a:r>
          </a:p>
          <a:p>
            <a:r>
              <a:rPr lang="en-US" altLang="zh-TW" dirty="0"/>
              <a:t>LOCCTR - Location Counter</a:t>
            </a:r>
          </a:p>
          <a:p>
            <a:r>
              <a:rPr lang="en-US" altLang="zh-TW" dirty="0"/>
              <a:t>LITTAB – a table of literals used in the program</a:t>
            </a:r>
          </a:p>
          <a:p>
            <a:pPr lvl="1"/>
            <a:r>
              <a:rPr lang="en-US" altLang="zh-TW" dirty="0"/>
              <a:t>Contains literal and address</a:t>
            </a:r>
          </a:p>
          <a:p>
            <a:pPr lvl="1"/>
            <a:r>
              <a:rPr lang="en-US" altLang="zh-TW" dirty="0"/>
              <a:t>Awareness of different literal pools is maintained using auxiliary table POOLTAB. </a:t>
            </a:r>
          </a:p>
          <a:p>
            <a:pPr lvl="1"/>
            <a:r>
              <a:rPr lang="en-US" altLang="zh-TW" dirty="0"/>
              <a:t>This table contains literal number of starting literal of each pool.</a:t>
            </a:r>
          </a:p>
          <a:p>
            <a:pPr lvl="1"/>
            <a:r>
              <a:rPr lang="en-US" altLang="zh-TW" dirty="0"/>
              <a:t>At any stage current literal pool is the last pool in literal table.</a:t>
            </a:r>
          </a:p>
          <a:p>
            <a:pPr lvl="1"/>
            <a:r>
              <a:rPr lang="en-US" altLang="zh-TW" dirty="0"/>
              <a:t>In previous program first two literals will be allocated the addresses 211 and 212, At the end third literal will be allocated address 219</a:t>
            </a:r>
          </a:p>
          <a:p>
            <a:pPr marL="457200" lvl="1" indent="0">
              <a:buNone/>
            </a:pPr>
            <a:r>
              <a:rPr lang="en-US" altLang="zh-TW" dirty="0" err="1"/>
              <a:t>Pooltab_ptr</a:t>
            </a:r>
            <a:r>
              <a:rPr lang="en-US" altLang="zh-TW" dirty="0"/>
              <a:t> : points to entry in pool table</a:t>
            </a:r>
          </a:p>
          <a:p>
            <a:pPr marL="457200" lvl="1" indent="0">
              <a:buNone/>
            </a:pPr>
            <a:r>
              <a:rPr lang="en-US" altLang="zh-TW" dirty="0" err="1"/>
              <a:t>littab_ptr</a:t>
            </a:r>
            <a:r>
              <a:rPr lang="en-US" altLang="zh-TW" dirty="0"/>
              <a:t> : points to entry in literal table</a:t>
            </a:r>
          </a:p>
          <a:p>
            <a:endParaRPr lang="en-US" altLang="zh-TW"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Algorithm for first pass of assembler</a:t>
            </a:r>
          </a:p>
        </p:txBody>
      </p:sp>
      <p:sp>
        <p:nvSpPr>
          <p:cNvPr id="84995" name="Rectangle 1027"/>
          <p:cNvSpPr>
            <a:spLocks noGrp="1" noChangeArrowheads="1"/>
          </p:cNvSpPr>
          <p:nvPr>
            <p:ph type="body" idx="1"/>
          </p:nvPr>
        </p:nvSpPr>
        <p:spPr>
          <a:xfrm>
            <a:off x="152400" y="533400"/>
            <a:ext cx="8991600" cy="6096000"/>
          </a:xfrm>
        </p:spPr>
        <p:txBody>
          <a:bodyPr>
            <a:normAutofit fontScale="70000" lnSpcReduction="20000"/>
          </a:bodyPr>
          <a:lstStyle/>
          <a:p>
            <a:pPr marL="0" indent="0">
              <a:buNone/>
            </a:pPr>
            <a:r>
              <a:rPr lang="en-US" altLang="zh-TW" dirty="0">
                <a:solidFill>
                  <a:srgbClr val="0070C0"/>
                </a:solidFill>
              </a:rPr>
              <a:t>1)  </a:t>
            </a:r>
            <a:r>
              <a:rPr lang="en-US" altLang="zh-TW" dirty="0" err="1">
                <a:solidFill>
                  <a:srgbClr val="0070C0"/>
                </a:solidFill>
              </a:rPr>
              <a:t>loc_cntr</a:t>
            </a:r>
            <a:r>
              <a:rPr lang="en-US" altLang="zh-TW" dirty="0">
                <a:solidFill>
                  <a:srgbClr val="0070C0"/>
                </a:solidFill>
              </a:rPr>
              <a:t>=0(default value)</a:t>
            </a:r>
          </a:p>
          <a:p>
            <a:pPr marL="0" indent="0">
              <a:buNone/>
            </a:pPr>
            <a:r>
              <a:rPr lang="en-US" altLang="zh-TW" dirty="0"/>
              <a:t>	</a:t>
            </a:r>
            <a:r>
              <a:rPr lang="en-US" altLang="zh-TW" dirty="0" err="1"/>
              <a:t>pooltab_ptr</a:t>
            </a:r>
            <a:r>
              <a:rPr lang="en-US" altLang="zh-TW" dirty="0"/>
              <a:t>=1; POOLTAB[1]=1;</a:t>
            </a:r>
          </a:p>
          <a:p>
            <a:pPr marL="0" indent="0">
              <a:buNone/>
            </a:pPr>
            <a:r>
              <a:rPr lang="en-US" altLang="zh-TW" dirty="0"/>
              <a:t>	</a:t>
            </a:r>
            <a:r>
              <a:rPr lang="en-US" altLang="zh-TW" dirty="0" err="1"/>
              <a:t>littab_ptr</a:t>
            </a:r>
            <a:r>
              <a:rPr lang="en-US" altLang="zh-TW" dirty="0"/>
              <a:t>=1;</a:t>
            </a:r>
          </a:p>
          <a:p>
            <a:pPr marL="0" indent="0">
              <a:buNone/>
            </a:pPr>
            <a:r>
              <a:rPr lang="en-US" altLang="zh-TW" dirty="0">
                <a:solidFill>
                  <a:srgbClr val="0070C0"/>
                </a:solidFill>
              </a:rPr>
              <a:t>2) While next statement is not END statement</a:t>
            </a:r>
          </a:p>
          <a:p>
            <a:pPr marL="0" indent="0">
              <a:buNone/>
            </a:pPr>
            <a:r>
              <a:rPr lang="en-US" altLang="zh-TW" dirty="0"/>
              <a:t>	</a:t>
            </a:r>
            <a:r>
              <a:rPr lang="en-US" altLang="zh-TW" dirty="0">
                <a:solidFill>
                  <a:schemeClr val="accent2"/>
                </a:solidFill>
              </a:rPr>
              <a:t>a) If a label is present then</a:t>
            </a:r>
          </a:p>
          <a:p>
            <a:pPr marL="0" indent="0">
              <a:buNone/>
            </a:pPr>
            <a:r>
              <a:rPr lang="en-US" altLang="zh-TW" dirty="0"/>
              <a:t>		</a:t>
            </a:r>
            <a:r>
              <a:rPr lang="en-US" altLang="zh-TW" dirty="0" err="1"/>
              <a:t>this_label</a:t>
            </a:r>
            <a:r>
              <a:rPr lang="en-US" altLang="zh-TW" dirty="0"/>
              <a:t>=symbol in label field</a:t>
            </a:r>
          </a:p>
          <a:p>
            <a:pPr marL="0" indent="0">
              <a:buNone/>
            </a:pPr>
            <a:r>
              <a:rPr lang="en-US" altLang="zh-TW" dirty="0"/>
              <a:t>		Enter (</a:t>
            </a:r>
            <a:r>
              <a:rPr lang="en-US" altLang="zh-TW" dirty="0" err="1"/>
              <a:t>this_label</a:t>
            </a:r>
            <a:r>
              <a:rPr lang="en-US" altLang="zh-TW" dirty="0"/>
              <a:t>, </a:t>
            </a:r>
            <a:r>
              <a:rPr lang="en-US" altLang="zh-TW" dirty="0" err="1"/>
              <a:t>loc_cntr</a:t>
            </a:r>
            <a:r>
              <a:rPr lang="en-US" altLang="zh-TW" dirty="0"/>
              <a:t>) in SYMTAB</a:t>
            </a:r>
          </a:p>
          <a:p>
            <a:pPr marL="0" indent="0">
              <a:buNone/>
            </a:pPr>
            <a:r>
              <a:rPr lang="en-US" altLang="zh-TW" dirty="0"/>
              <a:t>	</a:t>
            </a:r>
            <a:r>
              <a:rPr lang="en-US" altLang="zh-TW" dirty="0">
                <a:solidFill>
                  <a:schemeClr val="accent2"/>
                </a:solidFill>
              </a:rPr>
              <a:t>b) If an LTORG statement then</a:t>
            </a:r>
          </a:p>
          <a:p>
            <a:pPr marL="0" indent="0">
              <a:buNone/>
            </a:pPr>
            <a:r>
              <a:rPr lang="en-US" altLang="zh-TW" dirty="0"/>
              <a:t>	(</a:t>
            </a:r>
            <a:r>
              <a:rPr lang="en-US" altLang="zh-TW" dirty="0" err="1"/>
              <a:t>i</a:t>
            </a:r>
            <a:r>
              <a:rPr lang="en-US" altLang="zh-TW" dirty="0"/>
              <a:t>)	 Process literals LITTAB to allocate memory and put the  address field. update </a:t>
            </a:r>
            <a:r>
              <a:rPr lang="en-US" altLang="zh-TW" dirty="0" err="1"/>
              <a:t>loc_cntr</a:t>
            </a:r>
            <a:r>
              <a:rPr lang="en-US" altLang="zh-TW" dirty="0"/>
              <a:t> accordingly</a:t>
            </a:r>
          </a:p>
          <a:p>
            <a:pPr marL="0" indent="0">
              <a:buNone/>
            </a:pPr>
            <a:r>
              <a:rPr lang="en-US" altLang="zh-TW" dirty="0"/>
              <a:t>	(ii)	 </a:t>
            </a:r>
            <a:r>
              <a:rPr lang="en-US" altLang="zh-TW" dirty="0" err="1"/>
              <a:t>pooltab_ptr</a:t>
            </a:r>
            <a:r>
              <a:rPr lang="en-US" altLang="zh-TW" dirty="0"/>
              <a:t>= pooltab_ptr+1;</a:t>
            </a:r>
          </a:p>
          <a:p>
            <a:pPr marL="0" indent="0">
              <a:buNone/>
            </a:pPr>
            <a:r>
              <a:rPr lang="en-US" altLang="zh-TW" dirty="0"/>
              <a:t>	(iii) 	POOLTAB[ </a:t>
            </a:r>
            <a:r>
              <a:rPr lang="en-US" altLang="zh-TW" dirty="0" err="1"/>
              <a:t>pooltab_ptr</a:t>
            </a:r>
            <a:r>
              <a:rPr lang="en-US" altLang="zh-TW" dirty="0"/>
              <a:t>]= </a:t>
            </a:r>
            <a:r>
              <a:rPr lang="en-US" altLang="zh-TW" dirty="0" err="1"/>
              <a:t>littab_ptr</a:t>
            </a:r>
            <a:endParaRPr lang="en-US" altLang="zh-TW" dirty="0"/>
          </a:p>
          <a:p>
            <a:pPr marL="0" indent="0">
              <a:buNone/>
            </a:pPr>
            <a:r>
              <a:rPr lang="en-US" altLang="zh-TW" dirty="0"/>
              <a:t>	</a:t>
            </a:r>
            <a:r>
              <a:rPr lang="en-US" altLang="zh-TW" dirty="0">
                <a:solidFill>
                  <a:schemeClr val="accent2"/>
                </a:solidFill>
              </a:rPr>
              <a:t>c)  If a START or ORIGIN statement then</a:t>
            </a:r>
          </a:p>
          <a:p>
            <a:pPr marL="0" indent="0">
              <a:buNone/>
            </a:pPr>
            <a:r>
              <a:rPr lang="en-US" altLang="zh-TW" dirty="0"/>
              <a:t>		</a:t>
            </a:r>
            <a:r>
              <a:rPr lang="en-US" altLang="zh-TW" dirty="0" err="1"/>
              <a:t>loc_cntr</a:t>
            </a:r>
            <a:r>
              <a:rPr lang="en-US" altLang="zh-TW" dirty="0"/>
              <a:t>=value specified in operand field;</a:t>
            </a:r>
          </a:p>
          <a:p>
            <a:pPr marL="0" indent="0">
              <a:buNone/>
            </a:pPr>
            <a:r>
              <a:rPr lang="en-US" altLang="zh-TW" dirty="0"/>
              <a:t>	</a:t>
            </a:r>
            <a:r>
              <a:rPr lang="en-US" altLang="zh-TW" dirty="0">
                <a:solidFill>
                  <a:schemeClr val="accent2"/>
                </a:solidFill>
              </a:rPr>
              <a:t>d) If an EQU statement then</a:t>
            </a:r>
          </a:p>
          <a:p>
            <a:pPr marL="0" indent="0">
              <a:buNone/>
            </a:pPr>
            <a:r>
              <a:rPr lang="en-US" altLang="zh-TW" dirty="0"/>
              <a:t>	  (</a:t>
            </a:r>
            <a:r>
              <a:rPr lang="en-US" altLang="zh-TW" dirty="0" err="1"/>
              <a:t>i</a:t>
            </a:r>
            <a:r>
              <a:rPr lang="en-US" altLang="zh-TW" dirty="0"/>
              <a:t>) </a:t>
            </a:r>
            <a:r>
              <a:rPr lang="en-US" altLang="zh-TW" dirty="0" err="1"/>
              <a:t>this_address</a:t>
            </a:r>
            <a:r>
              <a:rPr lang="en-US" altLang="zh-TW" dirty="0"/>
              <a:t>=value specified in &lt;address spec&gt;;</a:t>
            </a:r>
          </a:p>
          <a:p>
            <a:pPr marL="0" indent="0">
              <a:buNone/>
            </a:pPr>
            <a:r>
              <a:rPr lang="en-US" altLang="zh-TW" dirty="0"/>
              <a:t>	  (ii) Correct the </a:t>
            </a:r>
            <a:r>
              <a:rPr lang="en-US" altLang="zh-TW" dirty="0" err="1"/>
              <a:t>symtab</a:t>
            </a:r>
            <a:r>
              <a:rPr lang="en-US" altLang="zh-TW" dirty="0"/>
              <a:t> entry for </a:t>
            </a:r>
            <a:r>
              <a:rPr lang="en-US" altLang="zh-TW" dirty="0" err="1"/>
              <a:t>this_label</a:t>
            </a:r>
            <a:r>
              <a:rPr lang="en-US" altLang="zh-TW" dirty="0"/>
              <a:t> to (</a:t>
            </a:r>
            <a:r>
              <a:rPr lang="en-US" altLang="zh-TW" dirty="0" err="1"/>
              <a:t>this_label</a:t>
            </a:r>
            <a:r>
              <a:rPr lang="en-US" altLang="zh-TW" dirty="0"/>
              <a:t>,    </a:t>
            </a:r>
            <a:r>
              <a:rPr lang="en-US" altLang="zh-TW" dirty="0" err="1"/>
              <a:t>this_address</a:t>
            </a:r>
            <a:r>
              <a:rPr lang="en-US" altLang="zh-TW" dirty="0"/>
              <a:t>);</a:t>
            </a:r>
          </a:p>
        </p:txBody>
      </p:sp>
    </p:spTree>
    <p:extLst>
      <p:ext uri="{BB962C8B-B14F-4D97-AF65-F5344CB8AC3E}">
        <p14:creationId xmlns:p14="http://schemas.microsoft.com/office/powerpoint/2010/main" val="1320123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1027"/>
          <p:cNvSpPr>
            <a:spLocks noGrp="1" noChangeArrowheads="1"/>
          </p:cNvSpPr>
          <p:nvPr>
            <p:ph type="body" idx="1"/>
          </p:nvPr>
        </p:nvSpPr>
        <p:spPr>
          <a:xfrm>
            <a:off x="0" y="0"/>
            <a:ext cx="9144000" cy="6858000"/>
          </a:xfrm>
        </p:spPr>
        <p:txBody>
          <a:bodyPr>
            <a:noAutofit/>
          </a:bodyPr>
          <a:lstStyle/>
          <a:p>
            <a:pPr marL="0" indent="0">
              <a:buNone/>
            </a:pPr>
            <a:r>
              <a:rPr lang="en-US" altLang="zh-TW" sz="1800" b="1" dirty="0"/>
              <a:t>	</a:t>
            </a:r>
            <a:r>
              <a:rPr lang="en-US" altLang="zh-TW" sz="1800" b="1" dirty="0">
                <a:solidFill>
                  <a:schemeClr val="accent2"/>
                </a:solidFill>
              </a:rPr>
              <a:t>e) If a declaration</a:t>
            </a:r>
          </a:p>
          <a:p>
            <a:pPr marL="0" indent="0">
              <a:buNone/>
            </a:pPr>
            <a:r>
              <a:rPr lang="en-US" altLang="zh-TW" sz="1800" b="1" dirty="0"/>
              <a:t>	(</a:t>
            </a:r>
            <a:r>
              <a:rPr lang="en-US" altLang="zh-TW" sz="1800" b="1" dirty="0" err="1"/>
              <a:t>i</a:t>
            </a:r>
            <a:r>
              <a:rPr lang="en-US" altLang="zh-TW" sz="1800" b="1" dirty="0"/>
              <a:t>) Code= code of the declaration statement</a:t>
            </a:r>
          </a:p>
          <a:p>
            <a:pPr marL="0" indent="0">
              <a:buNone/>
            </a:pPr>
            <a:r>
              <a:rPr lang="en-US" altLang="zh-TW" sz="1800" b="1" dirty="0"/>
              <a:t>	(ii) Size= size of memory area required by DC/DS</a:t>
            </a:r>
          </a:p>
          <a:p>
            <a:pPr marL="0" indent="0">
              <a:buNone/>
            </a:pPr>
            <a:r>
              <a:rPr lang="en-US" altLang="zh-TW" sz="1800" b="1" dirty="0"/>
              <a:t>                (iii) is symbol is present in label field  than correct entry in symbol table entry   	for </a:t>
            </a:r>
            <a:r>
              <a:rPr lang="en-US" altLang="zh-TW" sz="1800" b="1" dirty="0" err="1"/>
              <a:t>this_label</a:t>
            </a:r>
            <a:r>
              <a:rPr lang="en-US" altLang="zh-TW" sz="1800" b="1" dirty="0"/>
              <a:t> to (</a:t>
            </a:r>
            <a:r>
              <a:rPr lang="en-US" altLang="zh-TW" sz="1800" b="1" dirty="0" err="1"/>
              <a:t>this_label</a:t>
            </a:r>
            <a:r>
              <a:rPr lang="en-US" altLang="zh-TW" sz="1800" b="1" dirty="0"/>
              <a:t>, &lt;LC &gt;, size)</a:t>
            </a:r>
          </a:p>
          <a:p>
            <a:pPr marL="0" indent="0">
              <a:buNone/>
            </a:pPr>
            <a:r>
              <a:rPr lang="en-US" altLang="zh-TW" sz="1800" b="1" dirty="0"/>
              <a:t>	(</a:t>
            </a:r>
            <a:r>
              <a:rPr lang="en-US" altLang="zh-TW" sz="1800" b="1" dirty="0" err="1"/>
              <a:t>iV</a:t>
            </a:r>
            <a:r>
              <a:rPr lang="en-US" altLang="zh-TW" sz="1800" b="1" dirty="0"/>
              <a:t>) </a:t>
            </a:r>
            <a:r>
              <a:rPr lang="en-US" altLang="zh-TW" sz="1800" b="1" dirty="0" err="1"/>
              <a:t>loc_cntr</a:t>
            </a:r>
            <a:r>
              <a:rPr lang="en-US" altLang="zh-TW" sz="1800" b="1" dirty="0"/>
              <a:t>=</a:t>
            </a:r>
            <a:r>
              <a:rPr lang="en-US" altLang="zh-TW" sz="1800" b="1" dirty="0" err="1"/>
              <a:t>loc_cntr+size</a:t>
            </a:r>
            <a:r>
              <a:rPr lang="en-US" altLang="zh-TW" sz="1800" b="1" dirty="0"/>
              <a:t>;</a:t>
            </a:r>
          </a:p>
          <a:p>
            <a:pPr marL="0" indent="0">
              <a:buNone/>
            </a:pPr>
            <a:r>
              <a:rPr lang="en-US" altLang="zh-TW" sz="1800" b="1" dirty="0"/>
              <a:t>	(V) Generate IC ’(</a:t>
            </a:r>
            <a:r>
              <a:rPr lang="en-US" altLang="zh-TW" sz="1800" b="1" dirty="0" err="1"/>
              <a:t>DL,code</a:t>
            </a:r>
            <a:r>
              <a:rPr lang="en-US" altLang="zh-TW" sz="1800" b="1" dirty="0"/>
              <a:t>)’..</a:t>
            </a:r>
          </a:p>
          <a:p>
            <a:pPr marL="0" indent="0">
              <a:buNone/>
            </a:pPr>
            <a:r>
              <a:rPr lang="en-US" altLang="zh-TW" sz="1800" b="1" dirty="0"/>
              <a:t>       	</a:t>
            </a:r>
            <a:r>
              <a:rPr lang="en-US" altLang="zh-TW" sz="1800" b="1" dirty="0">
                <a:solidFill>
                  <a:schemeClr val="accent2"/>
                </a:solidFill>
              </a:rPr>
              <a:t>f) If an imperative statement then</a:t>
            </a:r>
          </a:p>
          <a:p>
            <a:pPr marL="0" indent="0">
              <a:buNone/>
            </a:pPr>
            <a:r>
              <a:rPr lang="en-US" altLang="zh-TW" sz="1800" b="1" dirty="0"/>
              <a:t>	(</a:t>
            </a:r>
            <a:r>
              <a:rPr lang="en-US" altLang="zh-TW" sz="1800" b="1" dirty="0" err="1"/>
              <a:t>i</a:t>
            </a:r>
            <a:r>
              <a:rPr lang="en-US" altLang="zh-TW" sz="1800" b="1" dirty="0"/>
              <a:t>) Code= machine </a:t>
            </a:r>
            <a:r>
              <a:rPr lang="en-US" altLang="zh-TW" sz="1800" b="1" dirty="0" err="1"/>
              <a:t>opcode</a:t>
            </a:r>
            <a:r>
              <a:rPr lang="en-US" altLang="zh-TW" sz="1800" b="1" dirty="0"/>
              <a:t> from OPTAB</a:t>
            </a:r>
          </a:p>
          <a:p>
            <a:pPr marL="0" indent="0">
              <a:buNone/>
            </a:pPr>
            <a:r>
              <a:rPr lang="en-US" altLang="zh-TW" sz="1800" b="1" dirty="0"/>
              <a:t>	(ii) </a:t>
            </a:r>
            <a:r>
              <a:rPr lang="en-US" altLang="zh-TW" sz="1800" b="1" dirty="0" err="1"/>
              <a:t>loc_cntr</a:t>
            </a:r>
            <a:r>
              <a:rPr lang="en-US" altLang="zh-TW" sz="1800" b="1" dirty="0"/>
              <a:t>=</a:t>
            </a:r>
            <a:r>
              <a:rPr lang="en-US" altLang="zh-TW" sz="1800" b="1" dirty="0" err="1"/>
              <a:t>loc_cntr+instruction</a:t>
            </a:r>
            <a:r>
              <a:rPr lang="en-US" altLang="zh-TW" sz="1800" b="1" dirty="0"/>
              <a:t> length from OPTAB;</a:t>
            </a:r>
          </a:p>
          <a:p>
            <a:pPr marL="0" indent="0">
              <a:buNone/>
            </a:pPr>
            <a:r>
              <a:rPr lang="en-US" altLang="zh-TW" sz="1800" b="1" dirty="0"/>
              <a:t>	(iii) if operand is a literal then</a:t>
            </a:r>
          </a:p>
          <a:p>
            <a:pPr marL="0" indent="0">
              <a:buNone/>
            </a:pPr>
            <a:r>
              <a:rPr lang="en-US" altLang="zh-TW" sz="1800" b="1" dirty="0"/>
              <a:t>		</a:t>
            </a:r>
            <a:r>
              <a:rPr lang="en-US" altLang="zh-TW" sz="1600" b="1" dirty="0" err="1"/>
              <a:t>this_literal</a:t>
            </a:r>
            <a:r>
              <a:rPr lang="en-US" altLang="zh-TW" sz="1600" b="1" dirty="0"/>
              <a:t>=literal</a:t>
            </a:r>
            <a:r>
              <a:rPr lang="en-US" altLang="zh-TW" sz="1800" b="1" dirty="0"/>
              <a:t> in operand field;</a:t>
            </a:r>
          </a:p>
          <a:p>
            <a:pPr marL="0" indent="0">
              <a:buNone/>
            </a:pPr>
            <a:r>
              <a:rPr lang="en-US" altLang="zh-TW" sz="1800" b="1" dirty="0"/>
              <a:t>		LITTAB[</a:t>
            </a:r>
            <a:r>
              <a:rPr lang="en-US" altLang="zh-TW" sz="1800" b="1" dirty="0" err="1"/>
              <a:t>littab_ptr</a:t>
            </a:r>
            <a:r>
              <a:rPr lang="en-US" altLang="zh-TW" sz="1800" b="1" dirty="0"/>
              <a:t>]=</a:t>
            </a:r>
            <a:r>
              <a:rPr lang="en-US" altLang="zh-TW" sz="1800" b="1" dirty="0" err="1"/>
              <a:t>this_literal</a:t>
            </a:r>
            <a:r>
              <a:rPr lang="en-US" altLang="zh-TW" sz="1800" b="1" dirty="0"/>
              <a:t>;</a:t>
            </a:r>
          </a:p>
          <a:p>
            <a:pPr marL="0" indent="0">
              <a:buNone/>
            </a:pPr>
            <a:r>
              <a:rPr lang="en-US" altLang="zh-TW" sz="1800" b="1" dirty="0"/>
              <a:t>		</a:t>
            </a:r>
            <a:r>
              <a:rPr lang="en-US" altLang="zh-TW" sz="1800" b="1" dirty="0" err="1"/>
              <a:t>littab_ptr</a:t>
            </a:r>
            <a:r>
              <a:rPr lang="en-US" altLang="zh-TW" sz="1800" b="1" dirty="0"/>
              <a:t>= </a:t>
            </a:r>
            <a:r>
              <a:rPr lang="en-US" altLang="zh-TW" sz="1800" b="1" dirty="0" err="1"/>
              <a:t>littab_ptr</a:t>
            </a:r>
            <a:r>
              <a:rPr lang="en-US" altLang="zh-TW" sz="1800" b="1" dirty="0"/>
              <a:t> +1;</a:t>
            </a:r>
          </a:p>
          <a:p>
            <a:pPr marL="0" indent="0">
              <a:buNone/>
            </a:pPr>
            <a:r>
              <a:rPr lang="en-US" altLang="zh-TW" sz="1800" b="1" dirty="0"/>
              <a:t>		</a:t>
            </a:r>
            <a:r>
              <a:rPr lang="en-US" altLang="zh-TW" sz="1800" b="1" dirty="0">
                <a:solidFill>
                  <a:srgbClr val="FF0000"/>
                </a:solidFill>
              </a:rPr>
              <a:t>else</a:t>
            </a:r>
            <a:r>
              <a:rPr lang="en-US" altLang="zh-TW" sz="1800" b="1" dirty="0"/>
              <a:t>        </a:t>
            </a:r>
            <a:r>
              <a:rPr lang="en-US" altLang="zh-TW" sz="1800" b="1" dirty="0" err="1"/>
              <a:t>this_entry</a:t>
            </a:r>
            <a:r>
              <a:rPr lang="en-US" altLang="zh-TW" sz="1800" b="1" dirty="0"/>
              <a:t>= SYMTAB entry number of operand</a:t>
            </a:r>
          </a:p>
          <a:p>
            <a:pPr marL="0" indent="0">
              <a:buNone/>
            </a:pPr>
            <a:r>
              <a:rPr lang="en-US" altLang="zh-TW" sz="1800" b="1" dirty="0"/>
              <a:t>		generate IC ‘(IS, code)(S, </a:t>
            </a:r>
            <a:r>
              <a:rPr lang="en-US" altLang="zh-TW" sz="1800" b="1" dirty="0" err="1"/>
              <a:t>this_entry</a:t>
            </a:r>
            <a:r>
              <a:rPr lang="en-US" altLang="zh-TW" sz="1800" b="1" dirty="0"/>
              <a:t>)’;</a:t>
            </a:r>
          </a:p>
          <a:p>
            <a:pPr marL="0" indent="0">
              <a:buNone/>
            </a:pPr>
            <a:r>
              <a:rPr lang="en-US" altLang="zh-TW" sz="1800" b="1" dirty="0">
                <a:solidFill>
                  <a:schemeClr val="accent1"/>
                </a:solidFill>
              </a:rPr>
              <a:t>3) (processing END statement)</a:t>
            </a:r>
          </a:p>
          <a:p>
            <a:pPr marL="0" indent="0">
              <a:buNone/>
            </a:pPr>
            <a:r>
              <a:rPr lang="en-US" altLang="zh-TW" sz="1800" b="1" dirty="0"/>
              <a:t>	a) Perform step2(b)</a:t>
            </a:r>
          </a:p>
          <a:p>
            <a:pPr marL="0" indent="0">
              <a:buNone/>
            </a:pPr>
            <a:r>
              <a:rPr lang="en-US" altLang="zh-TW" sz="1800" b="1" dirty="0"/>
              <a:t>	b) Generate IC ‘(AD,02)’</a:t>
            </a:r>
          </a:p>
          <a:p>
            <a:pPr marL="0" indent="0">
              <a:buNone/>
            </a:pPr>
            <a:r>
              <a:rPr lang="en-US" altLang="zh-TW" sz="1800" b="1" dirty="0"/>
              <a:t>	c) Go to pass II</a:t>
            </a:r>
          </a:p>
        </p:txBody>
      </p:sp>
    </p:spTree>
    <p:extLst>
      <p:ext uri="{BB962C8B-B14F-4D97-AF65-F5344CB8AC3E}">
        <p14:creationId xmlns:p14="http://schemas.microsoft.com/office/powerpoint/2010/main" val="66728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the Assembly Language Programming</a:t>
            </a:r>
          </a:p>
        </p:txBody>
      </p:sp>
      <p:sp>
        <p:nvSpPr>
          <p:cNvPr id="3" name="Content Placeholder 2"/>
          <p:cNvSpPr>
            <a:spLocks noGrp="1"/>
          </p:cNvSpPr>
          <p:nvPr>
            <p:ph idx="1"/>
          </p:nvPr>
        </p:nvSpPr>
        <p:spPr>
          <a:xfrm>
            <a:off x="76200" y="1600200"/>
            <a:ext cx="8839200" cy="4525963"/>
          </a:xfrm>
        </p:spPr>
        <p:txBody>
          <a:bodyPr>
            <a:normAutofit fontScale="92500" lnSpcReduction="10000"/>
          </a:bodyPr>
          <a:lstStyle/>
          <a:p>
            <a:r>
              <a:rPr lang="en-US" dirty="0"/>
              <a:t>An Assembly language is a </a:t>
            </a:r>
          </a:p>
          <a:p>
            <a:pPr lvl="1"/>
            <a:r>
              <a:rPr lang="en-US" dirty="0"/>
              <a:t>machine dependent, </a:t>
            </a:r>
          </a:p>
          <a:p>
            <a:pPr lvl="1"/>
            <a:r>
              <a:rPr lang="en-US" dirty="0"/>
              <a:t>low level Programming language specific to a certain computer system.</a:t>
            </a:r>
          </a:p>
          <a:p>
            <a:pPr marL="0" indent="0">
              <a:buNone/>
            </a:pPr>
            <a:r>
              <a:rPr lang="en-US" dirty="0"/>
              <a:t>Three features when compared with machine language are</a:t>
            </a:r>
          </a:p>
          <a:p>
            <a:pPr marL="514350" indent="-514350">
              <a:buAutoNum type="arabicPeriod"/>
            </a:pPr>
            <a:r>
              <a:rPr lang="en-US" dirty="0"/>
              <a:t>Mnemonic Operation Codes</a:t>
            </a:r>
          </a:p>
          <a:p>
            <a:pPr marL="514350" indent="-514350">
              <a:buAutoNum type="arabicPeriod"/>
            </a:pPr>
            <a:r>
              <a:rPr lang="en-US" dirty="0"/>
              <a:t>Symbolic operands</a:t>
            </a:r>
          </a:p>
          <a:p>
            <a:pPr marL="514350" indent="-514350">
              <a:buAutoNum type="arabicPeriod"/>
            </a:pPr>
            <a:r>
              <a:rPr lang="en-US" dirty="0"/>
              <a:t>Data declarations</a:t>
            </a:r>
          </a:p>
        </p:txBody>
      </p:sp>
    </p:spTree>
    <p:extLst>
      <p:ext uri="{BB962C8B-B14F-4D97-AF65-F5344CB8AC3E}">
        <p14:creationId xmlns:p14="http://schemas.microsoft.com/office/powerpoint/2010/main" val="1900089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lstStyle/>
          <a:p>
            <a:r>
              <a:rPr lang="en-US" altLang="zh-TW" dirty="0"/>
              <a:t>Intermediate code form</a:t>
            </a:r>
          </a:p>
        </p:txBody>
      </p:sp>
      <p:sp>
        <p:nvSpPr>
          <p:cNvPr id="84995" name="Rectangle 1027"/>
          <p:cNvSpPr>
            <a:spLocks noGrp="1" noChangeArrowheads="1"/>
          </p:cNvSpPr>
          <p:nvPr>
            <p:ph type="body" idx="1"/>
          </p:nvPr>
        </p:nvSpPr>
        <p:spPr>
          <a:xfrm>
            <a:off x="685800" y="1143000"/>
            <a:ext cx="8458200" cy="5029200"/>
          </a:xfrm>
        </p:spPr>
        <p:txBody>
          <a:bodyPr>
            <a:normAutofit/>
          </a:bodyPr>
          <a:lstStyle/>
          <a:p>
            <a:r>
              <a:rPr lang="en-US" dirty="0"/>
              <a:t>Intermediate code consist of a set of IC units, each unit consisting of the following three fields</a:t>
            </a:r>
          </a:p>
          <a:p>
            <a:r>
              <a:rPr lang="en-US" dirty="0"/>
              <a:t>1. Address</a:t>
            </a:r>
          </a:p>
          <a:p>
            <a:r>
              <a:rPr lang="en-US" dirty="0"/>
              <a:t>2. Representation of mnemonics </a:t>
            </a:r>
            <a:r>
              <a:rPr lang="en-US" dirty="0" err="1"/>
              <a:t>opcode</a:t>
            </a:r>
            <a:endParaRPr lang="en-US" dirty="0"/>
          </a:p>
          <a:p>
            <a:r>
              <a:rPr lang="en-US" dirty="0"/>
              <a:t>3. Representation of operands</a:t>
            </a:r>
            <a:endParaRPr lang="en-US" altLang="zh-TW" dirty="0"/>
          </a:p>
        </p:txBody>
      </p:sp>
      <p:graphicFrame>
        <p:nvGraphicFramePr>
          <p:cNvPr id="2" name="Table 1"/>
          <p:cNvGraphicFramePr>
            <a:graphicFrameLocks noGrp="1"/>
          </p:cNvGraphicFramePr>
          <p:nvPr>
            <p:extLst>
              <p:ext uri="{D42A27DB-BD31-4B8C-83A1-F6EECF244321}">
                <p14:modId xmlns:p14="http://schemas.microsoft.com/office/powerpoint/2010/main" val="1519197040"/>
              </p:ext>
            </p:extLst>
          </p:nvPr>
        </p:nvGraphicFramePr>
        <p:xfrm>
          <a:off x="1143000" y="396240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ADDRESS</a:t>
                      </a:r>
                    </a:p>
                  </a:txBody>
                  <a:tcPr/>
                </a:tc>
                <a:tc>
                  <a:txBody>
                    <a:bodyPr/>
                    <a:lstStyle/>
                    <a:p>
                      <a:r>
                        <a:rPr lang="en-US" dirty="0"/>
                        <a:t>OPCODE</a:t>
                      </a:r>
                    </a:p>
                  </a:txBody>
                  <a:tcPr/>
                </a:tc>
                <a:tc>
                  <a:txBody>
                    <a:bodyPr/>
                    <a:lstStyle/>
                    <a:p>
                      <a:r>
                        <a:rPr lang="en-US" dirty="0"/>
                        <a:t>OPERANDS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9843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685800"/>
          </a:xfrm>
        </p:spPr>
        <p:txBody>
          <a:bodyPr>
            <a:normAutofit fontScale="90000"/>
          </a:bodyPr>
          <a:lstStyle/>
          <a:p>
            <a:r>
              <a:rPr lang="en-US" altLang="zh-TW" dirty="0"/>
              <a:t>MNEMONIC filed</a:t>
            </a:r>
          </a:p>
        </p:txBody>
      </p:sp>
      <p:sp>
        <p:nvSpPr>
          <p:cNvPr id="84995" name="Rectangle 1027"/>
          <p:cNvSpPr>
            <a:spLocks noGrp="1" noChangeArrowheads="1"/>
          </p:cNvSpPr>
          <p:nvPr>
            <p:ph type="body" idx="1"/>
          </p:nvPr>
        </p:nvSpPr>
        <p:spPr>
          <a:xfrm>
            <a:off x="10583" y="609600"/>
            <a:ext cx="6172200" cy="6248400"/>
          </a:xfrm>
        </p:spPr>
        <p:txBody>
          <a:bodyPr>
            <a:noAutofit/>
          </a:bodyPr>
          <a:lstStyle/>
          <a:p>
            <a:r>
              <a:rPr lang="en-US" altLang="zh-TW" sz="2400" dirty="0"/>
              <a:t>The mnemonics field contains a pair of the form</a:t>
            </a:r>
          </a:p>
          <a:p>
            <a:r>
              <a:rPr lang="en-US" altLang="zh-TW" sz="2400" dirty="0"/>
              <a:t>(statement class, code)</a:t>
            </a:r>
          </a:p>
          <a:p>
            <a:r>
              <a:rPr lang="en-US" altLang="zh-TW" sz="2400" dirty="0"/>
              <a:t> Where statement class can be one of IS, DL, and AD standing for imperative statement,</a:t>
            </a:r>
          </a:p>
          <a:p>
            <a:r>
              <a:rPr lang="en-US" altLang="zh-TW" sz="2400" dirty="0"/>
              <a:t>declaration statement and assembler directive respectively.</a:t>
            </a:r>
          </a:p>
          <a:p>
            <a:r>
              <a:rPr lang="en-US" altLang="zh-TW" sz="2400" dirty="0"/>
              <a:t>For imperative statement, code is the instruction </a:t>
            </a:r>
            <a:r>
              <a:rPr lang="en-US" altLang="zh-TW" sz="2400" dirty="0" err="1"/>
              <a:t>opcode</a:t>
            </a:r>
            <a:r>
              <a:rPr lang="en-US" altLang="zh-TW" sz="2400" dirty="0"/>
              <a:t> in the machine language.</a:t>
            </a:r>
          </a:p>
          <a:p>
            <a:r>
              <a:rPr lang="en-US" altLang="zh-TW" sz="2400" dirty="0"/>
              <a:t> For declarations and assembler directives, code is an ordinal number within the class.</a:t>
            </a:r>
          </a:p>
          <a:p>
            <a:r>
              <a:rPr lang="en-US" altLang="zh-TW" sz="2400" dirty="0"/>
              <a:t>Thus, (AD, 01) stands for assembler directive number 1 which is the directive START.</a:t>
            </a:r>
          </a:p>
          <a:p>
            <a:r>
              <a:rPr lang="en-US" altLang="zh-TW" sz="2400" dirty="0"/>
              <a:t> Codes for various declaration statements and assembler directives are given in table.</a:t>
            </a:r>
          </a:p>
        </p:txBody>
      </p:sp>
      <p:pic>
        <p:nvPicPr>
          <p:cNvPr id="3" name="Picture 2"/>
          <p:cNvPicPr>
            <a:picLocks noChangeAspect="1"/>
          </p:cNvPicPr>
          <p:nvPr/>
        </p:nvPicPr>
        <p:blipFill>
          <a:blip r:embed="rId2"/>
          <a:stretch>
            <a:fillRect/>
          </a:stretch>
        </p:blipFill>
        <p:spPr>
          <a:xfrm>
            <a:off x="6181725" y="990600"/>
            <a:ext cx="2809875" cy="1466850"/>
          </a:xfrm>
          <a:prstGeom prst="rect">
            <a:avLst/>
          </a:prstGeom>
        </p:spPr>
      </p:pic>
      <p:pic>
        <p:nvPicPr>
          <p:cNvPr id="4" name="Picture 3"/>
          <p:cNvPicPr>
            <a:picLocks noChangeAspect="1"/>
          </p:cNvPicPr>
          <p:nvPr/>
        </p:nvPicPr>
        <p:blipFill>
          <a:blip r:embed="rId3"/>
          <a:stretch>
            <a:fillRect/>
          </a:stretch>
        </p:blipFill>
        <p:spPr>
          <a:xfrm>
            <a:off x="6048375" y="2719387"/>
            <a:ext cx="2724150" cy="2286000"/>
          </a:xfrm>
          <a:prstGeom prst="rect">
            <a:avLst/>
          </a:prstGeom>
        </p:spPr>
      </p:pic>
    </p:spTree>
    <p:extLst>
      <p:ext uri="{BB962C8B-B14F-4D97-AF65-F5344CB8AC3E}">
        <p14:creationId xmlns:p14="http://schemas.microsoft.com/office/powerpoint/2010/main" val="2594919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152400"/>
            <a:ext cx="8229600" cy="1143000"/>
          </a:xfrm>
        </p:spPr>
        <p:txBody>
          <a:bodyPr>
            <a:normAutofit fontScale="90000"/>
          </a:bodyPr>
          <a:lstStyle/>
          <a:p>
            <a:r>
              <a:rPr lang="en-US" altLang="zh-TW" dirty="0"/>
              <a:t>INTERMEDIATE CODE FOR IMPERATIVE STATMENTS</a:t>
            </a:r>
          </a:p>
        </p:txBody>
      </p:sp>
      <p:sp>
        <p:nvSpPr>
          <p:cNvPr id="84995" name="Rectangle 1027"/>
          <p:cNvSpPr>
            <a:spLocks noGrp="1" noChangeArrowheads="1"/>
          </p:cNvSpPr>
          <p:nvPr>
            <p:ph type="body" idx="1"/>
          </p:nvPr>
        </p:nvSpPr>
        <p:spPr>
          <a:xfrm>
            <a:off x="0" y="1143000"/>
            <a:ext cx="8686800" cy="6400800"/>
          </a:xfrm>
        </p:spPr>
        <p:txBody>
          <a:bodyPr>
            <a:noAutofit/>
          </a:bodyPr>
          <a:lstStyle/>
          <a:p>
            <a:r>
              <a:rPr lang="en-US" sz="2400" b="1" dirty="0"/>
              <a:t>Variant I</a:t>
            </a:r>
          </a:p>
          <a:p>
            <a:r>
              <a:rPr lang="en-US" sz="2400" dirty="0"/>
              <a:t> First operand is represented by a single digit number which is a code for a register or the condition code.</a:t>
            </a:r>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sz="2400" dirty="0"/>
              <a:t>The second operand, which is a memory operand, is represented by a pair of the form</a:t>
            </a:r>
          </a:p>
        </p:txBody>
      </p:sp>
      <p:pic>
        <p:nvPicPr>
          <p:cNvPr id="2" name="Picture 1"/>
          <p:cNvPicPr>
            <a:picLocks noChangeAspect="1"/>
          </p:cNvPicPr>
          <p:nvPr/>
        </p:nvPicPr>
        <p:blipFill>
          <a:blip r:embed="rId2"/>
          <a:stretch>
            <a:fillRect/>
          </a:stretch>
        </p:blipFill>
        <p:spPr>
          <a:xfrm>
            <a:off x="1143000" y="2438400"/>
            <a:ext cx="6029325" cy="2762250"/>
          </a:xfrm>
          <a:prstGeom prst="rect">
            <a:avLst/>
          </a:prstGeom>
        </p:spPr>
      </p:pic>
    </p:spTree>
    <p:extLst>
      <p:ext uri="{BB962C8B-B14F-4D97-AF65-F5344CB8AC3E}">
        <p14:creationId xmlns:p14="http://schemas.microsoft.com/office/powerpoint/2010/main" val="2740204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normAutofit fontScale="90000"/>
          </a:bodyPr>
          <a:lstStyle/>
          <a:p>
            <a:r>
              <a:rPr lang="en-US" altLang="zh-TW" dirty="0"/>
              <a:t>INTERMEDIATE CODE FOR IMPERATIVE STATMENTS</a:t>
            </a:r>
          </a:p>
        </p:txBody>
      </p:sp>
      <p:sp>
        <p:nvSpPr>
          <p:cNvPr id="84995" name="Rectangle 1027"/>
          <p:cNvSpPr>
            <a:spLocks noGrp="1" noChangeArrowheads="1"/>
          </p:cNvSpPr>
          <p:nvPr>
            <p:ph type="body" idx="1"/>
          </p:nvPr>
        </p:nvSpPr>
        <p:spPr>
          <a:xfrm>
            <a:off x="0" y="533400"/>
            <a:ext cx="9144000" cy="6400800"/>
          </a:xfrm>
        </p:spPr>
        <p:txBody>
          <a:bodyPr>
            <a:noAutofit/>
          </a:bodyPr>
          <a:lstStyle/>
          <a:p>
            <a:r>
              <a:rPr lang="en-US" sz="2400" b="1" dirty="0"/>
              <a:t>Variant I</a:t>
            </a:r>
            <a:endParaRPr lang="en-US" altLang="zh-TW" sz="2400" dirty="0"/>
          </a:p>
          <a:p>
            <a:r>
              <a:rPr lang="en-US" sz="2400" dirty="0"/>
              <a:t>Where operand class is one of the C, S and L standing for constant, symbol and literal.</a:t>
            </a:r>
          </a:p>
          <a:p>
            <a:r>
              <a:rPr lang="en-US" sz="2400" dirty="0"/>
              <a:t>For a constant, the code field contains the internal representation of the constant itself.</a:t>
            </a:r>
          </a:p>
          <a:p>
            <a:r>
              <a:rPr lang="en-US" sz="2400" dirty="0"/>
              <a:t>Ex: the operand descriptor for the statement START 200 is (C,200).</a:t>
            </a:r>
          </a:p>
          <a:p>
            <a:r>
              <a:rPr lang="en-US" sz="2400" dirty="0"/>
              <a:t> For a symbol or literal, the code field contains the ordinal number of the operand’s entry in SYMTAB or LITTAB.</a:t>
            </a:r>
          </a:p>
          <a:p>
            <a:r>
              <a:rPr lang="en-US" sz="2400" b="1" dirty="0"/>
              <a:t>Variant II</a:t>
            </a:r>
          </a:p>
          <a:p>
            <a:r>
              <a:rPr lang="en-US" sz="2400" dirty="0"/>
              <a:t>This variant differs from variant I of the intermediate code because in variant II symbols, condition codes and CPU register are not </a:t>
            </a:r>
            <a:r>
              <a:rPr lang="en-US" sz="2400" dirty="0" err="1"/>
              <a:t>processed.here</a:t>
            </a:r>
            <a:r>
              <a:rPr lang="en-US" sz="2400" dirty="0"/>
              <a:t> for declarative statement and assembler directives processing of operand field is essential to support LC processing. Hence these field contains the processed forms. For imperative statements the operand field is only to identify literal references.</a:t>
            </a:r>
          </a:p>
          <a:p>
            <a:r>
              <a:rPr lang="en-US" sz="2400" dirty="0"/>
              <a:t>So, IC unit will not generate for that during pass I.</a:t>
            </a:r>
            <a:endParaRPr lang="en-US" altLang="zh-TW" sz="2400" dirty="0"/>
          </a:p>
          <a:p>
            <a:endParaRPr lang="en-US" altLang="zh-TW" sz="2400" dirty="0"/>
          </a:p>
        </p:txBody>
      </p:sp>
    </p:spTree>
    <p:extLst>
      <p:ext uri="{BB962C8B-B14F-4D97-AF65-F5344CB8AC3E}">
        <p14:creationId xmlns:p14="http://schemas.microsoft.com/office/powerpoint/2010/main" val="3728901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81000"/>
            <a:ext cx="9296400" cy="6172200"/>
          </a:xfrm>
          <a:prstGeom prst="rect">
            <a:avLst/>
          </a:prstGeom>
        </p:spPr>
      </p:pic>
    </p:spTree>
    <p:extLst>
      <p:ext uri="{BB962C8B-B14F-4D97-AF65-F5344CB8AC3E}">
        <p14:creationId xmlns:p14="http://schemas.microsoft.com/office/powerpoint/2010/main" val="24709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609600"/>
            <a:ext cx="9144000" cy="3886200"/>
          </a:xfrm>
          <a:prstGeom prst="rect">
            <a:avLst/>
          </a:prstGeom>
        </p:spPr>
      </p:pic>
      <p:pic>
        <p:nvPicPr>
          <p:cNvPr id="5" name="Picture 4"/>
          <p:cNvPicPr>
            <a:picLocks noChangeAspect="1"/>
          </p:cNvPicPr>
          <p:nvPr/>
        </p:nvPicPr>
        <p:blipFill>
          <a:blip r:embed="rId4"/>
          <a:stretch>
            <a:fillRect/>
          </a:stretch>
        </p:blipFill>
        <p:spPr>
          <a:xfrm>
            <a:off x="609600" y="4038600"/>
            <a:ext cx="7696200" cy="2266950"/>
          </a:xfrm>
          <a:prstGeom prst="rect">
            <a:avLst/>
          </a:prstGeom>
        </p:spPr>
      </p:pic>
      <p:sp>
        <p:nvSpPr>
          <p:cNvPr id="6" name="TextBox 5"/>
          <p:cNvSpPr txBox="1"/>
          <p:nvPr/>
        </p:nvSpPr>
        <p:spPr>
          <a:xfrm>
            <a:off x="685800" y="6172200"/>
            <a:ext cx="7924800" cy="369332"/>
          </a:xfrm>
          <a:prstGeom prst="rect">
            <a:avLst/>
          </a:prstGeom>
          <a:noFill/>
        </p:spPr>
        <p:txBody>
          <a:bodyPr wrap="square" rtlCol="0">
            <a:spAutoFit/>
          </a:bodyPr>
          <a:lstStyle/>
          <a:p>
            <a:r>
              <a:rPr lang="en-US" dirty="0"/>
              <a:t>Memory requirement  using variant I and variant II</a:t>
            </a:r>
          </a:p>
        </p:txBody>
      </p:sp>
    </p:spTree>
    <p:extLst>
      <p:ext uri="{BB962C8B-B14F-4D97-AF65-F5344CB8AC3E}">
        <p14:creationId xmlns:p14="http://schemas.microsoft.com/office/powerpoint/2010/main" val="387281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normAutofit fontScale="90000"/>
          </a:bodyPr>
          <a:lstStyle/>
          <a:p>
            <a:r>
              <a:rPr lang="en-US" altLang="zh-TW" dirty="0"/>
              <a:t>INTERMEDIATE CODE FOR IMPERATIVE STATMENTS</a:t>
            </a:r>
          </a:p>
        </p:txBody>
      </p:sp>
      <p:sp>
        <p:nvSpPr>
          <p:cNvPr id="84995" name="Rectangle 1027"/>
          <p:cNvSpPr>
            <a:spLocks noGrp="1" noChangeArrowheads="1"/>
          </p:cNvSpPr>
          <p:nvPr>
            <p:ph type="body" idx="1"/>
          </p:nvPr>
        </p:nvSpPr>
        <p:spPr>
          <a:xfrm>
            <a:off x="0" y="533400"/>
            <a:ext cx="9144000" cy="6400800"/>
          </a:xfrm>
        </p:spPr>
        <p:txBody>
          <a:bodyPr>
            <a:noAutofit/>
          </a:bodyPr>
          <a:lstStyle/>
          <a:p>
            <a:endParaRPr lang="en-US" sz="2400" b="1" dirty="0"/>
          </a:p>
          <a:p>
            <a:r>
              <a:rPr lang="en-US" sz="2400" b="1" dirty="0"/>
              <a:t>Variant II is preferably suited for</a:t>
            </a:r>
          </a:p>
          <a:p>
            <a:pPr lvl="1"/>
            <a:r>
              <a:rPr lang="en-US" dirty="0"/>
              <a:t>Where expressions are permitted in operand fields.</a:t>
            </a:r>
            <a:endParaRPr lang="en-US" sz="2400" dirty="0"/>
          </a:p>
          <a:p>
            <a:pPr lvl="0"/>
            <a:r>
              <a:rPr lang="en-US" dirty="0" err="1"/>
              <a:t>Eg</a:t>
            </a:r>
            <a:r>
              <a:rPr lang="en-US" dirty="0"/>
              <a:t>: MOVER AREG,A+5 </a:t>
            </a:r>
            <a:endParaRPr lang="en-US" sz="2800" dirty="0"/>
          </a:p>
          <a:p>
            <a:pPr lvl="0"/>
            <a:r>
              <a:rPr lang="en-US" dirty="0"/>
              <a:t>Preferably suited for:</a:t>
            </a:r>
            <a:endParaRPr lang="en-US" sz="2800" dirty="0"/>
          </a:p>
          <a:p>
            <a:pPr lvl="1"/>
            <a:r>
              <a:rPr lang="en-US" dirty="0"/>
              <a:t>Not at all processed operand fields.</a:t>
            </a:r>
            <a:endParaRPr lang="en-US" sz="2400" dirty="0"/>
          </a:p>
          <a:p>
            <a:pPr lvl="0"/>
            <a:r>
              <a:rPr lang="en-US" dirty="0" err="1"/>
              <a:t>Eg</a:t>
            </a:r>
            <a:r>
              <a:rPr lang="en-US" dirty="0"/>
              <a:t>: (IS,05)(1)(S,01)+5</a:t>
            </a:r>
            <a:endParaRPr lang="en-US" sz="2800" dirty="0"/>
          </a:p>
          <a:p>
            <a:endParaRPr lang="en-US" altLang="zh-TW" sz="2400" dirty="0"/>
          </a:p>
        </p:txBody>
      </p:sp>
    </p:spTree>
    <p:extLst>
      <p:ext uri="{BB962C8B-B14F-4D97-AF65-F5344CB8AC3E}">
        <p14:creationId xmlns:p14="http://schemas.microsoft.com/office/powerpoint/2010/main" val="2542114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OF DECLARATIONS AND ASSEMBLER DIRECTIVES:</a:t>
            </a:r>
          </a:p>
        </p:txBody>
      </p:sp>
      <p:sp>
        <p:nvSpPr>
          <p:cNvPr id="3" name="Content Placeholder 2"/>
          <p:cNvSpPr>
            <a:spLocks noGrp="1"/>
          </p:cNvSpPr>
          <p:nvPr>
            <p:ph idx="1"/>
          </p:nvPr>
        </p:nvSpPr>
        <p:spPr/>
        <p:txBody>
          <a:bodyPr>
            <a:normAutofit fontScale="70000" lnSpcReduction="20000"/>
          </a:bodyPr>
          <a:lstStyle/>
          <a:p>
            <a:r>
              <a:rPr lang="en-US" dirty="0"/>
              <a:t>Our focus is: identify alternative ways of processing declaration statements and assembler directives.</a:t>
            </a:r>
          </a:p>
          <a:p>
            <a:r>
              <a:rPr lang="en-US" dirty="0"/>
              <a:t>This depends on answers of two related questions. </a:t>
            </a:r>
          </a:p>
          <a:p>
            <a:pPr lvl="0"/>
            <a:r>
              <a:rPr lang="en-US" dirty="0"/>
              <a:t>1. Is it necessary to represent the address of each source statement in IC ? </a:t>
            </a:r>
          </a:p>
          <a:p>
            <a:pPr lvl="0"/>
            <a:r>
              <a:rPr lang="en-US" dirty="0"/>
              <a:t>2. Is it necessary to have an explicit representation of DS statements and assembler directives in IC?</a:t>
            </a:r>
          </a:p>
          <a:p>
            <a:r>
              <a:rPr lang="en-US" dirty="0"/>
              <a:t>Consider following code and its IC.</a:t>
            </a:r>
          </a:p>
          <a:p>
            <a:endParaRPr lang="en-US" dirty="0"/>
          </a:p>
          <a:p>
            <a:pPr marL="0" indent="0">
              <a:buNone/>
            </a:pPr>
            <a:r>
              <a:rPr lang="en-US" dirty="0"/>
              <a:t>              START    200 		-----) 	(AD,01) (C,200) </a:t>
            </a:r>
          </a:p>
          <a:p>
            <a:pPr marL="0" indent="0">
              <a:buNone/>
            </a:pPr>
            <a:r>
              <a:rPr lang="en-US" dirty="0"/>
              <a:t>AREA 	DS        20 	 	200)  	(DL,02) (C,20) </a:t>
            </a:r>
          </a:p>
          <a:p>
            <a:pPr marL="0" indent="0">
              <a:buNone/>
            </a:pPr>
            <a:r>
              <a:rPr lang="en-US" dirty="0"/>
              <a:t>SIZE    	DC        	5 		220) 	(DL,01) (C,5)</a:t>
            </a:r>
          </a:p>
          <a:p>
            <a:r>
              <a:rPr lang="en-US" dirty="0"/>
              <a:t> </a:t>
            </a:r>
          </a:p>
          <a:p>
            <a:pPr lvl="0"/>
            <a:endParaRPr lang="en-US" dirty="0"/>
          </a:p>
        </p:txBody>
      </p:sp>
    </p:spTree>
    <p:extLst>
      <p:ext uri="{BB962C8B-B14F-4D97-AF65-F5344CB8AC3E}">
        <p14:creationId xmlns:p14="http://schemas.microsoft.com/office/powerpoint/2010/main" val="2441575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OF DECLARATIONS AND ASSEMBLER DIRECTIVES:</a:t>
            </a:r>
          </a:p>
        </p:txBody>
      </p:sp>
      <p:sp>
        <p:nvSpPr>
          <p:cNvPr id="3" name="Content Placeholder 2"/>
          <p:cNvSpPr>
            <a:spLocks noGrp="1"/>
          </p:cNvSpPr>
          <p:nvPr>
            <p:ph idx="1"/>
          </p:nvPr>
        </p:nvSpPr>
        <p:spPr/>
        <p:txBody>
          <a:bodyPr>
            <a:normAutofit fontScale="77500" lnSpcReduction="20000"/>
          </a:bodyPr>
          <a:lstStyle/>
          <a:p>
            <a:pPr lvl="0"/>
            <a:r>
              <a:rPr lang="en-US" dirty="0"/>
              <a:t>It is redundant to have the representation of START and DS statements in IC.</a:t>
            </a:r>
          </a:p>
          <a:p>
            <a:pPr lvl="0"/>
            <a:r>
              <a:rPr lang="en-US" dirty="0"/>
              <a:t>Thus, its not necessary to have representation of DS and START in IC if IC contains address field.</a:t>
            </a:r>
          </a:p>
          <a:p>
            <a:pPr lvl="0"/>
            <a:r>
              <a:rPr lang="en-US" dirty="0"/>
              <a:t>If the address field of the IC is omitted, a representation for DS statements and assembler directives becomes essential.</a:t>
            </a:r>
          </a:p>
          <a:p>
            <a:pPr lvl="0"/>
            <a:r>
              <a:rPr lang="en-US" dirty="0"/>
              <a:t>Now pass-II can determine the address of SIZE only after analyzing the intermediate code units for the START and DS statements. </a:t>
            </a:r>
          </a:p>
          <a:p>
            <a:pPr lvl="0"/>
            <a:r>
              <a:rPr lang="en-US" dirty="0"/>
              <a:t>If the representation of address of each source statement existence in IC, it avoids the processing of START and DS statement. </a:t>
            </a:r>
          </a:p>
          <a:p>
            <a:pPr lvl="0"/>
            <a:r>
              <a:rPr lang="en-US" dirty="0"/>
              <a:t>So, space –time tradeoff.</a:t>
            </a:r>
          </a:p>
          <a:p>
            <a:pPr lvl="0"/>
            <a:endParaRPr lang="en-US" dirty="0"/>
          </a:p>
        </p:txBody>
      </p:sp>
    </p:spTree>
    <p:extLst>
      <p:ext uri="{BB962C8B-B14F-4D97-AF65-F5344CB8AC3E}">
        <p14:creationId xmlns:p14="http://schemas.microsoft.com/office/powerpoint/2010/main" val="19228681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DC STATEMENT</a:t>
            </a:r>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pPr lvl="0"/>
            <a:r>
              <a:rPr lang="en-US" dirty="0"/>
              <a:t>A DC statement must be represented in IC. </a:t>
            </a:r>
          </a:p>
          <a:p>
            <a:pPr lvl="0"/>
            <a:r>
              <a:rPr lang="en-US" dirty="0"/>
              <a:t>If a DC statement defines many constants,</a:t>
            </a:r>
          </a:p>
          <a:p>
            <a:pPr lvl="0"/>
            <a:r>
              <a:rPr lang="en-US" dirty="0"/>
              <a:t>e.g. DC ‘5, 3, -7’ </a:t>
            </a:r>
          </a:p>
          <a:p>
            <a:pPr lvl="0"/>
            <a:r>
              <a:rPr lang="en-US" dirty="0"/>
              <a:t>A series of (DL,01) units can be put in the IC. </a:t>
            </a:r>
          </a:p>
          <a:p>
            <a:pPr marL="0" indent="0">
              <a:buNone/>
            </a:pPr>
            <a:r>
              <a:rPr lang="en-US" dirty="0"/>
              <a:t> Example : (DL,01) (C,5)</a:t>
            </a:r>
          </a:p>
          <a:p>
            <a:pPr marL="0" indent="0">
              <a:buNone/>
            </a:pPr>
            <a:r>
              <a:rPr lang="en-US" dirty="0"/>
              <a:t>                    (DL,01)(C,3)</a:t>
            </a:r>
          </a:p>
          <a:p>
            <a:pPr marL="0" indent="0">
              <a:buNone/>
            </a:pPr>
            <a:r>
              <a:rPr lang="en-US" dirty="0"/>
              <a:t>                    (DL,01)(C,-7)</a:t>
            </a:r>
          </a:p>
          <a:p>
            <a:pPr marL="0" indent="0">
              <a:buNone/>
            </a:pPr>
            <a:endParaRPr lang="en-US" dirty="0"/>
          </a:p>
          <a:p>
            <a:pPr marL="0" indent="0">
              <a:buNone/>
            </a:pPr>
            <a:r>
              <a:rPr lang="en-US" b="1" dirty="0">
                <a:solidFill>
                  <a:srgbClr val="FF0000"/>
                </a:solidFill>
              </a:rPr>
              <a:t>START and ORIGIN</a:t>
            </a:r>
          </a:p>
          <a:p>
            <a:pPr lvl="0"/>
            <a:r>
              <a:rPr lang="en-US" dirty="0"/>
              <a:t>These directives set new values into the LC. </a:t>
            </a:r>
          </a:p>
          <a:p>
            <a:pPr lvl="0"/>
            <a:r>
              <a:rPr lang="en-US" dirty="0"/>
              <a:t>It is not necessary to retain START and ORIGIN statements in the IC if the IC contains an address field. </a:t>
            </a:r>
          </a:p>
          <a:p>
            <a:pPr marL="0" indent="0">
              <a:buNone/>
            </a:pPr>
            <a:endParaRPr lang="en-US" dirty="0"/>
          </a:p>
          <a:p>
            <a:pPr lvl="0"/>
            <a:endParaRPr lang="en-US" dirty="0"/>
          </a:p>
        </p:txBody>
      </p:sp>
    </p:spTree>
    <p:extLst>
      <p:ext uri="{BB962C8B-B14F-4D97-AF65-F5344CB8AC3E}">
        <p14:creationId xmlns:p14="http://schemas.microsoft.com/office/powerpoint/2010/main" val="353295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the Assembly Language Programming </a:t>
            </a:r>
          </a:p>
        </p:txBody>
      </p:sp>
      <p:sp>
        <p:nvSpPr>
          <p:cNvPr id="3" name="Content Placeholder 2"/>
          <p:cNvSpPr>
            <a:spLocks noGrp="1"/>
          </p:cNvSpPr>
          <p:nvPr>
            <p:ph idx="1"/>
          </p:nvPr>
        </p:nvSpPr>
        <p:spPr>
          <a:xfrm>
            <a:off x="152400" y="1600200"/>
            <a:ext cx="8839200" cy="4525963"/>
          </a:xfrm>
        </p:spPr>
        <p:txBody>
          <a:bodyPr>
            <a:normAutofit fontScale="85000" lnSpcReduction="20000"/>
          </a:bodyPr>
          <a:lstStyle/>
          <a:p>
            <a:pPr marL="0" indent="0">
              <a:buNone/>
            </a:pPr>
            <a:r>
              <a:rPr lang="en-US" i="1" dirty="0">
                <a:solidFill>
                  <a:srgbClr val="FF0000"/>
                </a:solidFill>
              </a:rPr>
              <a:t>Mnemonic operation codes</a:t>
            </a:r>
            <a:r>
              <a:rPr lang="en-US" dirty="0"/>
              <a:t>: eliminates the need to memorize numeric operation codes.</a:t>
            </a:r>
          </a:p>
          <a:p>
            <a:pPr marL="0" indent="0">
              <a:buNone/>
            </a:pPr>
            <a:endParaRPr lang="en-US" dirty="0"/>
          </a:p>
          <a:p>
            <a:pPr marL="0" indent="0">
              <a:buNone/>
            </a:pPr>
            <a:r>
              <a:rPr lang="en-US" i="1" dirty="0">
                <a:solidFill>
                  <a:srgbClr val="FF0000"/>
                </a:solidFill>
              </a:rPr>
              <a:t>Symbolic operands</a:t>
            </a:r>
            <a:r>
              <a:rPr lang="en-US" i="1" dirty="0"/>
              <a:t>:</a:t>
            </a:r>
            <a:r>
              <a:rPr lang="en-US" dirty="0"/>
              <a:t> Symbolic names can be associated with data or instructions. Symbolic names can be used as operands in assembly statements (need not know details of memory bindings).</a:t>
            </a:r>
          </a:p>
          <a:p>
            <a:pPr marL="0" indent="0">
              <a:buNone/>
            </a:pPr>
            <a:endParaRPr lang="en-US" dirty="0"/>
          </a:p>
          <a:p>
            <a:pPr marL="0" indent="0">
              <a:buNone/>
            </a:pPr>
            <a:r>
              <a:rPr lang="en-US" i="1" dirty="0">
                <a:solidFill>
                  <a:srgbClr val="FF0000"/>
                </a:solidFill>
              </a:rPr>
              <a:t>Data declarations</a:t>
            </a:r>
            <a:r>
              <a:rPr lang="en-US" dirty="0"/>
              <a:t>: Data can be declared in a variety of notations, including the decimal notation (avoids conversion of constants into their internal representation). Example(110101)2  and (4100AF)16</a:t>
            </a:r>
          </a:p>
          <a:p>
            <a:pPr marL="0" indent="0">
              <a:buNone/>
            </a:pPr>
            <a:endParaRPr lang="en-US" dirty="0"/>
          </a:p>
        </p:txBody>
      </p:sp>
    </p:spTree>
    <p:extLst>
      <p:ext uri="{BB962C8B-B14F-4D97-AF65-F5344CB8AC3E}">
        <p14:creationId xmlns:p14="http://schemas.microsoft.com/office/powerpoint/2010/main" val="1089622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LTORG STATEMENT</a:t>
            </a:r>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pPr lvl="0"/>
            <a:r>
              <a:rPr lang="en-US" dirty="0"/>
              <a:t>Pass-I checks for the presence of literal reference in the operand field of every statement. If exists, it enters the literal in the current literal pool in LITTAB. </a:t>
            </a:r>
          </a:p>
          <a:p>
            <a:pPr lvl="0"/>
            <a:r>
              <a:rPr lang="en-US" dirty="0"/>
              <a:t>When an LTORG statement appears in the source program, it assigns memory addresses to the literals in current pool. </a:t>
            </a:r>
          </a:p>
          <a:p>
            <a:pPr lvl="0"/>
            <a:r>
              <a:rPr lang="en-US" dirty="0"/>
              <a:t>Pass-I construct an IC unit for the LTORG statement and values of literals can be inserted in the target program when this IC unit is processed in pass-II.</a:t>
            </a:r>
          </a:p>
          <a:p>
            <a:pPr lvl="0"/>
            <a:r>
              <a:rPr lang="en-US" dirty="0"/>
              <a:t>Literals of the first pool are copied into the target program when the IC unit for LTORG is encountered in pass-ii and second pool once END statement is encountered.</a:t>
            </a:r>
          </a:p>
          <a:p>
            <a:r>
              <a:rPr lang="en-US" dirty="0"/>
              <a:t> Alternatively pass I could itself copy out the literals of the pool in the IC. This avoids duplication of pass I action in to pass II. and no special processing will be required in pass II</a:t>
            </a:r>
          </a:p>
          <a:p>
            <a:endParaRPr lang="en-US" dirty="0"/>
          </a:p>
        </p:txBody>
      </p:sp>
    </p:spTree>
    <p:extLst>
      <p:ext uri="{BB962C8B-B14F-4D97-AF65-F5344CB8AC3E}">
        <p14:creationId xmlns:p14="http://schemas.microsoft.com/office/powerpoint/2010/main" val="563903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LTORG STATEMENT</a:t>
            </a:r>
          </a:p>
        </p:txBody>
      </p:sp>
      <p:sp>
        <p:nvSpPr>
          <p:cNvPr id="3" name="Content Placeholder 2"/>
          <p:cNvSpPr>
            <a:spLocks noGrp="1"/>
          </p:cNvSpPr>
          <p:nvPr>
            <p:ph idx="1"/>
          </p:nvPr>
        </p:nvSpPr>
        <p:spPr>
          <a:xfrm>
            <a:off x="457200" y="533400"/>
            <a:ext cx="8229600" cy="5592763"/>
          </a:xfrm>
        </p:spPr>
        <p:txBody>
          <a:bodyPr>
            <a:normAutofit/>
          </a:bodyPr>
          <a:lstStyle/>
          <a:p>
            <a:pPr marL="0" lvl="0" indent="0">
              <a:buNone/>
            </a:pPr>
            <a:r>
              <a:rPr lang="en-US" dirty="0"/>
              <a:t>	START 	200 		(AD,01) (C,200)</a:t>
            </a:r>
          </a:p>
          <a:p>
            <a:pPr marL="0" lvl="0" indent="0">
              <a:buNone/>
            </a:pPr>
            <a:r>
              <a:rPr lang="en-US" dirty="0"/>
              <a:t>	MOVER 	AREG, ‘=5’ 	(IS, 04)(1)(L,01)</a:t>
            </a:r>
          </a:p>
          <a:p>
            <a:pPr marL="0" lvl="0" indent="0">
              <a:buNone/>
            </a:pPr>
            <a:r>
              <a:rPr lang="en-US" dirty="0"/>
              <a:t>	MOVEM	AREG, A 	(IS, 05) (1)(S,01)</a:t>
            </a:r>
          </a:p>
          <a:p>
            <a:pPr marL="0" lvl="0" indent="0">
              <a:buNone/>
            </a:pPr>
            <a:r>
              <a:rPr lang="en-US" dirty="0"/>
              <a:t>LOOP MOVER AREG, A	(IS, 04)(1) (S,01)</a:t>
            </a:r>
          </a:p>
          <a:p>
            <a:pPr marL="0" lvl="0" indent="0">
              <a:buNone/>
            </a:pPr>
            <a:r>
              <a:rPr lang="en-US" dirty="0"/>
              <a:t>	BC ANY, NEXT 		(IS, 07)(6)(S,04)</a:t>
            </a:r>
          </a:p>
          <a:p>
            <a:pPr marL="0" lvl="0" indent="0">
              <a:buNone/>
            </a:pPr>
            <a:r>
              <a:rPr lang="en-US" dirty="0"/>
              <a:t>	LTORG			(DL,01)(C,5)</a:t>
            </a:r>
          </a:p>
          <a:p>
            <a:pPr marL="0" lvl="0" indent="0">
              <a:buNone/>
            </a:pPr>
            <a:r>
              <a:rPr lang="en-US" dirty="0"/>
              <a:t>					</a:t>
            </a:r>
          </a:p>
        </p:txBody>
      </p:sp>
      <p:sp>
        <p:nvSpPr>
          <p:cNvPr id="4" name="TextBox 3"/>
          <p:cNvSpPr txBox="1"/>
          <p:nvPr/>
        </p:nvSpPr>
        <p:spPr>
          <a:xfrm>
            <a:off x="381000" y="5029200"/>
            <a:ext cx="83820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t>However this alternative increases the task to be performed by pass I, consequently increases the size. </a:t>
            </a:r>
          </a:p>
          <a:p>
            <a:r>
              <a:rPr lang="en-US" sz="2800" dirty="0"/>
              <a:t>It leads to unbalanced pass structure</a:t>
            </a:r>
          </a:p>
        </p:txBody>
      </p:sp>
    </p:spTree>
    <p:extLst>
      <p:ext uri="{BB962C8B-B14F-4D97-AF65-F5344CB8AC3E}">
        <p14:creationId xmlns:p14="http://schemas.microsoft.com/office/powerpoint/2010/main" val="266233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II OF TWO PASS ASSEMBLER</a:t>
            </a:r>
          </a:p>
        </p:txBody>
      </p:sp>
      <p:sp>
        <p:nvSpPr>
          <p:cNvPr id="3" name="Content Placeholder 2"/>
          <p:cNvSpPr>
            <a:spLocks noGrp="1"/>
          </p:cNvSpPr>
          <p:nvPr>
            <p:ph idx="1"/>
          </p:nvPr>
        </p:nvSpPr>
        <p:spPr>
          <a:xfrm>
            <a:off x="457200" y="533400"/>
            <a:ext cx="8229600" cy="6324600"/>
          </a:xfrm>
        </p:spPr>
        <p:txBody>
          <a:bodyPr>
            <a:normAutofit fontScale="70000" lnSpcReduction="20000"/>
          </a:bodyPr>
          <a:lstStyle/>
          <a:p>
            <a:pPr marL="0" indent="0">
              <a:buNone/>
            </a:pPr>
            <a:r>
              <a:rPr lang="en-US" dirty="0"/>
              <a:t>It has been assumed that the target code is to be assembled in the area named </a:t>
            </a:r>
            <a:r>
              <a:rPr lang="en-US" dirty="0" err="1"/>
              <a:t>code_area</a:t>
            </a:r>
            <a:r>
              <a:rPr lang="en-US" dirty="0"/>
              <a:t>.</a:t>
            </a:r>
          </a:p>
          <a:p>
            <a:pPr marL="0" indent="0">
              <a:buNone/>
            </a:pPr>
            <a:r>
              <a:rPr lang="en-US" dirty="0"/>
              <a:t>1. </a:t>
            </a:r>
            <a:r>
              <a:rPr lang="en-US" dirty="0" err="1"/>
              <a:t>Code_area_adress</a:t>
            </a:r>
            <a:r>
              <a:rPr lang="en-US" dirty="0"/>
              <a:t>= address of </a:t>
            </a:r>
            <a:r>
              <a:rPr lang="en-US" dirty="0" err="1"/>
              <a:t>code_area</a:t>
            </a:r>
            <a:r>
              <a:rPr lang="en-US" dirty="0"/>
              <a:t>;</a:t>
            </a:r>
          </a:p>
          <a:p>
            <a:pPr marL="0" indent="0">
              <a:buNone/>
            </a:pPr>
            <a:r>
              <a:rPr lang="en-US" dirty="0" err="1"/>
              <a:t>Pooltab_ptr</a:t>
            </a:r>
            <a:r>
              <a:rPr lang="en-US" dirty="0"/>
              <a:t>=1;</a:t>
            </a:r>
          </a:p>
          <a:p>
            <a:pPr marL="0" indent="0">
              <a:buNone/>
            </a:pPr>
            <a:r>
              <a:rPr lang="en-US" dirty="0" err="1"/>
              <a:t>Loc_cntr</a:t>
            </a:r>
            <a:r>
              <a:rPr lang="en-US" dirty="0"/>
              <a:t>=0;</a:t>
            </a:r>
          </a:p>
          <a:p>
            <a:pPr marL="0" indent="0">
              <a:buNone/>
            </a:pPr>
            <a:r>
              <a:rPr lang="en-US" dirty="0"/>
              <a:t>2. While next statement is not an END statement</a:t>
            </a:r>
          </a:p>
          <a:p>
            <a:pPr marL="0" indent="0">
              <a:buNone/>
            </a:pPr>
            <a:r>
              <a:rPr lang="en-US" dirty="0"/>
              <a:t>	</a:t>
            </a:r>
            <a:r>
              <a:rPr lang="en-US" dirty="0">
                <a:solidFill>
                  <a:srgbClr val="FF0000"/>
                </a:solidFill>
              </a:rPr>
              <a:t>a) Clear </a:t>
            </a:r>
            <a:r>
              <a:rPr lang="en-US" dirty="0" err="1">
                <a:solidFill>
                  <a:srgbClr val="FF0000"/>
                </a:solidFill>
              </a:rPr>
              <a:t>machine_code_buffer</a:t>
            </a:r>
            <a:r>
              <a:rPr lang="en-US" dirty="0">
                <a:solidFill>
                  <a:srgbClr val="FF0000"/>
                </a:solidFill>
              </a:rPr>
              <a:t>;</a:t>
            </a:r>
          </a:p>
          <a:p>
            <a:pPr marL="0" indent="0">
              <a:buNone/>
            </a:pPr>
            <a:r>
              <a:rPr lang="en-US" dirty="0"/>
              <a:t>	</a:t>
            </a:r>
            <a:r>
              <a:rPr lang="en-US" dirty="0">
                <a:solidFill>
                  <a:srgbClr val="FF0000"/>
                </a:solidFill>
              </a:rPr>
              <a:t>b) If an LTORG statement</a:t>
            </a:r>
          </a:p>
          <a:p>
            <a:pPr marL="0" indent="0">
              <a:buNone/>
            </a:pPr>
            <a:r>
              <a:rPr lang="en-US" dirty="0"/>
              <a:t>	</a:t>
            </a:r>
            <a:r>
              <a:rPr lang="en-US" dirty="0" err="1"/>
              <a:t>i</a:t>
            </a:r>
            <a:r>
              <a:rPr lang="en-US" dirty="0"/>
              <a:t>) Process literals in LITTAB and assemble the 	literals in </a:t>
            </a:r>
            <a:r>
              <a:rPr lang="en-US" dirty="0" err="1"/>
              <a:t>machine_code_buffer</a:t>
            </a:r>
            <a:r>
              <a:rPr lang="en-US" dirty="0"/>
              <a:t>.</a:t>
            </a:r>
          </a:p>
          <a:p>
            <a:pPr marL="0" indent="0">
              <a:buNone/>
            </a:pPr>
            <a:r>
              <a:rPr lang="en-US" dirty="0"/>
              <a:t>	ii) Size= size of memory area required for literals</a:t>
            </a:r>
          </a:p>
          <a:p>
            <a:pPr marL="0" indent="0">
              <a:buNone/>
            </a:pPr>
            <a:r>
              <a:rPr lang="en-US" dirty="0"/>
              <a:t>	iii) </a:t>
            </a:r>
            <a:r>
              <a:rPr lang="en-US" dirty="0" err="1"/>
              <a:t>Pooltab_ptr</a:t>
            </a:r>
            <a:r>
              <a:rPr lang="en-US" dirty="0"/>
              <a:t>=</a:t>
            </a:r>
            <a:r>
              <a:rPr lang="en-US" dirty="0" err="1"/>
              <a:t>pooltab_ptr</a:t>
            </a:r>
            <a:r>
              <a:rPr lang="en-US" dirty="0"/>
              <a:t> +1;</a:t>
            </a:r>
          </a:p>
          <a:p>
            <a:pPr marL="0" indent="0">
              <a:buNone/>
            </a:pPr>
            <a:r>
              <a:rPr lang="en-US" dirty="0">
                <a:solidFill>
                  <a:srgbClr val="FF0000"/>
                </a:solidFill>
              </a:rPr>
              <a:t>           c) If a START or ORIGIN statement</a:t>
            </a:r>
          </a:p>
          <a:p>
            <a:pPr marL="0" indent="0">
              <a:buNone/>
            </a:pPr>
            <a:r>
              <a:rPr lang="en-US" dirty="0"/>
              <a:t> 	</a:t>
            </a:r>
            <a:r>
              <a:rPr lang="en-US" dirty="0" err="1"/>
              <a:t>i</a:t>
            </a:r>
            <a:r>
              <a:rPr lang="en-US" dirty="0"/>
              <a:t>) </a:t>
            </a:r>
            <a:r>
              <a:rPr lang="en-US" dirty="0" err="1"/>
              <a:t>Loc_cntr</a:t>
            </a:r>
            <a:r>
              <a:rPr lang="en-US" dirty="0"/>
              <a:t>=value specified in operand field;</a:t>
            </a:r>
          </a:p>
          <a:p>
            <a:pPr marL="0" indent="0">
              <a:buNone/>
            </a:pPr>
            <a:r>
              <a:rPr lang="en-US" dirty="0"/>
              <a:t>	ii) Size=0;</a:t>
            </a:r>
          </a:p>
          <a:p>
            <a:pPr marL="0" indent="0">
              <a:buNone/>
            </a:pPr>
            <a:r>
              <a:rPr lang="en-US" dirty="0">
                <a:solidFill>
                  <a:srgbClr val="FF0000"/>
                </a:solidFill>
              </a:rPr>
              <a:t>            d) If a declaration statement</a:t>
            </a:r>
          </a:p>
          <a:p>
            <a:pPr marL="0" indent="0">
              <a:buNone/>
            </a:pPr>
            <a:r>
              <a:rPr lang="en-US" dirty="0"/>
              <a:t>	</a:t>
            </a:r>
            <a:r>
              <a:rPr lang="en-US" dirty="0" err="1"/>
              <a:t>i</a:t>
            </a:r>
            <a:r>
              <a:rPr lang="en-US" dirty="0"/>
              <a:t>) If a DC statement then assemble the </a:t>
            </a:r>
            <a:r>
              <a:rPr lang="en-US" dirty="0" err="1"/>
              <a:t>constatnt</a:t>
            </a:r>
            <a:r>
              <a:rPr lang="en-US" dirty="0"/>
              <a:t> in </a:t>
            </a:r>
            <a:r>
              <a:rPr lang="en-US" dirty="0" err="1"/>
              <a:t>machine_code_buffer</a:t>
            </a:r>
            <a:r>
              <a:rPr lang="en-US" dirty="0"/>
              <a:t>;</a:t>
            </a:r>
          </a:p>
          <a:p>
            <a:pPr marL="0" indent="0">
              <a:buNone/>
            </a:pPr>
            <a:r>
              <a:rPr lang="en-US" dirty="0"/>
              <a:t>	ii) Size= size of memory area required by DC/DS;</a:t>
            </a:r>
          </a:p>
        </p:txBody>
      </p:sp>
    </p:spTree>
    <p:extLst>
      <p:ext uri="{BB962C8B-B14F-4D97-AF65-F5344CB8AC3E}">
        <p14:creationId xmlns:p14="http://schemas.microsoft.com/office/powerpoint/2010/main" val="2677133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II OF TWO PASS ASSEMBLER</a:t>
            </a:r>
          </a:p>
        </p:txBody>
      </p:sp>
      <p:sp>
        <p:nvSpPr>
          <p:cNvPr id="3" name="Content Placeholder 2"/>
          <p:cNvSpPr>
            <a:spLocks noGrp="1"/>
          </p:cNvSpPr>
          <p:nvPr>
            <p:ph idx="1"/>
          </p:nvPr>
        </p:nvSpPr>
        <p:spPr>
          <a:xfrm>
            <a:off x="457200" y="533400"/>
            <a:ext cx="8229600" cy="6324600"/>
          </a:xfrm>
        </p:spPr>
        <p:txBody>
          <a:bodyPr>
            <a:normAutofit fontScale="92500" lnSpcReduction="10000"/>
          </a:bodyPr>
          <a:lstStyle/>
          <a:p>
            <a:pPr marL="0" indent="0">
              <a:buNone/>
            </a:pPr>
            <a:r>
              <a:rPr lang="en-US" dirty="0"/>
              <a:t>      </a:t>
            </a:r>
            <a:r>
              <a:rPr lang="en-US" dirty="0">
                <a:solidFill>
                  <a:srgbClr val="FF0000"/>
                </a:solidFill>
              </a:rPr>
              <a:t>e) If an imperative statement</a:t>
            </a:r>
          </a:p>
          <a:p>
            <a:pPr marL="0" indent="0">
              <a:buNone/>
            </a:pPr>
            <a:r>
              <a:rPr lang="en-US" dirty="0"/>
              <a:t>	</a:t>
            </a:r>
            <a:r>
              <a:rPr lang="en-US" dirty="0" err="1"/>
              <a:t>i</a:t>
            </a:r>
            <a:r>
              <a:rPr lang="en-US" dirty="0"/>
              <a:t>) Get operand address from SYMTAB or 	LITTAB</a:t>
            </a:r>
          </a:p>
          <a:p>
            <a:pPr marL="0" indent="0">
              <a:buNone/>
            </a:pPr>
            <a:r>
              <a:rPr lang="en-US" dirty="0"/>
              <a:t>	ii) Assemble instruction in 	</a:t>
            </a:r>
            <a:r>
              <a:rPr lang="en-US" dirty="0" err="1"/>
              <a:t>machine_code_buffer</a:t>
            </a:r>
            <a:r>
              <a:rPr lang="en-US" dirty="0"/>
              <a:t>;</a:t>
            </a:r>
          </a:p>
          <a:p>
            <a:pPr marL="0" indent="0">
              <a:buNone/>
            </a:pPr>
            <a:r>
              <a:rPr lang="en-US" dirty="0"/>
              <a:t>	iii) Size=size of instruction;</a:t>
            </a:r>
          </a:p>
          <a:p>
            <a:pPr marL="0" indent="0">
              <a:buNone/>
            </a:pPr>
            <a:r>
              <a:rPr lang="en-US" dirty="0">
                <a:solidFill>
                  <a:srgbClr val="FF0000"/>
                </a:solidFill>
              </a:rPr>
              <a:t>      f) If size≠ 0 then</a:t>
            </a:r>
          </a:p>
          <a:p>
            <a:pPr marL="0" indent="0">
              <a:buNone/>
            </a:pPr>
            <a:r>
              <a:rPr lang="en-US" dirty="0"/>
              <a:t>	</a:t>
            </a:r>
            <a:r>
              <a:rPr lang="en-US" dirty="0" err="1"/>
              <a:t>i</a:t>
            </a:r>
            <a:r>
              <a:rPr lang="en-US" dirty="0"/>
              <a:t>) Move contents of </a:t>
            </a:r>
            <a:r>
              <a:rPr lang="en-US" dirty="0" err="1"/>
              <a:t>machine_code_buffer</a:t>
            </a:r>
            <a:r>
              <a:rPr lang="en-US" dirty="0"/>
              <a:t> to the address </a:t>
            </a:r>
            <a:r>
              <a:rPr lang="en-US" dirty="0" err="1"/>
              <a:t>code_area_address+loc_cntr</a:t>
            </a:r>
            <a:r>
              <a:rPr lang="en-US" dirty="0"/>
              <a:t>;</a:t>
            </a:r>
          </a:p>
          <a:p>
            <a:pPr marL="0" indent="0">
              <a:buNone/>
            </a:pPr>
            <a:r>
              <a:rPr lang="en-US" dirty="0"/>
              <a:t>	ii) </a:t>
            </a:r>
            <a:r>
              <a:rPr lang="en-US" dirty="0" err="1"/>
              <a:t>Loc_cntr</a:t>
            </a:r>
            <a:r>
              <a:rPr lang="en-US" dirty="0"/>
              <a:t>=</a:t>
            </a:r>
            <a:r>
              <a:rPr lang="en-US" dirty="0" err="1"/>
              <a:t>loc_cntr+size</a:t>
            </a:r>
            <a:r>
              <a:rPr lang="en-US" dirty="0"/>
              <a:t>;</a:t>
            </a:r>
          </a:p>
          <a:p>
            <a:pPr marL="0" indent="0">
              <a:buNone/>
            </a:pPr>
            <a:r>
              <a:rPr lang="en-US" dirty="0"/>
              <a:t> </a:t>
            </a:r>
            <a:r>
              <a:rPr lang="en-US" dirty="0">
                <a:solidFill>
                  <a:srgbClr val="002060"/>
                </a:solidFill>
              </a:rPr>
              <a:t>3. Processing end statement</a:t>
            </a:r>
          </a:p>
          <a:p>
            <a:pPr marL="0" indent="0">
              <a:buNone/>
            </a:pPr>
            <a:r>
              <a:rPr lang="en-US" dirty="0"/>
              <a:t>      </a:t>
            </a:r>
            <a:r>
              <a:rPr lang="en-US" dirty="0">
                <a:solidFill>
                  <a:srgbClr val="C00000"/>
                </a:solidFill>
              </a:rPr>
              <a:t>a) Perform steps 2(b) and 2(f)</a:t>
            </a:r>
          </a:p>
          <a:p>
            <a:pPr marL="0" indent="0">
              <a:buNone/>
            </a:pPr>
            <a:r>
              <a:rPr lang="en-US" dirty="0">
                <a:solidFill>
                  <a:srgbClr val="C00000"/>
                </a:solidFill>
              </a:rPr>
              <a:t>     b) Write </a:t>
            </a:r>
            <a:r>
              <a:rPr lang="en-US" dirty="0" err="1">
                <a:solidFill>
                  <a:srgbClr val="C00000"/>
                </a:solidFill>
              </a:rPr>
              <a:t>code_area</a:t>
            </a:r>
            <a:r>
              <a:rPr lang="en-US" dirty="0">
                <a:solidFill>
                  <a:srgbClr val="C00000"/>
                </a:solidFill>
              </a:rPr>
              <a:t> into output file.</a:t>
            </a:r>
          </a:p>
        </p:txBody>
      </p:sp>
    </p:spTree>
    <p:extLst>
      <p:ext uri="{BB962C8B-B14F-4D97-AF65-F5344CB8AC3E}">
        <p14:creationId xmlns:p14="http://schemas.microsoft.com/office/powerpoint/2010/main" val="2265362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229600" cy="1143000"/>
          </a:xfrm>
        </p:spPr>
        <p:txBody>
          <a:bodyPr/>
          <a:lstStyle/>
          <a:p>
            <a:r>
              <a:rPr lang="en-US" altLang="zh-TW" dirty="0"/>
              <a:t>ERROR REPORTING IN PASS I</a:t>
            </a:r>
          </a:p>
        </p:txBody>
      </p:sp>
      <p:sp>
        <p:nvSpPr>
          <p:cNvPr id="10243" name="Rectangle 3"/>
          <p:cNvSpPr>
            <a:spLocks noGrp="1" noChangeArrowheads="1"/>
          </p:cNvSpPr>
          <p:nvPr>
            <p:ph type="body" idx="1"/>
          </p:nvPr>
        </p:nvSpPr>
        <p:spPr>
          <a:xfrm>
            <a:off x="0" y="609600"/>
            <a:ext cx="9144000" cy="4495800"/>
          </a:xfrm>
        </p:spPr>
        <p:txBody>
          <a:bodyPr>
            <a:normAutofit fontScale="85000" lnSpcReduction="20000"/>
          </a:bodyPr>
          <a:lstStyle/>
          <a:p>
            <a:r>
              <a:rPr lang="en-US" altLang="zh-TW" dirty="0"/>
              <a:t>Listing an error in first pass has the advantage that source program need not be preserved till pass II But, listing produced in pass I can only reports certain errors not all.</a:t>
            </a:r>
          </a:p>
          <a:p>
            <a:r>
              <a:rPr lang="en-US" altLang="zh-TW" dirty="0"/>
              <a:t> From the program of next side , error is detected at statement 9 and 21.</a:t>
            </a:r>
          </a:p>
          <a:p>
            <a:r>
              <a:rPr lang="en-US" altLang="zh-TW" dirty="0"/>
              <a:t> Statement 9 gives invalid </a:t>
            </a:r>
            <a:r>
              <a:rPr lang="en-US" altLang="zh-TW" dirty="0" err="1"/>
              <a:t>opcode</a:t>
            </a:r>
            <a:r>
              <a:rPr lang="en-US" altLang="zh-TW" dirty="0"/>
              <a:t> error because MVER does not match with any mnemonics in OPTAB.</a:t>
            </a:r>
          </a:p>
          <a:p>
            <a:r>
              <a:rPr lang="en-US" altLang="zh-TW" dirty="0"/>
              <a:t> Statement 21 gives duplicate definition error because entry of A is already exist in symbol table.</a:t>
            </a:r>
          </a:p>
          <a:p>
            <a:r>
              <a:rPr lang="en-US" altLang="zh-TW" dirty="0"/>
              <a:t> Undefined symbol B at statement 10 is harder to detect during pass I, this error can be detected only after completing pass I.</a:t>
            </a:r>
          </a:p>
        </p:txBody>
      </p:sp>
    </p:spTree>
    <p:extLst>
      <p:ext uri="{BB962C8B-B14F-4D97-AF65-F5344CB8AC3E}">
        <p14:creationId xmlns:p14="http://schemas.microsoft.com/office/powerpoint/2010/main" val="27361891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812"/>
            <a:ext cx="8686800" cy="683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0270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229600" cy="1143000"/>
          </a:xfrm>
        </p:spPr>
        <p:txBody>
          <a:bodyPr/>
          <a:lstStyle/>
          <a:p>
            <a:r>
              <a:rPr lang="en-US" altLang="zh-TW" dirty="0"/>
              <a:t>ERROR REPORTING IN </a:t>
            </a:r>
            <a:r>
              <a:rPr lang="en-US" altLang="zh-TW"/>
              <a:t>PASS II</a:t>
            </a:r>
            <a:endParaRPr lang="en-US" altLang="zh-TW" dirty="0"/>
          </a:p>
        </p:txBody>
      </p:sp>
      <p:sp>
        <p:nvSpPr>
          <p:cNvPr id="10243" name="Rectangle 3"/>
          <p:cNvSpPr>
            <a:spLocks noGrp="1" noChangeArrowheads="1"/>
          </p:cNvSpPr>
          <p:nvPr>
            <p:ph type="body" idx="1"/>
          </p:nvPr>
        </p:nvSpPr>
        <p:spPr>
          <a:xfrm>
            <a:off x="0" y="609600"/>
            <a:ext cx="9144000" cy="4495800"/>
          </a:xfrm>
        </p:spPr>
        <p:txBody>
          <a:bodyPr>
            <a:normAutofit/>
          </a:bodyPr>
          <a:lstStyle/>
          <a:p>
            <a:r>
              <a:rPr lang="en-US" dirty="0"/>
              <a:t>During pass II data structure like SYMTAB is available.</a:t>
            </a:r>
          </a:p>
          <a:p>
            <a:r>
              <a:rPr lang="en-US" dirty="0"/>
              <a:t> Error indication at statement 10 is also easy because symbol table is searched for an entry B. if match is not found, error is reported.</a:t>
            </a:r>
            <a:endParaRPr lang="en-US" altLang="zh-TW" dirty="0"/>
          </a:p>
        </p:txBody>
      </p:sp>
    </p:spTree>
    <p:extLst>
      <p:ext uri="{BB962C8B-B14F-4D97-AF65-F5344CB8AC3E}">
        <p14:creationId xmlns:p14="http://schemas.microsoft.com/office/powerpoint/2010/main" val="2660392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GENERATE INTERMEDIATE CODE FOR FOLLOWING STATEMENTS</a:t>
            </a:r>
          </a:p>
        </p:txBody>
      </p:sp>
      <p:sp>
        <p:nvSpPr>
          <p:cNvPr id="3" name="Content Placeholder 2"/>
          <p:cNvSpPr>
            <a:spLocks noGrp="1"/>
          </p:cNvSpPr>
          <p:nvPr>
            <p:ph idx="1"/>
          </p:nvPr>
        </p:nvSpPr>
        <p:spPr>
          <a:xfrm>
            <a:off x="228600" y="1600200"/>
            <a:ext cx="8229600" cy="5334000"/>
          </a:xfrm>
        </p:spPr>
        <p:txBody>
          <a:bodyPr>
            <a:normAutofit fontScale="62500" lnSpcReduction="20000"/>
          </a:bodyPr>
          <a:lstStyle/>
          <a:p>
            <a:pPr marL="0" indent="0">
              <a:buNone/>
            </a:pPr>
            <a:r>
              <a:rPr lang="en-US" dirty="0"/>
              <a:t>START 100</a:t>
            </a:r>
          </a:p>
          <a:p>
            <a:pPr marL="0" indent="0">
              <a:buNone/>
            </a:pPr>
            <a:r>
              <a:rPr lang="en-US" dirty="0"/>
              <a:t>READ A</a:t>
            </a:r>
          </a:p>
          <a:p>
            <a:pPr marL="0" indent="0">
              <a:buNone/>
            </a:pPr>
            <a:r>
              <a:rPr lang="en-US" dirty="0"/>
              <a:t>READ B</a:t>
            </a:r>
          </a:p>
          <a:p>
            <a:pPr marL="0" indent="0">
              <a:buNone/>
            </a:pPr>
            <a:r>
              <a:rPr lang="en-US" dirty="0"/>
              <a:t>READ C</a:t>
            </a:r>
          </a:p>
          <a:p>
            <a:pPr marL="0" indent="0">
              <a:buNone/>
            </a:pPr>
            <a:r>
              <a:rPr lang="en-US" dirty="0"/>
              <a:t>MOVER AREG,A</a:t>
            </a:r>
          </a:p>
          <a:p>
            <a:pPr marL="0" indent="0">
              <a:buNone/>
            </a:pPr>
            <a:r>
              <a:rPr lang="en-US" dirty="0"/>
              <a:t>ADD AREG,B</a:t>
            </a:r>
          </a:p>
          <a:p>
            <a:pPr marL="0" indent="0">
              <a:buNone/>
            </a:pPr>
            <a:r>
              <a:rPr lang="en-US" dirty="0"/>
              <a:t>ADD AREG,C</a:t>
            </a:r>
          </a:p>
          <a:p>
            <a:pPr marL="0" indent="0">
              <a:buNone/>
            </a:pPr>
            <a:r>
              <a:rPr lang="en-US" dirty="0"/>
              <a:t>MULT AREG,C</a:t>
            </a:r>
          </a:p>
          <a:p>
            <a:pPr marL="0" indent="0">
              <a:buNone/>
            </a:pPr>
            <a:r>
              <a:rPr lang="en-US" dirty="0"/>
              <a:t>MOVEM AREG,RESULT</a:t>
            </a:r>
          </a:p>
          <a:p>
            <a:pPr marL="0" indent="0">
              <a:buNone/>
            </a:pPr>
            <a:r>
              <a:rPr lang="en-US" dirty="0"/>
              <a:t>PRINT RESULT</a:t>
            </a:r>
          </a:p>
          <a:p>
            <a:pPr marL="0" indent="0">
              <a:buNone/>
            </a:pPr>
            <a:r>
              <a:rPr lang="en-US" dirty="0"/>
              <a:t>STOP</a:t>
            </a:r>
          </a:p>
          <a:p>
            <a:pPr marL="0" indent="0">
              <a:buNone/>
            </a:pPr>
            <a:r>
              <a:rPr lang="en-US" dirty="0"/>
              <a:t>A DS 1</a:t>
            </a:r>
          </a:p>
          <a:p>
            <a:pPr marL="0" indent="0">
              <a:buNone/>
            </a:pPr>
            <a:r>
              <a:rPr lang="en-US" dirty="0"/>
              <a:t>B DS 1</a:t>
            </a:r>
          </a:p>
          <a:p>
            <a:pPr marL="0" indent="0">
              <a:buNone/>
            </a:pPr>
            <a:r>
              <a:rPr lang="en-US" dirty="0"/>
              <a:t>C DS 1</a:t>
            </a:r>
          </a:p>
          <a:p>
            <a:pPr marL="0" indent="0">
              <a:buNone/>
            </a:pPr>
            <a:r>
              <a:rPr lang="en-US" dirty="0"/>
              <a:t>RESULT DS 1</a:t>
            </a:r>
          </a:p>
          <a:p>
            <a:pPr marL="0" indent="0">
              <a:buNone/>
            </a:pPr>
            <a:r>
              <a:rPr lang="en-US" dirty="0"/>
              <a:t>END</a:t>
            </a:r>
          </a:p>
        </p:txBody>
      </p:sp>
      <p:sp>
        <p:nvSpPr>
          <p:cNvPr id="4" name="TextBox 3"/>
          <p:cNvSpPr txBox="1"/>
          <p:nvPr/>
        </p:nvSpPr>
        <p:spPr>
          <a:xfrm>
            <a:off x="2819400" y="1600200"/>
            <a:ext cx="2590800" cy="501675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t>(AD,01) (C,100)</a:t>
            </a:r>
          </a:p>
          <a:p>
            <a:r>
              <a:rPr lang="en-US" sz="2000" dirty="0"/>
              <a:t>(IS,09) (S,01)</a:t>
            </a:r>
          </a:p>
          <a:p>
            <a:r>
              <a:rPr lang="en-US" sz="2000" dirty="0"/>
              <a:t>(IS,09) (S,02)</a:t>
            </a:r>
          </a:p>
          <a:p>
            <a:r>
              <a:rPr lang="en-US" sz="2000" dirty="0"/>
              <a:t>(IS,09) (S,03)</a:t>
            </a:r>
          </a:p>
          <a:p>
            <a:r>
              <a:rPr lang="en-US" sz="2000" dirty="0"/>
              <a:t>(IS,04) (01)(S,01)</a:t>
            </a:r>
          </a:p>
          <a:p>
            <a:r>
              <a:rPr lang="en-US" sz="2000" dirty="0"/>
              <a:t>(IS,01) (01)(S,02)</a:t>
            </a:r>
          </a:p>
          <a:p>
            <a:r>
              <a:rPr lang="en-US" sz="2000" dirty="0"/>
              <a:t>(IS,01) (01)(S,03)</a:t>
            </a:r>
          </a:p>
          <a:p>
            <a:r>
              <a:rPr lang="en-US" sz="2000" dirty="0"/>
              <a:t>(IS,03) (01)(S,03)</a:t>
            </a:r>
          </a:p>
          <a:p>
            <a:r>
              <a:rPr lang="en-US" sz="2000" dirty="0"/>
              <a:t>(IS,05) (01)(S,04)</a:t>
            </a:r>
          </a:p>
          <a:p>
            <a:r>
              <a:rPr lang="en-US" sz="2000" dirty="0"/>
              <a:t>(IS,10) (S,04)</a:t>
            </a:r>
          </a:p>
          <a:p>
            <a:r>
              <a:rPr lang="en-US" sz="2000" dirty="0"/>
              <a:t>(IS,00)</a:t>
            </a:r>
          </a:p>
          <a:p>
            <a:r>
              <a:rPr lang="en-US" sz="2000" dirty="0"/>
              <a:t>(DL,02) (C,01)</a:t>
            </a:r>
          </a:p>
          <a:p>
            <a:r>
              <a:rPr lang="en-US" sz="2000" dirty="0"/>
              <a:t>(DL,02) (C,01)</a:t>
            </a:r>
          </a:p>
          <a:p>
            <a:r>
              <a:rPr lang="en-US" sz="2000" dirty="0"/>
              <a:t>(DL,02) (C,01)</a:t>
            </a:r>
          </a:p>
          <a:p>
            <a:r>
              <a:rPr lang="en-US" sz="2000" dirty="0"/>
              <a:t>(DL,02) (C,01)</a:t>
            </a:r>
          </a:p>
          <a:p>
            <a:r>
              <a:rPr lang="en-US" sz="2000" dirty="0"/>
              <a:t>(AD,02)</a:t>
            </a:r>
          </a:p>
        </p:txBody>
      </p:sp>
      <p:cxnSp>
        <p:nvCxnSpPr>
          <p:cNvPr id="6" name="Straight Connector 5"/>
          <p:cNvCxnSpPr/>
          <p:nvPr/>
        </p:nvCxnSpPr>
        <p:spPr>
          <a:xfrm>
            <a:off x="1752600" y="17526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2057400"/>
            <a:ext cx="1219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5791201" y="2209800"/>
            <a:ext cx="3276600" cy="2514600"/>
          </a:xfrm>
          <a:prstGeom prst="rect">
            <a:avLst/>
          </a:prstGeom>
        </p:spPr>
      </p:pic>
      <p:sp>
        <p:nvSpPr>
          <p:cNvPr id="11" name="TextBox 10"/>
          <p:cNvSpPr txBox="1"/>
          <p:nvPr/>
        </p:nvSpPr>
        <p:spPr>
          <a:xfrm>
            <a:off x="5638800" y="1600200"/>
            <a:ext cx="3276600" cy="369332"/>
          </a:xfrm>
          <a:prstGeom prst="rect">
            <a:avLst/>
          </a:prstGeom>
          <a:noFill/>
        </p:spPr>
        <p:txBody>
          <a:bodyPr wrap="square" rtlCol="0">
            <a:spAutoFit/>
          </a:bodyPr>
          <a:lstStyle/>
          <a:p>
            <a:r>
              <a:rPr lang="en-US" dirty="0"/>
              <a:t>IC USING VARIANT 1</a:t>
            </a:r>
          </a:p>
        </p:txBody>
      </p:sp>
    </p:spTree>
    <p:extLst>
      <p:ext uri="{BB962C8B-B14F-4D97-AF65-F5344CB8AC3E}">
        <p14:creationId xmlns:p14="http://schemas.microsoft.com/office/powerpoint/2010/main" val="1845453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GENERATE INTERMEDIATE CODE FOR FOLLOWING STATEMENTS</a:t>
            </a:r>
          </a:p>
        </p:txBody>
      </p:sp>
      <p:sp>
        <p:nvSpPr>
          <p:cNvPr id="3" name="Content Placeholder 2"/>
          <p:cNvSpPr>
            <a:spLocks noGrp="1"/>
          </p:cNvSpPr>
          <p:nvPr>
            <p:ph idx="1"/>
          </p:nvPr>
        </p:nvSpPr>
        <p:spPr>
          <a:xfrm>
            <a:off x="228600" y="1600200"/>
            <a:ext cx="8229600" cy="5334000"/>
          </a:xfrm>
        </p:spPr>
        <p:txBody>
          <a:bodyPr>
            <a:normAutofit fontScale="92500" lnSpcReduction="20000"/>
          </a:bodyPr>
          <a:lstStyle/>
          <a:p>
            <a:pPr marL="0" indent="0">
              <a:buNone/>
            </a:pPr>
            <a:r>
              <a:rPr lang="en-US" dirty="0"/>
              <a:t>START 101</a:t>
            </a:r>
          </a:p>
          <a:p>
            <a:pPr marL="0" indent="0">
              <a:buNone/>
            </a:pPr>
            <a:r>
              <a:rPr lang="en-US" dirty="0"/>
              <a:t>READ A</a:t>
            </a:r>
          </a:p>
          <a:p>
            <a:pPr marL="0" indent="0">
              <a:buNone/>
            </a:pPr>
            <a:r>
              <a:rPr lang="en-US" dirty="0"/>
              <a:t>READ B</a:t>
            </a:r>
          </a:p>
          <a:p>
            <a:pPr marL="0" indent="0">
              <a:buNone/>
            </a:pPr>
            <a:r>
              <a:rPr lang="en-US" dirty="0"/>
              <a:t>MOVER BREG,A</a:t>
            </a:r>
          </a:p>
          <a:p>
            <a:pPr marL="0" indent="0">
              <a:buNone/>
            </a:pPr>
            <a:r>
              <a:rPr lang="en-US" dirty="0"/>
              <a:t>MULT BREG,B</a:t>
            </a:r>
          </a:p>
          <a:p>
            <a:pPr marL="0" indent="0">
              <a:buNone/>
            </a:pPr>
            <a:r>
              <a:rPr lang="en-US" dirty="0"/>
              <a:t>MOVEM BREG,D</a:t>
            </a:r>
          </a:p>
          <a:p>
            <a:pPr marL="0" indent="0">
              <a:buNone/>
            </a:pPr>
            <a:r>
              <a:rPr lang="en-US" dirty="0"/>
              <a:t>STOP</a:t>
            </a:r>
          </a:p>
          <a:p>
            <a:pPr marL="0" indent="0">
              <a:buNone/>
            </a:pPr>
            <a:r>
              <a:rPr lang="en-US" dirty="0"/>
              <a:t>A DS 1</a:t>
            </a:r>
          </a:p>
          <a:p>
            <a:pPr marL="0" indent="0">
              <a:buNone/>
            </a:pPr>
            <a:r>
              <a:rPr lang="en-US" dirty="0"/>
              <a:t>B DS 1</a:t>
            </a:r>
          </a:p>
          <a:p>
            <a:pPr marL="0" indent="0">
              <a:buNone/>
            </a:pPr>
            <a:r>
              <a:rPr lang="en-US" dirty="0"/>
              <a:t>D DS 1</a:t>
            </a:r>
          </a:p>
          <a:p>
            <a:pPr marL="0" indent="0">
              <a:buNone/>
            </a:pPr>
            <a:r>
              <a:rPr lang="en-US" dirty="0"/>
              <a:t>END</a:t>
            </a:r>
          </a:p>
        </p:txBody>
      </p:sp>
      <p:sp>
        <p:nvSpPr>
          <p:cNvPr id="4" name="TextBox 3"/>
          <p:cNvSpPr txBox="1"/>
          <p:nvPr/>
        </p:nvSpPr>
        <p:spPr>
          <a:xfrm>
            <a:off x="2971800" y="1721108"/>
            <a:ext cx="2590800" cy="48320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800" dirty="0"/>
              <a:t>(AD,01) (C,101)</a:t>
            </a:r>
          </a:p>
          <a:p>
            <a:r>
              <a:rPr lang="en-US" sz="2800" dirty="0"/>
              <a:t>(IS,09) (S,01)</a:t>
            </a:r>
          </a:p>
          <a:p>
            <a:r>
              <a:rPr lang="en-US" sz="2800" dirty="0"/>
              <a:t>(IS,09) (S,02)</a:t>
            </a:r>
          </a:p>
          <a:p>
            <a:r>
              <a:rPr lang="en-US" sz="2800" dirty="0"/>
              <a:t>(IS,04) (2)(S,01)</a:t>
            </a:r>
          </a:p>
          <a:p>
            <a:r>
              <a:rPr lang="en-US" sz="2800" dirty="0"/>
              <a:t>(IS,03) (2)(S,02)</a:t>
            </a:r>
          </a:p>
          <a:p>
            <a:r>
              <a:rPr lang="en-US" sz="2800" dirty="0"/>
              <a:t>(IS,05) (2)(S,03)</a:t>
            </a:r>
          </a:p>
          <a:p>
            <a:r>
              <a:rPr lang="en-US" sz="2800" dirty="0"/>
              <a:t>(IS,00)</a:t>
            </a:r>
          </a:p>
          <a:p>
            <a:r>
              <a:rPr lang="en-US" sz="2800" dirty="0"/>
              <a:t>(DL,02) (C,01)</a:t>
            </a:r>
          </a:p>
          <a:p>
            <a:r>
              <a:rPr lang="en-US" sz="2800" dirty="0"/>
              <a:t>(DL,02) (C,01)</a:t>
            </a:r>
          </a:p>
          <a:p>
            <a:r>
              <a:rPr lang="en-US" sz="2800" dirty="0"/>
              <a:t>(DL,02) (C,01)</a:t>
            </a:r>
          </a:p>
          <a:p>
            <a:r>
              <a:rPr lang="en-US" sz="2800" dirty="0"/>
              <a:t>(AD,02)</a:t>
            </a:r>
          </a:p>
        </p:txBody>
      </p:sp>
      <p:cxnSp>
        <p:nvCxnSpPr>
          <p:cNvPr id="6" name="Straight Connector 5"/>
          <p:cNvCxnSpPr/>
          <p:nvPr/>
        </p:nvCxnSpPr>
        <p:spPr>
          <a:xfrm>
            <a:off x="1752600" y="17526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20574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3600" y="1721108"/>
            <a:ext cx="2590800" cy="41549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t>(AD,01) (C,101)</a:t>
            </a:r>
          </a:p>
          <a:p>
            <a:r>
              <a:rPr lang="en-US" sz="2400" dirty="0"/>
              <a:t>(IS,09) A</a:t>
            </a:r>
          </a:p>
          <a:p>
            <a:r>
              <a:rPr lang="en-US" sz="2400" dirty="0"/>
              <a:t>(IS,09) B</a:t>
            </a:r>
          </a:p>
          <a:p>
            <a:r>
              <a:rPr lang="en-US" sz="2400" dirty="0"/>
              <a:t>(IS,04) BREG,A</a:t>
            </a:r>
          </a:p>
          <a:p>
            <a:r>
              <a:rPr lang="en-US" sz="2400" dirty="0"/>
              <a:t>(IS,03) BREG,B</a:t>
            </a:r>
          </a:p>
          <a:p>
            <a:r>
              <a:rPr lang="en-US" sz="2400" dirty="0"/>
              <a:t>(IS,05) BREG,D</a:t>
            </a:r>
          </a:p>
          <a:p>
            <a:r>
              <a:rPr lang="en-US" sz="2400" dirty="0"/>
              <a:t>(IS,00)</a:t>
            </a:r>
          </a:p>
          <a:p>
            <a:r>
              <a:rPr lang="en-US" sz="2400" dirty="0"/>
              <a:t>(DL,02) (C,01)</a:t>
            </a:r>
          </a:p>
          <a:p>
            <a:r>
              <a:rPr lang="en-US" sz="2400" dirty="0"/>
              <a:t>(DL,02) (C,01)</a:t>
            </a:r>
          </a:p>
          <a:p>
            <a:r>
              <a:rPr lang="en-US" sz="2400" dirty="0"/>
              <a:t>(DL,02) (C,01)</a:t>
            </a:r>
          </a:p>
          <a:p>
            <a:r>
              <a:rPr lang="en-US" sz="2400" dirty="0"/>
              <a:t>(AD,02)</a:t>
            </a:r>
          </a:p>
        </p:txBody>
      </p:sp>
    </p:spTree>
    <p:extLst>
      <p:ext uri="{BB962C8B-B14F-4D97-AF65-F5344CB8AC3E}">
        <p14:creationId xmlns:p14="http://schemas.microsoft.com/office/powerpoint/2010/main" val="1740852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76200"/>
            <a:ext cx="8229600" cy="1143000"/>
          </a:xfrm>
        </p:spPr>
        <p:txBody>
          <a:bodyPr>
            <a:normAutofit/>
          </a:bodyPr>
          <a:lstStyle/>
          <a:p>
            <a:r>
              <a:rPr lang="en-US" altLang="zh-TW" dirty="0"/>
              <a:t>Single pass assembler</a:t>
            </a:r>
          </a:p>
        </p:txBody>
      </p:sp>
      <p:sp>
        <p:nvSpPr>
          <p:cNvPr id="84995" name="Rectangle 1027"/>
          <p:cNvSpPr>
            <a:spLocks noGrp="1" noChangeArrowheads="1"/>
          </p:cNvSpPr>
          <p:nvPr>
            <p:ph type="body" idx="1"/>
          </p:nvPr>
        </p:nvSpPr>
        <p:spPr>
          <a:xfrm>
            <a:off x="14287" y="685800"/>
            <a:ext cx="4100513" cy="6400800"/>
          </a:xfrm>
        </p:spPr>
        <p:txBody>
          <a:bodyPr>
            <a:noAutofit/>
          </a:bodyPr>
          <a:lstStyle/>
          <a:p>
            <a:r>
              <a:rPr lang="en-US" altLang="zh-TW" sz="2400" dirty="0"/>
              <a:t>In this section we will discuss a single pass assembler for the intel 8088 processor used in IBM PC</a:t>
            </a:r>
          </a:p>
          <a:p>
            <a:r>
              <a:rPr lang="en-US" altLang="zh-TW" sz="2400" dirty="0"/>
              <a:t>The main feature of single pass assembler of 8088 is forward reference handling in segment based environment</a:t>
            </a:r>
          </a:p>
          <a:p>
            <a:endParaRPr lang="en-US" altLang="zh-TW" sz="2400" dirty="0"/>
          </a:p>
          <a:p>
            <a:r>
              <a:rPr lang="en-US" altLang="zh-TW" sz="2400" dirty="0"/>
              <a:t>THE ARCHITECTURE OF INTEL 8088</a:t>
            </a:r>
          </a:p>
          <a:p>
            <a:r>
              <a:rPr lang="en-US" altLang="zh-TW" sz="2400" dirty="0"/>
              <a:t>It supports 8 and 16 bit arithmetic and also provides special instruction for string manipulation.</a:t>
            </a:r>
          </a:p>
          <a:p>
            <a:endParaRPr lang="en-US" altLang="zh-TW" sz="2400" dirty="0"/>
          </a:p>
        </p:txBody>
      </p:sp>
      <p:pic>
        <p:nvPicPr>
          <p:cNvPr id="2" name="Picture 1"/>
          <p:cNvPicPr>
            <a:picLocks noChangeAspect="1"/>
          </p:cNvPicPr>
          <p:nvPr/>
        </p:nvPicPr>
        <p:blipFill>
          <a:blip r:embed="rId2"/>
          <a:stretch>
            <a:fillRect/>
          </a:stretch>
        </p:blipFill>
        <p:spPr>
          <a:xfrm>
            <a:off x="4562475" y="914400"/>
            <a:ext cx="4567238" cy="5943600"/>
          </a:xfrm>
          <a:prstGeom prst="rect">
            <a:avLst/>
          </a:prstGeom>
        </p:spPr>
      </p:pic>
    </p:spTree>
    <p:extLst>
      <p:ext uri="{BB962C8B-B14F-4D97-AF65-F5344CB8AC3E}">
        <p14:creationId xmlns:p14="http://schemas.microsoft.com/office/powerpoint/2010/main" val="347139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32198EA7-AC63-47CE-96C4-33052F75E10A}" type="slidenum">
              <a:rPr lang="en-US"/>
              <a:pPr/>
              <a:t>8</a:t>
            </a:fld>
            <a:endParaRPr lang="en-US"/>
          </a:p>
        </p:txBody>
      </p:sp>
      <p:sp>
        <p:nvSpPr>
          <p:cNvPr id="20482" name="Rectangle 2"/>
          <p:cNvSpPr>
            <a:spLocks noGrp="1" noChangeArrowheads="1"/>
          </p:cNvSpPr>
          <p:nvPr>
            <p:ph type="title"/>
          </p:nvPr>
        </p:nvSpPr>
        <p:spPr/>
        <p:txBody>
          <a:bodyPr>
            <a:normAutofit fontScale="90000"/>
          </a:bodyPr>
          <a:lstStyle/>
          <a:p>
            <a:r>
              <a:rPr lang="de-DE" sz="3800" dirty="0"/>
              <a:t>Assembly language-structure/statement format</a:t>
            </a:r>
            <a:endParaRPr lang="en-US" sz="3800" dirty="0"/>
          </a:p>
        </p:txBody>
      </p:sp>
      <p:sp>
        <p:nvSpPr>
          <p:cNvPr id="20483" name="Rectangle 3"/>
          <p:cNvSpPr>
            <a:spLocks noGrp="1" noChangeArrowheads="1"/>
          </p:cNvSpPr>
          <p:nvPr>
            <p:ph type="body" idx="1"/>
          </p:nvPr>
        </p:nvSpPr>
        <p:spPr>
          <a:xfrm>
            <a:off x="1295400" y="2286000"/>
            <a:ext cx="7239000" cy="3492500"/>
          </a:xfrm>
        </p:spPr>
        <p:txBody>
          <a:bodyPr>
            <a:normAutofit lnSpcReduction="10000"/>
          </a:bodyPr>
          <a:lstStyle/>
          <a:p>
            <a:r>
              <a:rPr lang="de-DE" sz="2600" dirty="0"/>
              <a:t>Label</a:t>
            </a:r>
          </a:p>
          <a:p>
            <a:pPr lvl="1"/>
            <a:r>
              <a:rPr lang="de-DE" sz="2400" dirty="0"/>
              <a:t>symbolic labeling of an assembler address (command address at Machine level)</a:t>
            </a:r>
          </a:p>
          <a:p>
            <a:r>
              <a:rPr lang="de-DE" sz="2600" dirty="0"/>
              <a:t>Mnemomic</a:t>
            </a:r>
          </a:p>
          <a:p>
            <a:pPr lvl="1"/>
            <a:r>
              <a:rPr lang="de-DE" sz="2400" dirty="0"/>
              <a:t>Symbolic description of an operation</a:t>
            </a:r>
          </a:p>
          <a:p>
            <a:r>
              <a:rPr lang="de-DE" sz="2600" dirty="0"/>
              <a:t>Operands</a:t>
            </a:r>
          </a:p>
          <a:p>
            <a:pPr lvl="1"/>
            <a:r>
              <a:rPr lang="de-DE" sz="2400" dirty="0"/>
              <a:t>Contains of variables or addresse if necessary</a:t>
            </a:r>
          </a:p>
          <a:p>
            <a:r>
              <a:rPr lang="de-DE" sz="2600" dirty="0"/>
              <a:t>Comments : Optional field </a:t>
            </a:r>
          </a:p>
        </p:txBody>
      </p:sp>
      <p:grpSp>
        <p:nvGrpSpPr>
          <p:cNvPr id="2" name="Group 10"/>
          <p:cNvGrpSpPr>
            <a:grpSpLocks/>
          </p:cNvGrpSpPr>
          <p:nvPr/>
        </p:nvGrpSpPr>
        <p:grpSpPr bwMode="auto">
          <a:xfrm>
            <a:off x="762000" y="1600200"/>
            <a:ext cx="7620000" cy="685800"/>
            <a:chOff x="480" y="912"/>
            <a:chExt cx="4800" cy="432"/>
          </a:xfrm>
        </p:grpSpPr>
        <p:sp>
          <p:nvSpPr>
            <p:cNvPr id="20485" name="Rectangle 5"/>
            <p:cNvSpPr>
              <a:spLocks noChangeArrowheads="1"/>
            </p:cNvSpPr>
            <p:nvPr/>
          </p:nvSpPr>
          <p:spPr bwMode="auto">
            <a:xfrm>
              <a:off x="480" y="912"/>
              <a:ext cx="4800" cy="432"/>
            </a:xfrm>
            <a:prstGeom prst="rect">
              <a:avLst/>
            </a:prstGeom>
            <a:solidFill>
              <a:srgbClr val="C0FEF9"/>
            </a:solid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1440" y="1008"/>
              <a:ext cx="1349" cy="271"/>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pPr defTabSz="762000" eaLnBrk="0" hangingPunct="0">
                <a:lnSpc>
                  <a:spcPct val="90000"/>
                </a:lnSpc>
              </a:pPr>
              <a:r>
                <a:rPr lang="de-DE" sz="2400" b="1">
                  <a:solidFill>
                    <a:srgbClr val="00279F"/>
                  </a:solidFill>
                </a:rPr>
                <a:t>&lt;Mnemomic&gt;</a:t>
              </a:r>
            </a:p>
          </p:txBody>
        </p:sp>
        <p:sp>
          <p:nvSpPr>
            <p:cNvPr id="20487" name="Rectangle 7"/>
            <p:cNvSpPr>
              <a:spLocks noChangeArrowheads="1"/>
            </p:cNvSpPr>
            <p:nvPr/>
          </p:nvSpPr>
          <p:spPr bwMode="auto">
            <a:xfrm>
              <a:off x="2848" y="1008"/>
              <a:ext cx="1135" cy="271"/>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pPr algn="ctr" defTabSz="762000" eaLnBrk="0" hangingPunct="0">
                <a:lnSpc>
                  <a:spcPct val="90000"/>
                </a:lnSpc>
              </a:pPr>
              <a:r>
                <a:rPr lang="de-DE" sz="2400" b="1">
                  <a:solidFill>
                    <a:srgbClr val="00279F"/>
                  </a:solidFill>
                </a:rPr>
                <a:t>&lt;Operand&gt;</a:t>
              </a:r>
            </a:p>
          </p:txBody>
        </p:sp>
        <p:sp>
          <p:nvSpPr>
            <p:cNvPr id="20488" name="Rectangle 8"/>
            <p:cNvSpPr>
              <a:spLocks noChangeArrowheads="1"/>
            </p:cNvSpPr>
            <p:nvPr/>
          </p:nvSpPr>
          <p:spPr bwMode="auto">
            <a:xfrm>
              <a:off x="4032" y="1008"/>
              <a:ext cx="1115" cy="271"/>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pPr defTabSz="762000" eaLnBrk="0" hangingPunct="0">
                <a:lnSpc>
                  <a:spcPct val="90000"/>
                </a:lnSpc>
              </a:pPr>
              <a:r>
                <a:rPr lang="de-DE" sz="2400" b="1">
                  <a:solidFill>
                    <a:srgbClr val="00279F"/>
                  </a:solidFill>
                </a:rPr>
                <a:t>Comments</a:t>
              </a:r>
            </a:p>
          </p:txBody>
        </p:sp>
        <p:sp>
          <p:nvSpPr>
            <p:cNvPr id="20489" name="Rectangle 9"/>
            <p:cNvSpPr>
              <a:spLocks noChangeArrowheads="1"/>
            </p:cNvSpPr>
            <p:nvPr/>
          </p:nvSpPr>
          <p:spPr bwMode="auto">
            <a:xfrm>
              <a:off x="576" y="1008"/>
              <a:ext cx="847" cy="271"/>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pPr defTabSz="762000" eaLnBrk="0" hangingPunct="0">
                <a:lnSpc>
                  <a:spcPct val="90000"/>
                </a:lnSpc>
              </a:pPr>
              <a:r>
                <a:rPr lang="de-DE" sz="2400" b="1">
                  <a:solidFill>
                    <a:srgbClr val="00279F"/>
                  </a:solidFill>
                </a:rPr>
                <a:t>&lt;Label&gt;</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Each data register is 16 bit in size. split in upper and lower halves, either half can be used for 8 bit arithmetic, while two halves together constitute the data register for 16 bit arithmetic.</a:t>
            </a:r>
          </a:p>
          <a:p>
            <a:r>
              <a:rPr lang="en-US" altLang="zh-TW" sz="2400" dirty="0"/>
              <a:t>8088 supports stack for storing subroutine and return addresses, parameters and other data.</a:t>
            </a:r>
          </a:p>
          <a:p>
            <a:r>
              <a:rPr lang="en-US" altLang="zh-TW" sz="2400" dirty="0"/>
              <a:t>The index register SI and DI are used to index source  and destination addresses in string manipulation instruction. They are provided with auto increment and decrement facility.</a:t>
            </a:r>
          </a:p>
          <a:p>
            <a:r>
              <a:rPr lang="en-US" altLang="zh-TW" sz="2400" dirty="0"/>
              <a:t>stack pointers SP and BP are provided to address the stack. SP points to stack implicitly used by architecture to store subroutine and return address. BP can be used by programmer in desired manner. Push and pop instructions are provided for this purpose.</a:t>
            </a:r>
          </a:p>
          <a:p>
            <a:r>
              <a:rPr lang="en-US" altLang="zh-TW" sz="2400" dirty="0"/>
              <a:t>8088 provides addressing capability of 1 MB  of primary memory.</a:t>
            </a:r>
          </a:p>
          <a:p>
            <a:r>
              <a:rPr lang="en-US" altLang="zh-TW" sz="2400" dirty="0"/>
              <a:t>Memory is used to store components of program : program code, data, stack. The code, data and stack segments are used to contain the start addresses of these three components</a:t>
            </a:r>
          </a:p>
        </p:txBody>
      </p:sp>
    </p:spTree>
    <p:extLst>
      <p:ext uri="{BB962C8B-B14F-4D97-AF65-F5344CB8AC3E}">
        <p14:creationId xmlns:p14="http://schemas.microsoft.com/office/powerpoint/2010/main" val="33127181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Extra segment register points to another memory area which can be use to store data.</a:t>
            </a:r>
          </a:p>
          <a:p>
            <a:r>
              <a:rPr lang="en-US" altLang="zh-TW" sz="2400" dirty="0"/>
              <a:t>To address memory location, an instruction designates a segment register and provides 16 bit logical address.</a:t>
            </a:r>
          </a:p>
        </p:txBody>
      </p:sp>
      <p:pic>
        <p:nvPicPr>
          <p:cNvPr id="3" name="Picture 2"/>
          <p:cNvPicPr>
            <a:picLocks noChangeAspect="1"/>
          </p:cNvPicPr>
          <p:nvPr/>
        </p:nvPicPr>
        <p:blipFill>
          <a:blip r:embed="rId2"/>
          <a:stretch>
            <a:fillRect/>
          </a:stretch>
        </p:blipFill>
        <p:spPr>
          <a:xfrm>
            <a:off x="845343" y="2133600"/>
            <a:ext cx="7239000" cy="4905375"/>
          </a:xfrm>
          <a:prstGeom prst="rect">
            <a:avLst/>
          </a:prstGeom>
        </p:spPr>
      </p:pic>
    </p:spTree>
    <p:extLst>
      <p:ext uri="{BB962C8B-B14F-4D97-AF65-F5344CB8AC3E}">
        <p14:creationId xmlns:p14="http://schemas.microsoft.com/office/powerpoint/2010/main" val="1542963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In direct addressing mode the operand is of 16 bit number  which is taken to be displacement  from segment base contained in segment register.</a:t>
            </a:r>
          </a:p>
          <a:p>
            <a:r>
              <a:rPr lang="en-US" altLang="zh-TW" sz="2400" dirty="0"/>
              <a:t>A segment register may be explicitly indicated in a prefix of the instruction, else a default segment register is used.</a:t>
            </a:r>
          </a:p>
          <a:p>
            <a:r>
              <a:rPr lang="en-US" altLang="zh-TW" sz="2400" dirty="0"/>
              <a:t>In indexed mode , content of index register(SI or DI)  are added to 8 or 16 bit displacement contained in the instruction. The result is taken to be displacement from the segment base of data segment.</a:t>
            </a:r>
          </a:p>
          <a:p>
            <a:endParaRPr lang="en-US" altLang="zh-TW" sz="2400" dirty="0"/>
          </a:p>
        </p:txBody>
      </p:sp>
    </p:spTree>
    <p:extLst>
      <p:ext uri="{BB962C8B-B14F-4D97-AF65-F5344CB8AC3E}">
        <p14:creationId xmlns:p14="http://schemas.microsoft.com/office/powerpoint/2010/main" val="627634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8088 instructions</a:t>
            </a:r>
          </a:p>
        </p:txBody>
      </p:sp>
      <p:sp>
        <p:nvSpPr>
          <p:cNvPr id="84995" name="Rectangle 1027"/>
          <p:cNvSpPr>
            <a:spLocks noGrp="1" noChangeArrowheads="1"/>
          </p:cNvSpPr>
          <p:nvPr>
            <p:ph type="body" idx="1"/>
          </p:nvPr>
        </p:nvSpPr>
        <p:spPr>
          <a:xfrm>
            <a:off x="14287" y="304800"/>
            <a:ext cx="8901113" cy="6400800"/>
          </a:xfrm>
        </p:spPr>
        <p:txBody>
          <a:bodyPr>
            <a:noAutofit/>
          </a:bodyPr>
          <a:lstStyle/>
          <a:p>
            <a:r>
              <a:rPr lang="en-US" altLang="zh-TW" sz="2400" dirty="0"/>
              <a:t>Memory</a:t>
            </a:r>
          </a:p>
          <a:p>
            <a:r>
              <a:rPr lang="en-US" altLang="zh-TW" sz="2400" dirty="0"/>
              <a:t>The basic units of memory are:</a:t>
            </a:r>
          </a:p>
          <a:p>
            <a:endParaRPr lang="en-US" altLang="zh-TW" sz="2400" dirty="0"/>
          </a:p>
          <a:p>
            <a:endParaRPr lang="en-US" altLang="zh-TW" sz="2400" dirty="0"/>
          </a:p>
          <a:p>
            <a:endParaRPr lang="en-US" altLang="zh-TW" sz="2400" dirty="0"/>
          </a:p>
          <a:p>
            <a:endParaRPr lang="en-US" altLang="zh-TW" sz="2400" dirty="0"/>
          </a:p>
          <a:p>
            <a:pPr marL="0" indent="0">
              <a:buNone/>
            </a:pPr>
            <a:endParaRPr lang="en-US" altLang="zh-TW" sz="2400" dirty="0"/>
          </a:p>
          <a:p>
            <a:r>
              <a:rPr lang="en-US" altLang="zh-TW" sz="2400" dirty="0"/>
              <a:t>Declarative statements</a:t>
            </a:r>
          </a:p>
          <a:p>
            <a:r>
              <a:rPr lang="en-US" altLang="zh-TW" sz="2400" dirty="0"/>
              <a:t>Declaration of constant and reservation of storage both done using single statement</a:t>
            </a:r>
          </a:p>
        </p:txBody>
      </p:sp>
      <p:graphicFrame>
        <p:nvGraphicFramePr>
          <p:cNvPr id="2" name="Table 1"/>
          <p:cNvGraphicFramePr>
            <a:graphicFrameLocks noGrp="1"/>
          </p:cNvGraphicFramePr>
          <p:nvPr>
            <p:extLst>
              <p:ext uri="{D42A27DB-BD31-4B8C-83A1-F6EECF244321}">
                <p14:modId xmlns:p14="http://schemas.microsoft.com/office/powerpoint/2010/main" val="1195727803"/>
              </p:ext>
            </p:extLst>
          </p:nvPr>
        </p:nvGraphicFramePr>
        <p:xfrm>
          <a:off x="1371600" y="1143000"/>
          <a:ext cx="6096000" cy="22250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b="1" dirty="0"/>
                        <a:t>Units of memory</a:t>
                      </a:r>
                    </a:p>
                  </a:txBody>
                  <a:tcPr/>
                </a:tc>
                <a:tc>
                  <a:txBody>
                    <a:bodyPr/>
                    <a:lstStyle/>
                    <a:p>
                      <a:r>
                        <a:rPr lang="en-US" b="1" dirty="0"/>
                        <a:t>Bytes</a:t>
                      </a:r>
                    </a:p>
                  </a:txBody>
                  <a:tcPr/>
                </a:tc>
                <a:tc>
                  <a:txBody>
                    <a:bodyPr/>
                    <a:lstStyle/>
                    <a:p>
                      <a:r>
                        <a:rPr lang="en-US" b="1" dirty="0"/>
                        <a:t>Length in bits</a:t>
                      </a:r>
                    </a:p>
                  </a:txBody>
                  <a:tcPr/>
                </a:tc>
                <a:extLst>
                  <a:ext uri="{0D108BD9-81ED-4DB2-BD59-A6C34878D82A}">
                    <a16:rowId xmlns:a16="http://schemas.microsoft.com/office/drawing/2014/main" val="10000"/>
                  </a:ext>
                </a:extLst>
              </a:tr>
              <a:tr h="370840">
                <a:tc>
                  <a:txBody>
                    <a:bodyPr/>
                    <a:lstStyle/>
                    <a:p>
                      <a:r>
                        <a:rPr lang="en-US" b="1" dirty="0"/>
                        <a:t>Byte</a:t>
                      </a:r>
                    </a:p>
                  </a:txBody>
                  <a:tcPr/>
                </a:tc>
                <a:tc>
                  <a:txBody>
                    <a:bodyPr/>
                    <a:lstStyle/>
                    <a:p>
                      <a:r>
                        <a:rPr lang="en-US" b="1" dirty="0"/>
                        <a:t>1</a:t>
                      </a:r>
                    </a:p>
                  </a:txBody>
                  <a:tcPr/>
                </a:tc>
                <a:tc>
                  <a:txBody>
                    <a:bodyPr/>
                    <a:lstStyle/>
                    <a:p>
                      <a:r>
                        <a:rPr lang="en-US" b="1" dirty="0"/>
                        <a:t>8</a:t>
                      </a:r>
                    </a:p>
                  </a:txBody>
                  <a:tcPr/>
                </a:tc>
                <a:extLst>
                  <a:ext uri="{0D108BD9-81ED-4DB2-BD59-A6C34878D82A}">
                    <a16:rowId xmlns:a16="http://schemas.microsoft.com/office/drawing/2014/main" val="10001"/>
                  </a:ext>
                </a:extLst>
              </a:tr>
              <a:tr h="370840">
                <a:tc>
                  <a:txBody>
                    <a:bodyPr/>
                    <a:lstStyle/>
                    <a:p>
                      <a:r>
                        <a:rPr lang="en-US" b="1" dirty="0"/>
                        <a:t>word</a:t>
                      </a:r>
                    </a:p>
                  </a:txBody>
                  <a:tcPr/>
                </a:tc>
                <a:tc>
                  <a:txBody>
                    <a:bodyPr/>
                    <a:lstStyle/>
                    <a:p>
                      <a:r>
                        <a:rPr lang="en-US" b="1" dirty="0"/>
                        <a:t>2</a:t>
                      </a:r>
                    </a:p>
                  </a:txBody>
                  <a:tcPr/>
                </a:tc>
                <a:tc>
                  <a:txBody>
                    <a:bodyPr/>
                    <a:lstStyle/>
                    <a:p>
                      <a:r>
                        <a:rPr lang="en-US" b="1" dirty="0"/>
                        <a:t>16</a:t>
                      </a:r>
                    </a:p>
                  </a:txBody>
                  <a:tcPr/>
                </a:tc>
                <a:extLst>
                  <a:ext uri="{0D108BD9-81ED-4DB2-BD59-A6C34878D82A}">
                    <a16:rowId xmlns:a16="http://schemas.microsoft.com/office/drawing/2014/main" val="10002"/>
                  </a:ext>
                </a:extLst>
              </a:tr>
              <a:tr h="370840">
                <a:tc>
                  <a:txBody>
                    <a:bodyPr/>
                    <a:lstStyle/>
                    <a:p>
                      <a:r>
                        <a:rPr lang="en-US" b="1" dirty="0"/>
                        <a:t>Double</a:t>
                      </a:r>
                      <a:r>
                        <a:rPr lang="en-US" b="1" baseline="0" dirty="0"/>
                        <a:t> word</a:t>
                      </a:r>
                      <a:endParaRPr lang="en-US" b="1" dirty="0"/>
                    </a:p>
                  </a:txBody>
                  <a:tcPr/>
                </a:tc>
                <a:tc>
                  <a:txBody>
                    <a:bodyPr/>
                    <a:lstStyle/>
                    <a:p>
                      <a:r>
                        <a:rPr lang="en-US" b="1" dirty="0"/>
                        <a:t>4</a:t>
                      </a:r>
                    </a:p>
                  </a:txBody>
                  <a:tcPr/>
                </a:tc>
                <a:tc>
                  <a:txBody>
                    <a:bodyPr/>
                    <a:lstStyle/>
                    <a:p>
                      <a:r>
                        <a:rPr lang="en-US" b="1" dirty="0"/>
                        <a:t>32</a:t>
                      </a:r>
                    </a:p>
                  </a:txBody>
                  <a:tcPr/>
                </a:tc>
                <a:extLst>
                  <a:ext uri="{0D108BD9-81ED-4DB2-BD59-A6C34878D82A}">
                    <a16:rowId xmlns:a16="http://schemas.microsoft.com/office/drawing/2014/main" val="10003"/>
                  </a:ext>
                </a:extLst>
              </a:tr>
              <a:tr h="370840">
                <a:tc>
                  <a:txBody>
                    <a:bodyPr/>
                    <a:lstStyle/>
                    <a:p>
                      <a:r>
                        <a:rPr lang="en-US" b="1" dirty="0"/>
                        <a:t>Quadra Word</a:t>
                      </a:r>
                    </a:p>
                  </a:txBody>
                  <a:tcPr/>
                </a:tc>
                <a:tc>
                  <a:txBody>
                    <a:bodyPr/>
                    <a:lstStyle/>
                    <a:p>
                      <a:r>
                        <a:rPr lang="en-US" b="1" dirty="0"/>
                        <a:t>8</a:t>
                      </a:r>
                    </a:p>
                  </a:txBody>
                  <a:tcPr/>
                </a:tc>
                <a:tc>
                  <a:txBody>
                    <a:bodyPr/>
                    <a:lstStyle/>
                    <a:p>
                      <a:r>
                        <a:rPr lang="en-US" b="1" dirty="0"/>
                        <a:t>64</a:t>
                      </a:r>
                    </a:p>
                  </a:txBody>
                  <a:tcPr/>
                </a:tc>
                <a:extLst>
                  <a:ext uri="{0D108BD9-81ED-4DB2-BD59-A6C34878D82A}">
                    <a16:rowId xmlns:a16="http://schemas.microsoft.com/office/drawing/2014/main" val="10004"/>
                  </a:ext>
                </a:extLst>
              </a:tr>
              <a:tr h="370840">
                <a:tc>
                  <a:txBody>
                    <a:bodyPr/>
                    <a:lstStyle/>
                    <a:p>
                      <a:r>
                        <a:rPr lang="en-US" b="1" dirty="0"/>
                        <a:t>Tetra</a:t>
                      </a:r>
                      <a:r>
                        <a:rPr lang="en-US" b="1" baseline="0" dirty="0"/>
                        <a:t> word</a:t>
                      </a:r>
                      <a:endParaRPr lang="en-US" b="1" dirty="0"/>
                    </a:p>
                  </a:txBody>
                  <a:tcPr/>
                </a:tc>
                <a:tc>
                  <a:txBody>
                    <a:bodyPr/>
                    <a:lstStyle/>
                    <a:p>
                      <a:r>
                        <a:rPr lang="en-US" b="1" dirty="0"/>
                        <a:t>10</a:t>
                      </a:r>
                    </a:p>
                  </a:txBody>
                  <a:tcPr/>
                </a:tc>
                <a:tc>
                  <a:txBody>
                    <a:bodyPr/>
                    <a:lstStyle/>
                    <a:p>
                      <a:r>
                        <a:rPr lang="en-US" b="1" dirty="0"/>
                        <a:t>80</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463725"/>
              </p:ext>
            </p:extLst>
          </p:nvPr>
        </p:nvGraphicFramePr>
        <p:xfrm>
          <a:off x="438150" y="4572000"/>
          <a:ext cx="7410450" cy="2252605"/>
        </p:xfrm>
        <a:graphic>
          <a:graphicData uri="http://schemas.openxmlformats.org/drawingml/2006/table">
            <a:tbl>
              <a:tblPr firstRow="1" bandRow="1">
                <a:tableStyleId>{7DF18680-E054-41AD-8BC1-D1AEF772440D}</a:tableStyleId>
              </a:tblPr>
              <a:tblGrid>
                <a:gridCol w="2470150">
                  <a:extLst>
                    <a:ext uri="{9D8B030D-6E8A-4147-A177-3AD203B41FA5}">
                      <a16:colId xmlns:a16="http://schemas.microsoft.com/office/drawing/2014/main" val="20000"/>
                    </a:ext>
                  </a:extLst>
                </a:gridCol>
                <a:gridCol w="2470150">
                  <a:extLst>
                    <a:ext uri="{9D8B030D-6E8A-4147-A177-3AD203B41FA5}">
                      <a16:colId xmlns:a16="http://schemas.microsoft.com/office/drawing/2014/main" val="20001"/>
                    </a:ext>
                  </a:extLst>
                </a:gridCol>
                <a:gridCol w="2470150">
                  <a:extLst>
                    <a:ext uri="{9D8B030D-6E8A-4147-A177-3AD203B41FA5}">
                      <a16:colId xmlns:a16="http://schemas.microsoft.com/office/drawing/2014/main" val="20002"/>
                    </a:ext>
                  </a:extLst>
                </a:gridCol>
              </a:tblGrid>
              <a:tr h="423805">
                <a:tc>
                  <a:txBody>
                    <a:bodyPr/>
                    <a:lstStyle/>
                    <a:p>
                      <a:r>
                        <a:rPr lang="en-US" b="1" dirty="0"/>
                        <a:t>Declarative</a:t>
                      </a:r>
                      <a:r>
                        <a:rPr lang="en-US" b="1" baseline="0" dirty="0"/>
                        <a:t> statement</a:t>
                      </a:r>
                      <a:endParaRPr lang="en-US" b="1" dirty="0"/>
                    </a:p>
                  </a:txBody>
                  <a:tcPr/>
                </a:tc>
                <a:tc>
                  <a:txBody>
                    <a:bodyPr/>
                    <a:lstStyle/>
                    <a:p>
                      <a:r>
                        <a:rPr lang="en-US" b="1" dirty="0"/>
                        <a:t>Description</a:t>
                      </a:r>
                    </a:p>
                  </a:txBody>
                  <a:tcPr/>
                </a:tc>
                <a:tc>
                  <a:txBody>
                    <a:bodyPr/>
                    <a:lstStyle/>
                    <a:p>
                      <a:r>
                        <a:rPr lang="en-US" b="1" dirty="0"/>
                        <a:t>Length in byte</a:t>
                      </a:r>
                    </a:p>
                  </a:txBody>
                  <a:tcPr/>
                </a:tc>
                <a:extLst>
                  <a:ext uri="{0D108BD9-81ED-4DB2-BD59-A6C34878D82A}">
                    <a16:rowId xmlns:a16="http://schemas.microsoft.com/office/drawing/2014/main" val="10000"/>
                  </a:ext>
                </a:extLst>
              </a:tr>
              <a:tr h="357199">
                <a:tc>
                  <a:txBody>
                    <a:bodyPr/>
                    <a:lstStyle/>
                    <a:p>
                      <a:r>
                        <a:rPr lang="en-US" b="1" dirty="0"/>
                        <a:t>DB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Reserve a Byte</a:t>
                      </a:r>
                    </a:p>
                  </a:txBody>
                  <a:tcPr/>
                </a:tc>
                <a:tc>
                  <a:txBody>
                    <a:bodyPr/>
                    <a:lstStyle/>
                    <a:p>
                      <a:r>
                        <a:rPr lang="en-US" b="1" dirty="0"/>
                        <a:t>1</a:t>
                      </a:r>
                    </a:p>
                  </a:txBody>
                  <a:tcPr/>
                </a:tc>
                <a:extLst>
                  <a:ext uri="{0D108BD9-81ED-4DB2-BD59-A6C34878D82A}">
                    <a16:rowId xmlns:a16="http://schemas.microsoft.com/office/drawing/2014/main" val="10001"/>
                  </a:ext>
                </a:extLst>
              </a:tr>
              <a:tr h="357199">
                <a:tc>
                  <a:txBody>
                    <a:bodyPr/>
                    <a:lstStyle/>
                    <a:p>
                      <a:r>
                        <a:rPr lang="en-US" b="1" dirty="0"/>
                        <a:t>DW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Reserve</a:t>
                      </a:r>
                      <a:r>
                        <a:rPr lang="en-US" b="1" baseline="0" dirty="0"/>
                        <a:t> </a:t>
                      </a:r>
                      <a:r>
                        <a:rPr lang="en-US" b="1" dirty="0"/>
                        <a:t>word</a:t>
                      </a:r>
                    </a:p>
                  </a:txBody>
                  <a:tcPr/>
                </a:tc>
                <a:tc>
                  <a:txBody>
                    <a:bodyPr/>
                    <a:lstStyle/>
                    <a:p>
                      <a:r>
                        <a:rPr lang="en-US" b="1" dirty="0"/>
                        <a:t>2</a:t>
                      </a:r>
                    </a:p>
                  </a:txBody>
                  <a:tcPr/>
                </a:tc>
                <a:extLst>
                  <a:ext uri="{0D108BD9-81ED-4DB2-BD59-A6C34878D82A}">
                    <a16:rowId xmlns:a16="http://schemas.microsoft.com/office/drawing/2014/main" val="10002"/>
                  </a:ext>
                </a:extLst>
              </a:tr>
              <a:tr h="357199">
                <a:tc>
                  <a:txBody>
                    <a:bodyPr/>
                    <a:lstStyle/>
                    <a:p>
                      <a:r>
                        <a:rPr lang="en-US" b="1" dirty="0"/>
                        <a:t>DD</a:t>
                      </a:r>
                    </a:p>
                  </a:txBody>
                  <a:tcPr/>
                </a:tc>
                <a:tc>
                  <a:txBody>
                    <a:bodyPr/>
                    <a:lstStyle/>
                    <a:p>
                      <a:r>
                        <a:rPr lang="en-US" b="1" dirty="0"/>
                        <a:t>Reserve</a:t>
                      </a:r>
                      <a:r>
                        <a:rPr lang="en-US" b="1" baseline="0" dirty="0"/>
                        <a:t> Double word</a:t>
                      </a:r>
                      <a:endParaRPr lang="en-US" b="1" dirty="0"/>
                    </a:p>
                  </a:txBody>
                  <a:tcPr/>
                </a:tc>
                <a:tc>
                  <a:txBody>
                    <a:bodyPr/>
                    <a:lstStyle/>
                    <a:p>
                      <a:r>
                        <a:rPr lang="en-US" b="1" dirty="0"/>
                        <a:t>4</a:t>
                      </a:r>
                    </a:p>
                  </a:txBody>
                  <a:tcPr/>
                </a:tc>
                <a:extLst>
                  <a:ext uri="{0D108BD9-81ED-4DB2-BD59-A6C34878D82A}">
                    <a16:rowId xmlns:a16="http://schemas.microsoft.com/office/drawing/2014/main" val="10003"/>
                  </a:ext>
                </a:extLst>
              </a:tr>
              <a:tr h="357199">
                <a:tc>
                  <a:txBody>
                    <a:bodyPr/>
                    <a:lstStyle/>
                    <a:p>
                      <a:r>
                        <a:rPr lang="en-US" b="1" dirty="0"/>
                        <a:t>DQ</a:t>
                      </a:r>
                    </a:p>
                  </a:txBody>
                  <a:tcPr/>
                </a:tc>
                <a:tc>
                  <a:txBody>
                    <a:bodyPr/>
                    <a:lstStyle/>
                    <a:p>
                      <a:r>
                        <a:rPr lang="en-US" b="1" dirty="0"/>
                        <a:t>Reserve</a:t>
                      </a:r>
                      <a:r>
                        <a:rPr lang="en-US" b="1" baseline="0" dirty="0"/>
                        <a:t> Quadra word</a:t>
                      </a:r>
                      <a:endParaRPr lang="en-US" b="1" dirty="0"/>
                    </a:p>
                  </a:txBody>
                  <a:tcPr/>
                </a:tc>
                <a:tc>
                  <a:txBody>
                    <a:bodyPr/>
                    <a:lstStyle/>
                    <a:p>
                      <a:r>
                        <a:rPr lang="en-US" b="1" dirty="0"/>
                        <a:t>8</a:t>
                      </a:r>
                    </a:p>
                  </a:txBody>
                  <a:tcPr/>
                </a:tc>
                <a:extLst>
                  <a:ext uri="{0D108BD9-81ED-4DB2-BD59-A6C34878D82A}">
                    <a16:rowId xmlns:a16="http://schemas.microsoft.com/office/drawing/2014/main" val="10004"/>
                  </a:ext>
                </a:extLst>
              </a:tr>
              <a:tr h="357199">
                <a:tc>
                  <a:txBody>
                    <a:bodyPr/>
                    <a:lstStyle/>
                    <a:p>
                      <a:r>
                        <a:rPr lang="en-US" b="1" dirty="0"/>
                        <a:t>DT</a:t>
                      </a:r>
                    </a:p>
                  </a:txBody>
                  <a:tcPr/>
                </a:tc>
                <a:tc>
                  <a:txBody>
                    <a:bodyPr/>
                    <a:lstStyle/>
                    <a:p>
                      <a:r>
                        <a:rPr lang="en-US" b="1" dirty="0"/>
                        <a:t>Reserve</a:t>
                      </a:r>
                      <a:r>
                        <a:rPr lang="en-US" b="1" baseline="0" dirty="0"/>
                        <a:t> tetra word</a:t>
                      </a:r>
                      <a:endParaRPr lang="en-US" b="1" dirty="0"/>
                    </a:p>
                  </a:txBody>
                  <a:tcPr/>
                </a:tc>
                <a:tc>
                  <a:txBody>
                    <a:bodyPr/>
                    <a:lstStyle/>
                    <a:p>
                      <a:r>
                        <a:rPr lang="en-US" b="1" dirty="0"/>
                        <a:t>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41604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Example :</a:t>
            </a:r>
          </a:p>
          <a:p>
            <a:pPr marL="0" indent="0">
              <a:buNone/>
            </a:pPr>
            <a:r>
              <a:rPr lang="en-US" altLang="zh-TW" sz="2400" dirty="0"/>
              <a:t> A 	DB	25 ; Reserve byte and initialize with 25 value</a:t>
            </a:r>
          </a:p>
          <a:p>
            <a:pPr marL="0" indent="0">
              <a:buNone/>
            </a:pPr>
            <a:r>
              <a:rPr lang="en-US" altLang="zh-TW" sz="2400" dirty="0"/>
              <a:t>B	DW	? ; Reserve word, no initialization</a:t>
            </a:r>
          </a:p>
          <a:p>
            <a:pPr marL="0" indent="0">
              <a:buNone/>
            </a:pPr>
            <a:r>
              <a:rPr lang="en-US" altLang="zh-TW" sz="2400" dirty="0"/>
              <a:t>C	DD	6DUP(0) ; 6 Double words , all 0’s</a:t>
            </a:r>
          </a:p>
          <a:p>
            <a:pPr marL="0" indent="0">
              <a:buNone/>
            </a:pPr>
            <a:r>
              <a:rPr lang="en-US" altLang="zh-TW" sz="2400" dirty="0"/>
              <a:t>ADDR_A	DW	A ; initializes the word to the logical address of A (i.e. offset from the segment base)</a:t>
            </a:r>
          </a:p>
        </p:txBody>
      </p:sp>
    </p:spTree>
    <p:extLst>
      <p:ext uri="{BB962C8B-B14F-4D97-AF65-F5344CB8AC3E}">
        <p14:creationId xmlns:p14="http://schemas.microsoft.com/office/powerpoint/2010/main" val="6043838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1. SEGMENT : It indicates the start of segment</a:t>
            </a:r>
          </a:p>
          <a:p>
            <a:r>
              <a:rPr lang="en-US" altLang="zh-TW" sz="2400" dirty="0"/>
              <a:t>for arithmetic MOV instruction the architecture uses data segment by default</a:t>
            </a:r>
          </a:p>
          <a:p>
            <a:endParaRPr lang="en-US" altLang="zh-TW" sz="2400" dirty="0"/>
          </a:p>
          <a:p>
            <a:endParaRPr lang="en-US" altLang="zh-TW" sz="2400" dirty="0"/>
          </a:p>
          <a:p>
            <a:pPr marL="0" indent="0">
              <a:buNone/>
            </a:pPr>
            <a:endParaRPr lang="en-US" altLang="zh-TW" sz="2400" dirty="0"/>
          </a:p>
          <a:p>
            <a:r>
              <a:rPr lang="en-US" altLang="zh-TW" sz="2400" dirty="0"/>
              <a:t>If code segment is used instead of data segment , it is rewritten as</a:t>
            </a:r>
          </a:p>
          <a:p>
            <a:r>
              <a:rPr lang="en-US" altLang="zh-TW" sz="2400" dirty="0"/>
              <a:t>ADD AX, CS : 12H[SI]</a:t>
            </a:r>
          </a:p>
          <a:p>
            <a:r>
              <a:rPr lang="en-US" altLang="zh-TW" sz="2400" dirty="0"/>
              <a:t>To assemble a symbolic reference assembler must determine the offset of symbol from the start of segment containing it. To facilitate this the programmer must perform following actions in assembly program</a:t>
            </a:r>
          </a:p>
          <a:p>
            <a:r>
              <a:rPr lang="en-US" altLang="zh-TW" sz="2400" dirty="0"/>
              <a:t>(a) Load a segment register with segment base</a:t>
            </a:r>
          </a:p>
          <a:p>
            <a:r>
              <a:rPr lang="en-US" altLang="zh-TW" sz="2400" dirty="0"/>
              <a:t>(b) let assembler know which segment register contains the segment base</a:t>
            </a:r>
          </a:p>
        </p:txBody>
      </p:sp>
      <p:graphicFrame>
        <p:nvGraphicFramePr>
          <p:cNvPr id="4" name="Table 3"/>
          <p:cNvGraphicFramePr>
            <a:graphicFrameLocks noGrp="1"/>
          </p:cNvGraphicFramePr>
          <p:nvPr>
            <p:extLst>
              <p:ext uri="{D42A27DB-BD31-4B8C-83A1-F6EECF244321}">
                <p14:modId xmlns:p14="http://schemas.microsoft.com/office/powerpoint/2010/main" val="2243652966"/>
              </p:ext>
            </p:extLst>
          </p:nvPr>
        </p:nvGraphicFramePr>
        <p:xfrm>
          <a:off x="1752600" y="1371600"/>
          <a:ext cx="4064000" cy="18542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b="1" dirty="0" err="1"/>
                        <a:t>seg</a:t>
                      </a:r>
                      <a:endParaRPr lang="en-US" b="1" dirty="0"/>
                    </a:p>
                  </a:txBody>
                  <a:tcPr/>
                </a:tc>
                <a:tc>
                  <a:txBody>
                    <a:bodyPr/>
                    <a:lstStyle/>
                    <a:p>
                      <a:r>
                        <a:rPr lang="en-US" b="1" dirty="0"/>
                        <a:t>Segment</a:t>
                      </a:r>
                      <a:r>
                        <a:rPr lang="en-US" b="1" baseline="0" dirty="0"/>
                        <a:t> Register</a:t>
                      </a:r>
                      <a:endParaRPr lang="en-US" b="1" dirty="0"/>
                    </a:p>
                  </a:txBody>
                  <a:tcPr/>
                </a:tc>
                <a:extLst>
                  <a:ext uri="{0D108BD9-81ED-4DB2-BD59-A6C34878D82A}">
                    <a16:rowId xmlns:a16="http://schemas.microsoft.com/office/drawing/2014/main" val="10000"/>
                  </a:ext>
                </a:extLst>
              </a:tr>
              <a:tr h="370840">
                <a:tc>
                  <a:txBody>
                    <a:bodyPr/>
                    <a:lstStyle/>
                    <a:p>
                      <a:r>
                        <a:rPr lang="en-US" b="1" dirty="0"/>
                        <a:t>00</a:t>
                      </a:r>
                    </a:p>
                  </a:txBody>
                  <a:tcPr/>
                </a:tc>
                <a:tc>
                  <a:txBody>
                    <a:bodyPr/>
                    <a:lstStyle/>
                    <a:p>
                      <a:r>
                        <a:rPr lang="en-US" b="1" dirty="0"/>
                        <a:t>ES</a:t>
                      </a:r>
                    </a:p>
                  </a:txBody>
                  <a:tcPr/>
                </a:tc>
                <a:extLst>
                  <a:ext uri="{0D108BD9-81ED-4DB2-BD59-A6C34878D82A}">
                    <a16:rowId xmlns:a16="http://schemas.microsoft.com/office/drawing/2014/main" val="10001"/>
                  </a:ext>
                </a:extLst>
              </a:tr>
              <a:tr h="370840">
                <a:tc>
                  <a:txBody>
                    <a:bodyPr/>
                    <a:lstStyle/>
                    <a:p>
                      <a:r>
                        <a:rPr lang="en-US" b="1" dirty="0"/>
                        <a:t>01</a:t>
                      </a:r>
                    </a:p>
                  </a:txBody>
                  <a:tcPr/>
                </a:tc>
                <a:tc>
                  <a:txBody>
                    <a:bodyPr/>
                    <a:lstStyle/>
                    <a:p>
                      <a:r>
                        <a:rPr lang="en-US" b="1" dirty="0"/>
                        <a:t>CS</a:t>
                      </a:r>
                    </a:p>
                  </a:txBody>
                  <a:tcPr/>
                </a:tc>
                <a:extLst>
                  <a:ext uri="{0D108BD9-81ED-4DB2-BD59-A6C34878D82A}">
                    <a16:rowId xmlns:a16="http://schemas.microsoft.com/office/drawing/2014/main" val="10002"/>
                  </a:ext>
                </a:extLst>
              </a:tr>
              <a:tr h="370840">
                <a:tc>
                  <a:txBody>
                    <a:bodyPr/>
                    <a:lstStyle/>
                    <a:p>
                      <a:r>
                        <a:rPr lang="en-US" b="1" dirty="0"/>
                        <a:t>10</a:t>
                      </a:r>
                    </a:p>
                  </a:txBody>
                  <a:tcPr/>
                </a:tc>
                <a:tc>
                  <a:txBody>
                    <a:bodyPr/>
                    <a:lstStyle/>
                    <a:p>
                      <a:r>
                        <a:rPr lang="en-US" b="1" dirty="0"/>
                        <a:t>SS</a:t>
                      </a:r>
                    </a:p>
                  </a:txBody>
                  <a:tcPr/>
                </a:tc>
                <a:extLst>
                  <a:ext uri="{0D108BD9-81ED-4DB2-BD59-A6C34878D82A}">
                    <a16:rowId xmlns:a16="http://schemas.microsoft.com/office/drawing/2014/main" val="10003"/>
                  </a:ext>
                </a:extLst>
              </a:tr>
              <a:tr h="370840">
                <a:tc>
                  <a:txBody>
                    <a:bodyPr/>
                    <a:lstStyle/>
                    <a:p>
                      <a:r>
                        <a:rPr lang="en-US" b="1" dirty="0"/>
                        <a:t>11</a:t>
                      </a:r>
                    </a:p>
                  </a:txBody>
                  <a:tcPr/>
                </a:tc>
                <a:tc>
                  <a:txBody>
                    <a:bodyPr/>
                    <a:lstStyle/>
                    <a:p>
                      <a:r>
                        <a:rPr lang="en-US" b="1" dirty="0"/>
                        <a:t>DS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0620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second task is performed using the ASSUME directive  which has the syntax</a:t>
            </a:r>
          </a:p>
          <a:p>
            <a:pPr marL="0" indent="0">
              <a:buNone/>
            </a:pPr>
            <a:r>
              <a:rPr lang="en-US" altLang="zh-TW" sz="2400" dirty="0"/>
              <a:t>  ASSUME  &lt;register&gt; : &lt;segment name&gt;</a:t>
            </a:r>
          </a:p>
          <a:p>
            <a:r>
              <a:rPr lang="en-US" altLang="zh-TW" sz="2400" dirty="0"/>
              <a:t>and tells assembler that it can assume that the address of indicated segment to be present in &lt;register&gt;</a:t>
            </a:r>
          </a:p>
          <a:p>
            <a:r>
              <a:rPr lang="en-US" altLang="zh-TW" sz="2400" dirty="0">
                <a:solidFill>
                  <a:srgbClr val="FF0000"/>
                </a:solidFill>
              </a:rPr>
              <a:t>(2) ENDS </a:t>
            </a:r>
            <a:r>
              <a:rPr lang="en-US" altLang="zh-TW" sz="2400" dirty="0"/>
              <a:t>: It indicate the end of the segment</a:t>
            </a:r>
          </a:p>
          <a:p>
            <a:r>
              <a:rPr lang="en-US" altLang="zh-TW" sz="2400" dirty="0">
                <a:solidFill>
                  <a:srgbClr val="FF0000"/>
                </a:solidFill>
              </a:rPr>
              <a:t>(3) ASSUME </a:t>
            </a:r>
            <a:r>
              <a:rPr lang="en-US" altLang="zh-TW" sz="2400" dirty="0"/>
              <a:t>: The assembler has to determine its offset (offset refers to a value added to a base address to produce second address). for example if B represents address 100 then expression B+5 would signify the address 105. The 5 in the expression is the offset specifying address using an offset is called relative addressing because the resulting address is relative to some other point. offset is also known as displacement.</a:t>
            </a:r>
          </a:p>
          <a:p>
            <a:pPr marL="0" indent="0">
              <a:buNone/>
            </a:pPr>
            <a:r>
              <a:rPr lang="en-US" altLang="zh-TW" sz="2400" dirty="0"/>
              <a:t>ASSUME  &lt;register&gt; : &lt;segment name&gt;</a:t>
            </a:r>
          </a:p>
          <a:p>
            <a:r>
              <a:rPr lang="en-US" altLang="zh-TW" sz="2400" dirty="0"/>
              <a:t>tells assembler that it can assume that the address of indicated segment to be present in &lt;register&gt;</a:t>
            </a:r>
          </a:p>
          <a:p>
            <a:endParaRPr lang="en-US" altLang="zh-TW" sz="2400" dirty="0"/>
          </a:p>
        </p:txBody>
      </p:sp>
    </p:spTree>
    <p:extLst>
      <p:ext uri="{BB962C8B-B14F-4D97-AF65-F5344CB8AC3E}">
        <p14:creationId xmlns:p14="http://schemas.microsoft.com/office/powerpoint/2010/main" val="4037301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directive ASSUME&lt;register&gt; : NOTHING cancels any prior assumptions indicated for &lt;register&gt;</a:t>
            </a:r>
          </a:p>
          <a:p>
            <a:r>
              <a:rPr lang="en-US" altLang="zh-TW" sz="2400" dirty="0"/>
              <a:t>(4)  ORG :- This is pseudo </a:t>
            </a:r>
            <a:r>
              <a:rPr lang="en-US" altLang="zh-TW" sz="2400" dirty="0" err="1"/>
              <a:t>opcode</a:t>
            </a:r>
            <a:r>
              <a:rPr lang="en-US" altLang="zh-TW" sz="2400" dirty="0"/>
              <a:t>  used to manipulation of the value of location counter</a:t>
            </a:r>
          </a:p>
          <a:p>
            <a:r>
              <a:rPr lang="en-US" altLang="zh-TW" sz="2400" dirty="0"/>
              <a:t>(5) DB : It is used to define bytes</a:t>
            </a:r>
          </a:p>
          <a:p>
            <a:r>
              <a:rPr lang="en-US" altLang="zh-TW" sz="2400" dirty="0"/>
              <a:t>(6) EQU : It defines symbolic names to represent values or other symbolic names .</a:t>
            </a:r>
          </a:p>
          <a:p>
            <a:r>
              <a:rPr lang="en-US" altLang="zh-TW" sz="2400" dirty="0"/>
              <a:t>(7) PURGE : the names defined by EQU can be ‘</a:t>
            </a:r>
            <a:r>
              <a:rPr lang="en-US" altLang="zh-TW" sz="2400" dirty="0" err="1"/>
              <a:t>ubdefined</a:t>
            </a:r>
            <a:r>
              <a:rPr lang="en-US" altLang="zh-TW" sz="2400" dirty="0"/>
              <a:t>’ by a PURGE statement. Such name can be reused for other purpose later in the program.</a:t>
            </a:r>
          </a:p>
          <a:p>
            <a:r>
              <a:rPr lang="en-US" altLang="zh-TW" sz="2400" dirty="0"/>
              <a:t>Example</a:t>
            </a:r>
          </a:p>
          <a:p>
            <a:pPr marL="0" indent="0">
              <a:buNone/>
            </a:pPr>
            <a:r>
              <a:rPr lang="en-US" altLang="zh-TW" sz="2400" dirty="0"/>
              <a:t>XYZ 	DB	?</a:t>
            </a:r>
          </a:p>
          <a:p>
            <a:pPr marL="0" indent="0">
              <a:buNone/>
            </a:pPr>
            <a:r>
              <a:rPr lang="en-US" altLang="zh-TW" sz="2400" dirty="0"/>
              <a:t>ABC	EQU	XYZ ; ABC represents name XYZ</a:t>
            </a:r>
          </a:p>
          <a:p>
            <a:pPr marL="0" indent="0">
              <a:buNone/>
            </a:pPr>
            <a:r>
              <a:rPr lang="en-US" altLang="zh-TW" sz="2400" dirty="0"/>
              <a:t>	PURGE	 ABC ; ABC no longer XYZ</a:t>
            </a:r>
          </a:p>
          <a:p>
            <a:pPr marL="0" indent="0">
              <a:buNone/>
            </a:pPr>
            <a:r>
              <a:rPr lang="en-US" altLang="zh-TW" sz="2400" dirty="0"/>
              <a:t>ABC	EQU	25 ; now ABC stands for ‘25’</a:t>
            </a:r>
          </a:p>
        </p:txBody>
      </p:sp>
    </p:spTree>
    <p:extLst>
      <p:ext uri="{BB962C8B-B14F-4D97-AF65-F5344CB8AC3E}">
        <p14:creationId xmlns:p14="http://schemas.microsoft.com/office/powerpoint/2010/main" val="22564876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Consider the program</a:t>
            </a:r>
          </a:p>
          <a:p>
            <a:pPr marL="0" indent="0">
              <a:buNone/>
            </a:pPr>
            <a:r>
              <a:rPr lang="en-US" altLang="zh-TW" sz="2400" dirty="0"/>
              <a:t>SAMPLE_DATA		SEGMENT</a:t>
            </a:r>
          </a:p>
          <a:p>
            <a:pPr marL="0" indent="0">
              <a:buNone/>
            </a:pPr>
            <a:r>
              <a:rPr lang="en-US" altLang="zh-TW" sz="2400" dirty="0"/>
              <a:t>ARRAY			DW		100DUP ?</a:t>
            </a:r>
          </a:p>
          <a:p>
            <a:pPr marL="0" indent="0">
              <a:buNone/>
            </a:pPr>
            <a:r>
              <a:rPr lang="en-US" altLang="zh-TW" sz="2400" dirty="0"/>
              <a:t>SUM			DW		0</a:t>
            </a:r>
          </a:p>
          <a:p>
            <a:pPr marL="0" indent="0">
              <a:buNone/>
            </a:pPr>
            <a:r>
              <a:rPr lang="en-US" altLang="zh-TW" sz="2400" dirty="0"/>
              <a:t>SAMPLE_DATA		ENDS</a:t>
            </a:r>
          </a:p>
          <a:p>
            <a:pPr marL="0" indent="0">
              <a:buNone/>
            </a:pPr>
            <a:r>
              <a:rPr lang="en-US" altLang="zh-TW" sz="2400" dirty="0"/>
              <a:t>SAMPLE_CODE	SEGMENT</a:t>
            </a:r>
          </a:p>
          <a:p>
            <a:pPr marL="0" indent="0">
              <a:buNone/>
            </a:pPr>
            <a:r>
              <a:rPr lang="en-US" altLang="zh-TW" sz="2400" dirty="0"/>
              <a:t>			ASSUME	DS : SAMPLE_DATA</a:t>
            </a:r>
          </a:p>
          <a:p>
            <a:pPr marL="0" indent="0">
              <a:buNone/>
            </a:pPr>
            <a:r>
              <a:rPr lang="en-US" altLang="zh-TW" sz="2400" dirty="0"/>
              <a:t>HERE:			MOV		AX, SAMPLE_DATA</a:t>
            </a:r>
          </a:p>
          <a:p>
            <a:pPr marL="0" indent="0">
              <a:buNone/>
            </a:pPr>
            <a:r>
              <a:rPr lang="en-US" altLang="zh-TW" sz="2400" dirty="0"/>
              <a:t>			MOV		DS,AX</a:t>
            </a:r>
          </a:p>
          <a:p>
            <a:pPr marL="0" indent="0">
              <a:buNone/>
            </a:pPr>
            <a:r>
              <a:rPr lang="en-US" altLang="zh-TW" sz="2400" dirty="0"/>
              <a:t>			MOV 		AX, SUM</a:t>
            </a:r>
          </a:p>
          <a:p>
            <a:pPr marL="0" indent="0">
              <a:buNone/>
            </a:pPr>
            <a:r>
              <a:rPr lang="en-US" altLang="zh-TW" sz="2400" dirty="0"/>
              <a:t>			-------</a:t>
            </a:r>
          </a:p>
          <a:p>
            <a:pPr marL="0" indent="0">
              <a:buNone/>
            </a:pPr>
            <a:r>
              <a:rPr lang="en-US" altLang="zh-TW" sz="2400" dirty="0"/>
              <a:t>SAMPLE_CODE	ENDS</a:t>
            </a:r>
          </a:p>
          <a:p>
            <a:pPr marL="0" indent="0">
              <a:buNone/>
            </a:pPr>
            <a:r>
              <a:rPr lang="en-US" altLang="zh-TW" sz="2400" dirty="0"/>
              <a:t>			END 		HERE</a:t>
            </a:r>
          </a:p>
        </p:txBody>
      </p:sp>
    </p:spTree>
    <p:extLst>
      <p:ext uri="{BB962C8B-B14F-4D97-AF65-F5344CB8AC3E}">
        <p14:creationId xmlns:p14="http://schemas.microsoft.com/office/powerpoint/2010/main" val="4180070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Assembler Directive statements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program of previous slide contains two segments</a:t>
            </a:r>
          </a:p>
          <a:p>
            <a:r>
              <a:rPr lang="en-US" altLang="zh-TW" sz="2400" dirty="0"/>
              <a:t>SAMPLE_DATA in DS </a:t>
            </a:r>
            <a:r>
              <a:rPr lang="en-US" altLang="zh-TW" sz="2400" dirty="0" err="1"/>
              <a:t>regiter</a:t>
            </a:r>
            <a:r>
              <a:rPr lang="en-US" altLang="zh-TW" sz="2400" dirty="0"/>
              <a:t>. While assembling MOV AX,SUM the assemble first compute offset of SUM from SAMPLE_DATA segment which is 0 + 100*2 = 200 bytes from DS register.</a:t>
            </a:r>
          </a:p>
          <a:p>
            <a:r>
              <a:rPr lang="en-US" altLang="zh-TW" sz="2400" dirty="0"/>
              <a:t>Programmer must have to load segment to segment register before using SUM at here</a:t>
            </a:r>
          </a:p>
          <a:p>
            <a:r>
              <a:rPr lang="en-US" altLang="zh-TW" sz="2400" dirty="0"/>
              <a:t>If the address of SAMPLE_DATA were to be loaded in to some other register e.g.  register ES, It would be indicated through statement </a:t>
            </a:r>
          </a:p>
          <a:p>
            <a:r>
              <a:rPr lang="en-US" altLang="zh-TW" sz="2400" dirty="0"/>
              <a:t>ASSUME  ES : SAMPLE_DATA</a:t>
            </a:r>
          </a:p>
          <a:p>
            <a:endParaRPr lang="en-US" altLang="zh-TW" sz="2400" dirty="0"/>
          </a:p>
        </p:txBody>
      </p:sp>
    </p:spTree>
    <p:extLst>
      <p:ext uri="{BB962C8B-B14F-4D97-AF65-F5344CB8AC3E}">
        <p14:creationId xmlns:p14="http://schemas.microsoft.com/office/powerpoint/2010/main" val="425657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962"/>
            <a:ext cx="8229600" cy="1143000"/>
          </a:xfrm>
        </p:spPr>
        <p:txBody>
          <a:bodyPr/>
          <a:lstStyle/>
          <a:p>
            <a:r>
              <a:rPr lang="en-US" dirty="0"/>
              <a:t>Statement format</a:t>
            </a:r>
          </a:p>
        </p:txBody>
      </p:sp>
      <p:sp>
        <p:nvSpPr>
          <p:cNvPr id="3" name="Content Placeholder 2"/>
          <p:cNvSpPr>
            <a:spLocks noGrp="1"/>
          </p:cNvSpPr>
          <p:nvPr>
            <p:ph idx="1"/>
          </p:nvPr>
        </p:nvSpPr>
        <p:spPr>
          <a:xfrm>
            <a:off x="228600" y="609600"/>
            <a:ext cx="8686800" cy="6324600"/>
          </a:xfrm>
        </p:spPr>
        <p:txBody>
          <a:bodyPr>
            <a:normAutofit fontScale="92500" lnSpcReduction="20000"/>
          </a:bodyPr>
          <a:lstStyle/>
          <a:p>
            <a:pPr marL="0" indent="0">
              <a:buNone/>
            </a:pPr>
            <a:r>
              <a:rPr lang="en-US" dirty="0"/>
              <a:t>An Assembly language statement has following format:</a:t>
            </a:r>
          </a:p>
          <a:p>
            <a:pPr marL="0" indent="0">
              <a:buNone/>
            </a:pPr>
            <a:r>
              <a:rPr lang="en-US" sz="2800" dirty="0">
                <a:solidFill>
                  <a:srgbClr val="FF0000"/>
                </a:solidFill>
              </a:rPr>
              <a:t>[Label] &lt;</a:t>
            </a:r>
            <a:r>
              <a:rPr lang="en-US" sz="2800" i="1" dirty="0" err="1">
                <a:solidFill>
                  <a:srgbClr val="FF0000"/>
                </a:solidFill>
              </a:rPr>
              <a:t>opcode</a:t>
            </a:r>
            <a:r>
              <a:rPr lang="en-US" sz="2800" dirty="0">
                <a:solidFill>
                  <a:srgbClr val="FF0000"/>
                </a:solidFill>
              </a:rPr>
              <a:t>&gt; &lt;</a:t>
            </a:r>
            <a:r>
              <a:rPr lang="en-US" sz="2800" i="1" dirty="0">
                <a:solidFill>
                  <a:srgbClr val="FF0000"/>
                </a:solidFill>
              </a:rPr>
              <a:t>operand spec&gt;</a:t>
            </a:r>
            <a:r>
              <a:rPr lang="en-US" sz="2800" dirty="0">
                <a:solidFill>
                  <a:srgbClr val="FF0000"/>
                </a:solidFill>
              </a:rPr>
              <a:t>[,&lt;</a:t>
            </a:r>
            <a:r>
              <a:rPr lang="en-US" sz="2800" i="1" dirty="0">
                <a:solidFill>
                  <a:srgbClr val="FF0000"/>
                </a:solidFill>
              </a:rPr>
              <a:t>operand spec&gt;..</a:t>
            </a:r>
            <a:r>
              <a:rPr lang="en-US" sz="2800" dirty="0">
                <a:solidFill>
                  <a:srgbClr val="FF0000"/>
                </a:solidFill>
              </a:rPr>
              <a:t>]</a:t>
            </a:r>
          </a:p>
          <a:p>
            <a:pPr marL="0" indent="0">
              <a:buNone/>
            </a:pPr>
            <a:r>
              <a:rPr lang="en-US" sz="2800" dirty="0"/>
              <a:t>If a label is specified in a statement, it is associated as a symbolic name with the memory word generated for the statement.</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endParaRPr lang="fi-FI" sz="2800" dirty="0">
              <a:latin typeface="FreeSerif" pitchFamily="16" charset="0"/>
            </a:endParaRP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800" dirty="0">
                <a:latin typeface="FreeSerif" pitchFamily="16" charset="0"/>
              </a:rPr>
              <a:t>&lt;operand spec&gt; has the following syntax:</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endParaRPr lang="fi-FI" sz="2400" dirty="0">
              <a:solidFill>
                <a:srgbClr val="280099"/>
              </a:solidFill>
              <a:latin typeface="FreeSerif" pitchFamily="16" charset="0"/>
            </a:endParaRP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400" dirty="0">
                <a:solidFill>
                  <a:srgbClr val="280099"/>
                </a:solidFill>
                <a:latin typeface="FreeSerif" pitchFamily="16" charset="0"/>
              </a:rPr>
              <a:t>&lt;</a:t>
            </a:r>
            <a:r>
              <a:rPr lang="fi-FI" sz="2400" i="1" dirty="0">
                <a:solidFill>
                  <a:srgbClr val="280099"/>
                </a:solidFill>
                <a:latin typeface="FreeSerif" pitchFamily="16" charset="0"/>
              </a:rPr>
              <a:t>symbolic name</a:t>
            </a:r>
            <a:r>
              <a:rPr lang="fi-FI" sz="2400" dirty="0">
                <a:solidFill>
                  <a:srgbClr val="280099"/>
                </a:solidFill>
                <a:latin typeface="FreeSerif" pitchFamily="16" charset="0"/>
              </a:rPr>
              <a:t>&gt;  [+&lt;</a:t>
            </a:r>
            <a:r>
              <a:rPr lang="fi-FI" sz="2400" i="1" dirty="0">
                <a:solidFill>
                  <a:srgbClr val="280099"/>
                </a:solidFill>
                <a:latin typeface="FreeSerif" pitchFamily="16" charset="0"/>
              </a:rPr>
              <a:t>displacement</a:t>
            </a:r>
            <a:r>
              <a:rPr lang="fi-FI" sz="2400" dirty="0">
                <a:solidFill>
                  <a:srgbClr val="280099"/>
                </a:solidFill>
                <a:latin typeface="FreeSerif" pitchFamily="16" charset="0"/>
              </a:rPr>
              <a:t>&gt;]   [(&lt;</a:t>
            </a:r>
            <a:r>
              <a:rPr lang="fi-FI" sz="2400" i="1" dirty="0">
                <a:solidFill>
                  <a:srgbClr val="280099"/>
                </a:solidFill>
                <a:latin typeface="FreeSerif" pitchFamily="16" charset="0"/>
              </a:rPr>
              <a:t>index register</a:t>
            </a:r>
            <a:r>
              <a:rPr lang="fi-FI" sz="2400" dirty="0">
                <a:solidFill>
                  <a:srgbClr val="280099"/>
                </a:solidFill>
                <a:latin typeface="FreeSerif" pitchFamily="16" charset="0"/>
              </a:rPr>
              <a:t>&gt;)]</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endParaRPr lang="fi-FI" sz="2400" dirty="0">
              <a:solidFill>
                <a:srgbClr val="280099"/>
              </a:solidFill>
              <a:latin typeface="FreeSerif" pitchFamily="16" charset="0"/>
            </a:endParaRP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400" dirty="0">
                <a:latin typeface="FreeSerif" pitchFamily="16" charset="0"/>
              </a:rPr>
              <a:t>Eg.  AREA, AREA+5, AREA(4), AREA+5(4)</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400" dirty="0">
                <a:latin typeface="FreeSerif" pitchFamily="16" charset="0"/>
              </a:rPr>
              <a:t>AREA – memory word with which name AREA is associated</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400" dirty="0">
                <a:latin typeface="FreeSerif" pitchFamily="16" charset="0"/>
              </a:rPr>
              <a:t>AREA +5  : The memory word, which is 5 words away from the word which name is AREA, here ’5’ is displacement offset from AREA</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r>
              <a:rPr lang="fi-FI" sz="2400" dirty="0">
                <a:latin typeface="FreeSerif" pitchFamily="16" charset="0"/>
              </a:rPr>
              <a:t>AREA(4) : indexing with index register 4 : the operand address is obtained by adding the content of index register 4 to the address of area</a:t>
            </a:r>
          </a:p>
          <a:p>
            <a:pPr marL="0" indent="0">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 pos="8536446" algn="l"/>
              </a:tabLst>
            </a:pPr>
            <a:endParaRPr lang="fi-FI" sz="2400" dirty="0">
              <a:latin typeface="FreeSerif" pitchFamily="16" charset="0"/>
            </a:endParaRPr>
          </a:p>
          <a:p>
            <a:pPr marL="0" indent="0">
              <a:buNone/>
            </a:pP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1898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ANALYTIC OPERATORS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analytic operators split the memory address in to components or provide information regarding to type and memory requirement of operands.</a:t>
            </a:r>
          </a:p>
          <a:p>
            <a:r>
              <a:rPr lang="en-US" altLang="zh-TW" sz="2400" dirty="0"/>
              <a:t>1. SEG – provides segment register name</a:t>
            </a:r>
          </a:p>
          <a:p>
            <a:r>
              <a:rPr lang="en-US" altLang="zh-TW" sz="2400" dirty="0"/>
              <a:t>2. OFFSET – Provide offset component of the memory address of the operand</a:t>
            </a:r>
          </a:p>
          <a:p>
            <a:r>
              <a:rPr lang="en-US" altLang="zh-TW" sz="2400" dirty="0"/>
              <a:t>3. TYPE – Indicates the manner in which operand is defined and returns the following numeric codes :</a:t>
            </a:r>
          </a:p>
          <a:p>
            <a:r>
              <a:rPr lang="en-US" altLang="zh-TW" sz="2400" dirty="0"/>
              <a:t>1 (byte)</a:t>
            </a:r>
          </a:p>
          <a:p>
            <a:r>
              <a:rPr lang="en-US" altLang="zh-TW" sz="2400" dirty="0"/>
              <a:t>2 (word)</a:t>
            </a:r>
          </a:p>
          <a:p>
            <a:r>
              <a:rPr lang="en-US" altLang="zh-TW" sz="2400" dirty="0"/>
              <a:t>4 (double word)</a:t>
            </a:r>
          </a:p>
          <a:p>
            <a:r>
              <a:rPr lang="en-US" altLang="zh-TW" sz="2400" dirty="0"/>
              <a:t>8 (</a:t>
            </a:r>
            <a:r>
              <a:rPr lang="en-US" altLang="zh-TW" sz="2400" dirty="0" err="1"/>
              <a:t>Qudra</a:t>
            </a:r>
            <a:r>
              <a:rPr lang="en-US" altLang="zh-TW" sz="2400" dirty="0"/>
              <a:t> word)</a:t>
            </a:r>
          </a:p>
          <a:p>
            <a:r>
              <a:rPr lang="en-US" altLang="zh-TW" sz="2400" dirty="0"/>
              <a:t>10 (ten bytes)</a:t>
            </a:r>
          </a:p>
          <a:p>
            <a:r>
              <a:rPr lang="en-US" altLang="zh-TW" sz="2400" dirty="0"/>
              <a:t>-1 (near instruction)</a:t>
            </a:r>
          </a:p>
          <a:p>
            <a:r>
              <a:rPr lang="en-US" altLang="zh-TW" sz="2400" dirty="0"/>
              <a:t>-2 (far instruction)</a:t>
            </a:r>
          </a:p>
        </p:txBody>
      </p:sp>
    </p:spTree>
    <p:extLst>
      <p:ext uri="{BB962C8B-B14F-4D97-AF65-F5344CB8AC3E}">
        <p14:creationId xmlns:p14="http://schemas.microsoft.com/office/powerpoint/2010/main" val="5258446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ANALYTIC OPERATORS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The analytic operators split the memory address in to components or provide information regarding to type and memory requirement of operands.</a:t>
            </a:r>
          </a:p>
          <a:p>
            <a:r>
              <a:rPr lang="en-US" altLang="zh-TW" sz="2400" dirty="0"/>
              <a:t>1. SEG – provides segment register name</a:t>
            </a:r>
          </a:p>
          <a:p>
            <a:r>
              <a:rPr lang="en-US" altLang="zh-TW" sz="2400" dirty="0"/>
              <a:t>2. OFFSET – Provide offset component of the memory address of the operand</a:t>
            </a:r>
          </a:p>
          <a:p>
            <a:r>
              <a:rPr lang="en-US" altLang="zh-TW" sz="2400" dirty="0"/>
              <a:t>3. TYPE – Indicates the manner in which operand is defined and returns the following numeric codes :</a:t>
            </a:r>
          </a:p>
          <a:p>
            <a:r>
              <a:rPr lang="en-US" altLang="zh-TW" sz="2400" dirty="0"/>
              <a:t>1 (byte)</a:t>
            </a:r>
          </a:p>
          <a:p>
            <a:r>
              <a:rPr lang="en-US" altLang="zh-TW" sz="2400" dirty="0"/>
              <a:t>2 (word)</a:t>
            </a:r>
          </a:p>
          <a:p>
            <a:r>
              <a:rPr lang="en-US" altLang="zh-TW" sz="2400" dirty="0"/>
              <a:t>4 (double word)</a:t>
            </a:r>
          </a:p>
          <a:p>
            <a:r>
              <a:rPr lang="en-US" altLang="zh-TW" sz="2400" dirty="0"/>
              <a:t>8 (</a:t>
            </a:r>
            <a:r>
              <a:rPr lang="en-US" altLang="zh-TW" sz="2400" dirty="0" err="1"/>
              <a:t>Qudra</a:t>
            </a:r>
            <a:r>
              <a:rPr lang="en-US" altLang="zh-TW" sz="2400" dirty="0"/>
              <a:t> word)</a:t>
            </a:r>
          </a:p>
          <a:p>
            <a:r>
              <a:rPr lang="en-US" altLang="zh-TW" sz="2400" dirty="0"/>
              <a:t>10 (ten bytes)</a:t>
            </a:r>
          </a:p>
          <a:p>
            <a:r>
              <a:rPr lang="en-US" altLang="zh-TW" sz="2400" dirty="0"/>
              <a:t>-1 (near instruction)</a:t>
            </a:r>
          </a:p>
          <a:p>
            <a:r>
              <a:rPr lang="en-US" altLang="zh-TW" sz="2400" dirty="0"/>
              <a:t>-2 (far instruction)</a:t>
            </a:r>
          </a:p>
        </p:txBody>
      </p:sp>
    </p:spTree>
    <p:extLst>
      <p:ext uri="{BB962C8B-B14F-4D97-AF65-F5344CB8AC3E}">
        <p14:creationId xmlns:p14="http://schemas.microsoft.com/office/powerpoint/2010/main" val="40281436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a:bodyPr>
          <a:lstStyle/>
          <a:p>
            <a:r>
              <a:rPr lang="en-US" altLang="zh-TW" dirty="0"/>
              <a:t>ANALYTIC OPERATORS</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4.  SIZE : It indicates number of units declared for an operand.</a:t>
            </a:r>
          </a:p>
          <a:p>
            <a:r>
              <a:rPr lang="en-US" altLang="zh-TW" sz="2400" dirty="0"/>
              <a:t>LENGTH : Indicates number of bytes allocated to the operand</a:t>
            </a:r>
          </a:p>
          <a:p>
            <a:r>
              <a:rPr lang="en-US" altLang="zh-TW" sz="2400" dirty="0"/>
              <a:t>EXAMPLE</a:t>
            </a:r>
          </a:p>
          <a:p>
            <a:r>
              <a:rPr lang="en-US" altLang="zh-TW" sz="2400" dirty="0"/>
              <a:t>BUFFER	DW	100DUP(0)</a:t>
            </a:r>
          </a:p>
          <a:p>
            <a:endParaRPr lang="en-US" altLang="zh-TW" sz="2400" dirty="0"/>
          </a:p>
          <a:p>
            <a:r>
              <a:rPr lang="en-US" altLang="zh-TW" sz="2400" dirty="0"/>
              <a:t>MOV	CX, LENGTH XYZ</a:t>
            </a:r>
          </a:p>
          <a:p>
            <a:endParaRPr lang="en-US" altLang="zh-TW" sz="2400" dirty="0"/>
          </a:p>
          <a:p>
            <a:r>
              <a:rPr lang="en-US" altLang="zh-TW" sz="2400" dirty="0"/>
              <a:t>The size of BUFFER is 100  and  LENGTH is 100*2 = 200 bytes</a:t>
            </a:r>
          </a:p>
          <a:p>
            <a:endParaRPr lang="en-US" altLang="zh-TW" sz="2400" dirty="0"/>
          </a:p>
          <a:p>
            <a:r>
              <a:rPr lang="en-US" altLang="zh-TW" sz="2400" dirty="0"/>
              <a:t>MOV instruction will load length of XYZ in to CX register</a:t>
            </a:r>
          </a:p>
        </p:txBody>
      </p:sp>
    </p:spTree>
    <p:extLst>
      <p:ext uri="{BB962C8B-B14F-4D97-AF65-F5344CB8AC3E}">
        <p14:creationId xmlns:p14="http://schemas.microsoft.com/office/powerpoint/2010/main" val="6388033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1) Forward references</a:t>
            </a:r>
          </a:p>
          <a:p>
            <a:r>
              <a:rPr lang="en-US" altLang="zh-TW" sz="2400" dirty="0"/>
              <a:t>2) error reporting</a:t>
            </a:r>
          </a:p>
          <a:p>
            <a:endParaRPr lang="en-US" altLang="zh-TW" sz="2400" dirty="0"/>
          </a:p>
        </p:txBody>
      </p:sp>
    </p:spTree>
    <p:extLst>
      <p:ext uri="{BB962C8B-B14F-4D97-AF65-F5344CB8AC3E}">
        <p14:creationId xmlns:p14="http://schemas.microsoft.com/office/powerpoint/2010/main" val="24747221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1) Forward references</a:t>
            </a:r>
          </a:p>
          <a:p>
            <a:r>
              <a:rPr lang="en-US" altLang="zh-TW" sz="2400" dirty="0"/>
              <a:t>A symbolic reference may be forward reference in variety of ways</a:t>
            </a:r>
          </a:p>
          <a:p>
            <a:r>
              <a:rPr lang="en-US" altLang="zh-TW" sz="2400" dirty="0"/>
              <a:t>(</a:t>
            </a:r>
            <a:r>
              <a:rPr lang="en-US" altLang="zh-TW" sz="2400" dirty="0" err="1"/>
              <a:t>i</a:t>
            </a:r>
            <a:r>
              <a:rPr lang="en-US" altLang="zh-TW" sz="2400" dirty="0"/>
              <a:t>) as a data operand : assembly is simple.</a:t>
            </a:r>
          </a:p>
          <a:p>
            <a:r>
              <a:rPr lang="en-US" altLang="zh-TW" sz="2400" dirty="0"/>
              <a:t>An entry can be made in table of incomplete instruction(TII).</a:t>
            </a:r>
          </a:p>
          <a:p>
            <a:r>
              <a:rPr lang="en-US" altLang="zh-TW" sz="2400" dirty="0"/>
              <a:t>This entry would identify bytes in code where the address of referenced symbol should be put. when symbol’s definition encountered , this entry would be </a:t>
            </a:r>
            <a:r>
              <a:rPr lang="en-US" altLang="zh-TW" sz="2400" dirty="0" err="1"/>
              <a:t>analysed</a:t>
            </a:r>
            <a:r>
              <a:rPr lang="en-US" altLang="zh-TW" sz="2400" dirty="0"/>
              <a:t> to complete the instruction</a:t>
            </a:r>
          </a:p>
          <a:p>
            <a:r>
              <a:rPr lang="en-US" altLang="zh-TW" sz="2400" dirty="0"/>
              <a:t>Symbolic reference as destination in a branch instruction gives rise to peculiar problem. some generic branch </a:t>
            </a:r>
            <a:r>
              <a:rPr lang="en-US" altLang="zh-TW" sz="2400" dirty="0" err="1"/>
              <a:t>opcodes</a:t>
            </a:r>
            <a:r>
              <a:rPr lang="en-US" altLang="zh-TW" sz="2400" dirty="0"/>
              <a:t> like JMP in the 8088 assembly language can give rise instructions of different formats and different lengths depending on whether the jump is near or far. </a:t>
            </a:r>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p:txBody>
      </p:sp>
    </p:spTree>
    <p:extLst>
      <p:ext uri="{BB962C8B-B14F-4D97-AF65-F5344CB8AC3E}">
        <p14:creationId xmlns:p14="http://schemas.microsoft.com/office/powerpoint/2010/main" val="3815703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If the destination symbol is less than 128 bytes away from JMP instruction than near JMP is considered otherwise far JMP is considered. However it will be considered after sometime in assembly process. This problem is solved by assembling such instruction by 16 bit logical address.</a:t>
            </a:r>
          </a:p>
          <a:p>
            <a:r>
              <a:rPr lang="en-US" altLang="zh-TW" sz="2400" dirty="0"/>
              <a:t>Another serious problem is type of forward reference symbol used in an instruction. The type may be used in manner  which influences the size/length of a declaration. Such usage will have to be disallowed to facilitate single pass assembly</a:t>
            </a:r>
          </a:p>
          <a:p>
            <a:r>
              <a:rPr lang="en-US" altLang="zh-TW" sz="2400" dirty="0"/>
              <a:t>EXAMPLE:</a:t>
            </a:r>
          </a:p>
          <a:p>
            <a:pPr marL="0" indent="0">
              <a:buNone/>
            </a:pPr>
            <a:r>
              <a:rPr lang="en-US" altLang="zh-TW" sz="2400" dirty="0"/>
              <a:t>	XYZ	DB	LENGTH ABC DUP(0)</a:t>
            </a:r>
          </a:p>
          <a:p>
            <a:pPr marL="0" indent="0">
              <a:buNone/>
            </a:pPr>
            <a:r>
              <a:rPr lang="en-US" altLang="zh-TW" sz="2400" dirty="0"/>
              <a:t>	-----</a:t>
            </a:r>
          </a:p>
          <a:p>
            <a:pPr marL="0" indent="0">
              <a:buNone/>
            </a:pPr>
            <a:r>
              <a:rPr lang="en-US" altLang="zh-TW" sz="2400" dirty="0"/>
              <a:t>	ABC	DD	?</a:t>
            </a:r>
          </a:p>
          <a:p>
            <a:pPr marL="0" indent="0">
              <a:buNone/>
            </a:pPr>
            <a:endParaRPr lang="en-US" altLang="zh-TW" sz="2400" dirty="0"/>
          </a:p>
          <a:p>
            <a:pPr marL="0" indent="0">
              <a:buNone/>
            </a:pPr>
            <a:r>
              <a:rPr lang="en-US" altLang="zh-TW" sz="2400" dirty="0"/>
              <a:t>here forward reference to ABC makes it impossible to assemble the DB statement in a single pass.</a:t>
            </a:r>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p:txBody>
      </p:sp>
    </p:spTree>
    <p:extLst>
      <p:ext uri="{BB962C8B-B14F-4D97-AF65-F5344CB8AC3E}">
        <p14:creationId xmlns:p14="http://schemas.microsoft.com/office/powerpoint/2010/main" val="4758426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51852"/>
            <a:ext cx="8229600" cy="6806148"/>
          </a:xfrm>
          <a:prstGeom prst="rect">
            <a:avLst/>
          </a:prstGeom>
        </p:spPr>
      </p:pic>
    </p:spTree>
    <p:extLst>
      <p:ext uri="{BB962C8B-B14F-4D97-AF65-F5344CB8AC3E}">
        <p14:creationId xmlns:p14="http://schemas.microsoft.com/office/powerpoint/2010/main" val="8454160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2. SEGMENT REGISTERS</a:t>
            </a:r>
          </a:p>
          <a:p>
            <a:r>
              <a:rPr lang="en-US" altLang="zh-TW" sz="2400" dirty="0"/>
              <a:t>An ASSUME directive indicates that a segment register contains the base address of a segment.</a:t>
            </a:r>
          </a:p>
          <a:p>
            <a:r>
              <a:rPr lang="en-US" altLang="zh-TW" sz="2400" dirty="0"/>
              <a:t>Assembler represents this information by pair of the form(segment register, segment name). This information can be stored in a segment register table(SRTAB). SRTAB is updated on processing of ASSUME statement.</a:t>
            </a:r>
          </a:p>
          <a:p>
            <a:r>
              <a:rPr lang="en-US" altLang="zh-TW" sz="2400" dirty="0"/>
              <a:t>for processing the reference to a symbol ‘symb’ in assembly statement, the assembler accesses the symbol table entry of ‘symb’ and finds (</a:t>
            </a:r>
            <a:r>
              <a:rPr lang="en-US" altLang="zh-TW" sz="2400" dirty="0" err="1"/>
              <a:t>seg</a:t>
            </a:r>
            <a:r>
              <a:rPr lang="en-US" altLang="zh-TW" sz="2400" dirty="0"/>
              <a:t> </a:t>
            </a:r>
            <a:r>
              <a:rPr lang="en-US" altLang="zh-TW" sz="2400" baseline="-25000" dirty="0"/>
              <a:t>symb</a:t>
            </a:r>
            <a:r>
              <a:rPr lang="en-US" altLang="zh-TW" sz="2400" dirty="0"/>
              <a:t>, offset </a:t>
            </a:r>
            <a:r>
              <a:rPr lang="en-US" altLang="zh-TW" sz="2400" baseline="-25000" dirty="0"/>
              <a:t>symb</a:t>
            </a:r>
            <a:r>
              <a:rPr lang="en-US" altLang="zh-TW" sz="2400" dirty="0"/>
              <a:t>). where </a:t>
            </a:r>
            <a:r>
              <a:rPr lang="en-US" altLang="zh-TW" sz="2400" dirty="0" err="1"/>
              <a:t>seg</a:t>
            </a:r>
            <a:r>
              <a:rPr lang="en-US" altLang="zh-TW" sz="2400" dirty="0"/>
              <a:t> </a:t>
            </a:r>
            <a:r>
              <a:rPr lang="en-US" altLang="zh-TW" sz="2400" baseline="-25000" dirty="0"/>
              <a:t>symb  </a:t>
            </a:r>
            <a:r>
              <a:rPr lang="en-US" altLang="zh-TW" sz="2400" dirty="0"/>
              <a:t>is the name of symbol containing the definition of symb. It uses information in SRTAB to find register which contains </a:t>
            </a:r>
            <a:r>
              <a:rPr lang="en-US" altLang="zh-TW" sz="2400" dirty="0" err="1"/>
              <a:t>seg</a:t>
            </a:r>
            <a:r>
              <a:rPr lang="en-US" altLang="zh-TW" sz="2400" dirty="0"/>
              <a:t> </a:t>
            </a:r>
            <a:r>
              <a:rPr lang="en-US" altLang="zh-TW" sz="2400" baseline="-25000" dirty="0"/>
              <a:t>symb  .</a:t>
            </a:r>
            <a:r>
              <a:rPr lang="en-US" altLang="zh-TW" sz="2400" dirty="0"/>
              <a:t> Let it be register ‘r’. It now synthesizes the pair (r, offset </a:t>
            </a:r>
            <a:r>
              <a:rPr lang="en-US" altLang="zh-TW" sz="2400" baseline="-25000" dirty="0"/>
              <a:t>symb</a:t>
            </a:r>
            <a:r>
              <a:rPr lang="en-US" altLang="zh-TW" sz="2400" dirty="0"/>
              <a:t>) . This pair is used in the address field of the target instruction</a:t>
            </a:r>
          </a:p>
          <a:p>
            <a:r>
              <a:rPr lang="en-US" altLang="zh-TW" sz="2400" dirty="0"/>
              <a:t>But this strategy will not work in case of forward reference.</a:t>
            </a:r>
          </a:p>
        </p:txBody>
      </p:sp>
    </p:spTree>
    <p:extLst>
      <p:ext uri="{BB962C8B-B14F-4D97-AF65-F5344CB8AC3E}">
        <p14:creationId xmlns:p14="http://schemas.microsoft.com/office/powerpoint/2010/main" val="21062574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Consider statement 6 and 13 of previous program which make forward reference to COUNT. When the definition of count encountered in statement 20, information concerning this forward reference can be found in table of incomplete instruction (TII)</a:t>
            </a:r>
          </a:p>
          <a:p>
            <a:r>
              <a:rPr lang="en-US" altLang="zh-TW" sz="2400" dirty="0"/>
              <a:t>What segment register should be used to assemble these reference ? The first reference was made in statement 6 when DS was segment register containing segment base of DATA. However SRTAB  presently contains the pair (ES, DATA) as the result of statement 8.</a:t>
            </a:r>
          </a:p>
          <a:p>
            <a:r>
              <a:rPr lang="en-US" altLang="zh-TW" sz="2400" dirty="0"/>
              <a:t>The following provisions are made to handle this problem</a:t>
            </a:r>
          </a:p>
          <a:p>
            <a:r>
              <a:rPr lang="en-US" altLang="zh-TW" sz="2400" dirty="0"/>
              <a:t>1. A new SRTAB is created while processing ASSUME directive. This SRTAB differs from the old SRTAB on in the entries for segment register named in the ASSUME statement. since many SRTAB’s exists at any time, an array named SRTAB_ARRAY is used to store SRTAB’s. This array is indexed using a counter </a:t>
            </a:r>
            <a:r>
              <a:rPr lang="en-US" altLang="zh-TW" sz="2400" dirty="0" err="1"/>
              <a:t>srtab_no</a:t>
            </a:r>
            <a:endParaRPr lang="en-US" altLang="zh-TW" sz="2400" dirty="0"/>
          </a:p>
        </p:txBody>
      </p:sp>
    </p:spTree>
    <p:extLst>
      <p:ext uri="{BB962C8B-B14F-4D97-AF65-F5344CB8AC3E}">
        <p14:creationId xmlns:p14="http://schemas.microsoft.com/office/powerpoint/2010/main" val="4166685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a:xfrm>
            <a:off x="457200" y="-304800"/>
            <a:ext cx="8229600" cy="1143000"/>
          </a:xfrm>
        </p:spPr>
        <p:txBody>
          <a:bodyPr>
            <a:normAutofit fontScale="90000"/>
          </a:bodyPr>
          <a:lstStyle/>
          <a:p>
            <a:r>
              <a:rPr lang="en-US" altLang="zh-TW" dirty="0"/>
              <a:t>Problems with single pass Assembler</a:t>
            </a:r>
          </a:p>
        </p:txBody>
      </p:sp>
      <p:sp>
        <p:nvSpPr>
          <p:cNvPr id="84995" name="Rectangle 1027"/>
          <p:cNvSpPr>
            <a:spLocks noGrp="1" noChangeArrowheads="1"/>
          </p:cNvSpPr>
          <p:nvPr>
            <p:ph type="body" idx="1"/>
          </p:nvPr>
        </p:nvSpPr>
        <p:spPr>
          <a:xfrm>
            <a:off x="14287" y="533400"/>
            <a:ext cx="8901113" cy="6400800"/>
          </a:xfrm>
        </p:spPr>
        <p:txBody>
          <a:bodyPr>
            <a:noAutofit/>
          </a:bodyPr>
          <a:lstStyle/>
          <a:p>
            <a:r>
              <a:rPr lang="en-US" altLang="zh-TW" sz="2400" dirty="0"/>
              <a:t>2.  In stead of TII, forward reference table(FRT) is used. Each entry of FRT contains following entries:</a:t>
            </a:r>
          </a:p>
          <a:p>
            <a:r>
              <a:rPr lang="en-US" altLang="zh-TW" sz="2400" dirty="0"/>
              <a:t>(a) Address of instruction whose operand field contains the forward reference</a:t>
            </a:r>
          </a:p>
          <a:p>
            <a:r>
              <a:rPr lang="en-US" altLang="zh-TW" sz="2400" dirty="0"/>
              <a:t>(b) symbol to which forward reference is made</a:t>
            </a:r>
          </a:p>
          <a:p>
            <a:r>
              <a:rPr lang="en-US" altLang="zh-TW" sz="2400" dirty="0"/>
              <a:t>(c) Kind of reference (</a:t>
            </a:r>
            <a:r>
              <a:rPr lang="en-US" altLang="zh-TW" sz="2400" dirty="0" err="1"/>
              <a:t>eg</a:t>
            </a:r>
            <a:r>
              <a:rPr lang="en-US" altLang="zh-TW" sz="2400" dirty="0"/>
              <a:t>. T : Analytic operator TYPE, D: Data address. L: length, F : offset, </a:t>
            </a:r>
            <a:r>
              <a:rPr lang="en-US" altLang="zh-TW" sz="2400" dirty="0" err="1"/>
              <a:t>etc</a:t>
            </a:r>
            <a:r>
              <a:rPr lang="en-US" altLang="zh-TW" sz="2400" dirty="0"/>
              <a:t>)</a:t>
            </a:r>
          </a:p>
          <a:p>
            <a:r>
              <a:rPr lang="en-US" altLang="zh-TW" sz="2400" dirty="0"/>
              <a:t>(d) Number of the SRTAB to be used for assembling the reference.</a:t>
            </a:r>
          </a:p>
          <a:p>
            <a:r>
              <a:rPr lang="en-US" altLang="zh-TW" sz="2400" dirty="0"/>
              <a:t>EXAMPLE</a:t>
            </a:r>
          </a:p>
          <a:p>
            <a:r>
              <a:rPr lang="en-US" altLang="zh-TW" sz="2400" dirty="0"/>
              <a:t>two SRTAB’s would be built for the program . SRTAB#1 contains the pair (CS, CODE) and (DS, DATA) while SRTAB#2 contains the pair (CS, CODE) and (ES, DATA). while processing statement 6 , SRTAB#1 is the current SRTAB. Hence FRT entry for  this entry(008, COUNT, D, SRTAB#1). similarly for FRT entry of statement 13 is (024, COUNT, D,SRTAB#2). Theses entries are processed on encountering the definition of COUNT, giving the address pair (DS,001) and (ES,001)</a:t>
            </a:r>
          </a:p>
        </p:txBody>
      </p:sp>
    </p:spTree>
    <p:extLst>
      <p:ext uri="{BB962C8B-B14F-4D97-AF65-F5344CB8AC3E}">
        <p14:creationId xmlns:p14="http://schemas.microsoft.com/office/powerpoint/2010/main" val="299723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9191</Words>
  <Application>Microsoft Office PowerPoint</Application>
  <PresentationFormat>On-screen Show (4:3)</PresentationFormat>
  <Paragraphs>966</Paragraphs>
  <Slides>111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FreeSerif</vt:lpstr>
      <vt:lpstr>Monotype Sorts</vt:lpstr>
      <vt:lpstr>Times New Roman</vt:lpstr>
      <vt:lpstr>Wingdings</vt:lpstr>
      <vt:lpstr>Office Theme</vt:lpstr>
      <vt:lpstr>Assemblers</vt:lpstr>
      <vt:lpstr>PowerPoint Presentation</vt:lpstr>
      <vt:lpstr>Language Levels</vt:lpstr>
      <vt:lpstr>Machine code </vt:lpstr>
      <vt:lpstr>Machine code language</vt:lpstr>
      <vt:lpstr>Elements of the Assembly Language Programming</vt:lpstr>
      <vt:lpstr>Elements of the Assembly Language Programming </vt:lpstr>
      <vt:lpstr>Assembly language-structure/statement format</vt:lpstr>
      <vt:lpstr>Statement format</vt:lpstr>
      <vt:lpstr>Mnemonic Operation Codes</vt:lpstr>
      <vt:lpstr>Operation Codes</vt:lpstr>
      <vt:lpstr>Machine Instruction Format </vt:lpstr>
      <vt:lpstr>Example: ALP and its equivalent Machine Language Program</vt:lpstr>
      <vt:lpstr>Assembly Language Statements</vt:lpstr>
      <vt:lpstr>Assembly Language Statements</vt:lpstr>
      <vt:lpstr>Assembly Language Statements</vt:lpstr>
      <vt:lpstr>Assembly Language Statements</vt:lpstr>
      <vt:lpstr>Assembly Language Statements</vt:lpstr>
      <vt:lpstr>Assembly Language Statements</vt:lpstr>
      <vt:lpstr>Advantages of Assembly Language  </vt:lpstr>
      <vt:lpstr>Advantages of Assembly Language  </vt:lpstr>
      <vt:lpstr>PowerPoint Presentation</vt:lpstr>
      <vt:lpstr>Fundamentals of LP</vt:lpstr>
      <vt:lpstr>Fundamentals of LP</vt:lpstr>
      <vt:lpstr>A simple Assembly Scheme</vt:lpstr>
      <vt:lpstr>A simple Assembly Scheme</vt:lpstr>
      <vt:lpstr>Synthesis Phase: Example</vt:lpstr>
      <vt:lpstr>Data structures in synthesis phase</vt:lpstr>
      <vt:lpstr>Analysis Phase</vt:lpstr>
      <vt:lpstr>Analysis Phase – Implementing memory allocation </vt:lpstr>
      <vt:lpstr>Example</vt:lpstr>
      <vt:lpstr> </vt:lpstr>
      <vt:lpstr>PowerPoint Presentation</vt:lpstr>
      <vt:lpstr>Data structures</vt:lpstr>
      <vt:lpstr>Tasks Performed : Analysis Phase</vt:lpstr>
      <vt:lpstr>Tasks Performed : Synthesis Phase</vt:lpstr>
      <vt:lpstr>Assembler’s functions</vt:lpstr>
      <vt:lpstr>PowerPoint Presentation</vt:lpstr>
      <vt:lpstr>PowerPoint Presentation</vt:lpstr>
      <vt:lpstr>PowerPoint Presentation</vt:lpstr>
      <vt:lpstr>Difficulties: Forward Reference</vt:lpstr>
      <vt:lpstr>Backpatching</vt:lpstr>
      <vt:lpstr>Backpatching</vt:lpstr>
      <vt:lpstr>PowerPoint Presentation</vt:lpstr>
      <vt:lpstr>PowerPoint Presentation</vt:lpstr>
      <vt:lpstr>PowerPoint Presentation</vt:lpstr>
      <vt:lpstr>Two Pass Assembler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Structures in Pass I</vt:lpstr>
      <vt:lpstr>PowerPoint Presentation</vt:lpstr>
      <vt:lpstr>Data Structures in Pass I</vt:lpstr>
      <vt:lpstr>Algorithm for first pass of assembler</vt:lpstr>
      <vt:lpstr>PowerPoint Presentation</vt:lpstr>
      <vt:lpstr>Intermediate code form</vt:lpstr>
      <vt:lpstr>MNEMONIC filed</vt:lpstr>
      <vt:lpstr>INTERMEDIATE CODE FOR IMPERATIVE STATMENTS</vt:lpstr>
      <vt:lpstr>INTERMEDIATE CODE FOR IMPERATIVE STATMENTS</vt:lpstr>
      <vt:lpstr>PowerPoint Presentation</vt:lpstr>
      <vt:lpstr>PowerPoint Presentation</vt:lpstr>
      <vt:lpstr>INTERMEDIATE CODE FOR IMPERATIVE STATMENTS</vt:lpstr>
      <vt:lpstr>PROCESSING OF DECLARATIONS AND ASSEMBLER DIRECTIVES:</vt:lpstr>
      <vt:lpstr>PROCESSING OF DECLARATIONS AND ASSEMBLER DIRECTIVES:</vt:lpstr>
      <vt:lpstr>DC STATEMENT</vt:lpstr>
      <vt:lpstr>LTORG STATEMENT</vt:lpstr>
      <vt:lpstr>LTORG STATEMENT</vt:lpstr>
      <vt:lpstr>PASS II OF TWO PASS ASSEMBLER</vt:lpstr>
      <vt:lpstr>PASS II OF TWO PASS ASSEMBLER</vt:lpstr>
      <vt:lpstr>ERROR REPORTING IN PASS I</vt:lpstr>
      <vt:lpstr>PowerPoint Presentation</vt:lpstr>
      <vt:lpstr>ERROR REPORTING IN PASS II</vt:lpstr>
      <vt:lpstr>GENERATE INTERMEDIATE CODE FOR FOLLOWING STATEMENTS</vt:lpstr>
      <vt:lpstr>GENERATE INTERMEDIATE CODE FOR FOLLOWING STATEMENTS</vt:lpstr>
      <vt:lpstr>Single pass assembler</vt:lpstr>
      <vt:lpstr>Single pass assembler</vt:lpstr>
      <vt:lpstr>Single pass assembler</vt:lpstr>
      <vt:lpstr>Single pass assembler</vt:lpstr>
      <vt:lpstr>8088 instructions</vt:lpstr>
      <vt:lpstr>Assembler Directive statements</vt:lpstr>
      <vt:lpstr>Assembler Directive statements</vt:lpstr>
      <vt:lpstr>Assembler Directive statements</vt:lpstr>
      <vt:lpstr>Assembler Directive statements</vt:lpstr>
      <vt:lpstr>Assembler Directive statements</vt:lpstr>
      <vt:lpstr>Assembler Directive statements</vt:lpstr>
      <vt:lpstr>ANALYTIC OPERATORS</vt:lpstr>
      <vt:lpstr>ANALYTIC OPERATORS</vt:lpstr>
      <vt:lpstr>ANALYTIC OPERATORS</vt:lpstr>
      <vt:lpstr>Problems with single pass Assembler</vt:lpstr>
      <vt:lpstr>Problems with single pass Assembler</vt:lpstr>
      <vt:lpstr>Problems with single pass Assembler</vt:lpstr>
      <vt:lpstr>PowerPoint Presentation</vt:lpstr>
      <vt:lpstr>Problems with single pass Assembler</vt:lpstr>
      <vt:lpstr>Problems with single pass Assembler</vt:lpstr>
      <vt:lpstr>Problems with single pass Assembler</vt:lpstr>
      <vt:lpstr>Design of ASSEMBLER</vt:lpstr>
      <vt:lpstr>DATA STRUCTURES OF 8088 ASSEMBLER</vt:lpstr>
      <vt:lpstr>DATA STRUCTURES OF 8088 ASSEMBLER</vt:lpstr>
      <vt:lpstr>Design of ASSEMBLER</vt:lpstr>
      <vt:lpstr>Design of ASSEMBLER</vt:lpstr>
      <vt:lpstr>Design of ASSEMBLER</vt:lpstr>
      <vt:lpstr>PowerPoint Presentation</vt:lpstr>
      <vt:lpstr>Design of ASSEMBLER</vt:lpstr>
      <vt:lpstr>ALGORITHM FOR SINGLE PASS ASSEMBLER 8088</vt:lpstr>
      <vt:lpstr>ALGORITHM FOR SINGLE PASS ASSEMBLER 8088</vt:lpstr>
      <vt:lpstr>ALGORITHM FOR SINGLE PASS ASSEMBLER 8088</vt:lpstr>
      <vt:lpstr>ALGORITHM FOR SINGLE PASS ASSEMBLER 8088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Assemblers</dc:title>
  <dc:creator>Admin</dc:creator>
  <cp:lastModifiedBy>HarshShah</cp:lastModifiedBy>
  <cp:revision>285</cp:revision>
  <dcterms:created xsi:type="dcterms:W3CDTF">2011-04-17T06:50:48Z</dcterms:created>
  <dcterms:modified xsi:type="dcterms:W3CDTF">2023-11-29T15:14:11Z</dcterms:modified>
</cp:coreProperties>
</file>