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4" r:id="rId1"/>
  </p:sldMasterIdLst>
  <p:notesMasterIdLst>
    <p:notesMasterId r:id="rId27"/>
  </p:notesMasterIdLst>
  <p:sldIdLst>
    <p:sldId id="520" r:id="rId2"/>
    <p:sldId id="555" r:id="rId3"/>
    <p:sldId id="319" r:id="rId4"/>
    <p:sldId id="528" r:id="rId5"/>
    <p:sldId id="541" r:id="rId6"/>
    <p:sldId id="542" r:id="rId7"/>
    <p:sldId id="543" r:id="rId8"/>
    <p:sldId id="545" r:id="rId9"/>
    <p:sldId id="547" r:id="rId10"/>
    <p:sldId id="536" r:id="rId11"/>
    <p:sldId id="537" r:id="rId12"/>
    <p:sldId id="540" r:id="rId13"/>
    <p:sldId id="538" r:id="rId14"/>
    <p:sldId id="548" r:id="rId15"/>
    <p:sldId id="562" r:id="rId16"/>
    <p:sldId id="563" r:id="rId17"/>
    <p:sldId id="564" r:id="rId18"/>
    <p:sldId id="556" r:id="rId19"/>
    <p:sldId id="557" r:id="rId20"/>
    <p:sldId id="558" r:id="rId21"/>
    <p:sldId id="559" r:id="rId22"/>
    <p:sldId id="560" r:id="rId23"/>
    <p:sldId id="561" r:id="rId24"/>
    <p:sldId id="521" r:id="rId25"/>
    <p:sldId id="522" r:id="rId26"/>
  </p:sldIdLst>
  <p:sldSz cx="12192000" cy="6858000"/>
  <p:notesSz cx="6858000" cy="9144000"/>
  <p:embeddedFontLst>
    <p:embeddedFont>
      <p:font typeface="Roboto Condensed Light" panose="02000000000000000000" pitchFamily="2" charset="0"/>
      <p:regular r:id="rId28"/>
      <p:italic r:id="rId29"/>
    </p:embeddedFont>
    <p:embeddedFont>
      <p:font typeface="Calibri" panose="020F0502020204030204" pitchFamily="34" charset="0"/>
      <p:regular r:id="rId30"/>
      <p:bold r:id="rId31"/>
      <p:italic r:id="rId32"/>
      <p:boldItalic r:id="rId33"/>
    </p:embeddedFont>
    <p:embeddedFont>
      <p:font typeface="Wingdings 3" panose="05040102010807070707" pitchFamily="18" charset="2"/>
      <p:regular r:id="rId34"/>
    </p:embeddedFont>
    <p:embeddedFont>
      <p:font typeface="Roboto Condensed" panose="02000000000000000000" pitchFamily="2" charset="0"/>
      <p:regular r:id="rId35"/>
      <p:bold r:id="rId36"/>
      <p:italic r:id="rId37"/>
      <p:boldItalic r:id="rId38"/>
    </p:embeddedFont>
    <p:embeddedFont>
      <p:font typeface="Segoe UI Black" panose="020B0A02040204020203" pitchFamily="34" charset="0"/>
      <p:bold r:id="rId39"/>
      <p:boldItalic r:id="rId40"/>
    </p:embeddedFont>
    <p:embeddedFont>
      <p:font typeface="Wingdings 2" panose="05020102010507070707" pitchFamily="18" charset="2"/>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uQyApvJVnrHknVEZvdg==" hashData="Gb96EJibOyaZxveWlS1emW9Kymyxpr1MXJ0oGcVhtHsuYQjcQynaBPLvx1BWger0UUtvI3FAU8gqivK3gIa6E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7A1"/>
    <a:srgbClr val="03A9F5"/>
    <a:srgbClr val="0972C6"/>
    <a:srgbClr val="607D8B"/>
    <a:srgbClr val="301B92"/>
    <a:srgbClr val="673BB7"/>
    <a:srgbClr val="ED524F"/>
    <a:srgbClr val="B71B1C"/>
    <a:srgbClr val="F54337"/>
    <a:srgbClr val="D81A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76" autoAdjust="0"/>
    <p:restoredTop sz="94660"/>
  </p:normalViewPr>
  <p:slideViewPr>
    <p:cSldViewPr snapToGrid="0">
      <p:cViewPr varScale="1">
        <p:scale>
          <a:sx n="71" d="100"/>
          <a:sy n="71" d="100"/>
        </p:scale>
        <p:origin x="552"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9/29/2021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0.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jpeg"/><Relationship Id="rId4" Type="http://schemas.openxmlformats.org/officeDocument/2006/relationships/image" Target="../media/image6.png"/><Relationship Id="rId9" Type="http://schemas.microsoft.com/office/2007/relationships/hdphoto" Target="../media/hdphoto2.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png"/><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jpeg"/><Relationship Id="rId4" Type="http://schemas.openxmlformats.org/officeDocument/2006/relationships/image" Target="../media/image6.png"/><Relationship Id="rId9" Type="http://schemas.microsoft.com/office/2007/relationships/hdphoto" Target="../media/hdphoto2.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p:nvGrpSpPr>
        <p:grpSpPr>
          <a:xfrm>
            <a:off x="9576895" y="8611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0" name="Straight Connector 19">
            <a:extLst>
              <a:ext uri="{FF2B5EF4-FFF2-40B4-BE49-F238E27FC236}">
                <a16:creationId xmlns="" xmlns:a16="http://schemas.microsoft.com/office/drawing/2014/main"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5" name="Picture 14">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1" name="Rectangle 20">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7"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8 – Instruction-Level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Parallelism</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8"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9724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12448" y="-52871"/>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77050">
                <a:srgbClr val="0690E0"/>
              </a:gs>
              <a:gs pos="10000">
                <a:srgbClr val="0E47A1"/>
              </a:gs>
              <a:gs pos="49425">
                <a:srgbClr val="0972C6"/>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smtClean="0"/>
              <a:t>dixita.kagathara@darshan.ac.in</a:t>
            </a:r>
            <a:endParaRPr lang="en-US" dirty="0"/>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r>
              <a:rPr lang="en-US" dirty="0" smtClean="0"/>
              <a:t>+91 - 97277 47317 (CE Department)</a:t>
            </a:r>
            <a:endParaRPr lang="en-US" dirty="0"/>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marR="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en-US" sz="1600" kern="1200" dirty="0">
                <a:solidFill>
                  <a:schemeClr val="tx1"/>
                </a:solidFill>
                <a:latin typeface="+mn-lt"/>
                <a:ea typeface="+mn-ea"/>
                <a:cs typeface="+mn-cs"/>
              </a:defRPr>
            </a:lvl1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lang="en-US" dirty="0" smtClean="0"/>
              <a:t>Computer Engineering Department</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smtClean="0"/>
              <a:t>Prof. </a:t>
            </a:r>
            <a:r>
              <a:rPr lang="en-US" dirty="0" err="1" smtClean="0"/>
              <a:t>Dixita</a:t>
            </a:r>
            <a:r>
              <a:rPr lang="en-US" dirty="0" smtClean="0"/>
              <a:t> B </a:t>
            </a:r>
            <a:r>
              <a:rPr lang="en-US" dirty="0" err="1" smtClean="0"/>
              <a:t>Kagathara</a:t>
            </a:r>
            <a:endParaRPr lang="en-US" dirty="0"/>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smtClean="0"/>
              <a:t>Compiler Design (CD)</a:t>
            </a:r>
            <a:endParaRPr lang="en-US" dirty="0"/>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1" name="Hexagon 30"/>
          <p:cNvSpPr/>
          <p:nvPr userDrawn="1"/>
        </p:nvSpPr>
        <p:spPr>
          <a:xfrm rot="5400000">
            <a:off x="4309292" y="1717040"/>
            <a:ext cx="3461658" cy="2984188"/>
          </a:xfrm>
          <a:prstGeom prst="hexagon">
            <a:avLst/>
          </a:prstGeom>
          <a:solidFill>
            <a:schemeClr val="bg1">
              <a:lumMod val="95000"/>
            </a:schemeClr>
          </a:solidFill>
          <a:ln w="57150">
            <a:solidFill>
              <a:srgbClr val="0E47A1"/>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4" name="Rectangle 33"/>
          <p:cNvSpPr/>
          <p:nvPr userDrawn="1"/>
        </p:nvSpPr>
        <p:spPr>
          <a:xfrm>
            <a:off x="7678346" y="2221532"/>
            <a:ext cx="4513654" cy="1951692"/>
          </a:xfrm>
          <a:prstGeom prst="rect">
            <a:avLst/>
          </a:prstGeom>
          <a:solidFill>
            <a:srgbClr val="0972C6"/>
          </a:solidFill>
          <a:ln w="9525">
            <a:solidFill>
              <a:srgbClr val="0E47A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0972C6"/>
          </a:solidFill>
          <a:ln w="9525">
            <a:solidFill>
              <a:srgbClr val="0E47A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TextBox 35"/>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Tree>
    <p:extLst>
      <p:ext uri="{BB962C8B-B14F-4D97-AF65-F5344CB8AC3E}">
        <p14:creationId xmlns:p14="http://schemas.microsoft.com/office/powerpoint/2010/main" val="277898943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8 – Instruction-Level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Parallelism</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8 – Instruction-Level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Parallelism</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8 – Instruction-Level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Parallelism</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8 – Instruction-Level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Parallelism</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8 – Instruction-Level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Parallelism</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8 – Instruction-Level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Parallelism</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77050">
                <a:srgbClr val="0690E0"/>
              </a:gs>
              <a:gs pos="10000">
                <a:srgbClr val="0E47A1"/>
              </a:gs>
              <a:gs pos="49425">
                <a:srgbClr val="0972C6"/>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586590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p:nvGrpSpPr>
        <p:grpSpPr>
          <a:xfrm>
            <a:off x="95768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0" name="Straight Connector 19">
            <a:extLst>
              <a:ext uri="{FF2B5EF4-FFF2-40B4-BE49-F238E27FC236}">
                <a16:creationId xmlns="" xmlns:a16="http://schemas.microsoft.com/office/drawing/2014/main"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5" name="Picture 14">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1" name="Rectangle 20">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7"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8 – Instruction-Level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Parallelism</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8"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109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p:nvGrpSpPr>
        <p:grpSpPr>
          <a:xfrm>
            <a:off x="1280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0" name="Straight Connector 19">
            <a:extLst>
              <a:ext uri="{FF2B5EF4-FFF2-40B4-BE49-F238E27FC236}">
                <a16:creationId xmlns="" xmlns:a16="http://schemas.microsoft.com/office/drawing/2014/main"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5" name="Picture 14">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1" name="Rectangle 20">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7"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8 – Instruction-Level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Parallelism</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8"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0851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0E47A1"/>
                    </a:gs>
                    <a:gs pos="100000">
                      <a:srgbClr val="03A9F5"/>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 xmlns:a16="http://schemas.microsoft.com/office/drawing/2014/main" id="{910DC0DC-3FC7-402D-8C9F-62D3ACC8DC86}"/>
              </a:ext>
            </a:extLst>
          </p:cNvPr>
          <p:cNvSpPr>
            <a:spLocks/>
          </p:cNvSpPr>
          <p:nvPr/>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 xmlns:a16="http://schemas.microsoft.com/office/drawing/2014/main" id="{2802A992-B18A-47D4-8497-02E7586DF58D}"/>
              </a:ext>
            </a:extLst>
          </p:cNvPr>
          <p:cNvGrpSpPr/>
          <p:nvPr/>
        </p:nvGrpSpPr>
        <p:grpSpPr>
          <a:xfrm>
            <a:off x="9437223" y="6087939"/>
            <a:ext cx="2554143" cy="587454"/>
            <a:chOff x="131177" y="5775962"/>
            <a:chExt cx="2530239" cy="581956"/>
          </a:xfrm>
        </p:grpSpPr>
        <p:pic>
          <p:nvPicPr>
            <p:cNvPr id="13" name="Picture 12">
              <a:extLst>
                <a:ext uri="{FF2B5EF4-FFF2-40B4-BE49-F238E27FC236}">
                  <a16:creationId xmlns=""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5" name="Picture 14">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16" name="Freeform 17">
            <a:extLst>
              <a:ext uri="{FF2B5EF4-FFF2-40B4-BE49-F238E27FC236}">
                <a16:creationId xmlns=""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18" name="Picture 17">
            <a:extLst>
              <a:ext uri="{FF2B5EF4-FFF2-40B4-BE49-F238E27FC236}">
                <a16:creationId xmlns=""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37223" y="6087939"/>
            <a:ext cx="2554142" cy="587453"/>
          </a:xfrm>
          <a:prstGeom prst="rect">
            <a:avLst/>
          </a:prstGeom>
        </p:spPr>
      </p:pic>
    </p:spTree>
    <p:extLst>
      <p:ext uri="{BB962C8B-B14F-4D97-AF65-F5344CB8AC3E}">
        <p14:creationId xmlns:p14="http://schemas.microsoft.com/office/powerpoint/2010/main" val="5179094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FE191CF5-3D57-422B-B2EB-FF235E30DB22}"/>
              </a:ext>
            </a:extLst>
          </p:cNvPr>
          <p:cNvGrpSpPr/>
          <p:nvPr/>
        </p:nvGrpSpPr>
        <p:grpSpPr>
          <a:xfrm>
            <a:off x="9576895" y="99192"/>
            <a:ext cx="2554143" cy="587454"/>
            <a:chOff x="131177" y="5775962"/>
            <a:chExt cx="2530239" cy="581956"/>
          </a:xfrm>
        </p:grpSpPr>
        <p:pic>
          <p:nvPicPr>
            <p:cNvPr id="12" name="Picture 11">
              <a:extLst>
                <a:ext uri="{FF2B5EF4-FFF2-40B4-BE49-F238E27FC236}">
                  <a16:creationId xmlns=""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8 – Instruction-Level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Parallelism</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0"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24" name="Picture 23">
              <a:extLst>
                <a:ext uri="{FF2B5EF4-FFF2-40B4-BE49-F238E27FC236}">
                  <a16:creationId xmlns=""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5" name="Rectangle 24">
              <a:extLst>
                <a:ext uri="{FF2B5EF4-FFF2-40B4-BE49-F238E27FC236}">
                  <a16:creationId xmlns=""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64616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913602D2-CAF0-4790-95E8-87990761ED0C}"/>
              </a:ext>
            </a:extLst>
          </p:cNvPr>
          <p:cNvGrpSpPr/>
          <p:nvPr/>
        </p:nvGrpSpPr>
        <p:grpSpPr>
          <a:xfrm>
            <a:off x="9576895" y="5890392"/>
            <a:ext cx="2554143" cy="587454"/>
            <a:chOff x="131177" y="5775962"/>
            <a:chExt cx="2530239" cy="581956"/>
          </a:xfrm>
        </p:grpSpPr>
        <p:pic>
          <p:nvPicPr>
            <p:cNvPr id="12" name="Picture 11">
              <a:extLst>
                <a:ext uri="{FF2B5EF4-FFF2-40B4-BE49-F238E27FC236}">
                  <a16:creationId xmlns=""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8 – Instruction-Level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Parallelism</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0"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24" name="Picture 23">
              <a:extLst>
                <a:ext uri="{FF2B5EF4-FFF2-40B4-BE49-F238E27FC236}">
                  <a16:creationId xmlns=""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5" name="Rectangle 24">
              <a:extLst>
                <a:ext uri="{FF2B5EF4-FFF2-40B4-BE49-F238E27FC236}">
                  <a16:creationId xmlns=""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95795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15C60ED7-12D4-496E-AF73-0995BE8C12FD}"/>
              </a:ext>
            </a:extLst>
          </p:cNvPr>
          <p:cNvGrpSpPr/>
          <p:nvPr/>
        </p:nvGrpSpPr>
        <p:grpSpPr>
          <a:xfrm>
            <a:off x="128095" y="5890392"/>
            <a:ext cx="2554143" cy="587454"/>
            <a:chOff x="131177" y="5775962"/>
            <a:chExt cx="2530239" cy="581956"/>
          </a:xfrm>
        </p:grpSpPr>
        <p:pic>
          <p:nvPicPr>
            <p:cNvPr id="12" name="Picture 11">
              <a:extLst>
                <a:ext uri="{FF2B5EF4-FFF2-40B4-BE49-F238E27FC236}">
                  <a16:creationId xmlns=""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#3170701 (CD)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8 – Instruction-Level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Parallelism</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0"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24" name="Picture 23">
              <a:extLst>
                <a:ext uri="{FF2B5EF4-FFF2-40B4-BE49-F238E27FC236}">
                  <a16:creationId xmlns=""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5" name="Rectangle 24">
              <a:extLst>
                <a:ext uri="{FF2B5EF4-FFF2-40B4-BE49-F238E27FC236}">
                  <a16:creationId xmlns=""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985807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566660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smtClean="0"/>
              <a:t>Click to edit Master title style</a:t>
            </a:r>
            <a:endParaRPr lang="en-US" dirty="0"/>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smtClean="0"/>
              <a:t>Click icon to add picture</a:t>
            </a:r>
            <a:endParaRPr lang="en-US"/>
          </a:p>
        </p:txBody>
      </p:sp>
      <p:pic>
        <p:nvPicPr>
          <p:cNvPr id="31" name="Picture 30">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 xmlns:a16="http://schemas.microsoft.com/office/drawing/2014/main"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6119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9/29/2021</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59232122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13" r:id="rId9"/>
    <p:sldLayoutId id="2147483718" r:id="rId10"/>
    <p:sldLayoutId id="2147483670" r:id="rId11"/>
    <p:sldLayoutId id="2147483687" r:id="rId12"/>
    <p:sldLayoutId id="2147483688" r:id="rId13"/>
    <p:sldLayoutId id="2147483672" r:id="rId14"/>
    <p:sldLayoutId id="2147483689" r:id="rId15"/>
    <p:sldLayoutId id="2147483690" r:id="rId16"/>
    <p:sldLayoutId id="2147483673" r:id="rId17"/>
    <p:sldLayoutId id="2147483719"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0" dirty="0">
                <a:latin typeface="Roboto Condensed Light" panose="02000000000000000000" pitchFamily="2" charset="0"/>
                <a:ea typeface="Roboto Condensed Light" panose="02000000000000000000" pitchFamily="2" charset="0"/>
              </a:rPr>
              <a:t>Unit</a:t>
            </a:r>
            <a:r>
              <a:rPr lang="en-US" dirty="0" smtClean="0"/>
              <a:t> </a:t>
            </a:r>
            <a:r>
              <a:rPr lang="en-US" sz="4800" b="0" dirty="0">
                <a:latin typeface="Roboto Condensed Light" panose="02000000000000000000" pitchFamily="2" charset="0"/>
                <a:ea typeface="Roboto Condensed Light" panose="02000000000000000000" pitchFamily="2" charset="0"/>
              </a:rPr>
              <a:t>– 8</a:t>
            </a:r>
            <a:r>
              <a:rPr lang="en-US" dirty="0" smtClean="0"/>
              <a:t/>
            </a:r>
            <a:br>
              <a:rPr lang="en-US" dirty="0" smtClean="0"/>
            </a:br>
            <a:r>
              <a:rPr lang="en-US" sz="4800" b="0" dirty="0" smtClean="0"/>
              <a:t>Instruction-Level Parallelism</a:t>
            </a:r>
            <a:endParaRPr lang="en-US" sz="4800" dirty="0"/>
          </a:p>
        </p:txBody>
      </p:sp>
      <p:sp>
        <p:nvSpPr>
          <p:cNvPr id="16" name="Text Placeholder 15">
            <a:extLst>
              <a:ext uri="{FF2B5EF4-FFF2-40B4-BE49-F238E27FC236}">
                <a16:creationId xmlns="" xmlns:a16="http://schemas.microsoft.com/office/drawing/2014/main" id="{05EEC38D-B69A-4F45-9CFB-3F832F2054F3}"/>
              </a:ext>
            </a:extLst>
          </p:cNvPr>
          <p:cNvSpPr>
            <a:spLocks noGrp="1"/>
          </p:cNvSpPr>
          <p:nvPr>
            <p:ph type="body" sz="quarter" idx="11"/>
          </p:nvPr>
        </p:nvSpPr>
        <p:spPr/>
        <p:txBody>
          <a:bodyPr/>
          <a:lstStyle/>
          <a:p>
            <a:r>
              <a:rPr lang="en-US" dirty="0"/>
              <a:t>d</a:t>
            </a:r>
            <a:r>
              <a:rPr lang="en-US" dirty="0" smtClean="0"/>
              <a:t>ixita.kagathara@darshan.ac.in</a:t>
            </a:r>
            <a:endParaRPr lang="en-US" dirty="0"/>
          </a:p>
        </p:txBody>
      </p:sp>
      <p:sp>
        <p:nvSpPr>
          <p:cNvPr id="17" name="Text Placeholder 16">
            <a:extLst>
              <a:ext uri="{FF2B5EF4-FFF2-40B4-BE49-F238E27FC236}">
                <a16:creationId xmlns="" xmlns:a16="http://schemas.microsoft.com/office/drawing/2014/main" id="{3B892750-977A-4A19-B627-46C829D9CDA2}"/>
              </a:ext>
            </a:extLst>
          </p:cNvPr>
          <p:cNvSpPr>
            <a:spLocks noGrp="1"/>
          </p:cNvSpPr>
          <p:nvPr>
            <p:ph type="body" sz="quarter" idx="12"/>
          </p:nvPr>
        </p:nvSpPr>
        <p:spPr/>
        <p:txBody>
          <a:bodyPr/>
          <a:lstStyle/>
          <a:p>
            <a:r>
              <a:rPr lang="en-US" dirty="0"/>
              <a:t>+91 - 97277 </a:t>
            </a:r>
            <a:r>
              <a:rPr lang="en-US" dirty="0" smtClean="0"/>
              <a:t>47317 (CE Department)</a:t>
            </a:r>
            <a:endParaRPr lang="en-US" dirty="0"/>
          </a:p>
        </p:txBody>
      </p:sp>
      <p:sp>
        <p:nvSpPr>
          <p:cNvPr id="18" name="Text Placeholder 17">
            <a:extLst>
              <a:ext uri="{FF2B5EF4-FFF2-40B4-BE49-F238E27FC236}">
                <a16:creationId xmlns="" xmlns:a16="http://schemas.microsoft.com/office/drawing/2014/main" id="{DDD3C75D-9CAD-401D-B6F2-D687EEC3CDEC}"/>
              </a:ext>
            </a:extLst>
          </p:cNvPr>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19" name="Text Placeholder 18">
            <a:extLst>
              <a:ext uri="{FF2B5EF4-FFF2-40B4-BE49-F238E27FC236}">
                <a16:creationId xmlns="" xmlns:a16="http://schemas.microsoft.com/office/drawing/2014/main" id="{D6DA44CB-50AE-4D51-AC18-616176252887}"/>
              </a:ext>
            </a:extLst>
          </p:cNvPr>
          <p:cNvSpPr>
            <a:spLocks noGrp="1"/>
          </p:cNvSpPr>
          <p:nvPr>
            <p:ph type="body" sz="quarter" idx="14"/>
          </p:nvPr>
        </p:nvSpPr>
        <p:spPr/>
        <p:txBody>
          <a:bodyPr/>
          <a:lstStyle/>
          <a:p>
            <a:r>
              <a:rPr lang="en-US" dirty="0"/>
              <a:t>Prof. </a:t>
            </a:r>
            <a:r>
              <a:rPr lang="en-US" dirty="0" err="1" smtClean="0"/>
              <a:t>Dixita</a:t>
            </a:r>
            <a:r>
              <a:rPr lang="en-US" dirty="0" smtClean="0"/>
              <a:t> B. </a:t>
            </a:r>
            <a:r>
              <a:rPr lang="en-US" dirty="0" err="1" smtClean="0"/>
              <a:t>Kagathara</a:t>
            </a:r>
            <a:endParaRPr lang="en-US" dirty="0"/>
          </a:p>
        </p:txBody>
      </p:sp>
      <p:sp>
        <p:nvSpPr>
          <p:cNvPr id="20" name="Text Placeholder 19">
            <a:extLst>
              <a:ext uri="{FF2B5EF4-FFF2-40B4-BE49-F238E27FC236}">
                <a16:creationId xmlns="" xmlns:a16="http://schemas.microsoft.com/office/drawing/2014/main" id="{FF5B8673-7BA1-4EA7-991A-5F4DCD3054D0}"/>
              </a:ext>
            </a:extLst>
          </p:cNvPr>
          <p:cNvSpPr>
            <a:spLocks noGrp="1"/>
          </p:cNvSpPr>
          <p:nvPr>
            <p:ph type="body" sz="quarter" idx="16"/>
          </p:nvPr>
        </p:nvSpPr>
        <p:spPr/>
        <p:txBody>
          <a:bodyPr/>
          <a:lstStyle/>
          <a:p>
            <a:r>
              <a:rPr lang="en-US" b="1" dirty="0" smtClean="0"/>
              <a:t>Compiler Design </a:t>
            </a:r>
            <a:r>
              <a:rPr lang="en-US" dirty="0" smtClean="0">
                <a:latin typeface="Roboto Condensed Light" panose="02000000000000000000" pitchFamily="2" charset="0"/>
                <a:ea typeface="Roboto Condensed Light" panose="02000000000000000000" pitchFamily="2" charset="0"/>
              </a:rPr>
              <a:t>(CD)</a:t>
            </a:r>
          </a:p>
          <a:p>
            <a:r>
              <a:rPr lang="en-US" dirty="0">
                <a:latin typeface="Roboto Condensed Light" panose="02000000000000000000" pitchFamily="2" charset="0"/>
                <a:ea typeface="Roboto Condensed Light" panose="02000000000000000000" pitchFamily="2" charset="0"/>
              </a:rPr>
              <a:t>GTU # 3</a:t>
            </a:r>
            <a:r>
              <a:rPr lang="en-US" dirty="0" smtClean="0">
                <a:latin typeface="Roboto Condensed Light" panose="02000000000000000000" pitchFamily="2" charset="0"/>
                <a:ea typeface="Roboto Condensed Light" panose="02000000000000000000" pitchFamily="2" charset="0"/>
              </a:rPr>
              <a:t>170701</a:t>
            </a:r>
            <a:endParaRPr lang="en-US" dirty="0">
              <a:latin typeface="Roboto Condensed Light" panose="02000000000000000000" pitchFamily="2" charset="0"/>
              <a:ea typeface="Roboto Condensed Light" panose="02000000000000000000" pitchFamily="2" charset="0"/>
            </a:endParaRPr>
          </a:p>
        </p:txBody>
      </p:sp>
      <p:pic>
        <p:nvPicPr>
          <p:cNvPr id="3" name="Picture Placeholder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803593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Code-Scheduling Constraints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8357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Code-Scheduling Constraints</a:t>
            </a:r>
          </a:p>
        </p:txBody>
      </p:sp>
      <p:sp>
        <p:nvSpPr>
          <p:cNvPr id="3" name="Content Placeholder 2"/>
          <p:cNvSpPr>
            <a:spLocks noGrp="1"/>
          </p:cNvSpPr>
          <p:nvPr>
            <p:ph idx="1"/>
          </p:nvPr>
        </p:nvSpPr>
        <p:spPr/>
        <p:txBody>
          <a:bodyPr/>
          <a:lstStyle/>
          <a:p>
            <a:r>
              <a:rPr lang="en-US" dirty="0" smtClean="0"/>
              <a:t>Code scheduling is a form of program optimization that applies to the machine code that is produced by code generator.</a:t>
            </a:r>
          </a:p>
          <a:p>
            <a:r>
              <a:rPr lang="en-US" dirty="0" smtClean="0"/>
              <a:t>Code scheduling subject to three kinds of constraints:</a:t>
            </a:r>
          </a:p>
          <a:p>
            <a:pPr marL="1001712" lvl="1" indent="-457200">
              <a:buFont typeface="+mj-lt"/>
              <a:buAutoNum type="arabicPeriod"/>
            </a:pPr>
            <a:r>
              <a:rPr lang="en-US" sz="2400" dirty="0" smtClean="0">
                <a:solidFill>
                  <a:srgbClr val="0E47A1"/>
                </a:solidFill>
              </a:rPr>
              <a:t>Control dependence constraints: </a:t>
            </a:r>
            <a:r>
              <a:rPr lang="en-US" sz="2400" dirty="0" smtClean="0"/>
              <a:t>All the operations executed in the original program must be executed in the optimized one.</a:t>
            </a:r>
          </a:p>
          <a:p>
            <a:pPr marL="1001712" lvl="1" indent="-457200">
              <a:buFont typeface="+mj-lt"/>
              <a:buAutoNum type="arabicPeriod"/>
            </a:pPr>
            <a:r>
              <a:rPr lang="en-US" sz="2400" dirty="0" smtClean="0">
                <a:solidFill>
                  <a:srgbClr val="0E47A1"/>
                </a:solidFill>
              </a:rPr>
              <a:t>Data </a:t>
            </a:r>
            <a:r>
              <a:rPr lang="en-US" sz="2400" dirty="0">
                <a:solidFill>
                  <a:srgbClr val="0E47A1"/>
                </a:solidFill>
              </a:rPr>
              <a:t>dependence </a:t>
            </a:r>
            <a:r>
              <a:rPr lang="en-US" sz="2400" dirty="0" smtClean="0">
                <a:solidFill>
                  <a:srgbClr val="0E47A1"/>
                </a:solidFill>
              </a:rPr>
              <a:t>constraints: </a:t>
            </a:r>
            <a:r>
              <a:rPr lang="en-US" sz="2400" dirty="0" smtClean="0"/>
              <a:t>The operations in the optimized program must produce the same result as the corresponding ones in the original program.</a:t>
            </a:r>
          </a:p>
          <a:p>
            <a:pPr marL="1001712" lvl="1" indent="-457200">
              <a:buFont typeface="+mj-lt"/>
              <a:buAutoNum type="arabicPeriod"/>
            </a:pPr>
            <a:r>
              <a:rPr lang="en-US" sz="2400" dirty="0">
                <a:solidFill>
                  <a:srgbClr val="0E47A1"/>
                </a:solidFill>
              </a:rPr>
              <a:t>Resource </a:t>
            </a:r>
            <a:r>
              <a:rPr lang="en-US" sz="2400" dirty="0" smtClean="0">
                <a:solidFill>
                  <a:srgbClr val="0E47A1"/>
                </a:solidFill>
              </a:rPr>
              <a:t>constraints: </a:t>
            </a:r>
            <a:r>
              <a:rPr lang="en-US" sz="2400" dirty="0" smtClean="0"/>
              <a:t>The schedule must not oversubscribe the resources one the machine.</a:t>
            </a:r>
            <a:endParaRPr lang="en-US" sz="2400" dirty="0"/>
          </a:p>
        </p:txBody>
      </p:sp>
    </p:spTree>
    <p:extLst>
      <p:ext uri="{BB962C8B-B14F-4D97-AF65-F5344CB8AC3E}">
        <p14:creationId xmlns:p14="http://schemas.microsoft.com/office/powerpoint/2010/main" val="768202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Code-Scheduling Constraints</a:t>
            </a:r>
          </a:p>
        </p:txBody>
      </p:sp>
      <p:sp>
        <p:nvSpPr>
          <p:cNvPr id="3" name="Content Placeholder 2"/>
          <p:cNvSpPr>
            <a:spLocks noGrp="1"/>
          </p:cNvSpPr>
          <p:nvPr>
            <p:ph idx="1"/>
          </p:nvPr>
        </p:nvSpPr>
        <p:spPr/>
        <p:txBody>
          <a:bodyPr/>
          <a:lstStyle/>
          <a:p>
            <a:r>
              <a:rPr lang="en-US" dirty="0" smtClean="0"/>
              <a:t>These scheduling constraints guarantee that the optimized program produces the same result as the original.</a:t>
            </a:r>
          </a:p>
          <a:p>
            <a:r>
              <a:rPr lang="en-US" dirty="0" smtClean="0"/>
              <a:t>However, because code scheduling changes the order in which the operation execute, the state of the memory at any one point may not match any of the memory states in a sequential execution.</a:t>
            </a:r>
          </a:p>
          <a:p>
            <a:r>
              <a:rPr lang="en-US" dirty="0" smtClean="0"/>
              <a:t>This situation is a problem if a program’s execution is interrupted by, for example, a thrown exception or a user interested breakpoint.</a:t>
            </a:r>
          </a:p>
          <a:p>
            <a:r>
              <a:rPr lang="en-US" dirty="0" smtClean="0"/>
              <a:t>Optimized programs are therefore harder to debug.</a:t>
            </a:r>
            <a:endParaRPr lang="en-US" dirty="0"/>
          </a:p>
        </p:txBody>
      </p:sp>
    </p:spTree>
    <p:extLst>
      <p:ext uri="{BB962C8B-B14F-4D97-AF65-F5344CB8AC3E}">
        <p14:creationId xmlns:p14="http://schemas.microsoft.com/office/powerpoint/2010/main" val="141325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Basic-Block Scheduling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2174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Basic-Block Scheduling</a:t>
            </a:r>
          </a:p>
        </p:txBody>
      </p:sp>
      <p:sp>
        <p:nvSpPr>
          <p:cNvPr id="3" name="Content Placeholder 2"/>
          <p:cNvSpPr>
            <a:spLocks noGrp="1"/>
          </p:cNvSpPr>
          <p:nvPr>
            <p:ph idx="1"/>
          </p:nvPr>
        </p:nvSpPr>
        <p:spPr/>
        <p:txBody>
          <a:bodyPr/>
          <a:lstStyle/>
          <a:p>
            <a:pPr marL="457200" indent="-457200">
              <a:buFont typeface="+mj-lt"/>
              <a:buAutoNum type="arabicPeriod"/>
            </a:pPr>
            <a:r>
              <a:rPr lang="en-US" dirty="0"/>
              <a:t>Data-Dependence </a:t>
            </a:r>
            <a:r>
              <a:rPr lang="en-US" dirty="0" smtClean="0"/>
              <a:t>Graphs</a:t>
            </a:r>
          </a:p>
          <a:p>
            <a:pPr marL="457200" indent="-457200">
              <a:buFont typeface="+mj-lt"/>
              <a:buAutoNum type="arabicPeriod"/>
            </a:pPr>
            <a:r>
              <a:rPr lang="en-US" dirty="0"/>
              <a:t>List Scheduling of Basic </a:t>
            </a:r>
            <a:r>
              <a:rPr lang="en-US" dirty="0" smtClean="0"/>
              <a:t>Blocks</a:t>
            </a:r>
          </a:p>
          <a:p>
            <a:pPr marL="457200" indent="-457200">
              <a:buFont typeface="+mj-lt"/>
              <a:buAutoNum type="arabicPeriod"/>
            </a:pPr>
            <a:r>
              <a:rPr lang="en-US" dirty="0"/>
              <a:t>Prioritized Topological </a:t>
            </a:r>
            <a:r>
              <a:rPr lang="en-US" dirty="0" smtClean="0"/>
              <a:t>Orders</a:t>
            </a:r>
          </a:p>
          <a:p>
            <a:pPr marL="457200" indent="-457200">
              <a:buFont typeface="+mj-lt"/>
              <a:buAutoNum type="arabicPeriod"/>
            </a:pPr>
            <a:endParaRPr lang="en-US" dirty="0"/>
          </a:p>
        </p:txBody>
      </p:sp>
    </p:spTree>
    <p:extLst>
      <p:ext uri="{BB962C8B-B14F-4D97-AF65-F5344CB8AC3E}">
        <p14:creationId xmlns:p14="http://schemas.microsoft.com/office/powerpoint/2010/main" val="1133280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Data-Dependence Graphs</a:t>
            </a:r>
          </a:p>
        </p:txBody>
      </p:sp>
      <p:sp>
        <p:nvSpPr>
          <p:cNvPr id="3" name="Content Placeholder 2"/>
          <p:cNvSpPr>
            <a:spLocks noGrp="1"/>
          </p:cNvSpPr>
          <p:nvPr>
            <p:ph idx="1"/>
          </p:nvPr>
        </p:nvSpPr>
        <p:spPr/>
        <p:txBody>
          <a:bodyPr/>
          <a:lstStyle/>
          <a:p>
            <a:r>
              <a:rPr lang="en-US" dirty="0"/>
              <a:t>We represent each basic block of machine instructions by a data-dependence graph, G = (N,E), having a set of nodes </a:t>
            </a:r>
            <a:r>
              <a:rPr lang="en-US" dirty="0" smtClean="0"/>
              <a:t>N </a:t>
            </a:r>
            <a:r>
              <a:rPr lang="en-US" dirty="0"/>
              <a:t>representing the operations in the machine instructions in the block and a set of directed edges E representing the data-dependence constraints among the operations. The nodes and edges of G are constructed as </a:t>
            </a:r>
            <a:r>
              <a:rPr lang="en-US" dirty="0" smtClean="0"/>
              <a:t>follows:</a:t>
            </a:r>
          </a:p>
          <a:p>
            <a:pPr marL="457200" indent="-457200">
              <a:buFont typeface="+mj-lt"/>
              <a:buAutoNum type="arabicPeriod"/>
            </a:pPr>
            <a:r>
              <a:rPr lang="en-US" dirty="0"/>
              <a:t>Each operation n in</a:t>
            </a:r>
            <a:r>
              <a:rPr lang="en-US" b="1" dirty="0"/>
              <a:t> </a:t>
            </a:r>
            <a:r>
              <a:rPr lang="en-US" dirty="0"/>
              <a:t>N</a:t>
            </a:r>
            <a:r>
              <a:rPr lang="en-US" b="1" dirty="0"/>
              <a:t> </a:t>
            </a:r>
            <a:r>
              <a:rPr lang="en-US" dirty="0"/>
              <a:t>has a resource-reservation table</a:t>
            </a:r>
            <a:r>
              <a:rPr lang="en-US" b="1" dirty="0"/>
              <a:t> </a:t>
            </a:r>
            <a:r>
              <a:rPr lang="en-US" dirty="0" err="1"/>
              <a:t>RT</a:t>
            </a:r>
            <a:r>
              <a:rPr lang="en-US" baseline="-25000" dirty="0" err="1"/>
              <a:t>n</a:t>
            </a:r>
            <a:r>
              <a:rPr lang="en-US" dirty="0"/>
              <a:t>,</a:t>
            </a:r>
            <a:r>
              <a:rPr lang="en-US" b="1" dirty="0"/>
              <a:t> </a:t>
            </a:r>
            <a:r>
              <a:rPr lang="en-US" dirty="0"/>
              <a:t>whose value</a:t>
            </a:r>
            <a:r>
              <a:rPr lang="en-US" b="1" dirty="0"/>
              <a:t> </a:t>
            </a:r>
            <a:r>
              <a:rPr lang="en-US" dirty="0"/>
              <a:t>is simply the resource-reservation table associated with the operation type of </a:t>
            </a:r>
            <a:r>
              <a:rPr lang="en-US" dirty="0" smtClean="0"/>
              <a:t>n.</a:t>
            </a:r>
          </a:p>
          <a:p>
            <a:pPr marL="457200" indent="-457200">
              <a:buFont typeface="+mj-lt"/>
              <a:buAutoNum type="arabicPeriod"/>
            </a:pPr>
            <a:r>
              <a:rPr lang="en-US" dirty="0"/>
              <a:t>Each edge e in</a:t>
            </a:r>
            <a:r>
              <a:rPr lang="en-US" b="1" dirty="0"/>
              <a:t> </a:t>
            </a:r>
            <a:r>
              <a:rPr lang="en-US" dirty="0"/>
              <a:t>E</a:t>
            </a:r>
            <a:r>
              <a:rPr lang="en-US" b="1" dirty="0"/>
              <a:t> </a:t>
            </a:r>
            <a:r>
              <a:rPr lang="en-US" dirty="0"/>
              <a:t>is labeled with delay</a:t>
            </a:r>
            <a:r>
              <a:rPr lang="en-US" b="1" dirty="0"/>
              <a:t> </a:t>
            </a:r>
            <a:r>
              <a:rPr lang="en-US" dirty="0"/>
              <a:t>d</a:t>
            </a:r>
            <a:r>
              <a:rPr lang="en-US" baseline="-25000" dirty="0"/>
              <a:t>e</a:t>
            </a:r>
            <a:r>
              <a:rPr lang="en-US" b="1" dirty="0"/>
              <a:t> </a:t>
            </a:r>
            <a:r>
              <a:rPr lang="en-US" dirty="0"/>
              <a:t>indicating that the destination</a:t>
            </a:r>
            <a:r>
              <a:rPr lang="en-US" b="1" dirty="0"/>
              <a:t> </a:t>
            </a:r>
            <a:r>
              <a:rPr lang="en-US" dirty="0"/>
              <a:t>node must be issued no earlier than d</a:t>
            </a:r>
            <a:r>
              <a:rPr lang="en-US" baseline="-25000" dirty="0"/>
              <a:t>e</a:t>
            </a:r>
            <a:r>
              <a:rPr lang="en-US" dirty="0"/>
              <a:t> clocks after the source node is issued. Suppose operation n± is followed by operation n</a:t>
            </a:r>
            <a:r>
              <a:rPr lang="en-US" baseline="-25000" dirty="0"/>
              <a:t>2</a:t>
            </a:r>
            <a:r>
              <a:rPr lang="en-US" dirty="0"/>
              <a:t>, and the same location is accessed by both, with latencies l</a:t>
            </a:r>
            <a:r>
              <a:rPr lang="en-US" baseline="-25000" dirty="0"/>
              <a:t>1</a:t>
            </a:r>
            <a:r>
              <a:rPr lang="en-US" dirty="0"/>
              <a:t> and l</a:t>
            </a:r>
            <a:r>
              <a:rPr lang="en-US" baseline="-25000" dirty="0"/>
              <a:t>2</a:t>
            </a:r>
            <a:r>
              <a:rPr lang="en-US" dirty="0"/>
              <a:t> respectively. That is, the location's value is produced l</a:t>
            </a:r>
            <a:r>
              <a:rPr lang="en-US" baseline="-25000" dirty="0"/>
              <a:t>1</a:t>
            </a:r>
            <a:r>
              <a:rPr lang="en-US" dirty="0"/>
              <a:t> clocks after the first instruction begins, and the value is needed by the second instruction l</a:t>
            </a:r>
            <a:r>
              <a:rPr lang="en-US" baseline="-25000" dirty="0"/>
              <a:t>2</a:t>
            </a:r>
            <a:r>
              <a:rPr lang="en-US" dirty="0"/>
              <a:t> clocks after that instruction begins </a:t>
            </a:r>
            <a:r>
              <a:rPr lang="en-US" dirty="0" smtClean="0"/>
              <a:t>Then</a:t>
            </a:r>
            <a:r>
              <a:rPr lang="en-US" dirty="0"/>
              <a:t>, there is an edge n</a:t>
            </a:r>
            <a:r>
              <a:rPr lang="en-US" baseline="-25000" dirty="0"/>
              <a:t>1</a:t>
            </a:r>
            <a:r>
              <a:rPr lang="en-US" dirty="0"/>
              <a:t> </a:t>
            </a:r>
            <a:r>
              <a:rPr lang="en-US" dirty="0" smtClean="0">
                <a:sym typeface="Wingdings" panose="05000000000000000000" pitchFamily="2" charset="2"/>
              </a:rPr>
              <a:t></a:t>
            </a:r>
            <a:r>
              <a:rPr lang="en-US" dirty="0" smtClean="0"/>
              <a:t> </a:t>
            </a:r>
            <a:r>
              <a:rPr lang="en-US" dirty="0"/>
              <a:t>n</a:t>
            </a:r>
            <a:r>
              <a:rPr lang="en-US" baseline="-25000" dirty="0"/>
              <a:t>2</a:t>
            </a:r>
            <a:r>
              <a:rPr lang="en-US" dirty="0"/>
              <a:t> in E labeled with delay l</a:t>
            </a:r>
            <a:r>
              <a:rPr lang="en-US" baseline="-25000" dirty="0"/>
              <a:t>1</a:t>
            </a:r>
            <a:r>
              <a:rPr lang="en-US" dirty="0"/>
              <a:t> — l</a:t>
            </a:r>
            <a:r>
              <a:rPr lang="en-US" baseline="-25000" dirty="0"/>
              <a:t>2</a:t>
            </a:r>
            <a:endParaRPr lang="en-US" dirty="0"/>
          </a:p>
        </p:txBody>
      </p:sp>
    </p:spTree>
    <p:extLst>
      <p:ext uri="{BB962C8B-B14F-4D97-AF65-F5344CB8AC3E}">
        <p14:creationId xmlns:p14="http://schemas.microsoft.com/office/powerpoint/2010/main" val="196615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Scheduling of Basic Blocks</a:t>
            </a:r>
          </a:p>
        </p:txBody>
      </p:sp>
      <p:sp>
        <p:nvSpPr>
          <p:cNvPr id="3" name="Content Placeholder 2"/>
          <p:cNvSpPr>
            <a:spLocks noGrp="1"/>
          </p:cNvSpPr>
          <p:nvPr>
            <p:ph idx="1"/>
          </p:nvPr>
        </p:nvSpPr>
        <p:spPr/>
        <p:txBody>
          <a:bodyPr/>
          <a:lstStyle/>
          <a:p>
            <a:r>
              <a:rPr lang="en-US" dirty="0"/>
              <a:t>The simplest approach to scheduling basic blocks involves visiting each node of the data-dependence graph in "prioritized topological order</a:t>
            </a:r>
            <a:r>
              <a:rPr lang="en-US" dirty="0" smtClean="0"/>
              <a:t>.</a:t>
            </a:r>
          </a:p>
          <a:p>
            <a:r>
              <a:rPr lang="en-US" dirty="0" smtClean="0"/>
              <a:t>Since </a:t>
            </a:r>
            <a:r>
              <a:rPr lang="en-US" dirty="0"/>
              <a:t>there can be no cycles in a data-dependence graph, there is always at least one topological order for the nodes. However, among the possible topological orders, some may be preferable to others. </a:t>
            </a:r>
            <a:endParaRPr lang="en-US" dirty="0" smtClean="0"/>
          </a:p>
          <a:p>
            <a:r>
              <a:rPr lang="en-US" dirty="0" smtClean="0"/>
              <a:t>There </a:t>
            </a:r>
            <a:r>
              <a:rPr lang="en-US" dirty="0"/>
              <a:t>is some algorithm for picking a preferred order.</a:t>
            </a:r>
          </a:p>
        </p:txBody>
      </p:sp>
    </p:spTree>
    <p:extLst>
      <p:ext uri="{BB962C8B-B14F-4D97-AF65-F5344CB8AC3E}">
        <p14:creationId xmlns:p14="http://schemas.microsoft.com/office/powerpoint/2010/main" val="46509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Prioritized Topological Orders</a:t>
            </a:r>
          </a:p>
        </p:txBody>
      </p:sp>
      <p:sp>
        <p:nvSpPr>
          <p:cNvPr id="3" name="Content Placeholder 2"/>
          <p:cNvSpPr>
            <a:spLocks noGrp="1"/>
          </p:cNvSpPr>
          <p:nvPr>
            <p:ph idx="1"/>
          </p:nvPr>
        </p:nvSpPr>
        <p:spPr/>
        <p:txBody>
          <a:bodyPr/>
          <a:lstStyle/>
          <a:p>
            <a:r>
              <a:rPr lang="en-US" dirty="0"/>
              <a:t>List scheduling does not backtrack; it schedules each node once and only once. It uses a heuristic priority function to choose among the nodes that are ready to be scheduled next. Here are </a:t>
            </a:r>
            <a:r>
              <a:rPr lang="en-US" dirty="0" smtClean="0"/>
              <a:t>some </a:t>
            </a:r>
            <a:r>
              <a:rPr lang="en-US" dirty="0"/>
              <a:t>observations about possible prioritized orderings of the </a:t>
            </a:r>
            <a:r>
              <a:rPr lang="en-US" dirty="0" smtClean="0"/>
              <a:t>nodes:</a:t>
            </a:r>
          </a:p>
          <a:p>
            <a:r>
              <a:rPr lang="en-US" dirty="0"/>
              <a:t>Without resource constraints, the shortest schedule is given by the critical path, the longest path through the data-dependence graph. A metric  useful as a priority function is the height of the node, which is the length of a longest path in the graph originating from the node</a:t>
            </a:r>
            <a:r>
              <a:rPr lang="en-US" dirty="0" smtClean="0"/>
              <a:t>.</a:t>
            </a:r>
          </a:p>
          <a:p>
            <a:r>
              <a:rPr lang="en-US" dirty="0"/>
              <a:t>On the other  hand, if all operations  are independent,  then the length of the schedule is constrained by the resources available. The critical resource is the one with the largest ratio of uses to the number of units of that resource available. Operations using more critical resources may be given higher </a:t>
            </a:r>
            <a:r>
              <a:rPr lang="en-US" dirty="0" smtClean="0"/>
              <a:t>priority.</a:t>
            </a:r>
          </a:p>
          <a:p>
            <a:r>
              <a:rPr lang="en-US" dirty="0"/>
              <a:t>Finally, we can use the source ordering to break ties between operations; the operation that shows up earlier in the source program should be </a:t>
            </a:r>
            <a:r>
              <a:rPr lang="en-US" dirty="0" smtClean="0"/>
              <a:t>scheduled </a:t>
            </a:r>
            <a:r>
              <a:rPr lang="en-US" dirty="0"/>
              <a:t>first</a:t>
            </a:r>
          </a:p>
        </p:txBody>
      </p:sp>
    </p:spTree>
    <p:extLst>
      <p:ext uri="{BB962C8B-B14F-4D97-AF65-F5344CB8AC3E}">
        <p14:creationId xmlns:p14="http://schemas.microsoft.com/office/powerpoint/2010/main" val="363570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Pass structure of assembler</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2511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 structure of assembler</a:t>
            </a:r>
          </a:p>
        </p:txBody>
      </p:sp>
      <p:sp>
        <p:nvSpPr>
          <p:cNvPr id="3" name="Content Placeholder 2"/>
          <p:cNvSpPr>
            <a:spLocks noGrp="1"/>
          </p:cNvSpPr>
          <p:nvPr>
            <p:ph idx="1"/>
          </p:nvPr>
        </p:nvSpPr>
        <p:spPr/>
        <p:txBody>
          <a:bodyPr/>
          <a:lstStyle/>
          <a:p>
            <a:r>
              <a:rPr lang="en-US" dirty="0"/>
              <a:t>A complete scan of the program is called </a:t>
            </a:r>
            <a:r>
              <a:rPr lang="en-US" dirty="0">
                <a:solidFill>
                  <a:schemeClr val="accent1">
                    <a:lumMod val="75000"/>
                  </a:schemeClr>
                </a:solidFill>
              </a:rPr>
              <a:t>pass</a:t>
            </a:r>
            <a:r>
              <a:rPr lang="en-US" dirty="0"/>
              <a:t>.</a:t>
            </a:r>
          </a:p>
          <a:p>
            <a:r>
              <a:rPr lang="en-US" dirty="0"/>
              <a:t>Types of assembler are:</a:t>
            </a:r>
          </a:p>
          <a:p>
            <a:pPr marL="857250" lvl="1" indent="-457200">
              <a:buFont typeface="+mj-lt"/>
              <a:buAutoNum type="arabicPeriod"/>
            </a:pPr>
            <a:r>
              <a:rPr lang="en-US" sz="2400" dirty="0">
                <a:solidFill>
                  <a:srgbClr val="0E47A1"/>
                </a:solidFill>
              </a:rPr>
              <a:t>Two pass assembler (Two pass translation)</a:t>
            </a:r>
          </a:p>
          <a:p>
            <a:pPr marL="857250" lvl="1" indent="-457200">
              <a:buFont typeface="+mj-lt"/>
              <a:buAutoNum type="arabicPeriod"/>
            </a:pPr>
            <a:r>
              <a:rPr lang="en-US" sz="2400" dirty="0">
                <a:solidFill>
                  <a:srgbClr val="0E47A1"/>
                </a:solidFill>
              </a:rPr>
              <a:t>Single pass assembler (Single pass translation)</a:t>
            </a:r>
          </a:p>
          <a:p>
            <a:endParaRPr lang="en-US" dirty="0"/>
          </a:p>
        </p:txBody>
      </p:sp>
    </p:spTree>
    <p:extLst>
      <p:ext uri="{BB962C8B-B14F-4D97-AF65-F5344CB8AC3E}">
        <p14:creationId xmlns:p14="http://schemas.microsoft.com/office/powerpoint/2010/main" val="309712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50749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79767" y="195312"/>
            <a:ext cx="7668994" cy="4662815"/>
          </a:xfrm>
          <a:prstGeom prst="rect">
            <a:avLst/>
          </a:prstGeom>
          <a:noFill/>
        </p:spPr>
        <p:txBody>
          <a:bodyPr wrap="square" rtlCol="0">
            <a:spAutoFit/>
          </a:bodyPr>
          <a:lstStyle/>
          <a:p>
            <a:r>
              <a:rPr lang="en-US" sz="3600" b="1" dirty="0" smtClean="0"/>
              <a:t>Topics to be covered </a:t>
            </a:r>
            <a:endParaRPr lang="en-US" sz="3600" b="1" dirty="0"/>
          </a:p>
          <a:p>
            <a:pPr marL="742950" lvl="1" indent="-285750">
              <a:lnSpc>
                <a:spcPct val="150000"/>
              </a:lnSpc>
              <a:buFont typeface="Arial" panose="020B0604020202020204" pitchFamily="34" charset="0"/>
              <a:buChar char="•"/>
            </a:pPr>
            <a:r>
              <a:rPr lang="en-US" sz="2400" dirty="0" smtClean="0"/>
              <a:t>Processor Architectures</a:t>
            </a:r>
          </a:p>
          <a:p>
            <a:pPr marL="742950" lvl="1" indent="-285750">
              <a:lnSpc>
                <a:spcPct val="150000"/>
              </a:lnSpc>
              <a:buFont typeface="Arial" panose="020B0604020202020204" pitchFamily="34" charset="0"/>
              <a:buChar char="•"/>
            </a:pPr>
            <a:r>
              <a:rPr lang="en-US" sz="2400" dirty="0" smtClean="0"/>
              <a:t>Code scheduling constrains</a:t>
            </a:r>
          </a:p>
          <a:p>
            <a:pPr marL="742950" lvl="1" indent="-285750">
              <a:lnSpc>
                <a:spcPct val="150000"/>
              </a:lnSpc>
              <a:buFont typeface="Arial" panose="020B0604020202020204" pitchFamily="34" charset="0"/>
              <a:buChar char="•"/>
            </a:pPr>
            <a:r>
              <a:rPr lang="en-US" sz="2400" dirty="0" smtClean="0"/>
              <a:t>Basic block Scheduling</a:t>
            </a:r>
          </a:p>
          <a:p>
            <a:pPr marL="742950" lvl="1" indent="-285750">
              <a:lnSpc>
                <a:spcPct val="150000"/>
              </a:lnSpc>
              <a:buFont typeface="Arial" panose="020B0604020202020204" pitchFamily="34" charset="0"/>
              <a:buChar char="•"/>
            </a:pPr>
            <a:r>
              <a:rPr lang="en-US" sz="2400" dirty="0" smtClean="0"/>
              <a:t>Pass structure of Assembler</a:t>
            </a:r>
            <a:endParaRPr lang="en-US" sz="2400" dirty="0"/>
          </a:p>
          <a:p>
            <a:pPr marL="742950" lvl="1" indent="-285750">
              <a:lnSpc>
                <a:spcPct val="150000"/>
              </a:lnSpc>
              <a:buFont typeface="Arial" panose="020B0604020202020204" pitchFamily="34" charset="0"/>
              <a:buChar char="•"/>
            </a:pPr>
            <a:endParaRPr lang="en-US" sz="2400" dirty="0">
              <a:solidFill>
                <a:schemeClr val="bg1">
                  <a:lumMod val="50000"/>
                </a:schemeClr>
              </a:solidFill>
            </a:endParaRPr>
          </a:p>
          <a:p>
            <a:pPr marL="742950" lvl="1" indent="-285750">
              <a:lnSpc>
                <a:spcPct val="150000"/>
              </a:lnSpc>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p:txBody>
      </p:sp>
    </p:spTree>
    <p:extLst>
      <p:ext uri="{BB962C8B-B14F-4D97-AF65-F5344CB8AC3E}">
        <p14:creationId xmlns:p14="http://schemas.microsoft.com/office/powerpoint/2010/main" val="134290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7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900"/>
                                        <p:tgtEl>
                                          <p:spTgt spid="9"/>
                                        </p:tgtEl>
                                      </p:cBhvr>
                                    </p:animEffect>
                                  </p:childTnLst>
                                </p:cTn>
                              </p:par>
                            </p:childTnLst>
                          </p:cTn>
                        </p:par>
                        <p:par>
                          <p:cTn id="17" fill="hold">
                            <p:stCondLst>
                              <p:cond delay="21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21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2600"/>
                            </p:stCondLst>
                            <p:childTnLst>
                              <p:par>
                                <p:cTn id="25" presetID="1" presetClass="entr" presetSubtype="0" fill="hold" nodeType="afterEffect">
                                  <p:stCondLst>
                                    <p:cond delay="50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par>
                          <p:cTn id="27" fill="hold">
                            <p:stCondLst>
                              <p:cond delay="3100"/>
                            </p:stCondLst>
                            <p:childTnLst>
                              <p:par>
                                <p:cTn id="28" presetID="1" presetClass="entr" presetSubtype="0" fill="hold" nodeType="afterEffect">
                                  <p:stCondLst>
                                    <p:cond delay="500"/>
                                  </p:stCondLst>
                                  <p:childTnLst>
                                    <p:set>
                                      <p:cBhvr>
                                        <p:cTn id="29" dur="1" fill="hold">
                                          <p:stCondLst>
                                            <p:cond delay="0"/>
                                          </p:stCondLst>
                                        </p:cTn>
                                        <p:tgtEl>
                                          <p:spTgt spid="9">
                                            <p:txEl>
                                              <p:pRg st="2" end="2"/>
                                            </p:txEl>
                                          </p:spTgt>
                                        </p:tgtEl>
                                        <p:attrNameLst>
                                          <p:attrName>style.visibility</p:attrName>
                                        </p:attrNameLst>
                                      </p:cBhvr>
                                      <p:to>
                                        <p:strVal val="visible"/>
                                      </p:to>
                                    </p:set>
                                  </p:childTnLst>
                                </p:cTn>
                              </p:par>
                            </p:childTnLst>
                          </p:cTn>
                        </p:par>
                        <p:par>
                          <p:cTn id="30" fill="hold">
                            <p:stCondLst>
                              <p:cond delay="3600"/>
                            </p:stCondLst>
                            <p:childTnLst>
                              <p:par>
                                <p:cTn id="31" presetID="1" presetClass="entr" presetSubtype="0" fill="hold" nodeType="afterEffect">
                                  <p:stCondLst>
                                    <p:cond delay="50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childTnLst>
                          </p:cTn>
                        </p:par>
                        <p:par>
                          <p:cTn id="33" fill="hold">
                            <p:stCondLst>
                              <p:cond delay="4100"/>
                            </p:stCondLst>
                            <p:childTnLst>
                              <p:par>
                                <p:cTn id="34" presetID="1" presetClass="entr" presetSubtype="0" fill="hold" nodeType="afterEffect">
                                  <p:stCondLst>
                                    <p:cond delay="500"/>
                                  </p:stCondLst>
                                  <p:childTnLst>
                                    <p:set>
                                      <p:cBhvr>
                                        <p:cTn id="35"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pass assembler (Two pass translation)</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6547806" y="1266627"/>
            <a:ext cx="365760" cy="365760"/>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bg1"/>
                </a:solidFill>
                <a:effectLst/>
                <a:uLnTx/>
                <a:uFillTx/>
                <a:latin typeface="+mj-lt"/>
                <a:ea typeface="Calibri"/>
              </a:rPr>
              <a:t>l</a:t>
            </a:r>
            <a:endParaRPr kumimoji="0" lang="en-US" b="1" i="0" u="none" strike="noStrike" kern="0" cap="none" spc="0" normalizeH="0" baseline="0" noProof="0" dirty="0">
              <a:ln>
                <a:noFill/>
              </a:ln>
              <a:solidFill>
                <a:schemeClr val="bg1"/>
              </a:solidFill>
              <a:effectLst/>
              <a:uLnTx/>
              <a:uFillTx/>
              <a:latin typeface="+mj-lt"/>
              <a:ea typeface="Times New Roman"/>
            </a:endParaRPr>
          </a:p>
        </p:txBody>
      </p:sp>
      <p:sp>
        <p:nvSpPr>
          <p:cNvPr id="5" name="Rectangle 4"/>
          <p:cNvSpPr/>
          <p:nvPr/>
        </p:nvSpPr>
        <p:spPr>
          <a:xfrm>
            <a:off x="3189558" y="3323118"/>
            <a:ext cx="1611401" cy="665166"/>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tx1"/>
                </a:solidFill>
                <a:effectLst/>
                <a:uLnTx/>
                <a:uFillTx/>
                <a:latin typeface="+mj-lt"/>
                <a:ea typeface="Times New Roman"/>
              </a:rPr>
              <a:t>Pass I</a:t>
            </a:r>
            <a:endParaRPr kumimoji="0" lang="en-US" b="1" i="0" u="none" strike="noStrike" kern="0" cap="none" spc="0" normalizeH="0" baseline="0" noProof="0" dirty="0">
              <a:ln>
                <a:noFill/>
              </a:ln>
              <a:solidFill>
                <a:schemeClr val="tx1"/>
              </a:solidFill>
              <a:effectLst/>
              <a:uLnTx/>
              <a:uFillTx/>
              <a:latin typeface="+mj-lt"/>
              <a:ea typeface="Times New Roman"/>
            </a:endParaRPr>
          </a:p>
        </p:txBody>
      </p:sp>
      <p:sp>
        <p:nvSpPr>
          <p:cNvPr id="6" name="Rectangle 5"/>
          <p:cNvSpPr/>
          <p:nvPr/>
        </p:nvSpPr>
        <p:spPr>
          <a:xfrm>
            <a:off x="7700293" y="3323504"/>
            <a:ext cx="1599094" cy="664394"/>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tx1"/>
                </a:solidFill>
                <a:effectLst/>
                <a:uLnTx/>
                <a:uFillTx/>
                <a:latin typeface="+mj-lt"/>
                <a:ea typeface="Times New Roman"/>
              </a:rPr>
              <a:t>Pass II</a:t>
            </a:r>
            <a:endParaRPr kumimoji="0" lang="en-US" b="1" i="0" u="none" strike="noStrike" kern="0" cap="none" spc="0" normalizeH="0" baseline="0" noProof="0" dirty="0">
              <a:ln>
                <a:noFill/>
              </a:ln>
              <a:solidFill>
                <a:schemeClr val="tx1"/>
              </a:solidFill>
              <a:effectLst/>
              <a:uLnTx/>
              <a:uFillTx/>
              <a:latin typeface="+mj-lt"/>
              <a:ea typeface="Times New Roman"/>
            </a:endParaRPr>
          </a:p>
        </p:txBody>
      </p:sp>
      <p:cxnSp>
        <p:nvCxnSpPr>
          <p:cNvPr id="7" name="Straight Arrow Connector 6"/>
          <p:cNvCxnSpPr>
            <a:endCxn id="5" idx="0"/>
          </p:cNvCxnSpPr>
          <p:nvPr/>
        </p:nvCxnSpPr>
        <p:spPr>
          <a:xfrm flipH="1">
            <a:off x="3995259" y="2335069"/>
            <a:ext cx="1431327" cy="988049"/>
          </a:xfrm>
          <a:prstGeom prst="straightConnector1">
            <a:avLst/>
          </a:prstGeom>
          <a:ln w="22225">
            <a:solidFill>
              <a:srgbClr val="0E47A1"/>
            </a:solidFill>
            <a:headEnd type="stealth" w="lg" len="lg"/>
            <a:tailEnd type="none" w="lg" len="lg"/>
          </a:ln>
        </p:spPr>
        <p:style>
          <a:lnRef idx="1">
            <a:schemeClr val="accent4"/>
          </a:lnRef>
          <a:fillRef idx="2">
            <a:schemeClr val="accent4"/>
          </a:fillRef>
          <a:effectRef idx="1">
            <a:schemeClr val="accent4"/>
          </a:effectRef>
          <a:fontRef idx="minor">
            <a:schemeClr val="dk1"/>
          </a:fontRef>
        </p:style>
      </p:cxnSp>
      <p:cxnSp>
        <p:nvCxnSpPr>
          <p:cNvPr id="8" name="Straight Arrow Connector 7"/>
          <p:cNvCxnSpPr>
            <a:endCxn id="6" idx="0"/>
          </p:cNvCxnSpPr>
          <p:nvPr/>
        </p:nvCxnSpPr>
        <p:spPr>
          <a:xfrm>
            <a:off x="7074666" y="2335069"/>
            <a:ext cx="1425174" cy="988435"/>
          </a:xfrm>
          <a:prstGeom prst="straightConnector1">
            <a:avLst/>
          </a:prstGeom>
          <a:ln w="22225">
            <a:solidFill>
              <a:srgbClr val="0E47A1"/>
            </a:solidFill>
            <a:tailEnd type="stealth" w="lg" len="lg"/>
          </a:ln>
        </p:spPr>
        <p:style>
          <a:lnRef idx="1">
            <a:schemeClr val="accent4"/>
          </a:lnRef>
          <a:fillRef idx="2">
            <a:schemeClr val="accent4"/>
          </a:fillRef>
          <a:effectRef idx="1">
            <a:schemeClr val="accent4"/>
          </a:effectRef>
          <a:fontRef idx="minor">
            <a:schemeClr val="dk1"/>
          </a:fontRef>
        </p:style>
      </p:cxnSp>
      <p:cxnSp>
        <p:nvCxnSpPr>
          <p:cNvPr id="9" name="Straight Arrow Connector 8"/>
          <p:cNvCxnSpPr>
            <a:stCxn id="5" idx="2"/>
          </p:cNvCxnSpPr>
          <p:nvPr/>
        </p:nvCxnSpPr>
        <p:spPr>
          <a:xfrm>
            <a:off x="3995259" y="3988284"/>
            <a:ext cx="1431327" cy="848775"/>
          </a:xfrm>
          <a:prstGeom prst="straightConnector1">
            <a:avLst/>
          </a:prstGeom>
          <a:ln w="22225">
            <a:solidFill>
              <a:srgbClr val="0E47A1"/>
            </a:solidFill>
            <a:tailEnd type="stealth" w="lg" len="lg"/>
          </a:ln>
        </p:spPr>
        <p:style>
          <a:lnRef idx="1">
            <a:schemeClr val="accent4"/>
          </a:lnRef>
          <a:fillRef idx="2">
            <a:schemeClr val="accent4"/>
          </a:fillRef>
          <a:effectRef idx="1">
            <a:schemeClr val="accent4"/>
          </a:effectRef>
          <a:fontRef idx="minor">
            <a:schemeClr val="dk1"/>
          </a:fontRef>
        </p:style>
      </p:cxnSp>
      <p:cxnSp>
        <p:nvCxnSpPr>
          <p:cNvPr id="10" name="Straight Arrow Connector 9"/>
          <p:cNvCxnSpPr>
            <a:endCxn id="6" idx="2"/>
          </p:cNvCxnSpPr>
          <p:nvPr/>
        </p:nvCxnSpPr>
        <p:spPr>
          <a:xfrm flipV="1">
            <a:off x="7127205" y="3987898"/>
            <a:ext cx="1372635" cy="849161"/>
          </a:xfrm>
          <a:prstGeom prst="straightConnector1">
            <a:avLst/>
          </a:prstGeom>
          <a:ln w="22225">
            <a:solidFill>
              <a:srgbClr val="0E47A1"/>
            </a:solidFill>
            <a:tailEnd type="stealth" w="lg" len="lg"/>
          </a:ln>
        </p:spPr>
        <p:style>
          <a:lnRef idx="1">
            <a:schemeClr val="accent4"/>
          </a:lnRef>
          <a:fillRef idx="2">
            <a:schemeClr val="accent4"/>
          </a:fillRef>
          <a:effectRef idx="1">
            <a:schemeClr val="accent4"/>
          </a:effectRef>
          <a:fontRef idx="minor">
            <a:schemeClr val="dk1"/>
          </a:fontRef>
        </p:style>
      </p:cxnSp>
      <p:cxnSp>
        <p:nvCxnSpPr>
          <p:cNvPr id="11" name="Straight Arrow Connector 10"/>
          <p:cNvCxnSpPr>
            <a:stCxn id="5" idx="3"/>
            <a:endCxn id="6" idx="1"/>
          </p:cNvCxnSpPr>
          <p:nvPr/>
        </p:nvCxnSpPr>
        <p:spPr>
          <a:xfrm>
            <a:off x="4800959" y="3655701"/>
            <a:ext cx="2899334" cy="0"/>
          </a:xfrm>
          <a:prstGeom prst="straightConnector1">
            <a:avLst/>
          </a:prstGeom>
          <a:ln w="22225">
            <a:solidFill>
              <a:srgbClr val="0E47A1"/>
            </a:solidFill>
            <a:prstDash val="dash"/>
            <a:tailEnd type="stealth" w="lg" len="lg"/>
          </a:ln>
        </p:spPr>
        <p:style>
          <a:lnRef idx="1">
            <a:schemeClr val="accent4"/>
          </a:lnRef>
          <a:fillRef idx="2">
            <a:schemeClr val="accent4"/>
          </a:fillRef>
          <a:effectRef idx="1">
            <a:schemeClr val="accent4"/>
          </a:effectRef>
          <a:fontRef idx="minor">
            <a:schemeClr val="dk1"/>
          </a:fontRef>
        </p:style>
      </p:cxnSp>
      <p:sp>
        <p:nvSpPr>
          <p:cNvPr id="12" name="Rectangle 11"/>
          <p:cNvSpPr/>
          <p:nvPr/>
        </p:nvSpPr>
        <p:spPr>
          <a:xfrm>
            <a:off x="1872398" y="3321945"/>
            <a:ext cx="1019982" cy="667512"/>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ysClr val="windowText" lastClr="000000"/>
                </a:solidFill>
                <a:effectLst/>
                <a:uLnTx/>
                <a:uFillTx/>
                <a:latin typeface="+mj-lt"/>
                <a:ea typeface="Calibri"/>
              </a:rPr>
              <a:t>Source Program</a:t>
            </a:r>
            <a:endParaRPr kumimoji="0" lang="en-US" b="1" i="0" u="none" strike="noStrike" kern="0" cap="none" spc="0" normalizeH="0" baseline="0" noProof="0" dirty="0">
              <a:ln>
                <a:noFill/>
              </a:ln>
              <a:solidFill>
                <a:sysClr val="windowText" lastClr="000000"/>
              </a:solidFill>
              <a:effectLst/>
              <a:uLnTx/>
              <a:uFillTx/>
              <a:latin typeface="+mj-lt"/>
              <a:ea typeface="Times New Roman"/>
            </a:endParaRPr>
          </a:p>
        </p:txBody>
      </p:sp>
      <p:sp>
        <p:nvSpPr>
          <p:cNvPr id="13" name="Rectangle 12"/>
          <p:cNvSpPr/>
          <p:nvPr/>
        </p:nvSpPr>
        <p:spPr>
          <a:xfrm>
            <a:off x="9546495" y="3321945"/>
            <a:ext cx="1003985" cy="667512"/>
          </a:xfrm>
          <a:prstGeom prst="rect">
            <a:avLst/>
          </a:prstGeom>
          <a:solidFill>
            <a:schemeClr val="bg1"/>
          </a:solidFill>
          <a:ln w="22225">
            <a:solidFill>
              <a:srgbClr val="0E47A1"/>
            </a:solidFill>
          </a:ln>
          <a:effectLst>
            <a:outerShdw dist="20000" dir="5400000" sx="99000" sy="99000" rotWithShape="0">
              <a:srgbClr val="000000">
                <a:alpha val="40000"/>
              </a:srgbClr>
            </a:outerShdw>
          </a:effectLst>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a:ln>
                  <a:noFill/>
                </a:ln>
                <a:solidFill>
                  <a:schemeClr val="tx1"/>
                </a:solidFill>
                <a:effectLst/>
                <a:uLnTx/>
                <a:uFillTx/>
                <a:latin typeface="+mj-lt"/>
                <a:ea typeface="Calibri"/>
              </a:rPr>
              <a:t>Target Program</a:t>
            </a:r>
            <a:endParaRPr kumimoji="0" lang="en-US" b="1" i="0" u="none" strike="noStrike" kern="0" cap="none" spc="0" normalizeH="0" baseline="0" noProof="0">
              <a:ln>
                <a:noFill/>
              </a:ln>
              <a:solidFill>
                <a:schemeClr val="tx1"/>
              </a:solidFill>
              <a:effectLst/>
              <a:uLnTx/>
              <a:uFillTx/>
              <a:latin typeface="+mj-lt"/>
              <a:ea typeface="Times New Roman"/>
            </a:endParaRPr>
          </a:p>
        </p:txBody>
      </p:sp>
      <p:cxnSp>
        <p:nvCxnSpPr>
          <p:cNvPr id="14" name="Straight Arrow Connector 13"/>
          <p:cNvCxnSpPr/>
          <p:nvPr/>
        </p:nvCxnSpPr>
        <p:spPr>
          <a:xfrm>
            <a:off x="9299387" y="3671384"/>
            <a:ext cx="230217" cy="0"/>
          </a:xfrm>
          <a:prstGeom prst="straightConnector1">
            <a:avLst/>
          </a:prstGeom>
          <a:ln w="22225">
            <a:solidFill>
              <a:srgbClr val="0E47A1"/>
            </a:solidFill>
            <a:tailEnd type="stealth" w="lg" len="lg"/>
          </a:ln>
        </p:spPr>
        <p:style>
          <a:lnRef idx="1">
            <a:schemeClr val="accent4"/>
          </a:lnRef>
          <a:fillRef idx="2">
            <a:schemeClr val="accent4"/>
          </a:fillRef>
          <a:effectRef idx="1">
            <a:schemeClr val="accent4"/>
          </a:effectRef>
          <a:fontRef idx="minor">
            <a:schemeClr val="dk1"/>
          </a:fontRef>
        </p:style>
      </p:cxnSp>
      <p:cxnSp>
        <p:nvCxnSpPr>
          <p:cNvPr id="15" name="Straight Arrow Connector 14"/>
          <p:cNvCxnSpPr>
            <a:stCxn id="12" idx="3"/>
            <a:endCxn id="5" idx="1"/>
          </p:cNvCxnSpPr>
          <p:nvPr/>
        </p:nvCxnSpPr>
        <p:spPr>
          <a:xfrm>
            <a:off x="2892380" y="3655701"/>
            <a:ext cx="297178" cy="0"/>
          </a:xfrm>
          <a:prstGeom prst="straightConnector1">
            <a:avLst/>
          </a:prstGeom>
          <a:ln w="22225">
            <a:solidFill>
              <a:srgbClr val="0E47A1"/>
            </a:solidFill>
            <a:tailEnd type="stealth" w="lg" len="lg"/>
          </a:ln>
        </p:spPr>
        <p:style>
          <a:lnRef idx="1">
            <a:schemeClr val="accent4"/>
          </a:lnRef>
          <a:fillRef idx="2">
            <a:schemeClr val="accent4"/>
          </a:fillRef>
          <a:effectRef idx="1">
            <a:schemeClr val="accent4"/>
          </a:effectRef>
          <a:fontRef idx="minor">
            <a:schemeClr val="dk1"/>
          </a:fontRef>
        </p:style>
      </p:cxnSp>
      <p:sp>
        <p:nvSpPr>
          <p:cNvPr id="16" name="Rectangle 15"/>
          <p:cNvSpPr/>
          <p:nvPr/>
        </p:nvSpPr>
        <p:spPr>
          <a:xfrm>
            <a:off x="6547806" y="1617308"/>
            <a:ext cx="365760" cy="365760"/>
          </a:xfrm>
          <a:prstGeom prst="rect">
            <a:avLst/>
          </a:prstGeom>
          <a:solidFill>
            <a:schemeClr val="bg1"/>
          </a:solidFill>
          <a:ln w="22225">
            <a:solidFill>
              <a:schemeClr val="accent1">
                <a:lumMod val="75000"/>
              </a:schemeClr>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endParaRPr kumimoji="0" lang="en-US" i="0" u="none" strike="noStrike" kern="0" cap="none" spc="0" normalizeH="0" baseline="0" noProof="0" dirty="0">
              <a:ln>
                <a:noFill/>
              </a:ln>
              <a:solidFill>
                <a:schemeClr val="bg1"/>
              </a:solidFill>
              <a:effectLst/>
              <a:uLnTx/>
              <a:uFillTx/>
              <a:latin typeface="+mj-lt"/>
              <a:ea typeface="Times New Roman"/>
            </a:endParaRPr>
          </a:p>
        </p:txBody>
      </p:sp>
      <p:sp>
        <p:nvSpPr>
          <p:cNvPr id="17" name="Rectangle 16"/>
          <p:cNvSpPr/>
          <p:nvPr/>
        </p:nvSpPr>
        <p:spPr>
          <a:xfrm>
            <a:off x="6547806" y="1967990"/>
            <a:ext cx="365760" cy="365760"/>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endParaRPr kumimoji="0" lang="en-US" i="0" u="none" strike="noStrike" kern="0" cap="none" spc="0" normalizeH="0" baseline="0" noProof="0" dirty="0">
              <a:ln>
                <a:noFill/>
              </a:ln>
              <a:solidFill>
                <a:schemeClr val="bg1"/>
              </a:solidFill>
              <a:effectLst/>
              <a:uLnTx/>
              <a:uFillTx/>
              <a:latin typeface="+mj-lt"/>
              <a:ea typeface="Times New Roman"/>
            </a:endParaRPr>
          </a:p>
        </p:txBody>
      </p:sp>
      <p:sp>
        <p:nvSpPr>
          <p:cNvPr id="18" name="Rectangle 17"/>
          <p:cNvSpPr/>
          <p:nvPr/>
        </p:nvSpPr>
        <p:spPr>
          <a:xfrm>
            <a:off x="5098520" y="4838028"/>
            <a:ext cx="2262422" cy="565456"/>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tx1"/>
                </a:solidFill>
                <a:effectLst/>
                <a:uLnTx/>
                <a:uFillTx/>
                <a:latin typeface="+mj-lt"/>
                <a:ea typeface="Calibri"/>
                <a:cs typeface="Times New Roman"/>
              </a:rPr>
              <a:t>Intermediate code</a:t>
            </a:r>
            <a:endParaRPr kumimoji="0" lang="en-US" b="1" i="0" u="none" strike="noStrike" kern="0" cap="none" spc="0" normalizeH="0" baseline="0" noProof="0" dirty="0">
              <a:ln>
                <a:noFill/>
              </a:ln>
              <a:solidFill>
                <a:schemeClr val="tx1"/>
              </a:solidFill>
              <a:effectLst/>
              <a:uLnTx/>
              <a:uFillTx/>
              <a:latin typeface="+mj-lt"/>
              <a:ea typeface="Calibri"/>
              <a:cs typeface="Times New Roman"/>
            </a:endParaRPr>
          </a:p>
        </p:txBody>
      </p:sp>
      <p:sp>
        <p:nvSpPr>
          <p:cNvPr id="19" name="Rectangle 18"/>
          <p:cNvSpPr/>
          <p:nvPr/>
        </p:nvSpPr>
        <p:spPr>
          <a:xfrm>
            <a:off x="7974887" y="5728414"/>
            <a:ext cx="2850187"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E47A1"/>
                </a:solidFill>
              </a:rPr>
              <a:t>Control transfer</a:t>
            </a:r>
            <a:endParaRPr lang="en-US" b="1" dirty="0">
              <a:solidFill>
                <a:srgbClr val="0E47A1"/>
              </a:solidFill>
            </a:endParaRPr>
          </a:p>
        </p:txBody>
      </p:sp>
      <p:sp>
        <p:nvSpPr>
          <p:cNvPr id="20" name="Rectangle 19"/>
          <p:cNvSpPr/>
          <p:nvPr/>
        </p:nvSpPr>
        <p:spPr>
          <a:xfrm>
            <a:off x="4891226" y="2444098"/>
            <a:ext cx="2677009" cy="376133"/>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tx1"/>
                </a:solidFill>
                <a:effectLst/>
                <a:uLnTx/>
                <a:uFillTx/>
                <a:latin typeface="+mj-lt"/>
                <a:ea typeface="Calibri"/>
              </a:rPr>
              <a:t>Data</a:t>
            </a:r>
            <a:r>
              <a:rPr kumimoji="0" lang="en-US" b="1" i="0" u="none" strike="noStrike" kern="0" cap="none" spc="0" normalizeH="0" noProof="0" dirty="0" smtClean="0">
                <a:ln>
                  <a:noFill/>
                </a:ln>
                <a:solidFill>
                  <a:schemeClr val="tx1"/>
                </a:solidFill>
                <a:effectLst/>
                <a:uLnTx/>
                <a:uFillTx/>
                <a:latin typeface="+mj-lt"/>
                <a:ea typeface="Calibri"/>
              </a:rPr>
              <a:t> structures</a:t>
            </a:r>
            <a:endParaRPr kumimoji="0" lang="en-US" b="1" i="0" u="none" strike="noStrike" kern="0" cap="none" spc="0" normalizeH="0" baseline="0" noProof="0" dirty="0">
              <a:ln>
                <a:noFill/>
              </a:ln>
              <a:solidFill>
                <a:schemeClr val="tx1"/>
              </a:solidFill>
              <a:effectLst/>
              <a:uLnTx/>
              <a:uFillTx/>
              <a:latin typeface="+mj-lt"/>
              <a:ea typeface="Times New Roman"/>
            </a:endParaRPr>
          </a:p>
        </p:txBody>
      </p:sp>
      <p:cxnSp>
        <p:nvCxnSpPr>
          <p:cNvPr id="21" name="Straight Arrow Connector 20"/>
          <p:cNvCxnSpPr/>
          <p:nvPr/>
        </p:nvCxnSpPr>
        <p:spPr>
          <a:xfrm>
            <a:off x="7845246" y="5957014"/>
            <a:ext cx="640080" cy="0"/>
          </a:xfrm>
          <a:prstGeom prst="straightConnector1">
            <a:avLst/>
          </a:prstGeom>
          <a:ln w="22225">
            <a:solidFill>
              <a:srgbClr val="0E47A1"/>
            </a:solidFill>
            <a:prstDash val="dash"/>
            <a:tailEnd type="stealth" w="lg" len="lg"/>
          </a:ln>
        </p:spPr>
        <p:style>
          <a:lnRef idx="1">
            <a:schemeClr val="accent4"/>
          </a:lnRef>
          <a:fillRef idx="2">
            <a:schemeClr val="accent4"/>
          </a:fillRef>
          <a:effectRef idx="1">
            <a:schemeClr val="accent4"/>
          </a:effectRef>
          <a:fontRef idx="minor">
            <a:schemeClr val="dk1"/>
          </a:fontRef>
        </p:style>
      </p:cxnSp>
      <p:cxnSp>
        <p:nvCxnSpPr>
          <p:cNvPr id="22" name="Straight Arrow Connector 21"/>
          <p:cNvCxnSpPr/>
          <p:nvPr/>
        </p:nvCxnSpPr>
        <p:spPr>
          <a:xfrm>
            <a:off x="7859760" y="5595144"/>
            <a:ext cx="640080" cy="0"/>
          </a:xfrm>
          <a:prstGeom prst="straightConnector1">
            <a:avLst/>
          </a:prstGeom>
          <a:ln w="22225">
            <a:solidFill>
              <a:srgbClr val="0E47A1"/>
            </a:solidFill>
            <a:prstDash val="solid"/>
            <a:tailEnd type="stealth" w="lg" len="lg"/>
          </a:ln>
        </p:spPr>
        <p:style>
          <a:lnRef idx="1">
            <a:schemeClr val="accent4"/>
          </a:lnRef>
          <a:fillRef idx="2">
            <a:schemeClr val="accent4"/>
          </a:fillRef>
          <a:effectRef idx="1">
            <a:schemeClr val="accent4"/>
          </a:effectRef>
          <a:fontRef idx="minor">
            <a:schemeClr val="dk1"/>
          </a:fontRef>
        </p:style>
      </p:cxnSp>
      <p:sp>
        <p:nvSpPr>
          <p:cNvPr id="23" name="Rectangle 22"/>
          <p:cNvSpPr/>
          <p:nvPr/>
        </p:nvSpPr>
        <p:spPr>
          <a:xfrm>
            <a:off x="7770924" y="5365438"/>
            <a:ext cx="2850187"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E47A1"/>
                </a:solidFill>
              </a:rPr>
              <a:t>Data access</a:t>
            </a:r>
            <a:endParaRPr lang="en-US" b="1" dirty="0">
              <a:solidFill>
                <a:srgbClr val="0E47A1"/>
              </a:solidFill>
            </a:endParaRPr>
          </a:p>
        </p:txBody>
      </p:sp>
      <p:sp>
        <p:nvSpPr>
          <p:cNvPr id="24" name="Rectangle 23"/>
          <p:cNvSpPr/>
          <p:nvPr/>
        </p:nvSpPr>
        <p:spPr>
          <a:xfrm>
            <a:off x="6913566" y="1267175"/>
            <a:ext cx="365760" cy="365760"/>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bg1"/>
                </a:solidFill>
                <a:effectLst/>
                <a:uLnTx/>
                <a:uFillTx/>
                <a:latin typeface="+mj-lt"/>
                <a:ea typeface="Calibri"/>
              </a:rPr>
              <a:t>l</a:t>
            </a:r>
            <a:endParaRPr kumimoji="0" lang="en-US" b="1" i="0" u="none" strike="noStrike" kern="0" cap="none" spc="0" normalizeH="0" baseline="0" noProof="0" dirty="0">
              <a:ln>
                <a:noFill/>
              </a:ln>
              <a:solidFill>
                <a:schemeClr val="bg1"/>
              </a:solidFill>
              <a:effectLst/>
              <a:uLnTx/>
              <a:uFillTx/>
              <a:latin typeface="+mj-lt"/>
              <a:ea typeface="Times New Roman"/>
            </a:endParaRPr>
          </a:p>
        </p:txBody>
      </p:sp>
      <p:sp>
        <p:nvSpPr>
          <p:cNvPr id="25" name="Rectangle 24"/>
          <p:cNvSpPr/>
          <p:nvPr/>
        </p:nvSpPr>
        <p:spPr>
          <a:xfrm>
            <a:off x="6913566" y="1617856"/>
            <a:ext cx="365760" cy="365760"/>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endParaRPr kumimoji="0" lang="en-US" i="0" u="none" strike="noStrike" kern="0" cap="none" spc="0" normalizeH="0" baseline="0" noProof="0" dirty="0">
              <a:ln>
                <a:noFill/>
              </a:ln>
              <a:solidFill>
                <a:schemeClr val="bg1"/>
              </a:solidFill>
              <a:effectLst/>
              <a:uLnTx/>
              <a:uFillTx/>
              <a:latin typeface="+mj-lt"/>
              <a:ea typeface="Times New Roman"/>
            </a:endParaRPr>
          </a:p>
        </p:txBody>
      </p:sp>
      <p:sp>
        <p:nvSpPr>
          <p:cNvPr id="26" name="Rectangle 25"/>
          <p:cNvSpPr/>
          <p:nvPr/>
        </p:nvSpPr>
        <p:spPr>
          <a:xfrm>
            <a:off x="6913566" y="1968538"/>
            <a:ext cx="365760" cy="365760"/>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endParaRPr kumimoji="0" lang="en-US" i="0" u="none" strike="noStrike" kern="0" cap="none" spc="0" normalizeH="0" baseline="0" noProof="0" dirty="0">
              <a:ln>
                <a:noFill/>
              </a:ln>
              <a:solidFill>
                <a:schemeClr val="bg1"/>
              </a:solidFill>
              <a:effectLst/>
              <a:uLnTx/>
              <a:uFillTx/>
              <a:latin typeface="+mj-lt"/>
              <a:ea typeface="Times New Roman"/>
            </a:endParaRPr>
          </a:p>
        </p:txBody>
      </p:sp>
      <p:sp>
        <p:nvSpPr>
          <p:cNvPr id="27" name="Rectangle 26"/>
          <p:cNvSpPr/>
          <p:nvPr/>
        </p:nvSpPr>
        <p:spPr>
          <a:xfrm>
            <a:off x="6187992" y="1268839"/>
            <a:ext cx="365760" cy="365760"/>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bg1"/>
                </a:solidFill>
                <a:effectLst/>
                <a:uLnTx/>
                <a:uFillTx/>
                <a:latin typeface="+mj-lt"/>
                <a:ea typeface="Calibri"/>
              </a:rPr>
              <a:t>l</a:t>
            </a:r>
            <a:endParaRPr kumimoji="0" lang="en-US" b="1" i="0" u="none" strike="noStrike" kern="0" cap="none" spc="0" normalizeH="0" baseline="0" noProof="0" dirty="0">
              <a:ln>
                <a:noFill/>
              </a:ln>
              <a:solidFill>
                <a:schemeClr val="bg1"/>
              </a:solidFill>
              <a:effectLst/>
              <a:uLnTx/>
              <a:uFillTx/>
              <a:latin typeface="+mj-lt"/>
              <a:ea typeface="Times New Roman"/>
            </a:endParaRPr>
          </a:p>
        </p:txBody>
      </p:sp>
      <p:sp>
        <p:nvSpPr>
          <p:cNvPr id="28" name="Rectangle 27"/>
          <p:cNvSpPr/>
          <p:nvPr/>
        </p:nvSpPr>
        <p:spPr>
          <a:xfrm>
            <a:off x="6187992" y="1619520"/>
            <a:ext cx="365760" cy="365760"/>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endParaRPr kumimoji="0" lang="en-US" i="0" u="none" strike="noStrike" kern="0" cap="none" spc="0" normalizeH="0" baseline="0" noProof="0" dirty="0">
              <a:ln>
                <a:noFill/>
              </a:ln>
              <a:solidFill>
                <a:schemeClr val="bg1"/>
              </a:solidFill>
              <a:effectLst/>
              <a:uLnTx/>
              <a:uFillTx/>
              <a:latin typeface="+mj-lt"/>
              <a:ea typeface="Times New Roman"/>
            </a:endParaRPr>
          </a:p>
        </p:txBody>
      </p:sp>
      <p:sp>
        <p:nvSpPr>
          <p:cNvPr id="29" name="Rectangle 28"/>
          <p:cNvSpPr/>
          <p:nvPr/>
        </p:nvSpPr>
        <p:spPr>
          <a:xfrm>
            <a:off x="6187992" y="1970202"/>
            <a:ext cx="365760" cy="365760"/>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endParaRPr kumimoji="0" lang="en-US" i="0" u="none" strike="noStrike" kern="0" cap="none" spc="0" normalizeH="0" baseline="0" noProof="0" dirty="0">
              <a:ln>
                <a:noFill/>
              </a:ln>
              <a:solidFill>
                <a:schemeClr val="bg1"/>
              </a:solidFill>
              <a:effectLst/>
              <a:uLnTx/>
              <a:uFillTx/>
              <a:latin typeface="+mj-lt"/>
              <a:ea typeface="Times New Roman"/>
            </a:endParaRPr>
          </a:p>
        </p:txBody>
      </p:sp>
      <p:sp>
        <p:nvSpPr>
          <p:cNvPr id="30" name="Rectangle 29"/>
          <p:cNvSpPr/>
          <p:nvPr/>
        </p:nvSpPr>
        <p:spPr>
          <a:xfrm>
            <a:off x="5241628" y="1275648"/>
            <a:ext cx="365760" cy="365760"/>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bg1"/>
                </a:solidFill>
                <a:effectLst/>
                <a:uLnTx/>
                <a:uFillTx/>
                <a:latin typeface="+mj-lt"/>
                <a:ea typeface="Calibri"/>
              </a:rPr>
              <a:t>l</a:t>
            </a:r>
            <a:endParaRPr kumimoji="0" lang="en-US" b="1" i="0" u="none" strike="noStrike" kern="0" cap="none" spc="0" normalizeH="0" baseline="0" noProof="0" dirty="0">
              <a:ln>
                <a:noFill/>
              </a:ln>
              <a:solidFill>
                <a:schemeClr val="bg1"/>
              </a:solidFill>
              <a:effectLst/>
              <a:uLnTx/>
              <a:uFillTx/>
              <a:latin typeface="+mj-lt"/>
              <a:ea typeface="Times New Roman"/>
            </a:endParaRPr>
          </a:p>
        </p:txBody>
      </p:sp>
      <p:sp>
        <p:nvSpPr>
          <p:cNvPr id="31" name="Rectangle 30"/>
          <p:cNvSpPr/>
          <p:nvPr/>
        </p:nvSpPr>
        <p:spPr>
          <a:xfrm>
            <a:off x="5241628" y="1626329"/>
            <a:ext cx="365760" cy="365760"/>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endParaRPr kumimoji="0" lang="en-US" i="0" u="none" strike="noStrike" kern="0" cap="none" spc="0" normalizeH="0" baseline="0" noProof="0" dirty="0">
              <a:ln>
                <a:noFill/>
              </a:ln>
              <a:solidFill>
                <a:schemeClr val="bg1"/>
              </a:solidFill>
              <a:effectLst/>
              <a:uLnTx/>
              <a:uFillTx/>
              <a:latin typeface="+mj-lt"/>
              <a:ea typeface="Times New Roman"/>
            </a:endParaRPr>
          </a:p>
        </p:txBody>
      </p:sp>
      <p:sp>
        <p:nvSpPr>
          <p:cNvPr id="32" name="Rectangle 31"/>
          <p:cNvSpPr/>
          <p:nvPr/>
        </p:nvSpPr>
        <p:spPr>
          <a:xfrm>
            <a:off x="5241628" y="1977011"/>
            <a:ext cx="365760" cy="365760"/>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endParaRPr kumimoji="0" lang="en-US" i="0" u="none" strike="noStrike" kern="0" cap="none" spc="0" normalizeH="0" baseline="0" noProof="0" dirty="0">
              <a:ln>
                <a:noFill/>
              </a:ln>
              <a:solidFill>
                <a:schemeClr val="bg1"/>
              </a:solidFill>
              <a:effectLst/>
              <a:uLnTx/>
              <a:uFillTx/>
              <a:latin typeface="+mj-lt"/>
              <a:ea typeface="Times New Roman"/>
            </a:endParaRPr>
          </a:p>
        </p:txBody>
      </p:sp>
      <p:sp>
        <p:nvSpPr>
          <p:cNvPr id="33" name="Rectangle 32"/>
          <p:cNvSpPr/>
          <p:nvPr/>
        </p:nvSpPr>
        <p:spPr>
          <a:xfrm>
            <a:off x="5607388" y="1276196"/>
            <a:ext cx="365760" cy="365760"/>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bg1"/>
                </a:solidFill>
                <a:effectLst/>
                <a:uLnTx/>
                <a:uFillTx/>
                <a:latin typeface="+mj-lt"/>
                <a:ea typeface="Calibri"/>
              </a:rPr>
              <a:t>l</a:t>
            </a:r>
            <a:endParaRPr kumimoji="0" lang="en-US" b="1" i="0" u="none" strike="noStrike" kern="0" cap="none" spc="0" normalizeH="0" baseline="0" noProof="0" dirty="0">
              <a:ln>
                <a:noFill/>
              </a:ln>
              <a:solidFill>
                <a:schemeClr val="bg1"/>
              </a:solidFill>
              <a:effectLst/>
              <a:uLnTx/>
              <a:uFillTx/>
              <a:latin typeface="+mj-lt"/>
              <a:ea typeface="Times New Roman"/>
            </a:endParaRPr>
          </a:p>
        </p:txBody>
      </p:sp>
      <p:sp>
        <p:nvSpPr>
          <p:cNvPr id="34" name="Rectangle 33"/>
          <p:cNvSpPr/>
          <p:nvPr/>
        </p:nvSpPr>
        <p:spPr>
          <a:xfrm>
            <a:off x="5607388" y="1626877"/>
            <a:ext cx="365760" cy="365760"/>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endParaRPr kumimoji="0" lang="en-US" i="0" u="none" strike="noStrike" kern="0" cap="none" spc="0" normalizeH="0" baseline="0" noProof="0" dirty="0">
              <a:ln>
                <a:noFill/>
              </a:ln>
              <a:solidFill>
                <a:schemeClr val="bg1"/>
              </a:solidFill>
              <a:effectLst/>
              <a:uLnTx/>
              <a:uFillTx/>
              <a:latin typeface="+mj-lt"/>
              <a:ea typeface="Times New Roman"/>
            </a:endParaRPr>
          </a:p>
        </p:txBody>
      </p:sp>
      <p:sp>
        <p:nvSpPr>
          <p:cNvPr id="35" name="Rectangle 34"/>
          <p:cNvSpPr/>
          <p:nvPr/>
        </p:nvSpPr>
        <p:spPr>
          <a:xfrm>
            <a:off x="5607388" y="1977559"/>
            <a:ext cx="365760" cy="365760"/>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endParaRPr kumimoji="0" lang="en-US" i="0" u="none" strike="noStrike" kern="0" cap="none" spc="0" normalizeH="0" baseline="0" noProof="0" dirty="0">
              <a:ln>
                <a:noFill/>
              </a:ln>
              <a:solidFill>
                <a:schemeClr val="bg1"/>
              </a:solidFill>
              <a:effectLst/>
              <a:uLnTx/>
              <a:uFillTx/>
              <a:latin typeface="+mj-lt"/>
              <a:ea typeface="Times New Roman"/>
            </a:endParaRPr>
          </a:p>
        </p:txBody>
      </p:sp>
    </p:spTree>
    <p:extLst>
      <p:ext uri="{BB962C8B-B14F-4D97-AF65-F5344CB8AC3E}">
        <p14:creationId xmlns:p14="http://schemas.microsoft.com/office/powerpoint/2010/main" val="34455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par>
                                <p:cTn id="21" presetID="2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left)">
                                      <p:cBhvr>
                                        <p:cTn id="44" dur="500"/>
                                        <p:tgtEl>
                                          <p:spTgt spid="25"/>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500"/>
                                        <p:tgtEl>
                                          <p:spTgt spid="27"/>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500"/>
                                        <p:tgtEl>
                                          <p:spTgt spid="28"/>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500"/>
                                        <p:tgtEl>
                                          <p:spTgt spid="29"/>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left)">
                                      <p:cBhvr>
                                        <p:cTn id="59" dur="500"/>
                                        <p:tgtEl>
                                          <p:spTgt spid="30"/>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left)">
                                      <p:cBhvr>
                                        <p:cTn id="62" dur="500"/>
                                        <p:tgtEl>
                                          <p:spTgt spid="31"/>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left)">
                                      <p:cBhvr>
                                        <p:cTn id="65" dur="500"/>
                                        <p:tgtEl>
                                          <p:spTgt spid="3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wipe(left)">
                                      <p:cBhvr>
                                        <p:cTn id="68" dur="500"/>
                                        <p:tgtEl>
                                          <p:spTgt spid="33"/>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wipe(left)">
                                      <p:cBhvr>
                                        <p:cTn id="71" dur="500"/>
                                        <p:tgtEl>
                                          <p:spTgt spid="34"/>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wipe(left)">
                                      <p:cBhvr>
                                        <p:cTn id="74" dur="500"/>
                                        <p:tgtEl>
                                          <p:spTgt spid="3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wipe(left)">
                                      <p:cBhvr>
                                        <p:cTn id="79" dur="500"/>
                                        <p:tgtEl>
                                          <p:spTgt spid="8"/>
                                        </p:tgtEl>
                                      </p:cBhvr>
                                    </p:animEffect>
                                  </p:childTnLst>
                                </p:cTn>
                              </p:par>
                              <p:par>
                                <p:cTn id="80" presetID="22" presetClass="entr" presetSubtype="8" fill="hold" nodeType="with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wipe(left)">
                                      <p:cBhvr>
                                        <p:cTn id="82" dur="500"/>
                                        <p:tgtEl>
                                          <p:spTgt spid="1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wipe(left)">
                                      <p:cBhvr>
                                        <p:cTn id="85" dur="500"/>
                                        <p:tgtEl>
                                          <p:spTgt spid="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wipe(left)">
                                      <p:cBhvr>
                                        <p:cTn id="90" dur="500"/>
                                        <p:tgtEl>
                                          <p:spTgt spid="1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wipe(left)">
                                      <p:cBhvr>
                                        <p:cTn id="95" dur="500"/>
                                        <p:tgtEl>
                                          <p:spTgt spid="14"/>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wipe(left)">
                                      <p:cBhvr>
                                        <p:cTn id="98" dur="500"/>
                                        <p:tgtEl>
                                          <p:spTgt spid="13"/>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left)">
                                      <p:cBhvr>
                                        <p:cTn id="103" dur="500"/>
                                        <p:tgtEl>
                                          <p:spTgt spid="22"/>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wipe(left)">
                                      <p:cBhvr>
                                        <p:cTn id="106" dur="500"/>
                                        <p:tgtEl>
                                          <p:spTgt spid="2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21"/>
                                        </p:tgtEl>
                                        <p:attrNameLst>
                                          <p:attrName>style.visibility</p:attrName>
                                        </p:attrNameLst>
                                      </p:cBhvr>
                                      <p:to>
                                        <p:strVal val="visible"/>
                                      </p:to>
                                    </p:set>
                                    <p:animEffect transition="in" filter="wipe(left)">
                                      <p:cBhvr>
                                        <p:cTn id="111" dur="500"/>
                                        <p:tgtEl>
                                          <p:spTgt spid="21"/>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19"/>
                                        </p:tgtEl>
                                        <p:attrNameLst>
                                          <p:attrName>style.visibility</p:attrName>
                                        </p:attrNameLst>
                                      </p:cBhvr>
                                      <p:to>
                                        <p:strVal val="visible"/>
                                      </p:to>
                                    </p:set>
                                    <p:animEffect transition="in" filter="wipe(left)">
                                      <p:cBhvr>
                                        <p:cTn id="1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2" grpId="0" animBg="1"/>
      <p:bldP spid="13" grpId="0" animBg="1"/>
      <p:bldP spid="16" grpId="0" animBg="1"/>
      <p:bldP spid="17" grpId="0" animBg="1"/>
      <p:bldP spid="18" grpId="0" animBg="1"/>
      <p:bldP spid="19" grpId="0"/>
      <p:bldP spid="20" grpId="0"/>
      <p:bldP spid="23" grpId="0"/>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pass assembler (Two pass translation)</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The </a:t>
            </a:r>
            <a:r>
              <a:rPr lang="en-US" dirty="0"/>
              <a:t>first pass performs </a:t>
            </a:r>
            <a:r>
              <a:rPr lang="en-US" dirty="0">
                <a:solidFill>
                  <a:srgbClr val="C00000"/>
                </a:solidFill>
              </a:rPr>
              <a:t>analysis of the source </a:t>
            </a:r>
            <a:r>
              <a:rPr lang="en-US" dirty="0" smtClean="0">
                <a:solidFill>
                  <a:srgbClr val="C00000"/>
                </a:solidFill>
              </a:rPr>
              <a:t>program</a:t>
            </a:r>
            <a:r>
              <a:rPr lang="en-US" dirty="0" smtClean="0"/>
              <a:t>.</a:t>
            </a:r>
          </a:p>
          <a:p>
            <a:r>
              <a:rPr lang="en-US" sz="2400" dirty="0" smtClean="0"/>
              <a:t>The </a:t>
            </a:r>
            <a:r>
              <a:rPr lang="en-US" sz="2400" dirty="0"/>
              <a:t>first pass performs </a:t>
            </a:r>
            <a:r>
              <a:rPr lang="en-US" sz="2400" dirty="0">
                <a:solidFill>
                  <a:srgbClr val="C00000"/>
                </a:solidFill>
              </a:rPr>
              <a:t>Location Counter processing </a:t>
            </a:r>
            <a:r>
              <a:rPr lang="en-US" sz="2400" dirty="0"/>
              <a:t>and records the addresses of symbols in the symbol </a:t>
            </a:r>
            <a:r>
              <a:rPr lang="en-US" sz="2400" dirty="0" smtClean="0"/>
              <a:t>table.</a:t>
            </a:r>
            <a:endParaRPr lang="en-US" dirty="0" smtClean="0"/>
          </a:p>
          <a:p>
            <a:r>
              <a:rPr lang="en-US" dirty="0" smtClean="0"/>
              <a:t>It </a:t>
            </a:r>
            <a:r>
              <a:rPr lang="en-US" dirty="0">
                <a:solidFill>
                  <a:srgbClr val="C00000"/>
                </a:solidFill>
              </a:rPr>
              <a:t>constructs intermediate representation </a:t>
            </a:r>
            <a:r>
              <a:rPr lang="en-US" dirty="0"/>
              <a:t>of the source </a:t>
            </a:r>
            <a:r>
              <a:rPr lang="en-US" dirty="0" smtClean="0"/>
              <a:t>program.</a:t>
            </a:r>
          </a:p>
          <a:p>
            <a:r>
              <a:rPr lang="en-US" dirty="0" smtClean="0"/>
              <a:t>Intermediate </a:t>
            </a:r>
            <a:r>
              <a:rPr lang="en-US" dirty="0"/>
              <a:t>representation consists of following two components:</a:t>
            </a:r>
          </a:p>
          <a:p>
            <a:pPr marL="857250" lvl="1" indent="-457200">
              <a:buFont typeface="+mj-lt"/>
              <a:buAutoNum type="arabicPeriod"/>
            </a:pPr>
            <a:r>
              <a:rPr lang="en-US" sz="2400" dirty="0">
                <a:solidFill>
                  <a:srgbClr val="0E47A1"/>
                </a:solidFill>
              </a:rPr>
              <a:t>Intermediate code </a:t>
            </a:r>
          </a:p>
          <a:p>
            <a:pPr marL="857250" lvl="1" indent="-457200">
              <a:buFont typeface="+mj-lt"/>
              <a:buAutoNum type="arabicPeriod"/>
            </a:pPr>
            <a:r>
              <a:rPr lang="en-US" sz="2400" dirty="0">
                <a:solidFill>
                  <a:srgbClr val="0E47A1"/>
                </a:solidFill>
              </a:rPr>
              <a:t>Data structures</a:t>
            </a:r>
          </a:p>
          <a:p>
            <a:endParaRPr lang="en-US" dirty="0"/>
          </a:p>
        </p:txBody>
      </p:sp>
      <p:sp>
        <p:nvSpPr>
          <p:cNvPr id="4" name="Rectangle 3"/>
          <p:cNvSpPr/>
          <p:nvPr/>
        </p:nvSpPr>
        <p:spPr>
          <a:xfrm>
            <a:off x="3077389" y="1159329"/>
            <a:ext cx="1611401" cy="665166"/>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tx1"/>
                </a:solidFill>
                <a:effectLst/>
                <a:uLnTx/>
                <a:uFillTx/>
                <a:latin typeface="+mj-lt"/>
                <a:ea typeface="Times New Roman"/>
              </a:rPr>
              <a:t>Pass I</a:t>
            </a:r>
            <a:endParaRPr kumimoji="0" lang="en-US" b="1" i="0" u="none" strike="noStrike" kern="0" cap="none" spc="0" normalizeH="0" baseline="0" noProof="0" dirty="0">
              <a:ln>
                <a:noFill/>
              </a:ln>
              <a:solidFill>
                <a:schemeClr val="tx1"/>
              </a:solidFill>
              <a:effectLst/>
              <a:uLnTx/>
              <a:uFillTx/>
              <a:latin typeface="+mj-lt"/>
              <a:ea typeface="Times New Roman"/>
            </a:endParaRPr>
          </a:p>
        </p:txBody>
      </p:sp>
      <p:sp>
        <p:nvSpPr>
          <p:cNvPr id="5" name="Rectangle 4"/>
          <p:cNvSpPr/>
          <p:nvPr/>
        </p:nvSpPr>
        <p:spPr>
          <a:xfrm>
            <a:off x="7588124" y="1159715"/>
            <a:ext cx="1599094" cy="664394"/>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tx1"/>
                </a:solidFill>
                <a:effectLst/>
                <a:uLnTx/>
                <a:uFillTx/>
                <a:latin typeface="+mj-lt"/>
                <a:ea typeface="Times New Roman"/>
              </a:rPr>
              <a:t>Pass II</a:t>
            </a:r>
            <a:endParaRPr kumimoji="0" lang="en-US" b="1" i="0" u="none" strike="noStrike" kern="0" cap="none" spc="0" normalizeH="0" baseline="0" noProof="0" dirty="0">
              <a:ln>
                <a:noFill/>
              </a:ln>
              <a:solidFill>
                <a:schemeClr val="tx1"/>
              </a:solidFill>
              <a:effectLst/>
              <a:uLnTx/>
              <a:uFillTx/>
              <a:latin typeface="+mj-lt"/>
              <a:ea typeface="Times New Roman"/>
            </a:endParaRPr>
          </a:p>
        </p:txBody>
      </p:sp>
      <p:cxnSp>
        <p:nvCxnSpPr>
          <p:cNvPr id="6" name="Straight Arrow Connector 5"/>
          <p:cNvCxnSpPr>
            <a:stCxn id="4" idx="3"/>
            <a:endCxn id="12" idx="1"/>
          </p:cNvCxnSpPr>
          <p:nvPr/>
        </p:nvCxnSpPr>
        <p:spPr>
          <a:xfrm flipV="1">
            <a:off x="4688790" y="1491589"/>
            <a:ext cx="474909" cy="323"/>
          </a:xfrm>
          <a:prstGeom prst="straightConnector1">
            <a:avLst/>
          </a:prstGeom>
          <a:ln w="22225">
            <a:solidFill>
              <a:srgbClr val="0E47A1"/>
            </a:solidFill>
            <a:tailEnd type="stealth" w="lg" len="lg"/>
          </a:ln>
        </p:spPr>
        <p:style>
          <a:lnRef idx="1">
            <a:schemeClr val="accent4"/>
          </a:lnRef>
          <a:fillRef idx="2">
            <a:schemeClr val="accent4"/>
          </a:fillRef>
          <a:effectRef idx="1">
            <a:schemeClr val="accent4"/>
          </a:effectRef>
          <a:fontRef idx="minor">
            <a:schemeClr val="dk1"/>
          </a:fontRef>
        </p:style>
      </p:cxnSp>
      <p:cxnSp>
        <p:nvCxnSpPr>
          <p:cNvPr id="7" name="Straight Arrow Connector 6"/>
          <p:cNvCxnSpPr>
            <a:stCxn id="12" idx="3"/>
            <a:endCxn id="5" idx="1"/>
          </p:cNvCxnSpPr>
          <p:nvPr/>
        </p:nvCxnSpPr>
        <p:spPr>
          <a:xfrm>
            <a:off x="7187432" y="1491589"/>
            <a:ext cx="400692" cy="323"/>
          </a:xfrm>
          <a:prstGeom prst="straightConnector1">
            <a:avLst/>
          </a:prstGeom>
          <a:ln w="22225">
            <a:solidFill>
              <a:srgbClr val="0E47A1"/>
            </a:solidFill>
            <a:tailEnd type="stealth" w="lg" len="lg"/>
          </a:ln>
        </p:spPr>
        <p:style>
          <a:lnRef idx="1">
            <a:schemeClr val="accent4"/>
          </a:lnRef>
          <a:fillRef idx="2">
            <a:schemeClr val="accent4"/>
          </a:fillRef>
          <a:effectRef idx="1">
            <a:schemeClr val="accent4"/>
          </a:effectRef>
          <a:fontRef idx="minor">
            <a:schemeClr val="dk1"/>
          </a:fontRef>
        </p:style>
      </p:cxnSp>
      <p:sp>
        <p:nvSpPr>
          <p:cNvPr id="8" name="Rectangle 7"/>
          <p:cNvSpPr/>
          <p:nvPr/>
        </p:nvSpPr>
        <p:spPr>
          <a:xfrm>
            <a:off x="1760229" y="1141827"/>
            <a:ext cx="1019982" cy="667512"/>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ysClr val="windowText" lastClr="000000"/>
                </a:solidFill>
                <a:effectLst/>
                <a:uLnTx/>
                <a:uFillTx/>
                <a:latin typeface="+mj-lt"/>
                <a:ea typeface="Calibri"/>
              </a:rPr>
              <a:t>Source Program</a:t>
            </a:r>
            <a:endParaRPr kumimoji="0" lang="en-US" b="1" i="0" u="none" strike="noStrike" kern="0" cap="none" spc="0" normalizeH="0" baseline="0" noProof="0" dirty="0">
              <a:ln>
                <a:noFill/>
              </a:ln>
              <a:solidFill>
                <a:sysClr val="windowText" lastClr="000000"/>
              </a:solidFill>
              <a:effectLst/>
              <a:uLnTx/>
              <a:uFillTx/>
              <a:latin typeface="+mj-lt"/>
              <a:ea typeface="Times New Roman"/>
            </a:endParaRPr>
          </a:p>
        </p:txBody>
      </p:sp>
      <p:sp>
        <p:nvSpPr>
          <p:cNvPr id="9" name="Rectangle 8"/>
          <p:cNvSpPr/>
          <p:nvPr/>
        </p:nvSpPr>
        <p:spPr>
          <a:xfrm>
            <a:off x="9434326" y="1141827"/>
            <a:ext cx="1003985" cy="667512"/>
          </a:xfrm>
          <a:prstGeom prst="rect">
            <a:avLst/>
          </a:prstGeom>
          <a:solidFill>
            <a:schemeClr val="bg1"/>
          </a:solidFill>
          <a:ln w="22225">
            <a:solidFill>
              <a:srgbClr val="0E47A1"/>
            </a:solidFill>
          </a:ln>
          <a:effectLst>
            <a:outerShdw dist="20000" dir="5400000" sx="99000" sy="99000" rotWithShape="0">
              <a:srgbClr val="000000">
                <a:alpha val="40000"/>
              </a:srgbClr>
            </a:outerShdw>
          </a:effectLst>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chemeClr val="tx1"/>
                </a:solidFill>
                <a:effectLst/>
                <a:uLnTx/>
                <a:uFillTx/>
                <a:latin typeface="+mj-lt"/>
                <a:ea typeface="Calibri"/>
              </a:rPr>
              <a:t>Target Program</a:t>
            </a:r>
            <a:endParaRPr kumimoji="0" lang="en-US" b="1" i="0" u="none" strike="noStrike" kern="0" cap="none" spc="0" normalizeH="0" baseline="0" noProof="0" dirty="0">
              <a:ln>
                <a:noFill/>
              </a:ln>
              <a:solidFill>
                <a:schemeClr val="tx1"/>
              </a:solidFill>
              <a:effectLst/>
              <a:uLnTx/>
              <a:uFillTx/>
              <a:latin typeface="+mj-lt"/>
              <a:ea typeface="Times New Roman"/>
            </a:endParaRPr>
          </a:p>
        </p:txBody>
      </p:sp>
      <p:cxnSp>
        <p:nvCxnSpPr>
          <p:cNvPr id="10" name="Straight Arrow Connector 9"/>
          <p:cNvCxnSpPr/>
          <p:nvPr/>
        </p:nvCxnSpPr>
        <p:spPr>
          <a:xfrm>
            <a:off x="9187218" y="1491266"/>
            <a:ext cx="230217" cy="0"/>
          </a:xfrm>
          <a:prstGeom prst="straightConnector1">
            <a:avLst/>
          </a:prstGeom>
          <a:ln w="22225">
            <a:solidFill>
              <a:srgbClr val="0E47A1"/>
            </a:solidFill>
            <a:tailEnd type="stealth" w="lg" len="lg"/>
          </a:ln>
        </p:spPr>
        <p:style>
          <a:lnRef idx="1">
            <a:schemeClr val="accent4"/>
          </a:lnRef>
          <a:fillRef idx="2">
            <a:schemeClr val="accent4"/>
          </a:fillRef>
          <a:effectRef idx="1">
            <a:schemeClr val="accent4"/>
          </a:effectRef>
          <a:fontRef idx="minor">
            <a:schemeClr val="dk1"/>
          </a:fontRef>
        </p:style>
      </p:cxnSp>
      <p:cxnSp>
        <p:nvCxnSpPr>
          <p:cNvPr id="11" name="Straight Arrow Connector 10"/>
          <p:cNvCxnSpPr/>
          <p:nvPr/>
        </p:nvCxnSpPr>
        <p:spPr>
          <a:xfrm>
            <a:off x="2780211" y="1483586"/>
            <a:ext cx="297178" cy="0"/>
          </a:xfrm>
          <a:prstGeom prst="straightConnector1">
            <a:avLst/>
          </a:prstGeom>
          <a:ln w="22225">
            <a:solidFill>
              <a:srgbClr val="0E47A1"/>
            </a:solidFill>
            <a:tailEnd type="stealth" w="lg" len="lg"/>
          </a:ln>
        </p:spPr>
        <p:style>
          <a:lnRef idx="1">
            <a:schemeClr val="accent4"/>
          </a:lnRef>
          <a:fillRef idx="2">
            <a:schemeClr val="accent4"/>
          </a:fillRef>
          <a:effectRef idx="1">
            <a:schemeClr val="accent4"/>
          </a:effectRef>
          <a:fontRef idx="minor">
            <a:schemeClr val="dk1"/>
          </a:fontRef>
        </p:style>
      </p:cxnSp>
      <p:sp>
        <p:nvSpPr>
          <p:cNvPr id="12" name="Rectangle 11"/>
          <p:cNvSpPr/>
          <p:nvPr/>
        </p:nvSpPr>
        <p:spPr>
          <a:xfrm>
            <a:off x="5163699" y="1157833"/>
            <a:ext cx="2023733" cy="667512"/>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tx1"/>
                </a:solidFill>
                <a:effectLst/>
                <a:uLnTx/>
                <a:uFillTx/>
                <a:latin typeface="+mj-lt"/>
                <a:ea typeface="Calibri"/>
                <a:cs typeface="Times New Roman"/>
              </a:rPr>
              <a:t>Intermediate representation</a:t>
            </a:r>
            <a:endParaRPr kumimoji="0" lang="en-US" b="1" i="0" u="none" strike="noStrike" kern="0" cap="none" spc="0" normalizeH="0" baseline="0" noProof="0" dirty="0">
              <a:ln>
                <a:noFill/>
              </a:ln>
              <a:solidFill>
                <a:schemeClr val="tx1"/>
              </a:solidFill>
              <a:effectLst/>
              <a:uLnTx/>
              <a:uFillTx/>
              <a:latin typeface="+mj-lt"/>
              <a:ea typeface="Calibri"/>
              <a:cs typeface="Times New Roman"/>
            </a:endParaRPr>
          </a:p>
        </p:txBody>
      </p:sp>
      <p:sp>
        <p:nvSpPr>
          <p:cNvPr id="13" name="Rectangle 12"/>
          <p:cNvSpPr/>
          <p:nvPr/>
        </p:nvSpPr>
        <p:spPr>
          <a:xfrm>
            <a:off x="4499765" y="2293149"/>
            <a:ext cx="1447800" cy="635500"/>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tx1"/>
                </a:solidFill>
                <a:effectLst/>
                <a:uLnTx/>
                <a:uFillTx/>
                <a:latin typeface="+mj-lt"/>
                <a:ea typeface="Calibri"/>
                <a:cs typeface="Times New Roman"/>
              </a:rPr>
              <a:t>Intermediate code </a:t>
            </a:r>
            <a:endParaRPr kumimoji="0" lang="en-US" b="1" i="0" u="none" strike="noStrike" kern="0" cap="none" spc="0" normalizeH="0" baseline="0" noProof="0" dirty="0">
              <a:ln>
                <a:noFill/>
              </a:ln>
              <a:solidFill>
                <a:schemeClr val="tx1"/>
              </a:solidFill>
              <a:effectLst/>
              <a:uLnTx/>
              <a:uFillTx/>
              <a:latin typeface="+mj-lt"/>
              <a:ea typeface="Calibri"/>
              <a:cs typeface="Times New Roman"/>
            </a:endParaRPr>
          </a:p>
        </p:txBody>
      </p:sp>
      <p:sp>
        <p:nvSpPr>
          <p:cNvPr id="14" name="Rectangle 13"/>
          <p:cNvSpPr/>
          <p:nvPr/>
        </p:nvSpPr>
        <p:spPr>
          <a:xfrm>
            <a:off x="6403546" y="2292763"/>
            <a:ext cx="1305489" cy="635500"/>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tx1"/>
                </a:solidFill>
                <a:effectLst/>
                <a:uLnTx/>
                <a:uFillTx/>
                <a:latin typeface="+mj-lt"/>
                <a:ea typeface="Calibri"/>
                <a:cs typeface="Times New Roman"/>
              </a:rPr>
              <a:t>Data</a:t>
            </a:r>
            <a:r>
              <a:rPr kumimoji="0" lang="en-US" b="1" i="0" u="none" strike="noStrike" kern="0" cap="none" spc="0" normalizeH="0" noProof="0" dirty="0" smtClean="0">
                <a:ln>
                  <a:noFill/>
                </a:ln>
                <a:solidFill>
                  <a:schemeClr val="tx1"/>
                </a:solidFill>
                <a:effectLst/>
                <a:uLnTx/>
                <a:uFillTx/>
                <a:latin typeface="+mj-lt"/>
                <a:ea typeface="Calibri"/>
                <a:cs typeface="Times New Roman"/>
              </a:rPr>
              <a:t> structures</a:t>
            </a:r>
            <a:endParaRPr kumimoji="0" lang="en-US" b="1" i="0" u="none" strike="noStrike" kern="0" cap="none" spc="0" normalizeH="0" baseline="0" noProof="0" dirty="0">
              <a:ln>
                <a:noFill/>
              </a:ln>
              <a:solidFill>
                <a:schemeClr val="tx1"/>
              </a:solidFill>
              <a:effectLst/>
              <a:uLnTx/>
              <a:uFillTx/>
              <a:latin typeface="+mj-lt"/>
              <a:ea typeface="Calibri"/>
              <a:cs typeface="Times New Roman"/>
            </a:endParaRPr>
          </a:p>
        </p:txBody>
      </p:sp>
      <p:cxnSp>
        <p:nvCxnSpPr>
          <p:cNvPr id="15" name="Straight Arrow Connector 14"/>
          <p:cNvCxnSpPr>
            <a:stCxn id="12" idx="2"/>
            <a:endCxn id="13" idx="0"/>
          </p:cNvCxnSpPr>
          <p:nvPr/>
        </p:nvCxnSpPr>
        <p:spPr>
          <a:xfrm flipH="1">
            <a:off x="5223665" y="1825345"/>
            <a:ext cx="951901" cy="467804"/>
          </a:xfrm>
          <a:prstGeom prst="straightConnector1">
            <a:avLst/>
          </a:prstGeom>
          <a:ln w="22225">
            <a:solidFill>
              <a:srgbClr val="0E47A1"/>
            </a:solidFill>
            <a:tailEnd type="stealth" w="lg" len="lg"/>
          </a:ln>
        </p:spPr>
        <p:style>
          <a:lnRef idx="1">
            <a:schemeClr val="accent4"/>
          </a:lnRef>
          <a:fillRef idx="2">
            <a:schemeClr val="accent4"/>
          </a:fillRef>
          <a:effectRef idx="1">
            <a:schemeClr val="accent4"/>
          </a:effectRef>
          <a:fontRef idx="minor">
            <a:schemeClr val="dk1"/>
          </a:fontRef>
        </p:style>
      </p:cxnSp>
      <p:cxnSp>
        <p:nvCxnSpPr>
          <p:cNvPr id="16" name="Straight Arrow Connector 15"/>
          <p:cNvCxnSpPr>
            <a:stCxn id="12" idx="2"/>
            <a:endCxn id="14" idx="0"/>
          </p:cNvCxnSpPr>
          <p:nvPr/>
        </p:nvCxnSpPr>
        <p:spPr>
          <a:xfrm>
            <a:off x="6175566" y="1825345"/>
            <a:ext cx="880725" cy="467418"/>
          </a:xfrm>
          <a:prstGeom prst="straightConnector1">
            <a:avLst/>
          </a:prstGeom>
          <a:ln w="22225">
            <a:solidFill>
              <a:srgbClr val="0E47A1"/>
            </a:solidFill>
            <a:tailEnd type="stealth" w="lg" len="lg"/>
          </a:ln>
        </p:spPr>
        <p:style>
          <a:lnRef idx="1">
            <a:schemeClr val="accent4"/>
          </a:lnRef>
          <a:fillRef idx="2">
            <a:schemeClr val="accent4"/>
          </a:fillRef>
          <a:effectRef idx="1">
            <a:schemeClr val="accent4"/>
          </a:effectRef>
          <a:fontRef idx="minor">
            <a:schemeClr val="dk1"/>
          </a:fontRef>
        </p:style>
      </p:cxnSp>
    </p:spTree>
    <p:extLst>
      <p:ext uri="{BB962C8B-B14F-4D97-AF65-F5344CB8AC3E}">
        <p14:creationId xmlns:p14="http://schemas.microsoft.com/office/powerpoint/2010/main" val="320431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
                                        </p:tgtEl>
                                        <p:attrNameLst>
                                          <p:attrName>fillcolor</p:attrName>
                                        </p:attrNameLst>
                                      </p:cBhvr>
                                      <p:to>
                                        <a:srgbClr val="B8CCE4"/>
                                      </p:to>
                                    </p:animClr>
                                    <p:set>
                                      <p:cBhvr>
                                        <p:cTn id="7" dur="2000" fill="hold"/>
                                        <p:tgtEl>
                                          <p:spTgt spid="4"/>
                                        </p:tgtEl>
                                        <p:attrNameLst>
                                          <p:attrName>fill.type</p:attrName>
                                        </p:attrNameLst>
                                      </p:cBhvr>
                                      <p:to>
                                        <p:strVal val="solid"/>
                                      </p:to>
                                    </p:set>
                                    <p:set>
                                      <p:cBhvr>
                                        <p:cTn id="8" dur="2000" fill="hold"/>
                                        <p:tgtEl>
                                          <p:spTgt spid="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2" fill="hold" nodeType="clickEffect">
                                  <p:stCondLst>
                                    <p:cond delay="0"/>
                                  </p:stCondLst>
                                  <p:childTnLst>
                                    <p:animClr clrSpc="rgb" dir="cw">
                                      <p:cBhvr>
                                        <p:cTn id="20" dur="2000" fill="hold"/>
                                        <p:tgtEl>
                                          <p:spTgt spid="4"/>
                                        </p:tgtEl>
                                        <p:attrNameLst>
                                          <p:attrName>fillcolor</p:attrName>
                                        </p:attrNameLst>
                                      </p:cBhvr>
                                      <p:to>
                                        <a:srgbClr val="FFFFFF"/>
                                      </p:to>
                                    </p:animClr>
                                    <p:set>
                                      <p:cBhvr>
                                        <p:cTn id="21" dur="2000" fill="hold"/>
                                        <p:tgtEl>
                                          <p:spTgt spid="4"/>
                                        </p:tgtEl>
                                        <p:attrNameLst>
                                          <p:attrName>fill.type</p:attrName>
                                        </p:attrNameLst>
                                      </p:cBhvr>
                                      <p:to>
                                        <p:strVal val="solid"/>
                                      </p:to>
                                    </p:set>
                                    <p:set>
                                      <p:cBhvr>
                                        <p:cTn id="22" dur="2000" fill="hold"/>
                                        <p:tgtEl>
                                          <p:spTgt spid="4"/>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2000" fill="hold"/>
                                        <p:tgtEl>
                                          <p:spTgt spid="12"/>
                                        </p:tgtEl>
                                        <p:attrNameLst>
                                          <p:attrName>fillcolor</p:attrName>
                                        </p:attrNameLst>
                                      </p:cBhvr>
                                      <p:to>
                                        <a:srgbClr val="B8CCE4"/>
                                      </p:to>
                                    </p:animClr>
                                    <p:set>
                                      <p:cBhvr>
                                        <p:cTn id="25" dur="2000" fill="hold"/>
                                        <p:tgtEl>
                                          <p:spTgt spid="12"/>
                                        </p:tgtEl>
                                        <p:attrNameLst>
                                          <p:attrName>fill.type</p:attrName>
                                        </p:attrNameLst>
                                      </p:cBhvr>
                                      <p:to>
                                        <p:strVal val="solid"/>
                                      </p:to>
                                    </p:set>
                                    <p:set>
                                      <p:cBhvr>
                                        <p:cTn id="26" dur="2000" fill="hold"/>
                                        <p:tgtEl>
                                          <p:spTgt spid="12"/>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2000" fill="hold"/>
                                        <p:tgtEl>
                                          <p:spTgt spid="13"/>
                                        </p:tgtEl>
                                        <p:attrNameLst>
                                          <p:attrName>fillcolor</p:attrName>
                                        </p:attrNameLst>
                                      </p:cBhvr>
                                      <p:to>
                                        <a:srgbClr val="B8CCE4"/>
                                      </p:to>
                                    </p:animClr>
                                    <p:set>
                                      <p:cBhvr>
                                        <p:cTn id="29" dur="2000" fill="hold"/>
                                        <p:tgtEl>
                                          <p:spTgt spid="13"/>
                                        </p:tgtEl>
                                        <p:attrNameLst>
                                          <p:attrName>fill.type</p:attrName>
                                        </p:attrNameLst>
                                      </p:cBhvr>
                                      <p:to>
                                        <p:strVal val="solid"/>
                                      </p:to>
                                    </p:set>
                                    <p:set>
                                      <p:cBhvr>
                                        <p:cTn id="30" dur="2000" fill="hold"/>
                                        <p:tgtEl>
                                          <p:spTgt spid="1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2000" fill="hold"/>
                                        <p:tgtEl>
                                          <p:spTgt spid="14"/>
                                        </p:tgtEl>
                                        <p:attrNameLst>
                                          <p:attrName>fillcolor</p:attrName>
                                        </p:attrNameLst>
                                      </p:cBhvr>
                                      <p:to>
                                        <a:srgbClr val="B8CCE4"/>
                                      </p:to>
                                    </p:animClr>
                                    <p:set>
                                      <p:cBhvr>
                                        <p:cTn id="33" dur="2000" fill="hold"/>
                                        <p:tgtEl>
                                          <p:spTgt spid="14"/>
                                        </p:tgtEl>
                                        <p:attrNameLst>
                                          <p:attrName>fill.type</p:attrName>
                                        </p:attrNameLst>
                                      </p:cBhvr>
                                      <p:to>
                                        <p:strVal val="solid"/>
                                      </p:to>
                                    </p:set>
                                    <p:set>
                                      <p:cBhvr>
                                        <p:cTn id="34" dur="2000" fill="hold"/>
                                        <p:tgtEl>
                                          <p:spTgt spid="14"/>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pass assembler (Two pass translation)</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a:t>The second pass synthesizes the target program by using address information recorded in the symbol table.</a:t>
            </a:r>
          </a:p>
          <a:p>
            <a:r>
              <a:rPr lang="en-US" dirty="0"/>
              <a:t>Two pass translation </a:t>
            </a:r>
            <a:r>
              <a:rPr lang="en-US" dirty="0">
                <a:solidFill>
                  <a:srgbClr val="C00000"/>
                </a:solidFill>
              </a:rPr>
              <a:t>handles a forward reference </a:t>
            </a:r>
            <a:r>
              <a:rPr lang="en-US" dirty="0"/>
              <a:t>to a symbol naturally because the address of each symbol would be known before program synthesis begins.</a:t>
            </a:r>
          </a:p>
          <a:p>
            <a:endParaRPr lang="en-US" dirty="0"/>
          </a:p>
        </p:txBody>
      </p:sp>
      <p:sp>
        <p:nvSpPr>
          <p:cNvPr id="4" name="Rectangle 3"/>
          <p:cNvSpPr/>
          <p:nvPr/>
        </p:nvSpPr>
        <p:spPr>
          <a:xfrm>
            <a:off x="3077389" y="1159329"/>
            <a:ext cx="1611401" cy="665166"/>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tx1"/>
                </a:solidFill>
                <a:effectLst/>
                <a:uLnTx/>
                <a:uFillTx/>
                <a:latin typeface="+mj-lt"/>
                <a:ea typeface="Times New Roman"/>
              </a:rPr>
              <a:t>Pass I</a:t>
            </a:r>
            <a:endParaRPr kumimoji="0" lang="en-US" b="1" i="0" u="none" strike="noStrike" kern="0" cap="none" spc="0" normalizeH="0" baseline="0" noProof="0" dirty="0">
              <a:ln>
                <a:noFill/>
              </a:ln>
              <a:solidFill>
                <a:schemeClr val="tx1"/>
              </a:solidFill>
              <a:effectLst/>
              <a:uLnTx/>
              <a:uFillTx/>
              <a:latin typeface="+mj-lt"/>
              <a:ea typeface="Times New Roman"/>
            </a:endParaRPr>
          </a:p>
        </p:txBody>
      </p:sp>
      <p:sp>
        <p:nvSpPr>
          <p:cNvPr id="5" name="Rectangle 4"/>
          <p:cNvSpPr/>
          <p:nvPr/>
        </p:nvSpPr>
        <p:spPr>
          <a:xfrm>
            <a:off x="7588124" y="1159715"/>
            <a:ext cx="1599094" cy="664394"/>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tx1"/>
                </a:solidFill>
                <a:effectLst/>
                <a:uLnTx/>
                <a:uFillTx/>
                <a:latin typeface="+mj-lt"/>
                <a:ea typeface="Times New Roman"/>
              </a:rPr>
              <a:t>Pass II</a:t>
            </a:r>
            <a:endParaRPr kumimoji="0" lang="en-US" b="1" i="0" u="none" strike="noStrike" kern="0" cap="none" spc="0" normalizeH="0" baseline="0" noProof="0" dirty="0">
              <a:ln>
                <a:noFill/>
              </a:ln>
              <a:solidFill>
                <a:schemeClr val="tx1"/>
              </a:solidFill>
              <a:effectLst/>
              <a:uLnTx/>
              <a:uFillTx/>
              <a:latin typeface="+mj-lt"/>
              <a:ea typeface="Times New Roman"/>
            </a:endParaRPr>
          </a:p>
        </p:txBody>
      </p:sp>
      <p:cxnSp>
        <p:nvCxnSpPr>
          <p:cNvPr id="6" name="Straight Arrow Connector 5"/>
          <p:cNvCxnSpPr>
            <a:stCxn id="4" idx="3"/>
            <a:endCxn id="12" idx="1"/>
          </p:cNvCxnSpPr>
          <p:nvPr/>
        </p:nvCxnSpPr>
        <p:spPr>
          <a:xfrm flipV="1">
            <a:off x="4688790" y="1491589"/>
            <a:ext cx="474909" cy="323"/>
          </a:xfrm>
          <a:prstGeom prst="straightConnector1">
            <a:avLst/>
          </a:prstGeom>
          <a:ln w="22225">
            <a:solidFill>
              <a:srgbClr val="0E47A1"/>
            </a:solidFill>
            <a:tailEnd type="stealth" w="lg" len="lg"/>
          </a:ln>
        </p:spPr>
        <p:style>
          <a:lnRef idx="1">
            <a:schemeClr val="accent4"/>
          </a:lnRef>
          <a:fillRef idx="2">
            <a:schemeClr val="accent4"/>
          </a:fillRef>
          <a:effectRef idx="1">
            <a:schemeClr val="accent4"/>
          </a:effectRef>
          <a:fontRef idx="minor">
            <a:schemeClr val="dk1"/>
          </a:fontRef>
        </p:style>
      </p:cxnSp>
      <p:cxnSp>
        <p:nvCxnSpPr>
          <p:cNvPr id="7" name="Straight Arrow Connector 6"/>
          <p:cNvCxnSpPr>
            <a:stCxn id="12" idx="3"/>
            <a:endCxn id="5" idx="1"/>
          </p:cNvCxnSpPr>
          <p:nvPr/>
        </p:nvCxnSpPr>
        <p:spPr>
          <a:xfrm>
            <a:off x="7187432" y="1491589"/>
            <a:ext cx="400692" cy="323"/>
          </a:xfrm>
          <a:prstGeom prst="straightConnector1">
            <a:avLst/>
          </a:prstGeom>
          <a:ln w="22225">
            <a:solidFill>
              <a:srgbClr val="0E47A1"/>
            </a:solidFill>
            <a:tailEnd type="stealth" w="lg" len="lg"/>
          </a:ln>
        </p:spPr>
        <p:style>
          <a:lnRef idx="1">
            <a:schemeClr val="accent4"/>
          </a:lnRef>
          <a:fillRef idx="2">
            <a:schemeClr val="accent4"/>
          </a:fillRef>
          <a:effectRef idx="1">
            <a:schemeClr val="accent4"/>
          </a:effectRef>
          <a:fontRef idx="minor">
            <a:schemeClr val="dk1"/>
          </a:fontRef>
        </p:style>
      </p:cxnSp>
      <p:sp>
        <p:nvSpPr>
          <p:cNvPr id="8" name="Rectangle 7"/>
          <p:cNvSpPr/>
          <p:nvPr/>
        </p:nvSpPr>
        <p:spPr>
          <a:xfrm>
            <a:off x="1760229" y="1141827"/>
            <a:ext cx="1019982" cy="667512"/>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ysClr val="windowText" lastClr="000000"/>
                </a:solidFill>
                <a:effectLst/>
                <a:uLnTx/>
                <a:uFillTx/>
                <a:latin typeface="+mj-lt"/>
                <a:ea typeface="Calibri"/>
              </a:rPr>
              <a:t>Source Program</a:t>
            </a:r>
            <a:endParaRPr kumimoji="0" lang="en-US" b="1" i="0" u="none" strike="noStrike" kern="0" cap="none" spc="0" normalizeH="0" baseline="0" noProof="0" dirty="0">
              <a:ln>
                <a:noFill/>
              </a:ln>
              <a:solidFill>
                <a:sysClr val="windowText" lastClr="000000"/>
              </a:solidFill>
              <a:effectLst/>
              <a:uLnTx/>
              <a:uFillTx/>
              <a:latin typeface="+mj-lt"/>
              <a:ea typeface="Times New Roman"/>
            </a:endParaRPr>
          </a:p>
        </p:txBody>
      </p:sp>
      <p:sp>
        <p:nvSpPr>
          <p:cNvPr id="9" name="Rectangle 8"/>
          <p:cNvSpPr/>
          <p:nvPr/>
        </p:nvSpPr>
        <p:spPr>
          <a:xfrm>
            <a:off x="9434326" y="1141827"/>
            <a:ext cx="1003985" cy="667512"/>
          </a:xfrm>
          <a:prstGeom prst="rect">
            <a:avLst/>
          </a:prstGeom>
          <a:solidFill>
            <a:schemeClr val="bg1"/>
          </a:solidFill>
          <a:ln w="22225">
            <a:solidFill>
              <a:srgbClr val="0E47A1"/>
            </a:solidFill>
          </a:ln>
          <a:effectLst>
            <a:outerShdw dist="20000" dir="5400000" sx="99000" sy="99000" rotWithShape="0">
              <a:srgbClr val="000000">
                <a:alpha val="40000"/>
              </a:srgbClr>
            </a:outerShdw>
          </a:effectLst>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chemeClr val="tx1"/>
                </a:solidFill>
                <a:effectLst/>
                <a:uLnTx/>
                <a:uFillTx/>
                <a:latin typeface="+mj-lt"/>
                <a:ea typeface="Calibri"/>
              </a:rPr>
              <a:t>Target Program</a:t>
            </a:r>
            <a:endParaRPr kumimoji="0" lang="en-US" b="1" i="0" u="none" strike="noStrike" kern="0" cap="none" spc="0" normalizeH="0" baseline="0" noProof="0" dirty="0">
              <a:ln>
                <a:noFill/>
              </a:ln>
              <a:solidFill>
                <a:schemeClr val="tx1"/>
              </a:solidFill>
              <a:effectLst/>
              <a:uLnTx/>
              <a:uFillTx/>
              <a:latin typeface="+mj-lt"/>
              <a:ea typeface="Times New Roman"/>
            </a:endParaRPr>
          </a:p>
        </p:txBody>
      </p:sp>
      <p:cxnSp>
        <p:nvCxnSpPr>
          <p:cNvPr id="10" name="Straight Arrow Connector 9"/>
          <p:cNvCxnSpPr/>
          <p:nvPr/>
        </p:nvCxnSpPr>
        <p:spPr>
          <a:xfrm>
            <a:off x="9187218" y="1491266"/>
            <a:ext cx="230217" cy="0"/>
          </a:xfrm>
          <a:prstGeom prst="straightConnector1">
            <a:avLst/>
          </a:prstGeom>
          <a:ln w="22225">
            <a:solidFill>
              <a:srgbClr val="0E47A1"/>
            </a:solidFill>
            <a:tailEnd type="stealth" w="lg" len="lg"/>
          </a:ln>
        </p:spPr>
        <p:style>
          <a:lnRef idx="1">
            <a:schemeClr val="accent4"/>
          </a:lnRef>
          <a:fillRef idx="2">
            <a:schemeClr val="accent4"/>
          </a:fillRef>
          <a:effectRef idx="1">
            <a:schemeClr val="accent4"/>
          </a:effectRef>
          <a:fontRef idx="minor">
            <a:schemeClr val="dk1"/>
          </a:fontRef>
        </p:style>
      </p:cxnSp>
      <p:cxnSp>
        <p:nvCxnSpPr>
          <p:cNvPr id="11" name="Straight Arrow Connector 10"/>
          <p:cNvCxnSpPr/>
          <p:nvPr/>
        </p:nvCxnSpPr>
        <p:spPr>
          <a:xfrm>
            <a:off x="2780211" y="1483586"/>
            <a:ext cx="297178" cy="0"/>
          </a:xfrm>
          <a:prstGeom prst="straightConnector1">
            <a:avLst/>
          </a:prstGeom>
          <a:ln w="22225">
            <a:solidFill>
              <a:srgbClr val="0E47A1"/>
            </a:solidFill>
            <a:tailEnd type="stealth" w="lg" len="lg"/>
          </a:ln>
        </p:spPr>
        <p:style>
          <a:lnRef idx="1">
            <a:schemeClr val="accent4"/>
          </a:lnRef>
          <a:fillRef idx="2">
            <a:schemeClr val="accent4"/>
          </a:fillRef>
          <a:effectRef idx="1">
            <a:schemeClr val="accent4"/>
          </a:effectRef>
          <a:fontRef idx="minor">
            <a:schemeClr val="dk1"/>
          </a:fontRef>
        </p:style>
      </p:cxnSp>
      <p:sp>
        <p:nvSpPr>
          <p:cNvPr id="12" name="Rectangle 11"/>
          <p:cNvSpPr/>
          <p:nvPr/>
        </p:nvSpPr>
        <p:spPr>
          <a:xfrm>
            <a:off x="5163699" y="1157833"/>
            <a:ext cx="2023733" cy="667512"/>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tx1"/>
                </a:solidFill>
                <a:effectLst/>
                <a:uLnTx/>
                <a:uFillTx/>
                <a:latin typeface="+mj-lt"/>
                <a:ea typeface="Calibri"/>
                <a:cs typeface="Times New Roman"/>
              </a:rPr>
              <a:t>Intermediate representation</a:t>
            </a:r>
            <a:endParaRPr kumimoji="0" lang="en-US" b="1" i="0" u="none" strike="noStrike" kern="0" cap="none" spc="0" normalizeH="0" baseline="0" noProof="0" dirty="0">
              <a:ln>
                <a:noFill/>
              </a:ln>
              <a:solidFill>
                <a:schemeClr val="tx1"/>
              </a:solidFill>
              <a:effectLst/>
              <a:uLnTx/>
              <a:uFillTx/>
              <a:latin typeface="+mj-lt"/>
              <a:ea typeface="Calibri"/>
              <a:cs typeface="Times New Roman"/>
            </a:endParaRPr>
          </a:p>
        </p:txBody>
      </p:sp>
      <p:sp>
        <p:nvSpPr>
          <p:cNvPr id="13" name="Rectangle 12"/>
          <p:cNvSpPr/>
          <p:nvPr/>
        </p:nvSpPr>
        <p:spPr>
          <a:xfrm>
            <a:off x="4499765" y="2293149"/>
            <a:ext cx="1447800" cy="635500"/>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tx1"/>
                </a:solidFill>
                <a:effectLst/>
                <a:uLnTx/>
                <a:uFillTx/>
                <a:latin typeface="+mj-lt"/>
                <a:ea typeface="Calibri"/>
                <a:cs typeface="Times New Roman"/>
              </a:rPr>
              <a:t>Intermediate code </a:t>
            </a:r>
            <a:endParaRPr kumimoji="0" lang="en-US" b="1" i="0" u="none" strike="noStrike" kern="0" cap="none" spc="0" normalizeH="0" baseline="0" noProof="0" dirty="0">
              <a:ln>
                <a:noFill/>
              </a:ln>
              <a:solidFill>
                <a:schemeClr val="tx1"/>
              </a:solidFill>
              <a:effectLst/>
              <a:uLnTx/>
              <a:uFillTx/>
              <a:latin typeface="+mj-lt"/>
              <a:ea typeface="Calibri"/>
              <a:cs typeface="Times New Roman"/>
            </a:endParaRPr>
          </a:p>
        </p:txBody>
      </p:sp>
      <p:sp>
        <p:nvSpPr>
          <p:cNvPr id="14" name="Rectangle 13"/>
          <p:cNvSpPr/>
          <p:nvPr/>
        </p:nvSpPr>
        <p:spPr>
          <a:xfrm>
            <a:off x="6403546" y="2292763"/>
            <a:ext cx="1305489" cy="635500"/>
          </a:xfrm>
          <a:prstGeom prst="rect">
            <a:avLst/>
          </a:prstGeom>
          <a:solidFill>
            <a:schemeClr val="bg1"/>
          </a:solidFill>
          <a:ln w="22225">
            <a:solidFill>
              <a:srgbClr val="0E47A1"/>
            </a:solidFill>
          </a:ln>
        </p:spPr>
        <p:style>
          <a:lnRef idx="1">
            <a:schemeClr val="accent4"/>
          </a:lnRef>
          <a:fillRef idx="2">
            <a:schemeClr val="accent4"/>
          </a:fillRef>
          <a:effectRef idx="1">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en-US" b="1" i="0" u="none" strike="noStrike" kern="0" cap="none" spc="0" normalizeH="0" baseline="0" noProof="0" dirty="0" smtClean="0">
                <a:ln>
                  <a:noFill/>
                </a:ln>
                <a:solidFill>
                  <a:schemeClr val="tx1"/>
                </a:solidFill>
                <a:effectLst/>
                <a:uLnTx/>
                <a:uFillTx/>
                <a:latin typeface="+mj-lt"/>
                <a:ea typeface="Calibri"/>
                <a:cs typeface="Times New Roman"/>
              </a:rPr>
              <a:t>Data</a:t>
            </a:r>
            <a:r>
              <a:rPr kumimoji="0" lang="en-US" b="1" i="0" u="none" strike="noStrike" kern="0" cap="none" spc="0" normalizeH="0" noProof="0" dirty="0" smtClean="0">
                <a:ln>
                  <a:noFill/>
                </a:ln>
                <a:solidFill>
                  <a:schemeClr val="tx1"/>
                </a:solidFill>
                <a:effectLst/>
                <a:uLnTx/>
                <a:uFillTx/>
                <a:latin typeface="+mj-lt"/>
                <a:ea typeface="Calibri"/>
                <a:cs typeface="Times New Roman"/>
              </a:rPr>
              <a:t> structures</a:t>
            </a:r>
            <a:endParaRPr kumimoji="0" lang="en-US" b="1" i="0" u="none" strike="noStrike" kern="0" cap="none" spc="0" normalizeH="0" baseline="0" noProof="0" dirty="0">
              <a:ln>
                <a:noFill/>
              </a:ln>
              <a:solidFill>
                <a:schemeClr val="tx1"/>
              </a:solidFill>
              <a:effectLst/>
              <a:uLnTx/>
              <a:uFillTx/>
              <a:latin typeface="+mj-lt"/>
              <a:ea typeface="Calibri"/>
              <a:cs typeface="Times New Roman"/>
            </a:endParaRPr>
          </a:p>
        </p:txBody>
      </p:sp>
      <p:cxnSp>
        <p:nvCxnSpPr>
          <p:cNvPr id="15" name="Straight Arrow Connector 14"/>
          <p:cNvCxnSpPr>
            <a:stCxn id="12" idx="2"/>
            <a:endCxn id="13" idx="0"/>
          </p:cNvCxnSpPr>
          <p:nvPr/>
        </p:nvCxnSpPr>
        <p:spPr>
          <a:xfrm flipH="1">
            <a:off x="5223665" y="1825345"/>
            <a:ext cx="951901" cy="467804"/>
          </a:xfrm>
          <a:prstGeom prst="straightConnector1">
            <a:avLst/>
          </a:prstGeom>
          <a:ln w="22225">
            <a:solidFill>
              <a:srgbClr val="0E47A1"/>
            </a:solidFill>
            <a:tailEnd type="stealth" w="lg" len="lg"/>
          </a:ln>
        </p:spPr>
        <p:style>
          <a:lnRef idx="1">
            <a:schemeClr val="accent4"/>
          </a:lnRef>
          <a:fillRef idx="2">
            <a:schemeClr val="accent4"/>
          </a:fillRef>
          <a:effectRef idx="1">
            <a:schemeClr val="accent4"/>
          </a:effectRef>
          <a:fontRef idx="minor">
            <a:schemeClr val="dk1"/>
          </a:fontRef>
        </p:style>
      </p:cxnSp>
      <p:cxnSp>
        <p:nvCxnSpPr>
          <p:cNvPr id="16" name="Straight Arrow Connector 15"/>
          <p:cNvCxnSpPr>
            <a:stCxn id="12" idx="2"/>
            <a:endCxn id="14" idx="0"/>
          </p:cNvCxnSpPr>
          <p:nvPr/>
        </p:nvCxnSpPr>
        <p:spPr>
          <a:xfrm>
            <a:off x="6175566" y="1825345"/>
            <a:ext cx="880725" cy="467418"/>
          </a:xfrm>
          <a:prstGeom prst="straightConnector1">
            <a:avLst/>
          </a:prstGeom>
          <a:ln w="22225">
            <a:solidFill>
              <a:srgbClr val="0E47A1"/>
            </a:solidFill>
            <a:tailEnd type="stealth" w="lg" len="lg"/>
          </a:ln>
        </p:spPr>
        <p:style>
          <a:lnRef idx="1">
            <a:schemeClr val="accent4"/>
          </a:lnRef>
          <a:fillRef idx="2">
            <a:schemeClr val="accent4"/>
          </a:fillRef>
          <a:effectRef idx="1">
            <a:schemeClr val="accent4"/>
          </a:effectRef>
          <a:fontRef idx="minor">
            <a:schemeClr val="dk1"/>
          </a:fontRef>
        </p:style>
      </p:cxnSp>
      <p:sp>
        <p:nvSpPr>
          <p:cNvPr id="17" name="TextBox 16"/>
          <p:cNvSpPr txBox="1"/>
          <p:nvPr/>
        </p:nvSpPr>
        <p:spPr>
          <a:xfrm>
            <a:off x="3821827" y="5624036"/>
            <a:ext cx="3402661" cy="707886"/>
          </a:xfrm>
          <a:prstGeom prst="rect">
            <a:avLst/>
          </a:prstGeom>
          <a:noFill/>
        </p:spPr>
        <p:txBody>
          <a:bodyPr wrap="square" rtlCol="0">
            <a:spAutoFit/>
          </a:bodyPr>
          <a:lstStyle/>
          <a:p>
            <a:pPr algn="just"/>
            <a:r>
              <a:rPr lang="en-US" sz="2000" b="1" dirty="0" smtClean="0">
                <a:solidFill>
                  <a:srgbClr val="0E47A1"/>
                </a:solidFill>
              </a:rPr>
              <a:t>Use of a Symbol that precedes its definition in a program.</a:t>
            </a:r>
            <a:endParaRPr lang="en-US" sz="2000" b="1" dirty="0">
              <a:solidFill>
                <a:srgbClr val="0E47A1"/>
              </a:solidFill>
            </a:endParaRPr>
          </a:p>
        </p:txBody>
      </p:sp>
      <p:cxnSp>
        <p:nvCxnSpPr>
          <p:cNvPr id="18" name="Straight Arrow Connector 17"/>
          <p:cNvCxnSpPr/>
          <p:nvPr/>
        </p:nvCxnSpPr>
        <p:spPr>
          <a:xfrm flipV="1">
            <a:off x="5305223" y="4764471"/>
            <a:ext cx="0" cy="901769"/>
          </a:xfrm>
          <a:prstGeom prst="straightConnector1">
            <a:avLst/>
          </a:prstGeom>
          <a:ln w="25400">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317035" y="4346379"/>
            <a:ext cx="2164225" cy="430882"/>
          </a:xfrm>
          <a:prstGeom prst="rect">
            <a:avLst/>
          </a:prstGeom>
          <a:solidFill>
            <a:srgbClr val="03A9F5">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720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rgbClr val="94C8EC"/>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ppt_x"/>
                                          </p:val>
                                        </p:tav>
                                        <p:tav tm="100000">
                                          <p:val>
                                            <p:strVal val="#ppt_x"/>
                                          </p:val>
                                        </p:tav>
                                      </p:tavLst>
                                    </p:anim>
                                    <p:anim calcmode="lin" valueType="num">
                                      <p:cBhvr additive="base">
                                        <p:cTn id="27" dur="500" fill="hold"/>
                                        <p:tgtEl>
                                          <p:spTgt spid="1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ppt_x"/>
                                          </p:val>
                                        </p:tav>
                                        <p:tav tm="100000">
                                          <p:val>
                                            <p:strVal val="#ppt_x"/>
                                          </p:val>
                                        </p:tav>
                                      </p:tavLst>
                                    </p:anim>
                                    <p:anim calcmode="lin" valueType="num">
                                      <p:cBhvr additive="base">
                                        <p:cTn id="3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pass assembler (One pass translation)</a:t>
            </a:r>
          </a:p>
        </p:txBody>
      </p:sp>
      <p:sp>
        <p:nvSpPr>
          <p:cNvPr id="3" name="Content Placeholder 2"/>
          <p:cNvSpPr>
            <a:spLocks noGrp="1"/>
          </p:cNvSpPr>
          <p:nvPr>
            <p:ph idx="1"/>
          </p:nvPr>
        </p:nvSpPr>
        <p:spPr/>
        <p:txBody>
          <a:bodyPr/>
          <a:lstStyle/>
          <a:p>
            <a:r>
              <a:rPr lang="en-US" dirty="0"/>
              <a:t>A one pass assembler </a:t>
            </a:r>
            <a:r>
              <a:rPr lang="en-US" dirty="0">
                <a:solidFill>
                  <a:srgbClr val="C00000"/>
                </a:solidFill>
              </a:rPr>
              <a:t>requires one scan </a:t>
            </a:r>
            <a:r>
              <a:rPr lang="en-US" dirty="0"/>
              <a:t>of the source program to generate machine code.</a:t>
            </a:r>
          </a:p>
          <a:p>
            <a:r>
              <a:rPr lang="en-US" dirty="0" smtClean="0"/>
              <a:t>Location counter </a:t>
            </a:r>
            <a:r>
              <a:rPr lang="en-US" dirty="0"/>
              <a:t>processing, symbol table construction and target code generation proceed in single pass.</a:t>
            </a:r>
          </a:p>
          <a:p>
            <a:r>
              <a:rPr lang="en-US" dirty="0"/>
              <a:t>The issue of </a:t>
            </a:r>
            <a:r>
              <a:rPr lang="en-US" dirty="0">
                <a:solidFill>
                  <a:srgbClr val="C00000"/>
                </a:solidFill>
              </a:rPr>
              <a:t>forward references </a:t>
            </a:r>
            <a:r>
              <a:rPr lang="en-US" dirty="0"/>
              <a:t>can be solved using a process called </a:t>
            </a:r>
            <a:r>
              <a:rPr lang="en-US" dirty="0">
                <a:solidFill>
                  <a:srgbClr val="0E47A1"/>
                </a:solidFill>
              </a:rPr>
              <a:t>back patching</a:t>
            </a:r>
            <a:r>
              <a:rPr lang="en-US" dirty="0"/>
              <a:t>.</a:t>
            </a:r>
          </a:p>
          <a:p>
            <a:endParaRPr lang="en-US" dirty="0"/>
          </a:p>
        </p:txBody>
      </p:sp>
    </p:spTree>
    <p:extLst>
      <p:ext uri="{BB962C8B-B14F-4D97-AF65-F5344CB8AC3E}">
        <p14:creationId xmlns:p14="http://schemas.microsoft.com/office/powerpoint/2010/main" val="366473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sz="3000" b="1" dirty="0" smtClean="0">
                <a:solidFill>
                  <a:srgbClr val="0E47A1"/>
                </a:solidFill>
              </a:rPr>
              <a:t>Books:</a:t>
            </a:r>
          </a:p>
          <a:p>
            <a:pPr marL="514350" indent="-514350">
              <a:buFont typeface="+mj-lt"/>
              <a:buAutoNum type="arabicPeriod"/>
            </a:pPr>
            <a:r>
              <a:rPr lang="en-US" sz="2800" b="1" dirty="0" smtClean="0">
                <a:solidFill>
                  <a:srgbClr val="0E47A1"/>
                </a:solidFill>
              </a:rPr>
              <a:t>Compilers Principles, Techniques and Tools,</a:t>
            </a:r>
            <a:r>
              <a:rPr lang="en-US" sz="3000" b="1" dirty="0" smtClean="0">
                <a:solidFill>
                  <a:srgbClr val="0E47A1"/>
                </a:solidFill>
              </a:rPr>
              <a:t> </a:t>
            </a:r>
            <a:r>
              <a:rPr lang="en-US" b="1" dirty="0">
                <a:solidFill>
                  <a:srgbClr val="0E47A1"/>
                </a:solidFill>
              </a:rPr>
              <a:t>PEARSON Education </a:t>
            </a:r>
            <a:r>
              <a:rPr lang="en-US" b="1" dirty="0" smtClean="0">
                <a:solidFill>
                  <a:srgbClr val="0E47A1"/>
                </a:solidFill>
              </a:rPr>
              <a:t>(Second Edition)</a:t>
            </a:r>
          </a:p>
          <a:p>
            <a:pPr marL="0" indent="0">
              <a:buNone/>
            </a:pPr>
            <a:r>
              <a:rPr lang="en-US" dirty="0" smtClean="0"/>
              <a:t>	Authors: Alfred V. </a:t>
            </a:r>
            <a:r>
              <a:rPr lang="en-US" dirty="0" err="1" smtClean="0"/>
              <a:t>Aho</a:t>
            </a:r>
            <a:r>
              <a:rPr lang="en-US" dirty="0" smtClean="0"/>
              <a:t>, Monica S. Lam, Ravi </a:t>
            </a:r>
            <a:r>
              <a:rPr lang="en-US" dirty="0" err="1" smtClean="0"/>
              <a:t>Sethi</a:t>
            </a:r>
            <a:r>
              <a:rPr lang="en-US" dirty="0" smtClean="0"/>
              <a:t>, Jeffrey D. Ullman</a:t>
            </a:r>
          </a:p>
          <a:p>
            <a:pPr marL="457200" indent="-457200">
              <a:buFont typeface="+mj-lt"/>
              <a:buAutoNum type="arabicPeriod" startAt="2"/>
            </a:pPr>
            <a:r>
              <a:rPr lang="en-US" sz="2800" b="1" dirty="0">
                <a:solidFill>
                  <a:srgbClr val="0E47A1"/>
                </a:solidFill>
              </a:rPr>
              <a:t>Compiler Design, PEARSON </a:t>
            </a:r>
            <a:r>
              <a:rPr lang="en-US" b="1" dirty="0">
                <a:solidFill>
                  <a:srgbClr val="0E47A1"/>
                </a:solidFill>
              </a:rPr>
              <a:t>(for Gujarat Technological University)</a:t>
            </a:r>
          </a:p>
          <a:p>
            <a:pPr marL="0" indent="0">
              <a:buNone/>
            </a:pPr>
            <a:r>
              <a:rPr lang="en-US" dirty="0"/>
              <a:t>	</a:t>
            </a:r>
            <a:r>
              <a:rPr lang="en-US" dirty="0" smtClean="0"/>
              <a:t>Authors</a:t>
            </a:r>
            <a:r>
              <a:rPr lang="en-US" dirty="0"/>
              <a:t>: Alfred V. </a:t>
            </a:r>
            <a:r>
              <a:rPr lang="en-US" dirty="0" err="1"/>
              <a:t>Aho</a:t>
            </a:r>
            <a:r>
              <a:rPr lang="en-US" dirty="0"/>
              <a:t>, </a:t>
            </a:r>
            <a:r>
              <a:rPr lang="en-US" dirty="0" smtClean="0"/>
              <a:t>Ravi </a:t>
            </a:r>
            <a:r>
              <a:rPr lang="en-US" dirty="0" err="1"/>
              <a:t>Sethi</a:t>
            </a:r>
            <a:r>
              <a:rPr lang="en-US" dirty="0"/>
              <a:t>, Jeffrey D. Ullman</a:t>
            </a:r>
          </a:p>
        </p:txBody>
      </p:sp>
    </p:spTree>
    <p:extLst>
      <p:ext uri="{BB962C8B-B14F-4D97-AF65-F5344CB8AC3E}">
        <p14:creationId xmlns:p14="http://schemas.microsoft.com/office/powerpoint/2010/main" val="3967685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 </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7625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Processor Architecture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5905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Processor Architecture</a:t>
            </a:r>
          </a:p>
        </p:txBody>
      </p:sp>
      <p:sp>
        <p:nvSpPr>
          <p:cNvPr id="3" name="Content Placeholder 2"/>
          <p:cNvSpPr>
            <a:spLocks noGrp="1"/>
          </p:cNvSpPr>
          <p:nvPr>
            <p:ph idx="1"/>
          </p:nvPr>
        </p:nvSpPr>
        <p:spPr/>
        <p:txBody>
          <a:bodyPr/>
          <a:lstStyle/>
          <a:p>
            <a:r>
              <a:rPr lang="en-US" dirty="0"/>
              <a:t>When we think of instruction-level parallelism, we usually imagine a processor issuing several operations in a single clock cycle. In fact, it is possible for a machine to issue just one operation per </a:t>
            </a:r>
            <a:r>
              <a:rPr lang="en-US" dirty="0" smtClean="0"/>
              <a:t>clock</a:t>
            </a:r>
            <a:r>
              <a:rPr lang="en-US" dirty="0"/>
              <a:t> and yet achieve instruction-level parallelism using the concept of pipelining</a:t>
            </a:r>
            <a:r>
              <a:rPr lang="en-US" i="1" dirty="0" smtClean="0"/>
              <a:t>.</a:t>
            </a:r>
            <a:endParaRPr lang="en-US" dirty="0" smtClean="0"/>
          </a:p>
        </p:txBody>
      </p:sp>
    </p:spTree>
    <p:extLst>
      <p:ext uri="{BB962C8B-B14F-4D97-AF65-F5344CB8AC3E}">
        <p14:creationId xmlns:p14="http://schemas.microsoft.com/office/powerpoint/2010/main" val="4125519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Instruction Pipelines and Branch </a:t>
            </a:r>
            <a:r>
              <a:rPr lang="en-US" dirty="0" smtClean="0"/>
              <a:t>Delays</a:t>
            </a:r>
            <a:endParaRPr lang="en-US" dirty="0"/>
          </a:p>
        </p:txBody>
      </p:sp>
      <p:sp>
        <p:nvSpPr>
          <p:cNvPr id="3" name="Content Placeholder 2"/>
          <p:cNvSpPr>
            <a:spLocks noGrp="1"/>
          </p:cNvSpPr>
          <p:nvPr>
            <p:ph idx="1"/>
          </p:nvPr>
        </p:nvSpPr>
        <p:spPr/>
        <p:txBody>
          <a:bodyPr/>
          <a:lstStyle/>
          <a:p>
            <a:r>
              <a:rPr lang="en-US" dirty="0"/>
              <a:t>Practically every processor, be it a high-performance supercomputer or a </a:t>
            </a:r>
            <a:r>
              <a:rPr lang="en-US" dirty="0" smtClean="0"/>
              <a:t>standard </a:t>
            </a:r>
            <a:r>
              <a:rPr lang="en-US" dirty="0"/>
              <a:t>machine, uses an instruction pipeline. With an instruction pipeline, a new instruction can be fetched every clock while preceding instructions are still going through the pipeline. </a:t>
            </a:r>
            <a:endParaRPr lang="en-US" dirty="0" smtClean="0"/>
          </a:p>
          <a:p>
            <a:r>
              <a:rPr lang="en-US" dirty="0" smtClean="0"/>
              <a:t>Shown in below </a:t>
            </a:r>
            <a:r>
              <a:rPr lang="en-US" dirty="0"/>
              <a:t>Fig. </a:t>
            </a:r>
            <a:r>
              <a:rPr lang="en-US" dirty="0" smtClean="0"/>
              <a:t>is </a:t>
            </a:r>
            <a:r>
              <a:rPr lang="en-US" dirty="0"/>
              <a:t>a simple 5-stage instruction pipeline: it first fetches the instruction (IF), decodes it (ID), executes the </a:t>
            </a:r>
            <a:r>
              <a:rPr lang="en-US" dirty="0" smtClean="0"/>
              <a:t>operation </a:t>
            </a:r>
            <a:r>
              <a:rPr lang="en-US" dirty="0"/>
              <a:t>(EX), accesses the memory (MEM), and writes back the result (WB). </a:t>
            </a:r>
            <a:endParaRPr lang="en-US" dirty="0" smtClean="0"/>
          </a:p>
          <a:p>
            <a:endParaRPr lang="en-US" dirty="0"/>
          </a:p>
          <a:p>
            <a:endParaRPr lang="en-US" dirty="0" smtClean="0"/>
          </a:p>
          <a:p>
            <a:endParaRPr lang="en-US" dirty="0" smtClean="0"/>
          </a:p>
          <a:p>
            <a:endParaRPr lang="en-US" dirty="0" smtClean="0"/>
          </a:p>
          <a:p>
            <a:endParaRPr lang="en-US" dirty="0"/>
          </a:p>
          <a:p>
            <a:r>
              <a:rPr lang="en-US" dirty="0" smtClean="0"/>
              <a:t>The </a:t>
            </a:r>
            <a:r>
              <a:rPr lang="en-US" dirty="0"/>
              <a:t>figure shows how instructions </a:t>
            </a:r>
            <a:r>
              <a:rPr lang="en-US" dirty="0" err="1"/>
              <a:t>i</a:t>
            </a:r>
            <a:r>
              <a:rPr lang="en-US" dirty="0"/>
              <a:t>, </a:t>
            </a:r>
            <a:r>
              <a:rPr lang="en-US" dirty="0" err="1"/>
              <a:t>i</a:t>
            </a:r>
            <a:r>
              <a:rPr lang="en-US" dirty="0"/>
              <a:t> + 1, </a:t>
            </a:r>
            <a:r>
              <a:rPr lang="en-US" dirty="0" err="1"/>
              <a:t>i</a:t>
            </a:r>
            <a:r>
              <a:rPr lang="en-US" dirty="0"/>
              <a:t> + 2, </a:t>
            </a:r>
            <a:r>
              <a:rPr lang="en-US" dirty="0" err="1"/>
              <a:t>i</a:t>
            </a:r>
            <a:r>
              <a:rPr lang="en-US" dirty="0"/>
              <a:t> + 3, and </a:t>
            </a:r>
            <a:r>
              <a:rPr lang="en-US" dirty="0" err="1"/>
              <a:t>i</a:t>
            </a:r>
            <a:r>
              <a:rPr lang="en-US" dirty="0"/>
              <a:t> + 4 can execute at the same time. Each row corresponds to a clock tick, and each column in the figure specifies the stage each instruction occupies at each clock tick</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478" y="2783416"/>
            <a:ext cx="8173328" cy="2646713"/>
          </a:xfrm>
          <a:prstGeom prst="rect">
            <a:avLst/>
          </a:prstGeom>
        </p:spPr>
      </p:pic>
    </p:spTree>
    <p:extLst>
      <p:ext uri="{BB962C8B-B14F-4D97-AF65-F5344CB8AC3E}">
        <p14:creationId xmlns:p14="http://schemas.microsoft.com/office/powerpoint/2010/main" val="1849307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Pipelines and Branch Delays</a:t>
            </a:r>
          </a:p>
        </p:txBody>
      </p:sp>
      <p:sp>
        <p:nvSpPr>
          <p:cNvPr id="3" name="Content Placeholder 2"/>
          <p:cNvSpPr>
            <a:spLocks noGrp="1"/>
          </p:cNvSpPr>
          <p:nvPr>
            <p:ph idx="1"/>
          </p:nvPr>
        </p:nvSpPr>
        <p:spPr/>
        <p:txBody>
          <a:bodyPr/>
          <a:lstStyle/>
          <a:p>
            <a:r>
              <a:rPr lang="en-US" dirty="0"/>
              <a:t>If the result from an instruction is available by the time the succeeding </a:t>
            </a:r>
            <a:r>
              <a:rPr lang="en-US" dirty="0" smtClean="0"/>
              <a:t>instruction </a:t>
            </a:r>
            <a:r>
              <a:rPr lang="en-US" dirty="0"/>
              <a:t>needs the data, the processor can issue an instruction every clock. </a:t>
            </a:r>
            <a:endParaRPr lang="en-US" dirty="0" smtClean="0"/>
          </a:p>
          <a:p>
            <a:r>
              <a:rPr lang="en-US" dirty="0" smtClean="0"/>
              <a:t>Branch </a:t>
            </a:r>
            <a:r>
              <a:rPr lang="en-US" dirty="0"/>
              <a:t>instructions are especially problematic because until they are fetched, decoded and executed, the processor does not know which instruction will </a:t>
            </a:r>
            <a:r>
              <a:rPr lang="en-US" dirty="0" smtClean="0"/>
              <a:t>execute </a:t>
            </a:r>
            <a:r>
              <a:rPr lang="en-US" dirty="0"/>
              <a:t>next. Many processors speculatively fetch and decode the immediately succeeding instructions in case a branch is not taken. When a branch is found to be taken, the instruction pipeline is emptied and the branch target is fetched.</a:t>
            </a:r>
          </a:p>
          <a:p>
            <a:r>
              <a:rPr lang="en-US" dirty="0" smtClean="0"/>
              <a:t>Thus</a:t>
            </a:r>
            <a:r>
              <a:rPr lang="en-US" dirty="0"/>
              <a:t>, taken branches introduce a delay in the fetch of the branch target and introduce "hiccups" in the instruction pipeline. Advanced processors use hard-ware to predict the outcomes of branches based on their execution history and to </a:t>
            </a:r>
            <a:r>
              <a:rPr lang="en-US" dirty="0" smtClean="0"/>
              <a:t>pre-fetch </a:t>
            </a:r>
            <a:r>
              <a:rPr lang="en-US" dirty="0"/>
              <a:t>from the predicted target locations. Branch delays are nonetheless observed if branches are </a:t>
            </a:r>
            <a:r>
              <a:rPr lang="en-US" dirty="0" err="1" smtClean="0"/>
              <a:t>mis</a:t>
            </a:r>
            <a:r>
              <a:rPr lang="en-US" dirty="0" smtClean="0"/>
              <a:t>-predicted</a:t>
            </a:r>
            <a:r>
              <a:rPr lang="en-US" dirty="0"/>
              <a:t>.</a:t>
            </a:r>
          </a:p>
        </p:txBody>
      </p:sp>
    </p:spTree>
    <p:extLst>
      <p:ext uri="{BB962C8B-B14F-4D97-AF65-F5344CB8AC3E}">
        <p14:creationId xmlns:p14="http://schemas.microsoft.com/office/powerpoint/2010/main" val="1726315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Pipelined </a:t>
            </a:r>
            <a:r>
              <a:rPr lang="en-US" dirty="0" smtClean="0"/>
              <a:t>Execution</a:t>
            </a:r>
            <a:endParaRPr lang="en-US" dirty="0"/>
          </a:p>
        </p:txBody>
      </p:sp>
      <p:sp>
        <p:nvSpPr>
          <p:cNvPr id="3" name="Content Placeholder 2"/>
          <p:cNvSpPr>
            <a:spLocks noGrp="1"/>
          </p:cNvSpPr>
          <p:nvPr>
            <p:ph idx="1"/>
          </p:nvPr>
        </p:nvSpPr>
        <p:spPr/>
        <p:txBody>
          <a:bodyPr/>
          <a:lstStyle/>
          <a:p>
            <a:r>
              <a:rPr lang="en-US" sz="2150" dirty="0"/>
              <a:t>Some instructions take several clocks to execute. </a:t>
            </a:r>
            <a:endParaRPr lang="en-US" sz="2150" dirty="0" smtClean="0"/>
          </a:p>
          <a:p>
            <a:r>
              <a:rPr lang="en-US" sz="2150" dirty="0" smtClean="0"/>
              <a:t>One </a:t>
            </a:r>
            <a:r>
              <a:rPr lang="en-US" sz="2150" dirty="0"/>
              <a:t>common example is the memory-load operation. Even when a memory access hits in the cache, it </a:t>
            </a:r>
            <a:r>
              <a:rPr lang="en-US" sz="2150" dirty="0" smtClean="0"/>
              <a:t>usually </a:t>
            </a:r>
            <a:r>
              <a:rPr lang="en-US" sz="2150" dirty="0"/>
              <a:t>takes several clocks for the cache to return the data. </a:t>
            </a:r>
            <a:endParaRPr lang="en-US" sz="2150" dirty="0" smtClean="0"/>
          </a:p>
          <a:p>
            <a:r>
              <a:rPr lang="en-US" sz="2150" dirty="0" smtClean="0"/>
              <a:t>We </a:t>
            </a:r>
            <a:r>
              <a:rPr lang="en-US" sz="2150" dirty="0"/>
              <a:t>say that the execution of an instruction is pipelined if succeeding instructions not dependent on the result are allowed to proceed. </a:t>
            </a:r>
            <a:endParaRPr lang="en-US" sz="2150" dirty="0" smtClean="0"/>
          </a:p>
          <a:p>
            <a:r>
              <a:rPr lang="en-US" sz="2150" dirty="0" smtClean="0"/>
              <a:t>Thus</a:t>
            </a:r>
            <a:r>
              <a:rPr lang="en-US" sz="2150" dirty="0"/>
              <a:t>, even if a processor can issue only one operation per clock, several operations might be in their execution stages at the same time. </a:t>
            </a:r>
            <a:endParaRPr lang="en-US" sz="2150" dirty="0" smtClean="0"/>
          </a:p>
          <a:p>
            <a:r>
              <a:rPr lang="en-US" sz="2150" dirty="0" smtClean="0"/>
              <a:t>If </a:t>
            </a:r>
            <a:r>
              <a:rPr lang="en-US" sz="2150" dirty="0"/>
              <a:t>the deepest execution pipeline has n stages, potentially n operations can be  "in flight" at the same time.  </a:t>
            </a:r>
            <a:endParaRPr lang="en-US" sz="2150" dirty="0" smtClean="0"/>
          </a:p>
          <a:p>
            <a:r>
              <a:rPr lang="en-US" sz="2150" dirty="0" smtClean="0"/>
              <a:t>Note </a:t>
            </a:r>
            <a:r>
              <a:rPr lang="en-US" sz="2150" dirty="0"/>
              <a:t>that not all instructions are fully pipelined. While floating-point adds and multiplies often are fully pipelined, floating-point divides, being more complex and less frequently executed, often are not</a:t>
            </a:r>
            <a:r>
              <a:rPr lang="en-US" sz="2150" dirty="0" smtClean="0"/>
              <a:t>.</a:t>
            </a:r>
          </a:p>
          <a:p>
            <a:r>
              <a:rPr lang="en-US" sz="2150" dirty="0"/>
              <a:t>Most general-purpose processors dynamically detect dependences between consecutive instructions and automatically stall the execution of instructions if their operands are not available. Some processors, especially those embedded in hand-held devices, leave the dependence checking to the software in order to keep the hardware simple and power consumption low. In this case, the compiler is responsible for inserting "</a:t>
            </a:r>
            <a:r>
              <a:rPr lang="en-US" sz="2150" dirty="0" err="1"/>
              <a:t>noop</a:t>
            </a:r>
            <a:r>
              <a:rPr lang="en-US" sz="2150" dirty="0"/>
              <a:t>" instructions in the code if necessary to assure that the results are available when needed.</a:t>
            </a:r>
          </a:p>
          <a:p>
            <a:endParaRPr lang="en-US" sz="2150" dirty="0"/>
          </a:p>
        </p:txBody>
      </p:sp>
    </p:spTree>
    <p:extLst>
      <p:ext uri="{BB962C8B-B14F-4D97-AF65-F5344CB8AC3E}">
        <p14:creationId xmlns:p14="http://schemas.microsoft.com/office/powerpoint/2010/main" val="160798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Instruction </a:t>
            </a:r>
            <a:r>
              <a:rPr lang="en-US" dirty="0" smtClean="0"/>
              <a:t>Issue</a:t>
            </a:r>
            <a:endParaRPr lang="en-US" dirty="0"/>
          </a:p>
        </p:txBody>
      </p:sp>
      <p:sp>
        <p:nvSpPr>
          <p:cNvPr id="3" name="Content Placeholder 2"/>
          <p:cNvSpPr>
            <a:spLocks noGrp="1"/>
          </p:cNvSpPr>
          <p:nvPr>
            <p:ph idx="1"/>
          </p:nvPr>
        </p:nvSpPr>
        <p:spPr/>
        <p:txBody>
          <a:bodyPr/>
          <a:lstStyle/>
          <a:p>
            <a:r>
              <a:rPr lang="en-US" dirty="0"/>
              <a:t>By issuing several operations per clock, processors can keep even more </a:t>
            </a:r>
            <a:r>
              <a:rPr lang="en-US" dirty="0" smtClean="0"/>
              <a:t>operations </a:t>
            </a:r>
            <a:r>
              <a:rPr lang="en-US" dirty="0"/>
              <a:t>in flight. The largest number of operations that can be executed </a:t>
            </a:r>
            <a:r>
              <a:rPr lang="en-US" dirty="0" smtClean="0"/>
              <a:t>simultaneously </a:t>
            </a:r>
            <a:r>
              <a:rPr lang="en-US" dirty="0"/>
              <a:t>can be computed by multiplying the instruction issue width by the average number of stages in the execution pipeline.</a:t>
            </a:r>
          </a:p>
          <a:p>
            <a:r>
              <a:rPr lang="en-US" dirty="0" smtClean="0"/>
              <a:t>Like </a:t>
            </a:r>
            <a:r>
              <a:rPr lang="en-US" dirty="0"/>
              <a:t>pipelining, parallelism on multiple-issue machines can be managed </a:t>
            </a:r>
            <a:r>
              <a:rPr lang="en-US" dirty="0" smtClean="0"/>
              <a:t>either </a:t>
            </a:r>
            <a:r>
              <a:rPr lang="en-US" dirty="0"/>
              <a:t>by software or hardware. </a:t>
            </a:r>
            <a:endParaRPr lang="en-US" dirty="0" smtClean="0"/>
          </a:p>
          <a:p>
            <a:r>
              <a:rPr lang="en-US" dirty="0" smtClean="0"/>
              <a:t>Machines </a:t>
            </a:r>
            <a:r>
              <a:rPr lang="en-US" dirty="0"/>
              <a:t>that rely on software to manage their parallelism are known as VLIW (Very-Long-Instruction-Word) machines, while those that manage their parallelism with hardware are known as superscalar machines. </a:t>
            </a:r>
            <a:endParaRPr lang="en-US" dirty="0" smtClean="0"/>
          </a:p>
          <a:p>
            <a:r>
              <a:rPr lang="en-US" dirty="0"/>
              <a:t>Simple hardware schedulers execute instructions in the order in which they are fetched. </a:t>
            </a:r>
          </a:p>
          <a:p>
            <a:r>
              <a:rPr lang="en-US" dirty="0"/>
              <a:t>If a scheduler comes across a dependent instruction, it and all instructions that follow must wait until the dependences are resolved (i.e., the needed results are available). </a:t>
            </a:r>
          </a:p>
          <a:p>
            <a:r>
              <a:rPr lang="en-US" dirty="0"/>
              <a:t>Such machines obviously can benefit from having a static scheduler that places independent operations next to each other in the order of execution.</a:t>
            </a:r>
          </a:p>
          <a:p>
            <a:endParaRPr lang="en-US" dirty="0" smtClean="0"/>
          </a:p>
        </p:txBody>
      </p:sp>
    </p:spTree>
    <p:extLst>
      <p:ext uri="{BB962C8B-B14F-4D97-AF65-F5344CB8AC3E}">
        <p14:creationId xmlns:p14="http://schemas.microsoft.com/office/powerpoint/2010/main" val="1403945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Instruction </a:t>
            </a:r>
            <a:r>
              <a:rPr lang="en-US" dirty="0" smtClean="0"/>
              <a:t>Issue</a:t>
            </a:r>
            <a:endParaRPr lang="en-US" dirty="0"/>
          </a:p>
        </p:txBody>
      </p:sp>
      <p:sp>
        <p:nvSpPr>
          <p:cNvPr id="3" name="Content Placeholder 2"/>
          <p:cNvSpPr>
            <a:spLocks noGrp="1"/>
          </p:cNvSpPr>
          <p:nvPr>
            <p:ph idx="1"/>
          </p:nvPr>
        </p:nvSpPr>
        <p:spPr/>
        <p:txBody>
          <a:bodyPr/>
          <a:lstStyle/>
          <a:p>
            <a:r>
              <a:rPr lang="en-US" dirty="0" smtClean="0"/>
              <a:t>More </a:t>
            </a:r>
            <a:r>
              <a:rPr lang="en-US" dirty="0"/>
              <a:t>sophisticated schedulers can execute instructions "out of order." </a:t>
            </a:r>
            <a:endParaRPr lang="en-US" dirty="0" smtClean="0"/>
          </a:p>
          <a:p>
            <a:r>
              <a:rPr lang="en-US" dirty="0" smtClean="0"/>
              <a:t>Operations </a:t>
            </a:r>
            <a:r>
              <a:rPr lang="en-US" dirty="0"/>
              <a:t>are independently stalled and not allowed to execute until all the values they depend on have been produced. </a:t>
            </a:r>
            <a:endParaRPr lang="en-US" dirty="0" smtClean="0"/>
          </a:p>
          <a:p>
            <a:r>
              <a:rPr lang="en-US" dirty="0" smtClean="0"/>
              <a:t>Even </a:t>
            </a:r>
            <a:r>
              <a:rPr lang="en-US" dirty="0"/>
              <a:t>these schedulers benefit from static scheduling, because hardware schedulers have only a limited space in which to buffer operations that must be stalled. Static scheduling can place independent operations close together to allow better hardware utilization. </a:t>
            </a:r>
            <a:endParaRPr lang="en-US" dirty="0" smtClean="0"/>
          </a:p>
          <a:p>
            <a:r>
              <a:rPr lang="en-US" dirty="0" smtClean="0"/>
              <a:t>More importantly</a:t>
            </a:r>
            <a:r>
              <a:rPr lang="en-US" dirty="0"/>
              <a:t>, regardless how sophisticated a dynamic scheduler is, it cannot execute instructions it has not fetched. When the processor has to take an unexpected branch, it can only find parallelism among the newly fetched instructions. </a:t>
            </a:r>
            <a:endParaRPr lang="en-US" dirty="0" smtClean="0"/>
          </a:p>
          <a:p>
            <a:r>
              <a:rPr lang="en-US" dirty="0" smtClean="0"/>
              <a:t>The </a:t>
            </a:r>
            <a:r>
              <a:rPr lang="en-US" dirty="0"/>
              <a:t>compiler can enhance the performance of the dynamic scheduler by ensuring that these newly fetched instructions can execute in parallel.</a:t>
            </a:r>
          </a:p>
        </p:txBody>
      </p:sp>
    </p:spTree>
    <p:extLst>
      <p:ext uri="{BB962C8B-B14F-4D97-AF65-F5344CB8AC3E}">
        <p14:creationId xmlns:p14="http://schemas.microsoft.com/office/powerpoint/2010/main" val="4184399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deo Lecture 16x9 Light Template (2)">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VIdeo Lecture 16x9 Light Template (2)</Template>
  <TotalTime>6528</TotalTime>
  <Words>1563</Words>
  <Application>Microsoft Office PowerPoint</Application>
  <PresentationFormat>Widescreen</PresentationFormat>
  <Paragraphs>152</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Roboto Condensed Light</vt:lpstr>
      <vt:lpstr>Calibri</vt:lpstr>
      <vt:lpstr>Wingdings</vt:lpstr>
      <vt:lpstr>Times New Roman</vt:lpstr>
      <vt:lpstr>Wingdings 3</vt:lpstr>
      <vt:lpstr>Roboto Condensed</vt:lpstr>
      <vt:lpstr>Arial</vt:lpstr>
      <vt:lpstr>Segoe UI Black</vt:lpstr>
      <vt:lpstr>Wingdings 2</vt:lpstr>
      <vt:lpstr>VIdeo Lecture 16x9 Light Template (2)</vt:lpstr>
      <vt:lpstr>Unit – 8 Instruction-Level Parallelism</vt:lpstr>
      <vt:lpstr>PowerPoint Presentation</vt:lpstr>
      <vt:lpstr>Processor Architecture</vt:lpstr>
      <vt:lpstr>Processor Architecture</vt:lpstr>
      <vt:lpstr>Instruction Pipelines and Branch Delays</vt:lpstr>
      <vt:lpstr>Instruction Pipelines and Branch Delays</vt:lpstr>
      <vt:lpstr>Pipelined Execution</vt:lpstr>
      <vt:lpstr>Multiple Instruction Issue</vt:lpstr>
      <vt:lpstr>Multiple Instruction Issue</vt:lpstr>
      <vt:lpstr>Code-Scheduling Constraints</vt:lpstr>
      <vt:lpstr>Code-Scheduling Constraints</vt:lpstr>
      <vt:lpstr>Code-Scheduling Constraints</vt:lpstr>
      <vt:lpstr>Basic-Block Scheduling</vt:lpstr>
      <vt:lpstr>Basic-Block Scheduling</vt:lpstr>
      <vt:lpstr>Data-Dependence Graphs</vt:lpstr>
      <vt:lpstr>List Scheduling of Basic Blocks</vt:lpstr>
      <vt:lpstr>Prioritized Topological Orders</vt:lpstr>
      <vt:lpstr>Pass structure of assembler</vt:lpstr>
      <vt:lpstr>Pass structure of assembler</vt:lpstr>
      <vt:lpstr>Two pass assembler (Two pass translation)</vt:lpstr>
      <vt:lpstr>Two pass assembler (Two pass translation)</vt:lpstr>
      <vt:lpstr>Two pass assembler (Two pass translation)</vt:lpstr>
      <vt:lpstr>One pass assembler (One pass translation)</vt:lpstr>
      <vt:lpstr>References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umesh patel</cp:lastModifiedBy>
  <cp:revision>583</cp:revision>
  <dcterms:created xsi:type="dcterms:W3CDTF">2020-05-01T05:09:15Z</dcterms:created>
  <dcterms:modified xsi:type="dcterms:W3CDTF">2021-09-29T04:10:50Z</dcterms:modified>
</cp:coreProperties>
</file>