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Lst>
  <p:notesMasterIdLst>
    <p:notesMasterId r:id="rId53"/>
  </p:notesMasterIdLst>
  <p:sldIdLst>
    <p:sldId id="493" r:id="rId2"/>
    <p:sldId id="496" r:id="rId3"/>
    <p:sldId id="319" r:id="rId4"/>
    <p:sldId id="448" r:id="rId5"/>
    <p:sldId id="449" r:id="rId6"/>
    <p:sldId id="450" r:id="rId7"/>
    <p:sldId id="451" r:id="rId8"/>
    <p:sldId id="452" r:id="rId9"/>
    <p:sldId id="453" r:id="rId10"/>
    <p:sldId id="454" r:id="rId11"/>
    <p:sldId id="455" r:id="rId12"/>
    <p:sldId id="435" r:id="rId13"/>
    <p:sldId id="456" r:id="rId14"/>
    <p:sldId id="457" r:id="rId15"/>
    <p:sldId id="458" r:id="rId16"/>
    <p:sldId id="459" r:id="rId17"/>
    <p:sldId id="436" r:id="rId18"/>
    <p:sldId id="460" r:id="rId19"/>
    <p:sldId id="461" r:id="rId20"/>
    <p:sldId id="462" r:id="rId21"/>
    <p:sldId id="464" r:id="rId22"/>
    <p:sldId id="465" r:id="rId23"/>
    <p:sldId id="466" r:id="rId24"/>
    <p:sldId id="467" r:id="rId25"/>
    <p:sldId id="468" r:id="rId26"/>
    <p:sldId id="469" r:id="rId27"/>
    <p:sldId id="470" r:id="rId28"/>
    <p:sldId id="471" r:id="rId29"/>
    <p:sldId id="463" r:id="rId30"/>
    <p:sldId id="438" r:id="rId31"/>
    <p:sldId id="483" r:id="rId32"/>
    <p:sldId id="484" r:id="rId33"/>
    <p:sldId id="485" r:id="rId34"/>
    <p:sldId id="439" r:id="rId35"/>
    <p:sldId id="387" r:id="rId36"/>
    <p:sldId id="486" r:id="rId37"/>
    <p:sldId id="442" r:id="rId38"/>
    <p:sldId id="443" r:id="rId39"/>
    <p:sldId id="444" r:id="rId40"/>
    <p:sldId id="445" r:id="rId41"/>
    <p:sldId id="446" r:id="rId42"/>
    <p:sldId id="440" r:id="rId43"/>
    <p:sldId id="472" r:id="rId44"/>
    <p:sldId id="474" r:id="rId45"/>
    <p:sldId id="475" r:id="rId46"/>
    <p:sldId id="476" r:id="rId47"/>
    <p:sldId id="477" r:id="rId48"/>
    <p:sldId id="478" r:id="rId49"/>
    <p:sldId id="479" r:id="rId50"/>
    <p:sldId id="494" r:id="rId51"/>
    <p:sldId id="495" r:id="rId52"/>
  </p:sldIdLst>
  <p:sldSz cx="12192000" cy="6858000"/>
  <p:notesSz cx="6858000" cy="9144000"/>
  <p:embeddedFontLst>
    <p:embeddedFont>
      <p:font typeface="Roboto Condensed" panose="02000000000000000000" pitchFamily="2" charset="0"/>
      <p:regular r:id="rId54"/>
      <p:bold r:id="rId55"/>
      <p:italic r:id="rId56"/>
      <p:boldItalic r:id="rId57"/>
    </p:embeddedFont>
    <p:embeddedFont>
      <p:font typeface="Wingdings 2" panose="05020102010507070707" pitchFamily="18" charset="2"/>
      <p:regular r:id="rId58"/>
    </p:embeddedFont>
    <p:embeddedFont>
      <p:font typeface="Calibri" panose="020F0502020204030204" pitchFamily="34" charset="0"/>
      <p:regular r:id="rId59"/>
      <p:bold r:id="rId60"/>
      <p:italic r:id="rId61"/>
      <p:boldItalic r:id="rId62"/>
    </p:embeddedFont>
    <p:embeddedFont>
      <p:font typeface="Wingdings 3" panose="05040102010807070707" pitchFamily="18" charset="2"/>
      <p:regular r:id="rId63"/>
    </p:embeddedFont>
    <p:embeddedFont>
      <p:font typeface="Cambria Math" panose="02040503050406030204" pitchFamily="18" charset="0"/>
      <p:regular r:id="rId64"/>
    </p:embeddedFont>
    <p:embeddedFont>
      <p:font typeface="Segoe UI Black" panose="020B0A02040204020203" pitchFamily="34" charset="0"/>
      <p:bold r:id="rId65"/>
      <p:boldItalic r:id="rId66"/>
    </p:embeddedFont>
    <p:embeddedFont>
      <p:font typeface="Roboto Condensed Light" panose="02000000000000000000" pitchFamily="2" charset="0"/>
      <p:regular r:id="rId67"/>
      <p:italic r:id="rId68"/>
    </p:embeddedFont>
    <p:embeddedFont>
      <p:font typeface="Palatino Linotype" panose="02040502050505030304" pitchFamily="18" charset="0"/>
      <p:regular r:id="rId69"/>
      <p:bold r:id="rId70"/>
      <p:italic r:id="rId71"/>
      <p:boldItalic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5jEmR7FrT8pPtRK4tlhEw==" hashData="RXWf30TctSAKrzAtgVcJFamNMUadIVZGM15v5L1OnRpsH1vcVVnhAGBQxh+H1w/TpFiHZDemzefkM18TcIoi+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7A1"/>
    <a:srgbClr val="03A9F5"/>
    <a:srgbClr val="0972C6"/>
    <a:srgbClr val="607D8B"/>
    <a:srgbClr val="301B92"/>
    <a:srgbClr val="673BB7"/>
    <a:srgbClr val="ED524F"/>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71" d="100"/>
          <a:sy n="71"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5" name="Picture 14">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724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2448" y="-52871"/>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smtClean="0"/>
              <a:t>dixita.kagathara@darshan.ac.in</a:t>
            </a:r>
            <a:endParaRPr lang="en-US" dirty="0"/>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r>
              <a:rPr lang="en-US" dirty="0" smtClean="0"/>
              <a:t>+91 - 97277 47317 (CE Department)</a:t>
            </a:r>
            <a:endParaRPr lang="en-US" dirty="0"/>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marR="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en-US" sz="1600" kern="1200" dirty="0">
                <a:solidFill>
                  <a:schemeClr val="tx1"/>
                </a:solidFill>
                <a:latin typeface="+mn-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dirty="0" smtClean="0"/>
              <a:t>Computer Engineering Department</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smtClean="0"/>
              <a:t>Prof. </a:t>
            </a:r>
            <a:r>
              <a:rPr lang="en-US" dirty="0" err="1" smtClean="0"/>
              <a:t>Dixita</a:t>
            </a:r>
            <a:r>
              <a:rPr lang="en-US" dirty="0" smtClean="0"/>
              <a:t> B </a:t>
            </a:r>
            <a:r>
              <a:rPr lang="en-US" dirty="0" err="1" smtClean="0"/>
              <a:t>Kagathara</a:t>
            </a:r>
            <a:endParaRPr lang="en-US" dirty="0"/>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smtClean="0"/>
              <a:t>Compiler Design (CD)</a:t>
            </a:r>
            <a:endParaRPr lang="en-US" dirty="0"/>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1" name="Hexagon 30"/>
          <p:cNvSpPr/>
          <p:nvPr userDrawn="1"/>
        </p:nvSpPr>
        <p:spPr>
          <a:xfrm rot="5400000">
            <a:off x="4309292" y="1717040"/>
            <a:ext cx="3461658" cy="2984188"/>
          </a:xfrm>
          <a:prstGeom prst="hexagon">
            <a:avLst/>
          </a:prstGeom>
          <a:solidFill>
            <a:schemeClr val="bg1">
              <a:lumMod val="95000"/>
            </a:schemeClr>
          </a:solidFill>
          <a:ln w="57150">
            <a:solidFill>
              <a:srgbClr val="0E47A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Rectangle 33"/>
          <p:cNvSpPr/>
          <p:nvPr userDrawn="1"/>
        </p:nvSpPr>
        <p:spPr>
          <a:xfrm>
            <a:off x="7678346" y="2221532"/>
            <a:ext cx="4513654"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Tree>
    <p:extLst>
      <p:ext uri="{BB962C8B-B14F-4D97-AF65-F5344CB8AC3E}">
        <p14:creationId xmlns:p14="http://schemas.microsoft.com/office/powerpoint/2010/main" val="27789894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58659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5" name="Picture 14">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09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5" name="Picture 14">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85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0E47A1"/>
                    </a:gs>
                    <a:gs pos="100000">
                      <a:srgbClr val="03A9F5"/>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6"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8" name="Picture 17">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37223" y="6087939"/>
            <a:ext cx="2554142" cy="587453"/>
          </a:xfrm>
          <a:prstGeom prst="rect">
            <a:avLst/>
          </a:prstGeom>
        </p:spPr>
      </p:pic>
    </p:spTree>
    <p:extLst>
      <p:ext uri="{BB962C8B-B14F-4D97-AF65-F5344CB8AC3E}">
        <p14:creationId xmlns:p14="http://schemas.microsoft.com/office/powerpoint/2010/main" val="517909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24" name="Picture 23">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4616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24" name="Picture 23">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9579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Generation and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24" name="Picture 23">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85807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6666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mtClean="0"/>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smtClean="0"/>
              <a:t>Click icon to add picture</a:t>
            </a:r>
            <a:endParaRPr lang="en-US"/>
          </a:p>
        </p:txBody>
      </p:sp>
      <p:pic>
        <p:nvPicPr>
          <p:cNvPr id="31" name="Picture 30">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119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9/14/2021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59232122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13" r:id="rId9"/>
    <p:sldLayoutId id="2147483718" r:id="rId10"/>
    <p:sldLayoutId id="2147483670" r:id="rId11"/>
    <p:sldLayoutId id="2147483687" r:id="rId12"/>
    <p:sldLayoutId id="2147483688" r:id="rId13"/>
    <p:sldLayoutId id="2147483672" r:id="rId14"/>
    <p:sldLayoutId id="2147483689" r:id="rId15"/>
    <p:sldLayoutId id="2147483690" r:id="rId16"/>
    <p:sldLayoutId id="2147483673" r:id="rId17"/>
    <p:sldLayoutId id="2147483719"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9489" y="1122364"/>
            <a:ext cx="7901931" cy="2578780"/>
          </a:xfrm>
        </p:spPr>
        <p:txBody>
          <a:bodyPr/>
          <a:lstStyle/>
          <a:p>
            <a:r>
              <a:rPr lang="en-US" sz="4800" b="0" dirty="0">
                <a:latin typeface="Roboto Condensed Light" panose="02000000000000000000" pitchFamily="2" charset="0"/>
                <a:ea typeface="Roboto Condensed Light" panose="02000000000000000000" pitchFamily="2" charset="0"/>
              </a:rPr>
              <a:t>Unit</a:t>
            </a:r>
            <a:r>
              <a:rPr lang="en-US" dirty="0" smtClean="0"/>
              <a:t> </a:t>
            </a:r>
            <a:r>
              <a:rPr lang="en-US" sz="4800" b="0" dirty="0">
                <a:latin typeface="Roboto Condensed Light" panose="02000000000000000000" pitchFamily="2" charset="0"/>
                <a:ea typeface="Roboto Condensed Light" panose="02000000000000000000" pitchFamily="2" charset="0"/>
              </a:rPr>
              <a:t>– </a:t>
            </a:r>
            <a:r>
              <a:rPr lang="en-US" sz="4800" b="0" dirty="0" smtClean="0">
                <a:latin typeface="Roboto Condensed Light" panose="02000000000000000000" pitchFamily="2" charset="0"/>
                <a:ea typeface="Roboto Condensed Light" panose="02000000000000000000" pitchFamily="2" charset="0"/>
              </a:rPr>
              <a:t>7</a:t>
            </a:r>
            <a:r>
              <a:rPr lang="en-US" dirty="0" smtClean="0"/>
              <a:t/>
            </a:r>
            <a:br>
              <a:rPr lang="en-US" dirty="0" smtClean="0"/>
            </a:br>
            <a:r>
              <a:rPr lang="en-US" sz="4800" b="0" dirty="0" smtClean="0"/>
              <a:t>Code Generation &amp; Optimization</a:t>
            </a:r>
            <a:endParaRPr lang="en-US" sz="4800" dirty="0"/>
          </a:p>
        </p:txBody>
      </p:sp>
      <p:sp>
        <p:nvSpPr>
          <p:cNvPr id="16" name="Text Placeholder 15">
            <a:extLst>
              <a:ext uri="{FF2B5EF4-FFF2-40B4-BE49-F238E27FC236}">
                <a16:creationId xmlns:a16="http://schemas.microsoft.com/office/drawing/2014/main" xmlns="" id="{05EEC38D-B69A-4F45-9CFB-3F832F2054F3}"/>
              </a:ext>
            </a:extLst>
          </p:cNvPr>
          <p:cNvSpPr>
            <a:spLocks noGrp="1"/>
          </p:cNvSpPr>
          <p:nvPr>
            <p:ph type="body" sz="quarter" idx="11"/>
          </p:nvPr>
        </p:nvSpPr>
        <p:spPr/>
        <p:txBody>
          <a:bodyPr/>
          <a:lstStyle/>
          <a:p>
            <a:r>
              <a:rPr lang="en-US" dirty="0"/>
              <a:t>d</a:t>
            </a:r>
            <a:r>
              <a:rPr lang="en-US" dirty="0" smtClean="0"/>
              <a:t>ixita.kagathara@darshan.ac.in</a:t>
            </a:r>
            <a:endParaRPr lang="en-US" dirty="0"/>
          </a:p>
        </p:txBody>
      </p:sp>
      <p:sp>
        <p:nvSpPr>
          <p:cNvPr id="17" name="Text Placeholder 16">
            <a:extLst>
              <a:ext uri="{FF2B5EF4-FFF2-40B4-BE49-F238E27FC236}">
                <a16:creationId xmlns:a16="http://schemas.microsoft.com/office/drawing/2014/main" xmlns="" id="{3B892750-977A-4A19-B627-46C829D9CDA2}"/>
              </a:ext>
            </a:extLst>
          </p:cNvPr>
          <p:cNvSpPr>
            <a:spLocks noGrp="1"/>
          </p:cNvSpPr>
          <p:nvPr>
            <p:ph type="body" sz="quarter" idx="12"/>
          </p:nvPr>
        </p:nvSpPr>
        <p:spPr/>
        <p:txBody>
          <a:bodyPr/>
          <a:lstStyle/>
          <a:p>
            <a:r>
              <a:rPr lang="en-US" dirty="0"/>
              <a:t>+91 - 97277 </a:t>
            </a:r>
            <a:r>
              <a:rPr lang="en-US" dirty="0" smtClean="0"/>
              <a:t>47317 (CE Department)</a:t>
            </a:r>
            <a:endParaRPr lang="en-US" dirty="0"/>
          </a:p>
        </p:txBody>
      </p:sp>
      <p:sp>
        <p:nvSpPr>
          <p:cNvPr id="18" name="Text Placeholder 17">
            <a:extLst>
              <a:ext uri="{FF2B5EF4-FFF2-40B4-BE49-F238E27FC236}">
                <a16:creationId xmlns:a16="http://schemas.microsoft.com/office/drawing/2014/main" xmlns="" id="{DDD3C75D-9CAD-401D-B6F2-D687EEC3CDEC}"/>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9" name="Text Placeholder 18">
            <a:extLst>
              <a:ext uri="{FF2B5EF4-FFF2-40B4-BE49-F238E27FC236}">
                <a16:creationId xmlns:a16="http://schemas.microsoft.com/office/drawing/2014/main" xmlns="" id="{D6DA44CB-50AE-4D51-AC18-616176252887}"/>
              </a:ext>
            </a:extLst>
          </p:cNvPr>
          <p:cNvSpPr>
            <a:spLocks noGrp="1"/>
          </p:cNvSpPr>
          <p:nvPr>
            <p:ph type="body" sz="quarter" idx="14"/>
          </p:nvPr>
        </p:nvSpPr>
        <p:spPr/>
        <p:txBody>
          <a:bodyPr/>
          <a:lstStyle/>
          <a:p>
            <a:r>
              <a:rPr lang="en-US" dirty="0"/>
              <a:t>Prof. </a:t>
            </a:r>
            <a:r>
              <a:rPr lang="en-US" dirty="0" err="1" smtClean="0"/>
              <a:t>Dixita</a:t>
            </a:r>
            <a:r>
              <a:rPr lang="en-US" dirty="0" smtClean="0"/>
              <a:t> B. </a:t>
            </a:r>
            <a:r>
              <a:rPr lang="en-US" dirty="0" err="1" smtClean="0"/>
              <a:t>Kagathara</a:t>
            </a:r>
            <a:endParaRPr lang="en-US" dirty="0"/>
          </a:p>
        </p:txBody>
      </p:sp>
      <p:sp>
        <p:nvSpPr>
          <p:cNvPr id="20" name="Text Placeholder 19">
            <a:extLst>
              <a:ext uri="{FF2B5EF4-FFF2-40B4-BE49-F238E27FC236}">
                <a16:creationId xmlns:a16="http://schemas.microsoft.com/office/drawing/2014/main" xmlns="" id="{FF5B8673-7BA1-4EA7-991A-5F4DCD3054D0}"/>
              </a:ext>
            </a:extLst>
          </p:cNvPr>
          <p:cNvSpPr>
            <a:spLocks noGrp="1"/>
          </p:cNvSpPr>
          <p:nvPr>
            <p:ph type="body" sz="quarter" idx="16"/>
          </p:nvPr>
        </p:nvSpPr>
        <p:spPr/>
        <p:txBody>
          <a:bodyPr/>
          <a:lstStyle/>
          <a:p>
            <a:r>
              <a:rPr lang="en-US" b="1" dirty="0" smtClean="0"/>
              <a:t>Compiler Design </a:t>
            </a:r>
            <a:r>
              <a:rPr lang="en-US" dirty="0" smtClean="0">
                <a:latin typeface="Roboto Condensed Light" panose="02000000000000000000" pitchFamily="2" charset="0"/>
                <a:ea typeface="Roboto Condensed Light" panose="02000000000000000000" pitchFamily="2" charset="0"/>
              </a:rPr>
              <a:t>(CD)</a:t>
            </a:r>
          </a:p>
          <a:p>
            <a:r>
              <a:rPr lang="en-US" dirty="0">
                <a:latin typeface="Roboto Condensed Light" panose="02000000000000000000" pitchFamily="2" charset="0"/>
                <a:ea typeface="Roboto Condensed Light" panose="02000000000000000000" pitchFamily="2" charset="0"/>
              </a:rPr>
              <a:t>GTU # 3</a:t>
            </a:r>
            <a:r>
              <a:rPr lang="en-US" dirty="0" smtClean="0">
                <a:latin typeface="Roboto Condensed Light" panose="02000000000000000000" pitchFamily="2" charset="0"/>
                <a:ea typeface="Roboto Condensed Light" panose="02000000000000000000" pitchFamily="2" charset="0"/>
              </a:rPr>
              <a:t>170701</a:t>
            </a:r>
            <a:endParaRPr lang="en-US" dirty="0">
              <a:latin typeface="Roboto Condensed Light" panose="02000000000000000000" pitchFamily="2" charset="0"/>
              <a:ea typeface="Roboto Condensed Light" panose="02000000000000000000" pitchFamily="2" charset="0"/>
            </a:endParaRPr>
          </a:p>
        </p:txBody>
      </p:sp>
      <p:pic>
        <p:nvPicPr>
          <p:cNvPr id="3" name="Picture Placeholder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584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evaluation</a:t>
            </a:r>
          </a:p>
        </p:txBody>
      </p:sp>
      <p:sp>
        <p:nvSpPr>
          <p:cNvPr id="3" name="Content Placeholder 2"/>
          <p:cNvSpPr>
            <a:spLocks noGrp="1"/>
          </p:cNvSpPr>
          <p:nvPr>
            <p:ph idx="1"/>
          </p:nvPr>
        </p:nvSpPr>
        <p:spPr/>
        <p:txBody>
          <a:bodyPr/>
          <a:lstStyle/>
          <a:p>
            <a:pPr lvl="0"/>
            <a:r>
              <a:rPr lang="en-US" dirty="0"/>
              <a:t>The </a:t>
            </a:r>
            <a:r>
              <a:rPr lang="en-US" dirty="0">
                <a:solidFill>
                  <a:srgbClr val="C00000"/>
                </a:solidFill>
              </a:rPr>
              <a:t>order in which computations are performed </a:t>
            </a:r>
            <a:r>
              <a:rPr lang="en-US" dirty="0"/>
              <a:t>can affect the efficiency of the target code. </a:t>
            </a:r>
          </a:p>
          <a:p>
            <a:pPr lvl="0"/>
            <a:r>
              <a:rPr lang="en-US" dirty="0"/>
              <a:t>Some computation orders require fewer registers to hold intermediate results than others. </a:t>
            </a:r>
          </a:p>
          <a:p>
            <a:pPr lvl="0"/>
            <a:r>
              <a:rPr lang="en-US" dirty="0"/>
              <a:t>Picking a best order is another difficult, </a:t>
            </a:r>
            <a:r>
              <a:rPr lang="en-US" dirty="0">
                <a:solidFill>
                  <a:srgbClr val="C00000"/>
                </a:solidFill>
              </a:rPr>
              <a:t>NP-complete problem</a:t>
            </a:r>
            <a:r>
              <a:rPr lang="en-US" dirty="0"/>
              <a:t>.</a:t>
            </a:r>
          </a:p>
          <a:p>
            <a:endParaRPr lang="en-US" dirty="0"/>
          </a:p>
        </p:txBody>
      </p:sp>
    </p:spTree>
    <p:extLst>
      <p:ext uri="{BB962C8B-B14F-4D97-AF65-F5344CB8AC3E}">
        <p14:creationId xmlns:p14="http://schemas.microsoft.com/office/powerpoint/2010/main" val="41120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code generation </a:t>
            </a:r>
          </a:p>
        </p:txBody>
      </p:sp>
      <p:sp>
        <p:nvSpPr>
          <p:cNvPr id="3" name="Content Placeholder 2"/>
          <p:cNvSpPr>
            <a:spLocks noGrp="1"/>
          </p:cNvSpPr>
          <p:nvPr>
            <p:ph idx="1"/>
          </p:nvPr>
        </p:nvSpPr>
        <p:spPr/>
        <p:txBody>
          <a:bodyPr/>
          <a:lstStyle/>
          <a:p>
            <a:pPr lvl="0"/>
            <a:r>
              <a:rPr lang="en-GB" dirty="0"/>
              <a:t>The most important criterion for a code generator is that it produces correct code. </a:t>
            </a:r>
            <a:endParaRPr lang="en-US" dirty="0"/>
          </a:p>
          <a:p>
            <a:pPr lvl="0"/>
            <a:r>
              <a:rPr lang="en-GB" dirty="0"/>
              <a:t>The design of code generator should be in such a way so it can be implemented, tested, and maintained easily.</a:t>
            </a:r>
            <a:endParaRPr lang="en-US" dirty="0"/>
          </a:p>
          <a:p>
            <a:endParaRPr lang="en-US" dirty="0"/>
          </a:p>
        </p:txBody>
      </p:sp>
    </p:spTree>
    <p:extLst>
      <p:ext uri="{BB962C8B-B14F-4D97-AF65-F5344CB8AC3E}">
        <p14:creationId xmlns:p14="http://schemas.microsoft.com/office/powerpoint/2010/main" val="296746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a:t>T</a:t>
            </a:r>
            <a:r>
              <a:rPr lang="en-US" dirty="0" smtClean="0"/>
              <a:t>arget Machine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5532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machine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We will assume our target computer models a three-address machine </a:t>
                </a:r>
                <a:r>
                  <a:rPr lang="en-US" dirty="0" smtClean="0"/>
                  <a:t>with:</a:t>
                </a:r>
              </a:p>
              <a:p>
                <a:pPr marL="1001712" lvl="1" indent="-457200">
                  <a:buFont typeface="+mj-lt"/>
                  <a:buAutoNum type="arabicPeriod"/>
                </a:pPr>
                <a:r>
                  <a:rPr lang="en-US" dirty="0" smtClean="0"/>
                  <a:t>load </a:t>
                </a:r>
                <a:r>
                  <a:rPr lang="en-US" dirty="0"/>
                  <a:t>and store </a:t>
                </a:r>
                <a:r>
                  <a:rPr lang="en-US" dirty="0" smtClean="0"/>
                  <a:t>operations</a:t>
                </a:r>
              </a:p>
              <a:p>
                <a:pPr marL="1001712" lvl="1" indent="-457200">
                  <a:buFont typeface="+mj-lt"/>
                  <a:buAutoNum type="arabicPeriod"/>
                </a:pPr>
                <a:r>
                  <a:rPr lang="en-US" dirty="0" smtClean="0"/>
                  <a:t>computation operations</a:t>
                </a:r>
              </a:p>
              <a:p>
                <a:pPr marL="1001712" lvl="1" indent="-457200">
                  <a:buFont typeface="+mj-lt"/>
                  <a:buAutoNum type="arabicPeriod"/>
                </a:pPr>
                <a:r>
                  <a:rPr lang="en-US" dirty="0" smtClean="0"/>
                  <a:t>jump operations</a:t>
                </a:r>
              </a:p>
              <a:p>
                <a:pPr marL="1001712" lvl="1" indent="-457200">
                  <a:buFont typeface="+mj-lt"/>
                  <a:buAutoNum type="arabicPeriod"/>
                </a:pPr>
                <a:r>
                  <a:rPr lang="en-US" dirty="0" smtClean="0"/>
                  <a:t>conditional jumps</a:t>
                </a:r>
                <a:endParaRPr lang="en-US" dirty="0"/>
              </a:p>
              <a:p>
                <a:pPr lvl="0"/>
                <a:r>
                  <a:rPr lang="en-US" dirty="0"/>
                  <a:t>The underlying computer is a byte-addressable machine with </a:t>
                </a:r>
                <a14:m>
                  <m:oMath xmlns:m="http://schemas.openxmlformats.org/officeDocument/2006/math">
                    <m:r>
                      <a:rPr lang="en-US" i="1" dirty="0">
                        <a:latin typeface="Cambria Math" panose="02040503050406030204" pitchFamily="18" charset="0"/>
                      </a:rPr>
                      <m:t>𝑛</m:t>
                    </m:r>
                  </m:oMath>
                </a14:m>
                <a:r>
                  <a:rPr lang="en-US" dirty="0"/>
                  <a:t> general-purpose registers, </a:t>
                </a:r>
                <a14:m>
                  <m:oMath xmlns:m="http://schemas.openxmlformats.org/officeDocument/2006/math">
                    <m:r>
                      <a:rPr lang="en-US" i="1" dirty="0">
                        <a:latin typeface="Cambria Math" panose="02040503050406030204" pitchFamily="18" charset="0"/>
                      </a:rPr>
                      <m:t>𝑅</m:t>
                    </m:r>
                    <m:r>
                      <a:rPr lang="en-US" i="1" baseline="-25000" dirty="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𝑅</m:t>
                    </m:r>
                    <m:r>
                      <a:rPr lang="en-US" i="1" baseline="-25000" dirty="0">
                        <a:latin typeface="Cambria Math" panose="02040503050406030204" pitchFamily="18" charset="0"/>
                      </a:rPr>
                      <m:t>1</m:t>
                    </m:r>
                    <m:r>
                      <a:rPr lang="en-US" i="1" dirty="0">
                        <a:latin typeface="Cambria Math" panose="02040503050406030204" pitchFamily="18" charset="0"/>
                      </a:rPr>
                      <m:t>, . . . , </m:t>
                    </m:r>
                    <m:r>
                      <a:rPr lang="en-US" i="1" dirty="0">
                        <a:latin typeface="Cambria Math" panose="02040503050406030204" pitchFamily="18" charset="0"/>
                      </a:rPr>
                      <m:t>𝑅𝑛</m:t>
                    </m:r>
                    <m:r>
                      <a:rPr lang="en-US" i="1" dirty="0">
                        <a:latin typeface="Cambria Math" panose="02040503050406030204" pitchFamily="18" charset="0"/>
                      </a:rPr>
                      <m:t> </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333499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p:txBody>
          <a:bodyPr/>
          <a:lstStyle/>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endParaRPr lang="en-US" dirty="0"/>
          </a:p>
        </p:txBody>
      </p:sp>
      <p:graphicFrame>
        <p:nvGraphicFramePr>
          <p:cNvPr id="4" name="Table 3"/>
          <p:cNvGraphicFramePr>
            <a:graphicFrameLocks noGrp="1"/>
          </p:cNvGraphicFramePr>
          <p:nvPr>
            <p:extLst/>
          </p:nvPr>
        </p:nvGraphicFramePr>
        <p:xfrm>
          <a:off x="2245487" y="1903926"/>
          <a:ext cx="7701026" cy="2971800"/>
        </p:xfrm>
        <a:graphic>
          <a:graphicData uri="http://schemas.openxmlformats.org/drawingml/2006/table">
            <a:tbl>
              <a:tblPr firstRow="1" bandRow="1">
                <a:tableStyleId>{D7AC3CCA-C797-4891-BE02-D94E43425B78}</a:tableStyleId>
              </a:tblPr>
              <a:tblGrid>
                <a:gridCol w="1858391"/>
                <a:gridCol w="1524000"/>
                <a:gridCol w="2794635"/>
                <a:gridCol w="1524000"/>
              </a:tblGrid>
              <a:tr h="495300">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Mode</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Form</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Address</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r>
              <a:tr h="495300">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1</a:t>
                      </a:r>
                    </a:p>
                  </a:txBody>
                  <a:tcPr marL="68580" marR="68580" marT="0" marB="0">
                    <a:noFill/>
                  </a:tcPr>
                </a:tc>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0</a:t>
                      </a:r>
                    </a:p>
                  </a:txBody>
                  <a:tcPr marL="68580" marR="68580" marT="0" marB="0">
                    <a:noFill/>
                  </a:tcPr>
                </a:tc>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1</a:t>
                      </a:r>
                    </a:p>
                  </a:txBody>
                  <a:tcPr marL="68580" marR="68580" marT="0" marB="0">
                    <a:noFill/>
                  </a:tcPr>
                </a:tc>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0</a:t>
                      </a:r>
                    </a:p>
                  </a:txBody>
                  <a:tcPr marL="68580" marR="68580" marT="0" marB="0">
                    <a:noFill/>
                  </a:tcPr>
                </a:tc>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1</a:t>
                      </a:r>
                    </a:p>
                  </a:txBody>
                  <a:tcPr marL="68580" marR="68580" marT="0" marB="0">
                    <a:noFill/>
                  </a:tcPr>
                </a:tc>
              </a:tr>
            </a:tbl>
          </a:graphicData>
        </a:graphic>
      </p:graphicFrame>
    </p:spTree>
    <p:extLst>
      <p:ext uri="{BB962C8B-B14F-4D97-AF65-F5344CB8AC3E}">
        <p14:creationId xmlns:p14="http://schemas.microsoft.com/office/powerpoint/2010/main" val="22507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Cost</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lvl="0"/>
            <a:r>
              <a:rPr lang="en-US" dirty="0"/>
              <a:t>Calculate cost for following:</a:t>
            </a:r>
          </a:p>
          <a:p>
            <a:endParaRPr lang="en-US" dirty="0"/>
          </a:p>
        </p:txBody>
      </p:sp>
      <p:graphicFrame>
        <p:nvGraphicFramePr>
          <p:cNvPr id="4" name="Table 3"/>
          <p:cNvGraphicFramePr>
            <a:graphicFrameLocks noGrp="1"/>
          </p:cNvGraphicFramePr>
          <p:nvPr>
            <p:extLst/>
          </p:nvPr>
        </p:nvGraphicFramePr>
        <p:xfrm>
          <a:off x="2271120" y="979269"/>
          <a:ext cx="8121460" cy="2313432"/>
        </p:xfrm>
        <a:graphic>
          <a:graphicData uri="http://schemas.openxmlformats.org/drawingml/2006/table">
            <a:tbl>
              <a:tblPr firstRow="1" bandRow="1">
                <a:tableStyleId>{D7AC3CCA-C797-4891-BE02-D94E43425B78}</a:tableStyleId>
              </a:tblPr>
              <a:tblGrid>
                <a:gridCol w="2023682"/>
                <a:gridCol w="1524000"/>
                <a:gridCol w="3049778"/>
                <a:gridCol w="1524000"/>
              </a:tblGrid>
              <a:tr h="355600">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Mode</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Form</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Address</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0</a:t>
                      </a:r>
                    </a:p>
                  </a:txBody>
                  <a:tcPr marL="68580" marR="68580" marT="0" marB="0">
                    <a:noFill/>
                  </a:tcPr>
                </a:tc>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tr>
            </a:tbl>
          </a:graphicData>
        </a:graphic>
      </p:graphicFrame>
      <p:graphicFrame>
        <p:nvGraphicFramePr>
          <p:cNvPr id="5" name="Table 4"/>
          <p:cNvGraphicFramePr>
            <a:graphicFrameLocks noGrp="1"/>
          </p:cNvGraphicFramePr>
          <p:nvPr>
            <p:extLst/>
          </p:nvPr>
        </p:nvGraphicFramePr>
        <p:xfrm>
          <a:off x="2856963" y="4203879"/>
          <a:ext cx="5510626" cy="1871196"/>
        </p:xfrm>
        <a:graphic>
          <a:graphicData uri="http://schemas.openxmlformats.org/drawingml/2006/table">
            <a:tbl>
              <a:tblPr firstRow="1" bandRow="1">
                <a:tableStyleId>{D7AC3CCA-C797-4891-BE02-D94E43425B78}</a:tableStyleId>
              </a:tblPr>
              <a:tblGrid>
                <a:gridCol w="1548878"/>
                <a:gridCol w="3961748"/>
              </a:tblGrid>
              <a:tr h="1295400">
                <a:tc>
                  <a:txBody>
                    <a:bodyPr/>
                    <a:lstStyle/>
                    <a:p>
                      <a:pPr algn="l"/>
                      <a:r>
                        <a:rPr lang="en-US" sz="2200" b="0" dirty="0" smtClean="0"/>
                        <a:t>MOV B,R0</a:t>
                      </a:r>
                    </a:p>
                    <a:p>
                      <a:r>
                        <a:rPr lang="en-US" sz="2200" b="0" dirty="0" smtClean="0"/>
                        <a:t>ADD C,R0</a:t>
                      </a:r>
                    </a:p>
                    <a:p>
                      <a:r>
                        <a:rPr lang="en-US" sz="2200" b="0" dirty="0" smtClean="0"/>
                        <a:t>MOV R0,A</a:t>
                      </a:r>
                      <a:endParaRPr lang="en-US" sz="2200" b="0" dirty="0"/>
                    </a:p>
                  </a:txBody>
                  <a:tcPr>
                    <a:noFill/>
                  </a:tcPr>
                </a:tc>
                <a:tc>
                  <a:txBody>
                    <a:bodyPr/>
                    <a:lstStyle/>
                    <a:p>
                      <a:r>
                        <a:rPr lang="en-US" sz="2200" b="0" dirty="0" smtClean="0"/>
                        <a:t>MOV B,R0</a:t>
                      </a:r>
                      <a:r>
                        <a:rPr lang="en-US" sz="2200" b="0" dirty="0" smtClean="0">
                          <a:sym typeface="Wingdings" panose="05000000000000000000" pitchFamily="2" charset="2"/>
                        </a:rPr>
                        <a:t> </a:t>
                      </a:r>
                      <a:r>
                        <a:rPr lang="en-US" sz="2200" b="0" dirty="0" smtClean="0"/>
                        <a:t>cost = 1+1+0=2</a:t>
                      </a:r>
                    </a:p>
                    <a:p>
                      <a:r>
                        <a:rPr lang="en-US" sz="2200" b="0" dirty="0" smtClean="0"/>
                        <a:t>ADD C,R0</a:t>
                      </a:r>
                      <a:r>
                        <a:rPr lang="en-US" sz="2200" b="0" dirty="0" smtClean="0">
                          <a:sym typeface="Wingdings" panose="05000000000000000000" pitchFamily="2" charset="2"/>
                        </a:rPr>
                        <a:t> </a:t>
                      </a:r>
                      <a:r>
                        <a:rPr lang="en-US" sz="2200" b="0" dirty="0" smtClean="0"/>
                        <a:t>cost = 1+1+0=2</a:t>
                      </a:r>
                    </a:p>
                    <a:p>
                      <a:r>
                        <a:rPr lang="en-US" sz="2200" b="0" dirty="0" smtClean="0"/>
                        <a:t>MOV R0,A</a:t>
                      </a:r>
                      <a:r>
                        <a:rPr lang="en-US" sz="2200" b="0" dirty="0" smtClean="0">
                          <a:sym typeface="Wingdings" panose="05000000000000000000" pitchFamily="2" charset="2"/>
                        </a:rPr>
                        <a:t> </a:t>
                      </a:r>
                      <a:r>
                        <a:rPr lang="en-US" sz="2200" b="0" dirty="0" smtClean="0"/>
                        <a:t>cost = 1+0+1=2</a:t>
                      </a:r>
                      <a:endParaRPr lang="en-US" sz="2200" b="0" dirty="0"/>
                    </a:p>
                  </a:txBody>
                  <a:tcPr>
                    <a:noFill/>
                  </a:tcPr>
                </a:tc>
              </a:tr>
              <a:tr h="575796">
                <a:tc>
                  <a:txBody>
                    <a:bodyPr/>
                    <a:lstStyle/>
                    <a:p>
                      <a:endParaRPr lang="en-US" sz="2200" b="0" dirty="0"/>
                    </a:p>
                  </a:txBody>
                  <a:tcPr>
                    <a:noFill/>
                  </a:tcPr>
                </a:tc>
                <a:tc>
                  <a:txBody>
                    <a:bodyPr/>
                    <a:lstStyle/>
                    <a:p>
                      <a:r>
                        <a:rPr lang="en-US" sz="2200" b="0" dirty="0" smtClean="0"/>
                        <a:t>Total Cost=6</a:t>
                      </a:r>
                      <a:endParaRPr lang="en-US" sz="2200" b="0" dirty="0"/>
                    </a:p>
                  </a:txBody>
                  <a:tcPr>
                    <a:noFill/>
                  </a:tcPr>
                </a:tc>
              </a:tr>
            </a:tbl>
          </a:graphicData>
        </a:graphic>
      </p:graphicFrame>
      <p:sp>
        <p:nvSpPr>
          <p:cNvPr id="6" name="Rectangle 5"/>
          <p:cNvSpPr/>
          <p:nvPr/>
        </p:nvSpPr>
        <p:spPr>
          <a:xfrm>
            <a:off x="4490499" y="4251503"/>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09554" y="4603427"/>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0498" y="4958751"/>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0497" y="5569389"/>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42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0" nodeType="clickEffect">
                                  <p:stCondLst>
                                    <p:cond delay="0"/>
                                  </p:stCondLst>
                                  <p:childTnLst>
                                    <p:animEffect transition="out" filter="wipe(left)">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grpId="0" nodeType="clickEffect">
                                  <p:stCondLst>
                                    <p:cond delay="0"/>
                                  </p:stCondLst>
                                  <p:childTnLst>
                                    <p:animEffect transition="out" filter="wipe(left)">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Cost</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lvl="0"/>
            <a:r>
              <a:rPr lang="en-US" dirty="0"/>
              <a:t>Calculate cost for following:</a:t>
            </a:r>
          </a:p>
          <a:p>
            <a:endParaRPr lang="en-US" dirty="0"/>
          </a:p>
        </p:txBody>
      </p:sp>
      <p:graphicFrame>
        <p:nvGraphicFramePr>
          <p:cNvPr id="4" name="Table 3"/>
          <p:cNvGraphicFramePr>
            <a:graphicFrameLocks noGrp="1"/>
          </p:cNvGraphicFramePr>
          <p:nvPr>
            <p:extLst/>
          </p:nvPr>
        </p:nvGraphicFramePr>
        <p:xfrm>
          <a:off x="2271120" y="979269"/>
          <a:ext cx="8121460" cy="2313432"/>
        </p:xfrm>
        <a:graphic>
          <a:graphicData uri="http://schemas.openxmlformats.org/drawingml/2006/table">
            <a:tbl>
              <a:tblPr firstRow="1" bandRow="1">
                <a:tableStyleId>{D7AC3CCA-C797-4891-BE02-D94E43425B78}</a:tableStyleId>
              </a:tblPr>
              <a:tblGrid>
                <a:gridCol w="2023682"/>
                <a:gridCol w="1524000"/>
                <a:gridCol w="3049778"/>
                <a:gridCol w="1524000"/>
              </a:tblGrid>
              <a:tr h="355600">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Mode</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Form</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Address</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tr>
            </a:tbl>
          </a:graphicData>
        </a:graphic>
      </p:graphicFrame>
      <p:graphicFrame>
        <p:nvGraphicFramePr>
          <p:cNvPr id="10" name="Table 9"/>
          <p:cNvGraphicFramePr>
            <a:graphicFrameLocks noGrp="1"/>
          </p:cNvGraphicFramePr>
          <p:nvPr>
            <p:extLst/>
          </p:nvPr>
        </p:nvGraphicFramePr>
        <p:xfrm>
          <a:off x="2818327" y="4294031"/>
          <a:ext cx="5850937" cy="1566396"/>
        </p:xfrm>
        <a:graphic>
          <a:graphicData uri="http://schemas.openxmlformats.org/drawingml/2006/table">
            <a:tbl>
              <a:tblPr firstRow="1" bandRow="1">
                <a:tableStyleId>{D7AC3CCA-C797-4891-BE02-D94E43425B78}</a:tableStyleId>
              </a:tblPr>
              <a:tblGrid>
                <a:gridCol w="1889189"/>
                <a:gridCol w="3961748"/>
              </a:tblGrid>
              <a:tr h="990600">
                <a:tc>
                  <a:txBody>
                    <a:bodyPr/>
                    <a:lstStyle/>
                    <a:p>
                      <a:pPr algn="l"/>
                      <a:r>
                        <a:rPr lang="en-US" sz="2200" b="0" dirty="0" smtClean="0"/>
                        <a:t>MOV *R1 ,*R0</a:t>
                      </a:r>
                    </a:p>
                    <a:p>
                      <a:pPr algn="l"/>
                      <a:r>
                        <a:rPr lang="en-US" sz="2200" b="0" dirty="0" smtClean="0"/>
                        <a:t>MOV *R1 ,*R0</a:t>
                      </a:r>
                    </a:p>
                  </a:txBody>
                  <a:tcPr>
                    <a:noFill/>
                  </a:tcPr>
                </a:tc>
                <a:tc>
                  <a:txBody>
                    <a:bodyPr/>
                    <a:lstStyle/>
                    <a:p>
                      <a:pPr algn="l"/>
                      <a:r>
                        <a:rPr lang="en-US" sz="2200" b="0" dirty="0" smtClean="0"/>
                        <a:t>MOV *R1 ,*R0 </a:t>
                      </a:r>
                      <a:r>
                        <a:rPr lang="en-US" sz="2200" b="0" dirty="0" smtClean="0">
                          <a:sym typeface="Wingdings" panose="05000000000000000000" pitchFamily="2" charset="2"/>
                        </a:rPr>
                        <a:t> </a:t>
                      </a:r>
                      <a:r>
                        <a:rPr lang="en-US" sz="2200" b="0" dirty="0" smtClean="0"/>
                        <a:t>cost = 1+0+0=1</a:t>
                      </a:r>
                    </a:p>
                    <a:p>
                      <a:pPr algn="l"/>
                      <a:r>
                        <a:rPr lang="en-US" sz="2200" b="0" dirty="0" smtClean="0"/>
                        <a:t>MOV *R1 ,*R0 </a:t>
                      </a:r>
                      <a:r>
                        <a:rPr lang="en-US" sz="2200" b="0" dirty="0" smtClean="0">
                          <a:sym typeface="Wingdings" panose="05000000000000000000" pitchFamily="2" charset="2"/>
                        </a:rPr>
                        <a:t> </a:t>
                      </a:r>
                      <a:r>
                        <a:rPr lang="en-US" sz="2200" b="0" dirty="0" smtClean="0"/>
                        <a:t>cost = 1+0+0=1</a:t>
                      </a:r>
                    </a:p>
                  </a:txBody>
                  <a:tcPr>
                    <a:noFill/>
                  </a:tcPr>
                </a:tc>
              </a:tr>
              <a:tr h="575796">
                <a:tc>
                  <a:txBody>
                    <a:bodyPr/>
                    <a:lstStyle/>
                    <a:p>
                      <a:endParaRPr lang="en-US" sz="2200" b="0" dirty="0"/>
                    </a:p>
                  </a:txBody>
                  <a:tcPr>
                    <a:noFill/>
                  </a:tcPr>
                </a:tc>
                <a:tc>
                  <a:txBody>
                    <a:bodyPr/>
                    <a:lstStyle/>
                    <a:p>
                      <a:r>
                        <a:rPr lang="en-US" sz="2200" b="0" dirty="0" smtClean="0"/>
                        <a:t>Total Cost=2</a:t>
                      </a:r>
                      <a:endParaRPr lang="en-US" sz="2200" b="0" dirty="0"/>
                    </a:p>
                  </a:txBody>
                  <a:tcPr>
                    <a:noFill/>
                  </a:tcPr>
                </a:tc>
              </a:tr>
            </a:tbl>
          </a:graphicData>
        </a:graphic>
      </p:graphicFrame>
      <p:sp>
        <p:nvSpPr>
          <p:cNvPr id="11" name="Rectangle 10"/>
          <p:cNvSpPr/>
          <p:nvPr/>
        </p:nvSpPr>
        <p:spPr>
          <a:xfrm>
            <a:off x="4755357" y="4341657"/>
            <a:ext cx="3871043" cy="351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7276" y="4693581"/>
            <a:ext cx="3809124" cy="28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55357" y="5331755"/>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72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grpId="0" nodeType="clickEffect">
                                  <p:stCondLst>
                                    <p:cond delay="0"/>
                                  </p:stCondLst>
                                  <p:childTnLst>
                                    <p:animEffect transition="out" filter="wipe(left)">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blocks and flow graph</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8651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Blocks</a:t>
            </a:r>
          </a:p>
        </p:txBody>
      </p:sp>
      <p:sp>
        <p:nvSpPr>
          <p:cNvPr id="3" name="Content Placeholder 2"/>
          <p:cNvSpPr>
            <a:spLocks noGrp="1"/>
          </p:cNvSpPr>
          <p:nvPr>
            <p:ph idx="1"/>
          </p:nvPr>
        </p:nvSpPr>
        <p:spPr/>
        <p:txBody>
          <a:bodyPr/>
          <a:lstStyle/>
          <a:p>
            <a:r>
              <a:rPr lang="en-US" dirty="0"/>
              <a:t>A basic block is a </a:t>
            </a:r>
            <a:r>
              <a:rPr lang="en-US" dirty="0">
                <a:solidFill>
                  <a:srgbClr val="C00000"/>
                </a:solidFill>
              </a:rPr>
              <a:t>sequence of consecutive statements in which flow of control enters at the beginning and leaves at the end </a:t>
            </a:r>
            <a:r>
              <a:rPr lang="en-US" dirty="0"/>
              <a:t>without halt or possibility of branching except at the end. </a:t>
            </a:r>
          </a:p>
          <a:p>
            <a:r>
              <a:rPr lang="en-US" dirty="0"/>
              <a:t>The following sequence of three-address statements forms a basic block:</a:t>
            </a:r>
          </a:p>
          <a:p>
            <a:pPr marL="0" indent="0">
              <a:buNone/>
            </a:pPr>
            <a:r>
              <a:rPr lang="en-US" dirty="0"/>
              <a:t>		t1 := a*a</a:t>
            </a:r>
          </a:p>
          <a:p>
            <a:pPr marL="0" indent="0">
              <a:buNone/>
            </a:pPr>
            <a:r>
              <a:rPr lang="en-US" dirty="0"/>
              <a:t>		t2 := a*b</a:t>
            </a:r>
          </a:p>
          <a:p>
            <a:pPr marL="0" indent="0">
              <a:buNone/>
            </a:pPr>
            <a:r>
              <a:rPr lang="en-US" dirty="0"/>
              <a:t>		t3 := 2*t2</a:t>
            </a:r>
          </a:p>
          <a:p>
            <a:pPr marL="0" indent="0">
              <a:buNone/>
            </a:pPr>
            <a:r>
              <a:rPr lang="en-US" dirty="0"/>
              <a:t>		t4 := t1+t3</a:t>
            </a:r>
          </a:p>
          <a:p>
            <a:pPr marL="0" indent="0">
              <a:buNone/>
            </a:pPr>
            <a:r>
              <a:rPr lang="en-US" dirty="0"/>
              <a:t>		t5 := b*b</a:t>
            </a:r>
          </a:p>
          <a:p>
            <a:pPr marL="0" indent="0">
              <a:buNone/>
            </a:pPr>
            <a:r>
              <a:rPr lang="en-US" dirty="0"/>
              <a:t>		t6 := t4+t5</a:t>
            </a:r>
          </a:p>
          <a:p>
            <a:pPr lvl="0"/>
            <a:endParaRPr lang="en-US" dirty="0"/>
          </a:p>
        </p:txBody>
      </p:sp>
    </p:spTree>
    <p:extLst>
      <p:ext uri="{BB962C8B-B14F-4D97-AF65-F5344CB8AC3E}">
        <p14:creationId xmlns:p14="http://schemas.microsoft.com/office/powerpoint/2010/main" val="27683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Partition into basic blocks</a:t>
            </a:r>
          </a:p>
        </p:txBody>
      </p:sp>
      <p:sp>
        <p:nvSpPr>
          <p:cNvPr id="3" name="Content Placeholder 2"/>
          <p:cNvSpPr>
            <a:spLocks noGrp="1"/>
          </p:cNvSpPr>
          <p:nvPr>
            <p:ph idx="1"/>
          </p:nvPr>
        </p:nvSpPr>
        <p:spPr/>
        <p:txBody>
          <a:bodyPr/>
          <a:lstStyle/>
          <a:p>
            <a:pPr marL="0" indent="0">
              <a:buNone/>
            </a:pPr>
            <a:r>
              <a:rPr lang="en-US" dirty="0">
                <a:solidFill>
                  <a:srgbClr val="0E47A1"/>
                </a:solidFill>
              </a:rPr>
              <a:t>Input:</a:t>
            </a:r>
            <a:r>
              <a:rPr lang="en-US" dirty="0"/>
              <a:t> A sequence of three-address statements.</a:t>
            </a:r>
            <a:endParaRPr lang="en-US" sz="2000" dirty="0"/>
          </a:p>
          <a:p>
            <a:pPr marL="0" indent="0">
              <a:buNone/>
            </a:pPr>
            <a:r>
              <a:rPr lang="en-US" dirty="0">
                <a:solidFill>
                  <a:srgbClr val="0E47A1"/>
                </a:solidFill>
              </a:rPr>
              <a:t>Output:</a:t>
            </a:r>
            <a:r>
              <a:rPr lang="en-US" dirty="0"/>
              <a:t> A list of basic blocks with each three-address statement in exactly one block.</a:t>
            </a:r>
            <a:endParaRPr lang="en-US" sz="2000" dirty="0"/>
          </a:p>
          <a:p>
            <a:pPr marL="0" indent="0">
              <a:buNone/>
            </a:pPr>
            <a:r>
              <a:rPr lang="en-US" dirty="0">
                <a:solidFill>
                  <a:srgbClr val="0E47A1"/>
                </a:solidFill>
              </a:rPr>
              <a:t>Method:</a:t>
            </a:r>
            <a:endParaRPr lang="en-US" sz="2000" dirty="0">
              <a:solidFill>
                <a:srgbClr val="0E47A1"/>
              </a:solidFill>
            </a:endParaRPr>
          </a:p>
          <a:p>
            <a:pPr marL="457200" lvl="0" indent="-457200">
              <a:buClrTx/>
              <a:buFont typeface="+mj-lt"/>
              <a:buAutoNum type="arabicPeriod"/>
            </a:pPr>
            <a:r>
              <a:rPr lang="en-US" dirty="0"/>
              <a:t>We first determine the set of </a:t>
            </a:r>
            <a:r>
              <a:rPr lang="en-US" b="1" dirty="0"/>
              <a:t>leaders</a:t>
            </a:r>
            <a:r>
              <a:rPr lang="en-US" dirty="0"/>
              <a:t>, for that we use the following rules:</a:t>
            </a:r>
            <a:endParaRPr lang="en-US" sz="2000" dirty="0"/>
          </a:p>
          <a:p>
            <a:pPr marL="1314450" lvl="2" indent="-400050">
              <a:buClrTx/>
              <a:buFont typeface="+mj-lt"/>
              <a:buAutoNum type="romanUcPeriod"/>
            </a:pPr>
            <a:r>
              <a:rPr lang="en-US" sz="2200" dirty="0"/>
              <a:t>The first statement is a leader.</a:t>
            </a:r>
          </a:p>
          <a:p>
            <a:pPr marL="1314450" lvl="2" indent="-400050">
              <a:buClrTx/>
              <a:buFont typeface="+mj-lt"/>
              <a:buAutoNum type="romanUcPeriod"/>
            </a:pPr>
            <a:r>
              <a:rPr lang="en-US" sz="2200" dirty="0"/>
              <a:t>Any statement that is the target of a conditional or unconditional </a:t>
            </a:r>
            <a:r>
              <a:rPr lang="en-US" sz="2200" dirty="0" err="1"/>
              <a:t>goto</a:t>
            </a:r>
            <a:r>
              <a:rPr lang="en-US" sz="2200" dirty="0"/>
              <a:t> is a leader.</a:t>
            </a:r>
          </a:p>
          <a:p>
            <a:pPr marL="1314450" lvl="2" indent="-400050">
              <a:buClrTx/>
              <a:buFont typeface="+mj-lt"/>
              <a:buAutoNum type="romanUcPeriod"/>
            </a:pPr>
            <a:r>
              <a:rPr lang="en-US" sz="2200" dirty="0"/>
              <a:t>Any statement that immediately follows a </a:t>
            </a:r>
            <a:r>
              <a:rPr lang="en-US" sz="2200" dirty="0" err="1"/>
              <a:t>goto</a:t>
            </a:r>
            <a:r>
              <a:rPr lang="en-US" sz="2200" dirty="0"/>
              <a:t> or conditional </a:t>
            </a:r>
            <a:r>
              <a:rPr lang="en-US" sz="2200" dirty="0" err="1"/>
              <a:t>goto</a:t>
            </a:r>
            <a:r>
              <a:rPr lang="en-US" sz="2200" dirty="0"/>
              <a:t> statement is a leader</a:t>
            </a:r>
            <a:r>
              <a:rPr lang="en-US" sz="1900" dirty="0"/>
              <a:t>. </a:t>
            </a:r>
          </a:p>
          <a:p>
            <a:pPr marL="457200" indent="-400050">
              <a:buNone/>
            </a:pPr>
            <a:r>
              <a:rPr lang="en-US" dirty="0"/>
              <a:t>2. </a:t>
            </a:r>
            <a:r>
              <a:rPr lang="en-US" dirty="0" smtClean="0"/>
              <a:t>For </a:t>
            </a:r>
            <a:r>
              <a:rPr lang="en-US" dirty="0"/>
              <a:t>each leader, its basic block consists of the leader and all statements up to but not including the next leader or the end of the program.</a:t>
            </a:r>
            <a:endParaRPr lang="en-US" sz="2000" dirty="0"/>
          </a:p>
          <a:p>
            <a:endParaRPr lang="en-US" dirty="0"/>
          </a:p>
        </p:txBody>
      </p:sp>
    </p:spTree>
    <p:extLst>
      <p:ext uri="{BB962C8B-B14F-4D97-AF65-F5344CB8AC3E}">
        <p14:creationId xmlns:p14="http://schemas.microsoft.com/office/powerpoint/2010/main" val="284250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5074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79767" y="195312"/>
            <a:ext cx="7668994" cy="5770811"/>
          </a:xfrm>
          <a:prstGeom prst="rect">
            <a:avLst/>
          </a:prstGeom>
          <a:noFill/>
        </p:spPr>
        <p:txBody>
          <a:bodyPr wrap="square" rtlCol="0">
            <a:spAutoFit/>
          </a:bodyPr>
          <a:lstStyle/>
          <a:p>
            <a:r>
              <a:rPr lang="en-US" sz="3600" b="1" dirty="0" smtClean="0"/>
              <a:t>Topics to be covered </a:t>
            </a:r>
            <a:endParaRPr lang="en-US" sz="3600" b="1" dirty="0"/>
          </a:p>
          <a:p>
            <a:pPr marL="742950" lvl="1" indent="-285750">
              <a:lnSpc>
                <a:spcPct val="150000"/>
              </a:lnSpc>
              <a:buFont typeface="Arial" panose="020B0604020202020204" pitchFamily="34" charset="0"/>
              <a:buChar char="•"/>
            </a:pPr>
            <a:r>
              <a:rPr lang="en-US" sz="2400" dirty="0"/>
              <a:t>Issues in the design of a code </a:t>
            </a:r>
            <a:r>
              <a:rPr lang="en-US" sz="2400" dirty="0" smtClean="0"/>
              <a:t>generator</a:t>
            </a:r>
          </a:p>
          <a:p>
            <a:pPr marL="742950" lvl="1" indent="-285750">
              <a:lnSpc>
                <a:spcPct val="150000"/>
              </a:lnSpc>
              <a:buFont typeface="Arial" panose="020B0604020202020204" pitchFamily="34" charset="0"/>
              <a:buChar char="•"/>
            </a:pPr>
            <a:r>
              <a:rPr lang="en-US" sz="2400" dirty="0" smtClean="0"/>
              <a:t>The Target machine</a:t>
            </a:r>
          </a:p>
          <a:p>
            <a:pPr marL="742950" lvl="1" indent="-285750">
              <a:lnSpc>
                <a:spcPct val="150000"/>
              </a:lnSpc>
              <a:buFont typeface="Arial" panose="020B0604020202020204" pitchFamily="34" charset="0"/>
              <a:buChar char="•"/>
            </a:pPr>
            <a:r>
              <a:rPr lang="en-US" sz="2400" dirty="0" smtClean="0"/>
              <a:t>Basic block and flow-graph</a:t>
            </a:r>
          </a:p>
          <a:p>
            <a:pPr marL="742950" lvl="1" indent="-285750">
              <a:lnSpc>
                <a:spcPct val="150000"/>
              </a:lnSpc>
              <a:buFont typeface="Arial" panose="020B0604020202020204" pitchFamily="34" charset="0"/>
              <a:buChar char="•"/>
            </a:pPr>
            <a:r>
              <a:rPr lang="en-US" sz="2400" dirty="0" smtClean="0"/>
              <a:t>Transformation on basic block</a:t>
            </a:r>
          </a:p>
          <a:p>
            <a:pPr marL="742950" lvl="1" indent="-285750">
              <a:lnSpc>
                <a:spcPct val="150000"/>
              </a:lnSpc>
              <a:buFont typeface="Arial" panose="020B0604020202020204" pitchFamily="34" charset="0"/>
              <a:buChar char="•"/>
            </a:pPr>
            <a:r>
              <a:rPr lang="en-US" sz="2400" dirty="0" smtClean="0"/>
              <a:t>A simple code generator</a:t>
            </a:r>
          </a:p>
          <a:p>
            <a:pPr marL="742950" lvl="1" indent="-285750">
              <a:lnSpc>
                <a:spcPct val="150000"/>
              </a:lnSpc>
              <a:buFont typeface="Arial" panose="020B0604020202020204" pitchFamily="34" charset="0"/>
              <a:buChar char="•"/>
            </a:pPr>
            <a:r>
              <a:rPr lang="en-US" sz="2400" dirty="0" smtClean="0"/>
              <a:t>Code optimization</a:t>
            </a:r>
            <a:endParaRPr lang="en-US" sz="2400" dirty="0"/>
          </a:p>
          <a:p>
            <a:pPr marL="742950" lvl="1" indent="-285750">
              <a:lnSpc>
                <a:spcPct val="150000"/>
              </a:lnSpc>
              <a:buFont typeface="Arial" panose="020B0604020202020204" pitchFamily="34" charset="0"/>
              <a:buChar char="•"/>
            </a:pPr>
            <a:endParaRPr lang="en-US" sz="2400" dirty="0">
              <a:solidFill>
                <a:schemeClr val="bg1">
                  <a:lumMod val="50000"/>
                </a:schemeClr>
              </a:solidFill>
            </a:endParaRPr>
          </a:p>
          <a:p>
            <a:pPr marL="742950" lvl="1" indent="-285750">
              <a:lnSpc>
                <a:spcPct val="150000"/>
              </a:lnSpc>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77097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7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900"/>
                                        <p:tgtEl>
                                          <p:spTgt spid="9"/>
                                        </p:tgtEl>
                                      </p:cBhvr>
                                    </p:animEffect>
                                  </p:childTnLst>
                                </p:cTn>
                              </p:par>
                            </p:childTnLst>
                          </p:cTn>
                        </p:par>
                        <p:par>
                          <p:cTn id="17" fill="hold">
                            <p:stCondLst>
                              <p:cond delay="21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21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600"/>
                            </p:stCondLst>
                            <p:childTnLst>
                              <p:par>
                                <p:cTn id="25" presetID="1" presetClass="entr" presetSubtype="0" fill="hold" nodeType="afterEffect">
                                  <p:stCondLst>
                                    <p:cond delay="50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par>
                          <p:cTn id="27" fill="hold">
                            <p:stCondLst>
                              <p:cond delay="3100"/>
                            </p:stCondLst>
                            <p:childTnLst>
                              <p:par>
                                <p:cTn id="28" presetID="1" presetClass="entr" presetSubtype="0" fill="hold" nodeType="afterEffect">
                                  <p:stCondLst>
                                    <p:cond delay="50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par>
                          <p:cTn id="30" fill="hold">
                            <p:stCondLst>
                              <p:cond delay="3600"/>
                            </p:stCondLst>
                            <p:childTnLst>
                              <p:par>
                                <p:cTn id="31" presetID="1" presetClass="entr" presetSubtype="0" fill="hold" nodeType="afterEffect">
                                  <p:stCondLst>
                                    <p:cond delay="50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4100"/>
                            </p:stCondLst>
                            <p:childTnLst>
                              <p:par>
                                <p:cTn id="34" presetID="1" presetClass="entr" presetSubtype="0" fill="hold" nodeType="afterEffect">
                                  <p:stCondLst>
                                    <p:cond delay="50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par>
                          <p:cTn id="36" fill="hold">
                            <p:stCondLst>
                              <p:cond delay="4600"/>
                            </p:stCondLst>
                            <p:childTnLst>
                              <p:par>
                                <p:cTn id="37" presetID="1" presetClass="entr" presetSubtype="0" fill="hold" nodeType="afterEffect">
                                  <p:stCondLst>
                                    <p:cond delay="50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par>
                          <p:cTn id="39" fill="hold">
                            <p:stCondLst>
                              <p:cond delay="5100"/>
                            </p:stCondLst>
                            <p:childTnLst>
                              <p:par>
                                <p:cTn id="40" presetID="1" presetClass="entr" presetSubtype="0" fill="hold" nodeType="afterEffect">
                                  <p:stCondLst>
                                    <p:cond delay="50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Partition into basic blocks</a:t>
            </a:r>
          </a:p>
        </p:txBody>
      </p:sp>
      <p:sp>
        <p:nvSpPr>
          <p:cNvPr id="3" name="Content Placeholder 2"/>
          <p:cNvSpPr>
            <a:spLocks noGrp="1"/>
          </p:cNvSpPr>
          <p:nvPr>
            <p:ph idx="1"/>
          </p:nvPr>
        </p:nvSpPr>
        <p:spPr>
          <a:xfrm>
            <a:off x="131180" y="863444"/>
            <a:ext cx="5612797" cy="5590565"/>
          </a:xfrm>
        </p:spPr>
        <p:txBody>
          <a:bodyPr/>
          <a:lstStyle/>
          <a:p>
            <a:pPr marL="0" indent="0">
              <a:buNone/>
            </a:pPr>
            <a:r>
              <a:rPr lang="en-US" sz="2000" dirty="0"/>
              <a:t>begin	</a:t>
            </a:r>
          </a:p>
          <a:p>
            <a:pPr marL="0" indent="0">
              <a:buNone/>
            </a:pPr>
            <a:r>
              <a:rPr lang="en-US" sz="2000" dirty="0"/>
              <a:t>	prod := 0;</a:t>
            </a:r>
          </a:p>
          <a:p>
            <a:pPr marL="0" indent="0">
              <a:buNone/>
            </a:pPr>
            <a:r>
              <a:rPr lang="en-US" sz="2000" dirty="0"/>
              <a:t>                 	</a:t>
            </a:r>
            <a:r>
              <a:rPr lang="en-US" sz="2000" dirty="0" err="1"/>
              <a:t>i</a:t>
            </a:r>
            <a:r>
              <a:rPr lang="en-US" sz="2000" dirty="0"/>
              <a:t> := 1;</a:t>
            </a:r>
          </a:p>
          <a:p>
            <a:pPr marL="0" indent="0">
              <a:buNone/>
            </a:pPr>
            <a:r>
              <a:rPr lang="en-US" sz="2000" dirty="0"/>
              <a:t>                 do </a:t>
            </a:r>
          </a:p>
          <a:p>
            <a:pPr marL="0" indent="0">
              <a:buNone/>
            </a:pPr>
            <a:r>
              <a:rPr lang="en-US" sz="2000" dirty="0"/>
              <a:t>                             prod := prod + a[t1] * b[t2];</a:t>
            </a:r>
          </a:p>
          <a:p>
            <a:pPr marL="0" indent="0">
              <a:buNone/>
            </a:pPr>
            <a:r>
              <a:rPr lang="en-US" sz="2000" dirty="0"/>
              <a:t>                             </a:t>
            </a:r>
            <a:r>
              <a:rPr lang="en-US" sz="2000" dirty="0" err="1"/>
              <a:t>i</a:t>
            </a:r>
            <a:r>
              <a:rPr lang="en-US" sz="2000" dirty="0"/>
              <a:t> := i+1;</a:t>
            </a:r>
          </a:p>
          <a:p>
            <a:pPr marL="0" indent="0">
              <a:buNone/>
            </a:pPr>
            <a:r>
              <a:rPr lang="en-US" sz="2000" dirty="0"/>
              <a:t>                  while  </a:t>
            </a:r>
            <a:r>
              <a:rPr lang="en-US" sz="2000" dirty="0" err="1"/>
              <a:t>i</a:t>
            </a:r>
            <a:r>
              <a:rPr lang="en-US" sz="2000" dirty="0"/>
              <a:t>&lt;= 20</a:t>
            </a:r>
          </a:p>
          <a:p>
            <a:pPr marL="0" indent="0">
              <a:buNone/>
            </a:pPr>
            <a:r>
              <a:rPr lang="en-US" sz="2000" dirty="0"/>
              <a:t>end</a:t>
            </a:r>
          </a:p>
          <a:p>
            <a:endParaRPr lang="en-US" sz="2000" dirty="0"/>
          </a:p>
        </p:txBody>
      </p:sp>
      <p:sp>
        <p:nvSpPr>
          <p:cNvPr id="4" name="Rectangle 3"/>
          <p:cNvSpPr/>
          <p:nvPr/>
        </p:nvSpPr>
        <p:spPr>
          <a:xfrm>
            <a:off x="8046477" y="1297546"/>
            <a:ext cx="2667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prod := 0</a:t>
            </a:r>
          </a:p>
          <a:p>
            <a:r>
              <a:rPr lang="en-US" dirty="0" smtClean="0">
                <a:solidFill>
                  <a:schemeClr val="tx1"/>
                </a:solidFill>
              </a:rPr>
              <a:t>(</a:t>
            </a:r>
            <a:r>
              <a:rPr lang="en-US" dirty="0">
                <a:solidFill>
                  <a:schemeClr val="tx1"/>
                </a:solidFill>
              </a:rPr>
              <a:t>2)    </a:t>
            </a:r>
            <a:r>
              <a:rPr lang="en-US" dirty="0" err="1">
                <a:solidFill>
                  <a:schemeClr val="tx1"/>
                </a:solidFill>
              </a:rPr>
              <a:t>i</a:t>
            </a:r>
            <a:r>
              <a:rPr lang="en-US" dirty="0">
                <a:solidFill>
                  <a:schemeClr val="tx1"/>
                </a:solidFill>
              </a:rPr>
              <a:t> := </a:t>
            </a:r>
            <a:r>
              <a:rPr lang="en-US" dirty="0" smtClean="0">
                <a:solidFill>
                  <a:schemeClr val="tx1"/>
                </a:solidFill>
              </a:rPr>
              <a:t>1</a:t>
            </a:r>
          </a:p>
          <a:p>
            <a:r>
              <a:rPr lang="en-US" dirty="0" smtClean="0">
                <a:solidFill>
                  <a:schemeClr val="tx1"/>
                </a:solidFill>
              </a:rPr>
              <a:t>(</a:t>
            </a:r>
            <a:r>
              <a:rPr lang="en-US" dirty="0">
                <a:solidFill>
                  <a:schemeClr val="tx1"/>
                </a:solidFill>
              </a:rPr>
              <a:t>3)    t1 := 4*</a:t>
            </a:r>
            <a:r>
              <a:rPr lang="en-US" dirty="0" err="1">
                <a:solidFill>
                  <a:schemeClr val="tx1"/>
                </a:solidFill>
              </a:rPr>
              <a:t>i</a:t>
            </a:r>
            <a:endParaRPr lang="en-US" dirty="0">
              <a:solidFill>
                <a:schemeClr val="tx1"/>
              </a:solidFill>
            </a:endParaRPr>
          </a:p>
          <a:p>
            <a:r>
              <a:rPr lang="en-US" dirty="0" smtClean="0">
                <a:solidFill>
                  <a:schemeClr val="tx1"/>
                </a:solidFill>
              </a:rPr>
              <a:t>(</a:t>
            </a:r>
            <a:r>
              <a:rPr lang="en-US" dirty="0">
                <a:solidFill>
                  <a:schemeClr val="tx1"/>
                </a:solidFill>
              </a:rPr>
              <a:t>4)    t2 := a [t1]</a:t>
            </a:r>
          </a:p>
          <a:p>
            <a:r>
              <a:rPr lang="en-US" dirty="0" smtClean="0">
                <a:solidFill>
                  <a:schemeClr val="tx1"/>
                </a:solidFill>
              </a:rPr>
              <a:t>(</a:t>
            </a:r>
            <a:r>
              <a:rPr lang="en-US" dirty="0">
                <a:solidFill>
                  <a:schemeClr val="tx1"/>
                </a:solidFill>
              </a:rPr>
              <a:t>5)    t3 := 4*</a:t>
            </a:r>
            <a:r>
              <a:rPr lang="en-US" dirty="0" err="1">
                <a:solidFill>
                  <a:schemeClr val="tx1"/>
                </a:solidFill>
              </a:rPr>
              <a:t>i</a:t>
            </a:r>
            <a:endParaRPr lang="en-US" dirty="0">
              <a:solidFill>
                <a:schemeClr val="tx1"/>
              </a:solidFill>
            </a:endParaRPr>
          </a:p>
          <a:p>
            <a:r>
              <a:rPr lang="en-US" dirty="0" smtClean="0">
                <a:solidFill>
                  <a:schemeClr val="tx1"/>
                </a:solidFill>
              </a:rPr>
              <a:t>(</a:t>
            </a:r>
            <a:r>
              <a:rPr lang="en-US" dirty="0">
                <a:solidFill>
                  <a:schemeClr val="tx1"/>
                </a:solidFill>
              </a:rPr>
              <a:t>6)    t4 :=b [t3]</a:t>
            </a:r>
          </a:p>
          <a:p>
            <a:r>
              <a:rPr lang="en-US" dirty="0" smtClean="0">
                <a:solidFill>
                  <a:schemeClr val="tx1"/>
                </a:solidFill>
              </a:rPr>
              <a:t>(</a:t>
            </a:r>
            <a:r>
              <a:rPr lang="en-US" dirty="0">
                <a:solidFill>
                  <a:schemeClr val="tx1"/>
                </a:solidFill>
              </a:rPr>
              <a:t>7)    t5 := t2*t4</a:t>
            </a:r>
          </a:p>
          <a:p>
            <a:r>
              <a:rPr lang="en-US" dirty="0" smtClean="0">
                <a:solidFill>
                  <a:schemeClr val="tx1"/>
                </a:solidFill>
              </a:rPr>
              <a:t>(</a:t>
            </a:r>
            <a:r>
              <a:rPr lang="en-US" dirty="0">
                <a:solidFill>
                  <a:schemeClr val="tx1"/>
                </a:solidFill>
              </a:rPr>
              <a:t>8)    t6 := prod +t5</a:t>
            </a:r>
          </a:p>
          <a:p>
            <a:r>
              <a:rPr lang="en-US" dirty="0" smtClean="0">
                <a:solidFill>
                  <a:schemeClr val="tx1"/>
                </a:solidFill>
              </a:rPr>
              <a:t>(</a:t>
            </a:r>
            <a:r>
              <a:rPr lang="en-US" dirty="0">
                <a:solidFill>
                  <a:schemeClr val="tx1"/>
                </a:solidFill>
              </a:rPr>
              <a:t>9)    prod := t6</a:t>
            </a:r>
          </a:p>
          <a:p>
            <a:r>
              <a:rPr lang="en-US" dirty="0" smtClean="0">
                <a:solidFill>
                  <a:schemeClr val="tx1"/>
                </a:solidFill>
              </a:rPr>
              <a:t>(</a:t>
            </a:r>
            <a:r>
              <a:rPr lang="en-US" dirty="0">
                <a:solidFill>
                  <a:schemeClr val="tx1"/>
                </a:solidFill>
              </a:rPr>
              <a:t>10)  t7 := i+1</a:t>
            </a:r>
          </a:p>
          <a:p>
            <a:r>
              <a:rPr lang="en-US" dirty="0" smtClean="0">
                <a:solidFill>
                  <a:schemeClr val="tx1"/>
                </a:solidFill>
              </a:rPr>
              <a:t>(</a:t>
            </a:r>
            <a:r>
              <a:rPr lang="en-US" dirty="0">
                <a:solidFill>
                  <a:schemeClr val="tx1"/>
                </a:solidFill>
              </a:rPr>
              <a:t>11)  </a:t>
            </a:r>
            <a:r>
              <a:rPr lang="en-US" dirty="0" err="1">
                <a:solidFill>
                  <a:schemeClr val="tx1"/>
                </a:solidFill>
              </a:rPr>
              <a:t>i</a:t>
            </a:r>
            <a:r>
              <a:rPr lang="en-US" dirty="0">
                <a:solidFill>
                  <a:schemeClr val="tx1"/>
                </a:solidFill>
              </a:rPr>
              <a:t> := t7</a:t>
            </a:r>
          </a:p>
          <a:p>
            <a:r>
              <a:rPr lang="en-US" dirty="0" smtClean="0">
                <a:solidFill>
                  <a:schemeClr val="tx1"/>
                </a:solidFill>
              </a:rPr>
              <a:t>(</a:t>
            </a:r>
            <a:r>
              <a:rPr lang="en-US" dirty="0">
                <a:solidFill>
                  <a:schemeClr val="tx1"/>
                </a:solidFill>
              </a:rPr>
              <a:t>12)  if  </a:t>
            </a:r>
            <a:r>
              <a:rPr lang="en-US" dirty="0" err="1">
                <a:solidFill>
                  <a:schemeClr val="tx1"/>
                </a:solidFill>
              </a:rPr>
              <a:t>i</a:t>
            </a:r>
            <a:r>
              <a:rPr lang="en-US" dirty="0">
                <a:solidFill>
                  <a:schemeClr val="tx1"/>
                </a:solidFill>
              </a:rPr>
              <a:t>&lt;=20 </a:t>
            </a:r>
            <a:r>
              <a:rPr lang="en-US" dirty="0" err="1">
                <a:solidFill>
                  <a:schemeClr val="tx1"/>
                </a:solidFill>
              </a:rPr>
              <a:t>goto</a:t>
            </a:r>
            <a:r>
              <a:rPr lang="en-US" dirty="0">
                <a:solidFill>
                  <a:schemeClr val="tx1"/>
                </a:solidFill>
              </a:rPr>
              <a:t> (3)</a:t>
            </a:r>
          </a:p>
          <a:p>
            <a:endParaRPr lang="en-US" dirty="0">
              <a:solidFill>
                <a:schemeClr val="tx1"/>
              </a:solidFill>
            </a:endParaRPr>
          </a:p>
        </p:txBody>
      </p:sp>
      <p:sp>
        <p:nvSpPr>
          <p:cNvPr id="5" name="Rectangle 4"/>
          <p:cNvSpPr/>
          <p:nvPr/>
        </p:nvSpPr>
        <p:spPr>
          <a:xfrm>
            <a:off x="10056252" y="1297546"/>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Leader</a:t>
            </a:r>
            <a:endParaRPr lang="en-US" b="1" dirty="0">
              <a:solidFill>
                <a:srgbClr val="C00000"/>
              </a:solidFill>
            </a:endParaRPr>
          </a:p>
        </p:txBody>
      </p:sp>
      <p:cxnSp>
        <p:nvCxnSpPr>
          <p:cNvPr id="6" name="Straight Arrow Connector 5"/>
          <p:cNvCxnSpPr/>
          <p:nvPr/>
        </p:nvCxnSpPr>
        <p:spPr>
          <a:xfrm flipH="1">
            <a:off x="9522857" y="1464234"/>
            <a:ext cx="81438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730629" y="2059546"/>
            <a:ext cx="352424" cy="2514600"/>
            <a:chOff x="5105400" y="1905000"/>
            <a:chExt cx="352424" cy="2514600"/>
          </a:xfrm>
        </p:grpSpPr>
        <p:cxnSp>
          <p:nvCxnSpPr>
            <p:cNvPr id="8" name="Straight Connector 7"/>
            <p:cNvCxnSpPr/>
            <p:nvPr/>
          </p:nvCxnSpPr>
          <p:spPr>
            <a:xfrm flipH="1">
              <a:off x="5105400" y="4419600"/>
              <a:ext cx="352424"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105400" y="1905000"/>
              <a:ext cx="352424" cy="0"/>
            </a:xfrm>
            <a:prstGeom prst="line">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9688" y="1905000"/>
              <a:ext cx="0" cy="251460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10039585" y="1864282"/>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Leader</a:t>
            </a:r>
            <a:endParaRPr lang="en-US" b="1" dirty="0">
              <a:solidFill>
                <a:srgbClr val="C00000"/>
              </a:solidFill>
            </a:endParaRPr>
          </a:p>
        </p:txBody>
      </p:sp>
      <p:cxnSp>
        <p:nvCxnSpPr>
          <p:cNvPr id="12" name="Straight Arrow Connector 11"/>
          <p:cNvCxnSpPr/>
          <p:nvPr/>
        </p:nvCxnSpPr>
        <p:spPr>
          <a:xfrm flipH="1">
            <a:off x="9506190" y="2030970"/>
            <a:ext cx="81438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075053" y="1297546"/>
            <a:ext cx="2174084" cy="566736"/>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83818" y="1907254"/>
            <a:ext cx="2183607" cy="2786064"/>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48709" y="1407083"/>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Block B1</a:t>
            </a:r>
            <a:endParaRPr lang="en-US" b="1" dirty="0">
              <a:solidFill>
                <a:srgbClr val="C00000"/>
              </a:solidFill>
            </a:endParaRPr>
          </a:p>
        </p:txBody>
      </p:sp>
      <p:sp>
        <p:nvSpPr>
          <p:cNvPr id="16" name="Rectangle 15"/>
          <p:cNvSpPr/>
          <p:nvPr/>
        </p:nvSpPr>
        <p:spPr>
          <a:xfrm>
            <a:off x="10056251" y="3364469"/>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Block B2</a:t>
            </a:r>
            <a:endParaRPr lang="en-US" b="1" dirty="0">
              <a:solidFill>
                <a:srgbClr val="C00000"/>
              </a:solidFill>
            </a:endParaRPr>
          </a:p>
        </p:txBody>
      </p:sp>
      <p:sp>
        <p:nvSpPr>
          <p:cNvPr id="17" name="Rectangle 16"/>
          <p:cNvSpPr/>
          <p:nvPr/>
        </p:nvSpPr>
        <p:spPr>
          <a:xfrm>
            <a:off x="8082197" y="4912283"/>
            <a:ext cx="2133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Three Address Code</a:t>
            </a:r>
            <a:endParaRPr lang="en-US" b="1" dirty="0">
              <a:solidFill>
                <a:srgbClr val="0E47A1"/>
              </a:solidFill>
            </a:endParaRPr>
          </a:p>
        </p:txBody>
      </p:sp>
      <p:cxnSp>
        <p:nvCxnSpPr>
          <p:cNvPr id="21" name="Straight Connector 20"/>
          <p:cNvCxnSpPr/>
          <p:nvPr/>
        </p:nvCxnSpPr>
        <p:spPr>
          <a:xfrm>
            <a:off x="6106318" y="967609"/>
            <a:ext cx="6120" cy="5486400"/>
          </a:xfrm>
          <a:prstGeom prst="line">
            <a:avLst/>
          </a:prstGeom>
          <a:ln>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41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par>
                                <p:cTn id="15" presetID="2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par>
                                <p:cTn id="28" presetID="2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3" grpId="0" animBg="1"/>
      <p:bldP spid="14" grpId="0" animBg="1"/>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Transformation on Basic Blocks</a:t>
            </a:r>
          </a:p>
        </p:txBody>
      </p:sp>
      <p:sp>
        <p:nvSpPr>
          <p:cNvPr id="3" name="Text Placeholder 2"/>
          <p:cNvSpPr>
            <a:spLocks noGrp="1"/>
          </p:cNvSpPr>
          <p:nvPr>
            <p:ph type="body" idx="1"/>
          </p:nvPr>
        </p:nvSpPr>
        <p:spPr/>
        <p:txBody>
          <a:bodyPr/>
          <a:lstStyle/>
          <a:p>
            <a:r>
              <a:rPr lang="en-US" dirty="0" smtClean="0"/>
              <a:t>Optimization of Basic block</a:t>
            </a:r>
            <a:endParaRPr lang="en-US" dirty="0"/>
          </a:p>
        </p:txBody>
      </p:sp>
    </p:spTree>
    <p:extLst>
      <p:ext uri="{BB962C8B-B14F-4D97-AF65-F5344CB8AC3E}">
        <p14:creationId xmlns:p14="http://schemas.microsoft.com/office/powerpoint/2010/main" val="2340499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on Basic Blocks</a:t>
            </a:r>
          </a:p>
        </p:txBody>
      </p:sp>
      <p:sp>
        <p:nvSpPr>
          <p:cNvPr id="3" name="Content Placeholder 2"/>
          <p:cNvSpPr>
            <a:spLocks noGrp="1"/>
          </p:cNvSpPr>
          <p:nvPr>
            <p:ph idx="1"/>
          </p:nvPr>
        </p:nvSpPr>
        <p:spPr/>
        <p:txBody>
          <a:bodyPr/>
          <a:lstStyle/>
          <a:p>
            <a:pPr lvl="0"/>
            <a:r>
              <a:rPr lang="en-US" dirty="0"/>
              <a:t>A number of transformations can be applied to a basic block without changing the set of expressions computed by the block.</a:t>
            </a:r>
          </a:p>
          <a:p>
            <a:pPr lvl="0"/>
            <a:r>
              <a:rPr lang="en-US" dirty="0"/>
              <a:t>Many of these </a:t>
            </a:r>
            <a:r>
              <a:rPr lang="en-US" dirty="0">
                <a:solidFill>
                  <a:srgbClr val="C00000"/>
                </a:solidFill>
              </a:rPr>
              <a:t>transformations</a:t>
            </a:r>
            <a:r>
              <a:rPr lang="en-US" dirty="0"/>
              <a:t> are useful for </a:t>
            </a:r>
            <a:r>
              <a:rPr lang="en-US" dirty="0">
                <a:solidFill>
                  <a:srgbClr val="C00000"/>
                </a:solidFill>
              </a:rPr>
              <a:t>improving the quality of the code.</a:t>
            </a:r>
          </a:p>
          <a:p>
            <a:pPr lvl="0"/>
            <a:r>
              <a:rPr lang="en-US" dirty="0"/>
              <a:t>Types of transformations are:</a:t>
            </a:r>
          </a:p>
          <a:p>
            <a:pPr marL="1314450" lvl="1" indent="-457200">
              <a:buFont typeface="+mj-lt"/>
              <a:buAutoNum type="arabicPeriod"/>
            </a:pPr>
            <a:r>
              <a:rPr lang="en-US" sz="2400" dirty="0">
                <a:solidFill>
                  <a:srgbClr val="0E47A1"/>
                </a:solidFill>
              </a:rPr>
              <a:t>Structure preserving transformation</a:t>
            </a:r>
          </a:p>
          <a:p>
            <a:pPr marL="1314450" lvl="1" indent="-457200">
              <a:buFont typeface="+mj-lt"/>
              <a:buAutoNum type="arabicPeriod"/>
            </a:pPr>
            <a:r>
              <a:rPr lang="en-US" sz="2400" dirty="0">
                <a:solidFill>
                  <a:srgbClr val="0E47A1"/>
                </a:solidFill>
              </a:rPr>
              <a:t>Algebraic transformation</a:t>
            </a:r>
          </a:p>
          <a:p>
            <a:endParaRPr lang="en-US" dirty="0"/>
          </a:p>
        </p:txBody>
      </p:sp>
    </p:spTree>
    <p:extLst>
      <p:ext uri="{BB962C8B-B14F-4D97-AF65-F5344CB8AC3E}">
        <p14:creationId xmlns:p14="http://schemas.microsoft.com/office/powerpoint/2010/main" val="35699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Preserving Transformations</a:t>
            </a:r>
          </a:p>
        </p:txBody>
      </p:sp>
      <p:sp>
        <p:nvSpPr>
          <p:cNvPr id="3" name="Content Placeholder 2"/>
          <p:cNvSpPr>
            <a:spLocks noGrp="1"/>
          </p:cNvSpPr>
          <p:nvPr>
            <p:ph idx="1"/>
          </p:nvPr>
        </p:nvSpPr>
        <p:spPr/>
        <p:txBody>
          <a:bodyPr/>
          <a:lstStyle/>
          <a:p>
            <a:r>
              <a:rPr lang="en-US" dirty="0"/>
              <a:t>Structure-preserving transformations on basic blocks are:</a:t>
            </a:r>
          </a:p>
          <a:p>
            <a:pPr marL="857250" lvl="1" indent="-457200">
              <a:buFont typeface="+mj-lt"/>
              <a:buAutoNum type="arabicPeriod"/>
            </a:pPr>
            <a:r>
              <a:rPr lang="en-US" sz="2400" dirty="0">
                <a:solidFill>
                  <a:srgbClr val="0E47A1"/>
                </a:solidFill>
              </a:rPr>
              <a:t>Common sub-expression elimination</a:t>
            </a:r>
          </a:p>
          <a:p>
            <a:pPr marL="857250" lvl="1" indent="-457200">
              <a:buFont typeface="+mj-lt"/>
              <a:buAutoNum type="arabicPeriod"/>
            </a:pPr>
            <a:r>
              <a:rPr lang="en-US" sz="2400" dirty="0">
                <a:solidFill>
                  <a:srgbClr val="0E47A1"/>
                </a:solidFill>
              </a:rPr>
              <a:t>Dead-code elimination</a:t>
            </a:r>
          </a:p>
          <a:p>
            <a:pPr marL="857250" lvl="1" indent="-457200">
              <a:buFont typeface="+mj-lt"/>
              <a:buAutoNum type="arabicPeriod"/>
            </a:pPr>
            <a:r>
              <a:rPr lang="en-US" sz="2400" dirty="0">
                <a:solidFill>
                  <a:srgbClr val="0E47A1"/>
                </a:solidFill>
              </a:rPr>
              <a:t>Renaming of temporary variables</a:t>
            </a:r>
          </a:p>
          <a:p>
            <a:pPr marL="857250" lvl="1" indent="-457200">
              <a:buFont typeface="+mj-lt"/>
              <a:buAutoNum type="arabicPeriod"/>
            </a:pPr>
            <a:r>
              <a:rPr lang="en-US" sz="2400" dirty="0">
                <a:solidFill>
                  <a:srgbClr val="0E47A1"/>
                </a:solidFill>
              </a:rPr>
              <a:t>Interchange of two independent adjacent statements</a:t>
            </a:r>
          </a:p>
          <a:p>
            <a:endParaRPr lang="en-US" dirty="0">
              <a:solidFill>
                <a:srgbClr val="0E47A1"/>
              </a:solidFill>
            </a:endParaRPr>
          </a:p>
        </p:txBody>
      </p:sp>
    </p:spTree>
    <p:extLst>
      <p:ext uri="{BB962C8B-B14F-4D97-AF65-F5344CB8AC3E}">
        <p14:creationId xmlns:p14="http://schemas.microsoft.com/office/powerpoint/2010/main" val="273839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sub-expression elimination</a:t>
            </a:r>
          </a:p>
        </p:txBody>
      </p:sp>
      <p:sp>
        <p:nvSpPr>
          <p:cNvPr id="3" name="Content Placeholder 2"/>
          <p:cNvSpPr>
            <a:spLocks noGrp="1"/>
          </p:cNvSpPr>
          <p:nvPr>
            <p:ph idx="1"/>
          </p:nvPr>
        </p:nvSpPr>
        <p:spPr/>
        <p:txBody>
          <a:bodyPr/>
          <a:lstStyle/>
          <a:p>
            <a:pPr lvl="0"/>
            <a:r>
              <a:rPr lang="en-US" dirty="0"/>
              <a:t>Consider the basic block,</a:t>
            </a:r>
          </a:p>
          <a:p>
            <a:pPr marL="0" indent="742950">
              <a:buNone/>
            </a:pPr>
            <a:r>
              <a:rPr lang="en-US" dirty="0"/>
              <a:t>      a:= </a:t>
            </a:r>
            <a:r>
              <a:rPr lang="en-US" dirty="0" err="1"/>
              <a:t>b+c</a:t>
            </a:r>
            <a:endParaRPr lang="en-US" dirty="0"/>
          </a:p>
          <a:p>
            <a:pPr marL="0" indent="742950">
              <a:buNone/>
            </a:pPr>
            <a:r>
              <a:rPr lang="en-US" dirty="0"/>
              <a:t>      </a:t>
            </a:r>
            <a:r>
              <a:rPr lang="en-US" dirty="0">
                <a:solidFill>
                  <a:srgbClr val="0E47A1"/>
                </a:solidFill>
              </a:rPr>
              <a:t>b:= a-d</a:t>
            </a:r>
          </a:p>
          <a:p>
            <a:pPr marL="0" indent="742950">
              <a:buNone/>
            </a:pPr>
            <a:r>
              <a:rPr lang="en-US" dirty="0"/>
              <a:t>      c:= </a:t>
            </a:r>
            <a:r>
              <a:rPr lang="en-US" dirty="0" err="1"/>
              <a:t>b+c</a:t>
            </a:r>
            <a:endParaRPr lang="en-US" dirty="0"/>
          </a:p>
          <a:p>
            <a:pPr marL="0" indent="742950">
              <a:buNone/>
            </a:pPr>
            <a:r>
              <a:rPr lang="en-US" dirty="0">
                <a:solidFill>
                  <a:srgbClr val="FF0000"/>
                </a:solidFill>
              </a:rPr>
              <a:t>      </a:t>
            </a:r>
            <a:r>
              <a:rPr lang="en-US" dirty="0">
                <a:solidFill>
                  <a:srgbClr val="0E47A1"/>
                </a:solidFill>
              </a:rPr>
              <a:t>d:= a-d</a:t>
            </a:r>
          </a:p>
          <a:p>
            <a:pPr lvl="0"/>
            <a:r>
              <a:rPr lang="en-US" dirty="0"/>
              <a:t>The second and fourth statements compute the same expression, hence this basic block may be transformed into the equivalent block:</a:t>
            </a:r>
          </a:p>
          <a:p>
            <a:pPr marL="0" indent="685800">
              <a:buNone/>
            </a:pPr>
            <a:r>
              <a:rPr lang="en-US" dirty="0"/>
              <a:t>       a:= </a:t>
            </a:r>
            <a:r>
              <a:rPr lang="en-US" dirty="0" err="1"/>
              <a:t>b+c</a:t>
            </a:r>
            <a:endParaRPr lang="en-US" dirty="0"/>
          </a:p>
          <a:p>
            <a:pPr marL="0" indent="685800">
              <a:buNone/>
            </a:pPr>
            <a:r>
              <a:rPr lang="en-US" dirty="0"/>
              <a:t>       b:= a-d</a:t>
            </a:r>
          </a:p>
          <a:p>
            <a:pPr marL="0" indent="685800">
              <a:buNone/>
            </a:pPr>
            <a:r>
              <a:rPr lang="en-US" dirty="0"/>
              <a:t>       c:= </a:t>
            </a:r>
            <a:r>
              <a:rPr lang="en-US" dirty="0" err="1"/>
              <a:t>b+c</a:t>
            </a:r>
            <a:endParaRPr lang="en-US" dirty="0"/>
          </a:p>
          <a:p>
            <a:pPr marL="0" indent="685800">
              <a:buNone/>
            </a:pPr>
            <a:r>
              <a:rPr lang="en-US" dirty="0"/>
              <a:t>       </a:t>
            </a:r>
            <a:r>
              <a:rPr lang="en-US" dirty="0">
                <a:solidFill>
                  <a:srgbClr val="0E47A1"/>
                </a:solidFill>
              </a:rPr>
              <a:t>d:= b</a:t>
            </a:r>
          </a:p>
          <a:p>
            <a:endParaRPr lang="en-US" dirty="0"/>
          </a:p>
        </p:txBody>
      </p:sp>
    </p:spTree>
    <p:extLst>
      <p:ext uri="{BB962C8B-B14F-4D97-AF65-F5344CB8AC3E}">
        <p14:creationId xmlns:p14="http://schemas.microsoft.com/office/powerpoint/2010/main" val="337310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Dead-code elimination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00" dirty="0" smtClean="0"/>
                  <a:t>Suppose </a:t>
                </a:r>
                <a14:m>
                  <m:oMath xmlns:m="http://schemas.openxmlformats.org/officeDocument/2006/math">
                    <m:r>
                      <a:rPr lang="en-US" sz="2300" i="1" dirty="0">
                        <a:latin typeface="Cambria Math" panose="02040503050406030204" pitchFamily="18" charset="0"/>
                      </a:rPr>
                      <m:t>𝑥</m:t>
                    </m:r>
                    <m:r>
                      <a:rPr lang="en-US" sz="2300" i="1" dirty="0">
                        <a:latin typeface="Cambria Math" panose="02040503050406030204" pitchFamily="18" charset="0"/>
                      </a:rPr>
                      <m:t> </m:t>
                    </m:r>
                    <m:r>
                      <a:rPr lang="en-US" sz="2300" i="1" dirty="0">
                        <a:latin typeface="Cambria Math" panose="02040503050406030204" pitchFamily="18" charset="0"/>
                      </a:rPr>
                      <m:t>𝑖</m:t>
                    </m:r>
                  </m:oMath>
                </a14:m>
                <a:r>
                  <a:rPr lang="en-US" sz="2300" dirty="0"/>
                  <a:t>s dead, that is, never subsequently used, at the point where the statement </a:t>
                </a:r>
                <a14:m>
                  <m:oMath xmlns:m="http://schemas.openxmlformats.org/officeDocument/2006/math">
                    <m:r>
                      <a:rPr lang="en-US" sz="2300" b="1" i="1" dirty="0">
                        <a:solidFill>
                          <a:srgbClr val="C00000"/>
                        </a:solidFill>
                        <a:latin typeface="Cambria Math" panose="02040503050406030204" pitchFamily="18" charset="0"/>
                      </a:rPr>
                      <m:t>𝒙</m:t>
                    </m:r>
                    <m:r>
                      <a:rPr lang="en-US" sz="2300" b="1" i="1" dirty="0">
                        <a:solidFill>
                          <a:srgbClr val="C00000"/>
                        </a:solidFill>
                        <a:latin typeface="Cambria Math" panose="02040503050406030204" pitchFamily="18" charset="0"/>
                      </a:rPr>
                      <m:t>:=</m:t>
                    </m:r>
                    <m:r>
                      <a:rPr lang="en-US" sz="2300" b="1" i="1" dirty="0">
                        <a:solidFill>
                          <a:srgbClr val="C00000"/>
                        </a:solidFill>
                        <a:latin typeface="Cambria Math" panose="02040503050406030204" pitchFamily="18" charset="0"/>
                      </a:rPr>
                      <m:t>𝒚</m:t>
                    </m:r>
                    <m:r>
                      <a:rPr lang="en-US" sz="2300" b="1" i="1" dirty="0">
                        <a:solidFill>
                          <a:srgbClr val="C00000"/>
                        </a:solidFill>
                        <a:latin typeface="Cambria Math" panose="02040503050406030204" pitchFamily="18" charset="0"/>
                      </a:rPr>
                      <m:t>+</m:t>
                    </m:r>
                    <m:r>
                      <a:rPr lang="en-US" sz="2300" b="1" i="1" dirty="0">
                        <a:solidFill>
                          <a:srgbClr val="C00000"/>
                        </a:solidFill>
                        <a:latin typeface="Cambria Math" panose="02040503050406030204" pitchFamily="18" charset="0"/>
                      </a:rPr>
                      <m:t>𝒛</m:t>
                    </m:r>
                  </m:oMath>
                </a14:m>
                <a:r>
                  <a:rPr lang="en-US" sz="2300" dirty="0"/>
                  <a:t> appears in a basic block. </a:t>
                </a:r>
              </a:p>
              <a:p>
                <a:r>
                  <a:rPr lang="en-US" sz="2300" dirty="0"/>
                  <a:t>Above statement may be safely removed without changing the value of the basic block.</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5" t="-1527" r="-153"/>
                </a:stretch>
              </a:blipFill>
            </p:spPr>
            <p:txBody>
              <a:bodyPr/>
              <a:lstStyle/>
              <a:p>
                <a:r>
                  <a:rPr lang="en-US">
                    <a:noFill/>
                  </a:rPr>
                  <a:t> </a:t>
                </a:r>
              </a:p>
            </p:txBody>
          </p:sp>
        </mc:Fallback>
      </mc:AlternateContent>
    </p:spTree>
    <p:extLst>
      <p:ext uri="{BB962C8B-B14F-4D97-AF65-F5344CB8AC3E}">
        <p14:creationId xmlns:p14="http://schemas.microsoft.com/office/powerpoint/2010/main" val="308655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of temporary variables</a:t>
            </a:r>
          </a:p>
        </p:txBody>
      </p:sp>
      <p:sp>
        <p:nvSpPr>
          <p:cNvPr id="3" name="Content Placeholder 2"/>
          <p:cNvSpPr>
            <a:spLocks noGrp="1"/>
          </p:cNvSpPr>
          <p:nvPr>
            <p:ph idx="1"/>
          </p:nvPr>
        </p:nvSpPr>
        <p:spPr/>
        <p:txBody>
          <a:bodyPr/>
          <a:lstStyle/>
          <a:p>
            <a:pPr lvl="0"/>
            <a:r>
              <a:rPr lang="en-US" dirty="0"/>
              <a:t>Suppose we have a statement </a:t>
            </a:r>
          </a:p>
          <a:p>
            <a:pPr marL="0" lvl="0" indent="0">
              <a:buNone/>
            </a:pPr>
            <a:r>
              <a:rPr lang="en-US" dirty="0"/>
              <a:t>	</a:t>
            </a:r>
            <a:r>
              <a:rPr lang="en-US" dirty="0">
                <a:solidFill>
                  <a:srgbClr val="C00000"/>
                </a:solidFill>
              </a:rPr>
              <a:t>t:=b+c</a:t>
            </a:r>
            <a:r>
              <a:rPr lang="en-US" dirty="0"/>
              <a:t>, where </a:t>
            </a:r>
            <a:r>
              <a:rPr lang="en-US" dirty="0">
                <a:solidFill>
                  <a:srgbClr val="0E47A1"/>
                </a:solidFill>
              </a:rPr>
              <a:t>t is a temporary </a:t>
            </a:r>
            <a:r>
              <a:rPr lang="en-US" dirty="0"/>
              <a:t>variable. </a:t>
            </a:r>
          </a:p>
          <a:p>
            <a:r>
              <a:rPr lang="en-US" dirty="0"/>
              <a:t>If we change this statement to </a:t>
            </a:r>
          </a:p>
          <a:p>
            <a:pPr marL="0" indent="0">
              <a:buNone/>
            </a:pPr>
            <a:r>
              <a:rPr lang="en-US" dirty="0"/>
              <a:t>	</a:t>
            </a:r>
            <a:r>
              <a:rPr lang="en-US" dirty="0">
                <a:solidFill>
                  <a:srgbClr val="C00000"/>
                </a:solidFill>
              </a:rPr>
              <a:t>u:= </a:t>
            </a:r>
            <a:r>
              <a:rPr lang="en-US" dirty="0" err="1">
                <a:solidFill>
                  <a:srgbClr val="C00000"/>
                </a:solidFill>
              </a:rPr>
              <a:t>b+c</a:t>
            </a:r>
            <a:r>
              <a:rPr lang="en-US" dirty="0"/>
              <a:t>, where </a:t>
            </a:r>
            <a:r>
              <a:rPr lang="en-US" dirty="0">
                <a:solidFill>
                  <a:srgbClr val="0E47A1"/>
                </a:solidFill>
              </a:rPr>
              <a:t>u is a new temporary </a:t>
            </a:r>
            <a:r>
              <a:rPr lang="en-US" dirty="0"/>
              <a:t>variable, </a:t>
            </a:r>
          </a:p>
          <a:p>
            <a:r>
              <a:rPr lang="en-US" dirty="0"/>
              <a:t>Change all uses of this instance of </a:t>
            </a:r>
            <a:r>
              <a:rPr lang="en-US" dirty="0">
                <a:solidFill>
                  <a:srgbClr val="C00000"/>
                </a:solidFill>
              </a:rPr>
              <a:t>t to u</a:t>
            </a:r>
            <a:r>
              <a:rPr lang="en-US" dirty="0"/>
              <a:t>, then the value of the basic block is not changed. </a:t>
            </a:r>
          </a:p>
          <a:p>
            <a:pPr lvl="0"/>
            <a:r>
              <a:rPr lang="en-US" dirty="0"/>
              <a:t>In fact, we can always transform a basic block into an equivalent block in which each statement that defines a temporary defines a new temporary. </a:t>
            </a:r>
          </a:p>
          <a:p>
            <a:pPr lvl="0"/>
            <a:r>
              <a:rPr lang="en-US" dirty="0"/>
              <a:t>We call such a basic block a </a:t>
            </a:r>
            <a:r>
              <a:rPr lang="en-US" i="1" dirty="0"/>
              <a:t>normal-form</a:t>
            </a:r>
            <a:r>
              <a:rPr lang="en-US" dirty="0"/>
              <a:t> block.</a:t>
            </a:r>
          </a:p>
          <a:p>
            <a:endParaRPr lang="en-US" dirty="0"/>
          </a:p>
        </p:txBody>
      </p:sp>
    </p:spTree>
    <p:extLst>
      <p:ext uri="{BB962C8B-B14F-4D97-AF65-F5344CB8AC3E}">
        <p14:creationId xmlns:p14="http://schemas.microsoft.com/office/powerpoint/2010/main" val="336608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Interchange of two independent adjacent statements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Suppose we have a block with the two adjacent statements,</a:t>
                </a:r>
              </a:p>
              <a:p>
                <a:pPr marL="0" indent="0">
                  <a:buNone/>
                </a:pPr>
                <a:r>
                  <a:rPr lang="en-US" dirty="0"/>
                  <a:t>	</a:t>
                </a:r>
                <a:r>
                  <a:rPr lang="en-US" dirty="0">
                    <a:solidFill>
                      <a:srgbClr val="0E47A1"/>
                    </a:solidFill>
                  </a:rPr>
                  <a:t>t1:= </a:t>
                </a:r>
                <a:r>
                  <a:rPr lang="en-US" dirty="0" err="1">
                    <a:solidFill>
                      <a:srgbClr val="0E47A1"/>
                    </a:solidFill>
                  </a:rPr>
                  <a:t>b+c</a:t>
                </a:r>
                <a:endParaRPr lang="en-US" dirty="0">
                  <a:solidFill>
                    <a:srgbClr val="0E47A1"/>
                  </a:solidFill>
                </a:endParaRPr>
              </a:p>
              <a:p>
                <a:pPr marL="0" indent="0">
                  <a:buNone/>
                </a:pPr>
                <a:r>
                  <a:rPr lang="en-US" dirty="0">
                    <a:solidFill>
                      <a:srgbClr val="0E47A1"/>
                    </a:solidFill>
                  </a:rPr>
                  <a:t>	t2:= </a:t>
                </a:r>
                <a:r>
                  <a:rPr lang="en-US" dirty="0" err="1">
                    <a:solidFill>
                      <a:srgbClr val="0E47A1"/>
                    </a:solidFill>
                  </a:rPr>
                  <a:t>x+y</a:t>
                </a:r>
                <a:endParaRPr lang="en-US" dirty="0">
                  <a:solidFill>
                    <a:srgbClr val="0E47A1"/>
                  </a:solidFill>
                </a:endParaRPr>
              </a:p>
              <a:p>
                <a:r>
                  <a:rPr lang="en-US" dirty="0"/>
                  <a:t>Then we can interchange the two statements without affecting the value of the block if and only if neither </a:t>
                </a:r>
                <a14:m>
                  <m:oMath xmlns:m="http://schemas.openxmlformats.org/officeDocument/2006/math">
                    <m:r>
                      <a:rPr lang="en-US" i="1" dirty="0">
                        <a:latin typeface="Cambria Math" panose="02040503050406030204" pitchFamily="18" charset="0"/>
                      </a:rPr>
                      <m:t>𝑥</m:t>
                    </m:r>
                  </m:oMath>
                </a14:m>
                <a:r>
                  <a:rPr lang="en-US" dirty="0"/>
                  <a:t> nor </a:t>
                </a:r>
                <a14:m>
                  <m:oMath xmlns:m="http://schemas.openxmlformats.org/officeDocument/2006/math">
                    <m:r>
                      <a:rPr lang="en-US" i="1" dirty="0">
                        <a:latin typeface="Cambria Math" panose="02040503050406030204" pitchFamily="18" charset="0"/>
                      </a:rPr>
                      <m:t>𝑦</m:t>
                    </m:r>
                  </m:oMath>
                </a14:m>
                <a:r>
                  <a:rPr lang="en-US" dirty="0"/>
                  <a:t> is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1</m:t>
                    </m:r>
                  </m:oMath>
                </a14:m>
                <a:r>
                  <a:rPr lang="en-US" dirty="0"/>
                  <a:t> and neither </a:t>
                </a:r>
                <a14:m>
                  <m:oMath xmlns:m="http://schemas.openxmlformats.org/officeDocument/2006/math">
                    <m:r>
                      <a:rPr lang="en-US" i="1" dirty="0">
                        <a:latin typeface="Cambria Math" panose="02040503050406030204" pitchFamily="18" charset="0"/>
                      </a:rPr>
                      <m:t>𝑏</m:t>
                    </m:r>
                    <m:r>
                      <a:rPr lang="en-US" i="1" dirty="0">
                        <a:latin typeface="Cambria Math" panose="02040503050406030204" pitchFamily="18" charset="0"/>
                      </a:rPr>
                      <m:t> </m:t>
                    </m:r>
                  </m:oMath>
                </a14:m>
                <a:r>
                  <a:rPr lang="en-US" dirty="0"/>
                  <a:t>nor </a:t>
                </a:r>
                <a14:m>
                  <m:oMath xmlns:m="http://schemas.openxmlformats.org/officeDocument/2006/math">
                    <m:r>
                      <a:rPr lang="en-US" i="1" dirty="0">
                        <a:latin typeface="Cambria Math" panose="02040503050406030204" pitchFamily="18" charset="0"/>
                      </a:rPr>
                      <m:t>𝑐</m:t>
                    </m:r>
                  </m:oMath>
                </a14:m>
                <a:r>
                  <a:rPr lang="en-US" dirty="0"/>
                  <a:t> is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2</m:t>
                    </m:r>
                  </m:oMath>
                </a14:m>
                <a:r>
                  <a:rPr lang="en-US" dirty="0"/>
                  <a:t>. </a:t>
                </a:r>
              </a:p>
              <a:p>
                <a:r>
                  <a:rPr lang="en-US" dirty="0"/>
                  <a:t>A normal-form basic block permits all statement interchanges that are possible.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39826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Transformation</a:t>
            </a:r>
          </a:p>
        </p:txBody>
      </p:sp>
      <p:sp>
        <p:nvSpPr>
          <p:cNvPr id="3" name="Content Placeholder 2"/>
          <p:cNvSpPr>
            <a:spLocks noGrp="1"/>
          </p:cNvSpPr>
          <p:nvPr>
            <p:ph idx="1"/>
          </p:nvPr>
        </p:nvSpPr>
        <p:spPr/>
        <p:txBody>
          <a:bodyPr/>
          <a:lstStyle/>
          <a:p>
            <a:pPr lvl="0"/>
            <a:r>
              <a:rPr lang="en-US" dirty="0"/>
              <a:t>Countless algebraic transformation can be used to change the set of expressions computed by the basic block into an algebraically equivalent set. </a:t>
            </a:r>
          </a:p>
          <a:p>
            <a:pPr lvl="0"/>
            <a:r>
              <a:rPr lang="en-US" dirty="0"/>
              <a:t>The useful ones are those that </a:t>
            </a:r>
            <a:r>
              <a:rPr lang="en-US" dirty="0">
                <a:solidFill>
                  <a:srgbClr val="C00000"/>
                </a:solidFill>
              </a:rPr>
              <a:t>simplify expressions or replace expensive operations by cheaper one</a:t>
            </a:r>
            <a:r>
              <a:rPr lang="en-US" dirty="0"/>
              <a:t>.</a:t>
            </a:r>
          </a:p>
          <a:p>
            <a:r>
              <a:rPr lang="en-US" dirty="0"/>
              <a:t>Example: </a:t>
            </a:r>
            <a:r>
              <a:rPr lang="en-US" dirty="0">
                <a:solidFill>
                  <a:srgbClr val="C00000"/>
                </a:solidFill>
              </a:rPr>
              <a:t>x=x+0 or x=x*1 </a:t>
            </a:r>
            <a:r>
              <a:rPr lang="en-US" dirty="0"/>
              <a:t>can be eliminated.</a:t>
            </a:r>
          </a:p>
          <a:p>
            <a:endParaRPr lang="en-US" dirty="0"/>
          </a:p>
        </p:txBody>
      </p:sp>
    </p:spTree>
    <p:extLst>
      <p:ext uri="{BB962C8B-B14F-4D97-AF65-F5344CB8AC3E}">
        <p14:creationId xmlns:p14="http://schemas.microsoft.com/office/powerpoint/2010/main" val="11422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Graph</a:t>
            </a:r>
          </a:p>
        </p:txBody>
      </p:sp>
      <p:sp>
        <p:nvSpPr>
          <p:cNvPr id="3" name="Content Placeholder 2"/>
          <p:cNvSpPr>
            <a:spLocks noGrp="1"/>
          </p:cNvSpPr>
          <p:nvPr>
            <p:ph idx="1"/>
          </p:nvPr>
        </p:nvSpPr>
        <p:spPr>
          <a:xfrm>
            <a:off x="131180" y="863445"/>
            <a:ext cx="11929641" cy="1660300"/>
          </a:xfrm>
        </p:spPr>
        <p:txBody>
          <a:bodyPr/>
          <a:lstStyle/>
          <a:p>
            <a:pPr lvl="0"/>
            <a:r>
              <a:rPr lang="en-US" dirty="0"/>
              <a:t>We can add flow-of-control information to the set of basic blocks making up a program by constructing a direct graph called a </a:t>
            </a:r>
            <a:r>
              <a:rPr lang="en-US" dirty="0">
                <a:solidFill>
                  <a:srgbClr val="C00000"/>
                </a:solidFill>
              </a:rPr>
              <a:t>flow graph</a:t>
            </a:r>
            <a:r>
              <a:rPr lang="en-US" dirty="0"/>
              <a:t>.</a:t>
            </a:r>
          </a:p>
          <a:p>
            <a:pPr lvl="0"/>
            <a:r>
              <a:rPr lang="en-US" dirty="0"/>
              <a:t>Nodes in the flow graph represent computations, and the edges represent the flow of control.</a:t>
            </a:r>
          </a:p>
          <a:p>
            <a:r>
              <a:rPr lang="en-US" dirty="0"/>
              <a:t>Example of flow graph for following three address code:</a:t>
            </a:r>
          </a:p>
          <a:p>
            <a:endParaRPr lang="en-US" dirty="0"/>
          </a:p>
        </p:txBody>
      </p:sp>
      <p:grpSp>
        <p:nvGrpSpPr>
          <p:cNvPr id="4" name="Group 3"/>
          <p:cNvGrpSpPr/>
          <p:nvPr/>
        </p:nvGrpSpPr>
        <p:grpSpPr>
          <a:xfrm>
            <a:off x="4640387" y="3853384"/>
            <a:ext cx="352424" cy="2514600"/>
            <a:chOff x="5105400" y="1905000"/>
            <a:chExt cx="352424" cy="2514600"/>
          </a:xfrm>
        </p:grpSpPr>
        <p:cxnSp>
          <p:nvCxnSpPr>
            <p:cNvPr id="5" name="Straight Connector 4"/>
            <p:cNvCxnSpPr/>
            <p:nvPr/>
          </p:nvCxnSpPr>
          <p:spPr>
            <a:xfrm flipH="1">
              <a:off x="5105400" y="4419600"/>
              <a:ext cx="352424"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5105400" y="1905000"/>
              <a:ext cx="352424" cy="0"/>
            </a:xfrm>
            <a:prstGeom prst="line">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19688" y="1905000"/>
              <a:ext cx="0" cy="251460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4992811" y="2927079"/>
            <a:ext cx="2174084" cy="566736"/>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92811" y="3698605"/>
            <a:ext cx="2183607" cy="2699148"/>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56182" y="2997325"/>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Block B1</a:t>
            </a:r>
            <a:endParaRPr lang="en-US" b="1" dirty="0">
              <a:solidFill>
                <a:srgbClr val="C00000"/>
              </a:solidFill>
            </a:endParaRPr>
          </a:p>
        </p:txBody>
      </p:sp>
      <p:sp>
        <p:nvSpPr>
          <p:cNvPr id="11" name="Rectangle 10"/>
          <p:cNvSpPr/>
          <p:nvPr/>
        </p:nvSpPr>
        <p:spPr>
          <a:xfrm>
            <a:off x="7176418" y="4805884"/>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Block B2</a:t>
            </a:r>
            <a:endParaRPr lang="en-US" b="1" dirty="0">
              <a:solidFill>
                <a:srgbClr val="C00000"/>
              </a:solidFill>
            </a:endParaRPr>
          </a:p>
        </p:txBody>
      </p:sp>
      <p:sp>
        <p:nvSpPr>
          <p:cNvPr id="12" name="Rectangle 11"/>
          <p:cNvSpPr/>
          <p:nvPr/>
        </p:nvSpPr>
        <p:spPr>
          <a:xfrm>
            <a:off x="4957089" y="3090195"/>
            <a:ext cx="2174084" cy="566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rPr>
              <a:t>  </a:t>
            </a:r>
            <a:r>
              <a:rPr lang="en-US" dirty="0">
                <a:solidFill>
                  <a:schemeClr val="tx1"/>
                </a:solidFill>
              </a:rPr>
              <a:t>prod=0</a:t>
            </a:r>
          </a:p>
          <a:p>
            <a:r>
              <a:rPr lang="en-US" dirty="0" smtClean="0">
                <a:solidFill>
                  <a:schemeClr val="tx1"/>
                </a:solidFill>
              </a:rPr>
              <a:t>   </a:t>
            </a:r>
            <a:r>
              <a:rPr lang="en-US" dirty="0" err="1">
                <a:solidFill>
                  <a:schemeClr val="tx1"/>
                </a:solidFill>
              </a:rPr>
              <a:t>i</a:t>
            </a:r>
            <a:r>
              <a:rPr lang="en-US" dirty="0">
                <a:solidFill>
                  <a:schemeClr val="tx1"/>
                </a:solidFill>
              </a:rPr>
              <a:t>=1</a:t>
            </a:r>
          </a:p>
          <a:p>
            <a:pPr algn="ctr"/>
            <a:endParaRPr lang="en-US" dirty="0">
              <a:solidFill>
                <a:schemeClr val="tx1"/>
              </a:solidFill>
            </a:endParaRPr>
          </a:p>
        </p:txBody>
      </p:sp>
      <p:cxnSp>
        <p:nvCxnSpPr>
          <p:cNvPr id="13" name="Straight Arrow Connector 12"/>
          <p:cNvCxnSpPr/>
          <p:nvPr/>
        </p:nvCxnSpPr>
        <p:spPr>
          <a:xfrm>
            <a:off x="5983414" y="3506581"/>
            <a:ext cx="0" cy="192024"/>
          </a:xfrm>
          <a:prstGeom prst="straightConnector1">
            <a:avLst/>
          </a:prstGeom>
          <a:ln w="22225">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59601" y="6382272"/>
            <a:ext cx="0" cy="192024"/>
          </a:xfrm>
          <a:prstGeom prst="straightConnector1">
            <a:avLst/>
          </a:prstGeom>
          <a:ln w="22225">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3806952" y="2927079"/>
            <a:ext cx="457200" cy="3470673"/>
          </a:xfrm>
          <a:prstGeom prst="lef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2399629" y="4501084"/>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Flow Graph</a:t>
            </a:r>
            <a:endParaRPr lang="en-US" b="1" dirty="0">
              <a:solidFill>
                <a:srgbClr val="C00000"/>
              </a:solidFill>
            </a:endParaRPr>
          </a:p>
        </p:txBody>
      </p:sp>
      <p:sp>
        <p:nvSpPr>
          <p:cNvPr id="17" name="Rectangle 16"/>
          <p:cNvSpPr/>
          <p:nvPr/>
        </p:nvSpPr>
        <p:spPr>
          <a:xfrm>
            <a:off x="5041107" y="3746752"/>
            <a:ext cx="2667000" cy="286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t1 := 4*</a:t>
            </a:r>
            <a:r>
              <a:rPr lang="en-US" dirty="0" err="1">
                <a:solidFill>
                  <a:schemeClr val="tx1"/>
                </a:solidFill>
              </a:rPr>
              <a:t>i</a:t>
            </a:r>
            <a:endParaRPr lang="en-US" dirty="0">
              <a:solidFill>
                <a:schemeClr val="tx1"/>
              </a:solidFill>
            </a:endParaRPr>
          </a:p>
          <a:p>
            <a:r>
              <a:rPr lang="en-US" dirty="0">
                <a:solidFill>
                  <a:schemeClr val="tx1"/>
                </a:solidFill>
              </a:rPr>
              <a:t>   t2 := a [t1]</a:t>
            </a:r>
          </a:p>
          <a:p>
            <a:r>
              <a:rPr lang="en-US" dirty="0">
                <a:solidFill>
                  <a:schemeClr val="tx1"/>
                </a:solidFill>
              </a:rPr>
              <a:t>   </a:t>
            </a:r>
            <a:r>
              <a:rPr lang="en-US" dirty="0" smtClean="0">
                <a:solidFill>
                  <a:schemeClr val="tx1"/>
                </a:solidFill>
              </a:rPr>
              <a:t>t3 </a:t>
            </a:r>
            <a:r>
              <a:rPr lang="en-US" dirty="0">
                <a:solidFill>
                  <a:schemeClr val="tx1"/>
                </a:solidFill>
              </a:rPr>
              <a:t>:= 4*</a:t>
            </a:r>
            <a:r>
              <a:rPr lang="en-US" dirty="0" err="1">
                <a:solidFill>
                  <a:schemeClr val="tx1"/>
                </a:solidFill>
              </a:rPr>
              <a:t>i</a:t>
            </a:r>
            <a:endParaRPr lang="en-US" dirty="0">
              <a:solidFill>
                <a:schemeClr val="tx1"/>
              </a:solidFill>
            </a:endParaRPr>
          </a:p>
          <a:p>
            <a:r>
              <a:rPr lang="en-US" dirty="0">
                <a:solidFill>
                  <a:schemeClr val="tx1"/>
                </a:solidFill>
              </a:rPr>
              <a:t>   </a:t>
            </a:r>
            <a:r>
              <a:rPr lang="en-US" dirty="0" smtClean="0">
                <a:solidFill>
                  <a:schemeClr val="tx1"/>
                </a:solidFill>
              </a:rPr>
              <a:t>t4 </a:t>
            </a:r>
            <a:r>
              <a:rPr lang="en-US" dirty="0">
                <a:solidFill>
                  <a:schemeClr val="tx1"/>
                </a:solidFill>
              </a:rPr>
              <a:t>:=b [t3]</a:t>
            </a:r>
          </a:p>
          <a:p>
            <a:r>
              <a:rPr lang="en-US" dirty="0">
                <a:solidFill>
                  <a:schemeClr val="tx1"/>
                </a:solidFill>
              </a:rPr>
              <a:t>   </a:t>
            </a:r>
            <a:r>
              <a:rPr lang="en-US" dirty="0" smtClean="0">
                <a:solidFill>
                  <a:schemeClr val="tx1"/>
                </a:solidFill>
              </a:rPr>
              <a:t>t5 </a:t>
            </a:r>
            <a:r>
              <a:rPr lang="en-US" dirty="0">
                <a:solidFill>
                  <a:schemeClr val="tx1"/>
                </a:solidFill>
              </a:rPr>
              <a:t>:= t2*t4</a:t>
            </a:r>
          </a:p>
          <a:p>
            <a:r>
              <a:rPr lang="en-US" dirty="0">
                <a:solidFill>
                  <a:schemeClr val="tx1"/>
                </a:solidFill>
              </a:rPr>
              <a:t>   </a:t>
            </a:r>
            <a:r>
              <a:rPr lang="en-US" dirty="0" smtClean="0">
                <a:solidFill>
                  <a:schemeClr val="tx1"/>
                </a:solidFill>
              </a:rPr>
              <a:t>t6 </a:t>
            </a:r>
            <a:r>
              <a:rPr lang="en-US" dirty="0">
                <a:solidFill>
                  <a:schemeClr val="tx1"/>
                </a:solidFill>
              </a:rPr>
              <a:t>:= prod +t5</a:t>
            </a:r>
          </a:p>
          <a:p>
            <a:r>
              <a:rPr lang="en-US" dirty="0">
                <a:solidFill>
                  <a:schemeClr val="tx1"/>
                </a:solidFill>
              </a:rPr>
              <a:t>   </a:t>
            </a:r>
            <a:r>
              <a:rPr lang="en-US" dirty="0" smtClean="0">
                <a:solidFill>
                  <a:schemeClr val="tx1"/>
                </a:solidFill>
              </a:rPr>
              <a:t>prod </a:t>
            </a:r>
            <a:r>
              <a:rPr lang="en-US" dirty="0">
                <a:solidFill>
                  <a:schemeClr val="tx1"/>
                </a:solidFill>
              </a:rPr>
              <a:t>:= t6</a:t>
            </a:r>
          </a:p>
          <a:p>
            <a:r>
              <a:rPr lang="en-US" dirty="0" smtClean="0">
                <a:solidFill>
                  <a:schemeClr val="tx1"/>
                </a:solidFill>
              </a:rPr>
              <a:t>   t7 </a:t>
            </a:r>
            <a:r>
              <a:rPr lang="en-US" dirty="0">
                <a:solidFill>
                  <a:schemeClr val="tx1"/>
                </a:solidFill>
              </a:rPr>
              <a:t>:= i+1</a:t>
            </a:r>
          </a:p>
          <a:p>
            <a:r>
              <a:rPr lang="en-US" dirty="0">
                <a:solidFill>
                  <a:schemeClr val="tx1"/>
                </a:solidFill>
              </a:rPr>
              <a:t> </a:t>
            </a:r>
            <a:r>
              <a:rPr lang="en-US" dirty="0" smtClean="0">
                <a:solidFill>
                  <a:schemeClr val="tx1"/>
                </a:solidFill>
              </a:rPr>
              <a:t>  </a:t>
            </a:r>
            <a:r>
              <a:rPr lang="en-US" dirty="0" err="1" smtClean="0">
                <a:solidFill>
                  <a:schemeClr val="tx1"/>
                </a:solidFill>
              </a:rPr>
              <a:t>i</a:t>
            </a:r>
            <a:r>
              <a:rPr lang="en-US" dirty="0" smtClean="0">
                <a:solidFill>
                  <a:schemeClr val="tx1"/>
                </a:solidFill>
              </a:rPr>
              <a:t> </a:t>
            </a:r>
            <a:r>
              <a:rPr lang="en-US" dirty="0">
                <a:solidFill>
                  <a:schemeClr val="tx1"/>
                </a:solidFill>
              </a:rPr>
              <a:t>:= t7</a:t>
            </a:r>
          </a:p>
          <a:p>
            <a:r>
              <a:rPr lang="en-US" dirty="0">
                <a:solidFill>
                  <a:schemeClr val="tx1"/>
                </a:solidFill>
              </a:rPr>
              <a:t> </a:t>
            </a:r>
            <a:r>
              <a:rPr lang="en-US" dirty="0" smtClean="0">
                <a:solidFill>
                  <a:schemeClr val="tx1"/>
                </a:solidFill>
              </a:rPr>
              <a:t>  if</a:t>
            </a:r>
            <a:r>
              <a:rPr lang="en-US" dirty="0">
                <a:solidFill>
                  <a:schemeClr val="tx1"/>
                </a:solidFill>
              </a:rPr>
              <a:t>  </a:t>
            </a:r>
            <a:r>
              <a:rPr lang="en-US" dirty="0" err="1">
                <a:solidFill>
                  <a:schemeClr val="tx1"/>
                </a:solidFill>
              </a:rPr>
              <a:t>i</a:t>
            </a:r>
            <a:r>
              <a:rPr lang="en-US" dirty="0">
                <a:solidFill>
                  <a:schemeClr val="tx1"/>
                </a:solidFill>
              </a:rPr>
              <a:t>&lt;=20 </a:t>
            </a:r>
            <a:r>
              <a:rPr lang="en-US" dirty="0" err="1">
                <a:solidFill>
                  <a:schemeClr val="tx1"/>
                </a:solidFill>
              </a:rPr>
              <a:t>goto</a:t>
            </a:r>
            <a:r>
              <a:rPr lang="en-US" dirty="0">
                <a:solidFill>
                  <a:schemeClr val="tx1"/>
                </a:solidFill>
              </a:rPr>
              <a:t> </a:t>
            </a:r>
            <a:r>
              <a:rPr lang="en-US" dirty="0" smtClean="0">
                <a:solidFill>
                  <a:schemeClr val="tx1"/>
                </a:solidFill>
              </a:rPr>
              <a:t>B2</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0541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2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P spid="15" grpId="0" animBg="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Issues in the design of a code generator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905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simple code generator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730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code generator</a:t>
            </a:r>
          </a:p>
        </p:txBody>
      </p:sp>
      <p:sp>
        <p:nvSpPr>
          <p:cNvPr id="3" name="Content Placeholder 2"/>
          <p:cNvSpPr>
            <a:spLocks noGrp="1"/>
          </p:cNvSpPr>
          <p:nvPr>
            <p:ph idx="1"/>
          </p:nvPr>
        </p:nvSpPr>
        <p:spPr>
          <a:xfrm>
            <a:off x="103044" y="821240"/>
            <a:ext cx="11929641" cy="5590565"/>
          </a:xfrm>
        </p:spPr>
        <p:txBody>
          <a:bodyPr/>
          <a:lstStyle/>
          <a:p>
            <a:r>
              <a:rPr lang="en-US" dirty="0" smtClean="0"/>
              <a:t>The code generation strategy generates target code for a sequence of three address statement.</a:t>
            </a:r>
          </a:p>
          <a:p>
            <a:r>
              <a:rPr lang="en-US" dirty="0" smtClean="0"/>
              <a:t>It uses function </a:t>
            </a:r>
            <a:r>
              <a:rPr lang="en-US" dirty="0" err="1" smtClean="0">
                <a:solidFill>
                  <a:srgbClr val="C00000"/>
                </a:solidFill>
              </a:rPr>
              <a:t>getReg</a:t>
            </a:r>
            <a:r>
              <a:rPr lang="en-US" dirty="0" smtClean="0">
                <a:solidFill>
                  <a:srgbClr val="C00000"/>
                </a:solidFill>
              </a:rPr>
              <a:t>() </a:t>
            </a:r>
            <a:r>
              <a:rPr lang="en-US" dirty="0" smtClean="0"/>
              <a:t>to assign register to variable.</a:t>
            </a:r>
          </a:p>
          <a:p>
            <a:pPr lvl="0"/>
            <a:r>
              <a:rPr lang="en-US" dirty="0" smtClean="0"/>
              <a:t>The </a:t>
            </a:r>
            <a:r>
              <a:rPr lang="en-US" dirty="0"/>
              <a:t>code generator algorithm uses descriptors to keep track of register contents and addresses for names.</a:t>
            </a:r>
          </a:p>
          <a:p>
            <a:pPr lvl="0"/>
            <a:r>
              <a:rPr lang="en-US" b="1" dirty="0">
                <a:solidFill>
                  <a:srgbClr val="0E47A1"/>
                </a:solidFill>
              </a:rPr>
              <a:t>Address descriptor</a:t>
            </a:r>
            <a:r>
              <a:rPr lang="en-US" dirty="0">
                <a:solidFill>
                  <a:srgbClr val="0E47A1"/>
                </a:solidFill>
              </a:rPr>
              <a:t> </a:t>
            </a:r>
            <a:r>
              <a:rPr lang="en-US" dirty="0">
                <a:solidFill>
                  <a:srgbClr val="C00000"/>
                </a:solidFill>
              </a:rPr>
              <a:t>stores the location where the current value of the name </a:t>
            </a:r>
            <a:r>
              <a:rPr lang="en-US" dirty="0"/>
              <a:t>can be found at run time. The information about locations can be stored in the symbol table and is used to access the variables.</a:t>
            </a:r>
          </a:p>
          <a:p>
            <a:pPr lvl="0"/>
            <a:r>
              <a:rPr lang="en-US" b="1" dirty="0">
                <a:solidFill>
                  <a:srgbClr val="0E47A1"/>
                </a:solidFill>
              </a:rPr>
              <a:t>Register descriptor</a:t>
            </a:r>
            <a:r>
              <a:rPr lang="en-US" dirty="0">
                <a:solidFill>
                  <a:schemeClr val="accent1">
                    <a:lumMod val="75000"/>
                  </a:schemeClr>
                </a:solidFill>
              </a:rPr>
              <a:t> </a:t>
            </a:r>
            <a:r>
              <a:rPr lang="en-US" dirty="0"/>
              <a:t>is used to keep track of </a:t>
            </a:r>
            <a:r>
              <a:rPr lang="en-US" dirty="0">
                <a:solidFill>
                  <a:srgbClr val="C00000"/>
                </a:solidFill>
              </a:rPr>
              <a:t>what is currently in each register. </a:t>
            </a:r>
            <a:r>
              <a:rPr lang="en-US" dirty="0"/>
              <a:t>The register descriptor shows that initially all the registers are empty. As the generation for the block progresses the registers will hold the values of computation.</a:t>
            </a:r>
          </a:p>
          <a:p>
            <a:endParaRPr lang="en-US" dirty="0"/>
          </a:p>
        </p:txBody>
      </p:sp>
    </p:spTree>
    <p:extLst>
      <p:ext uri="{BB962C8B-B14F-4D97-AF65-F5344CB8AC3E}">
        <p14:creationId xmlns:p14="http://schemas.microsoft.com/office/powerpoint/2010/main" val="270581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Code Generation Algorithm</a:t>
            </a:r>
            <a:endParaRPr lang="en-US" dirty="0"/>
          </a:p>
        </p:txBody>
      </p:sp>
      <p:sp>
        <p:nvSpPr>
          <p:cNvPr id="3" name="Content Placeholder 2"/>
          <p:cNvSpPr>
            <a:spLocks noGrp="1"/>
          </p:cNvSpPr>
          <p:nvPr>
            <p:ph idx="1"/>
          </p:nvPr>
        </p:nvSpPr>
        <p:spPr/>
        <p:txBody>
          <a:bodyPr/>
          <a:lstStyle/>
          <a:p>
            <a:r>
              <a:rPr lang="en-US" dirty="0"/>
              <a:t>The algorithm takes a sequence of three-address statements as input. For each three address statement of the form </a:t>
            </a:r>
            <a:r>
              <a:rPr lang="en-US" dirty="0" smtClean="0"/>
              <a:t>x:= y </a:t>
            </a:r>
            <a:r>
              <a:rPr lang="en-US" dirty="0"/>
              <a:t>op </a:t>
            </a:r>
            <a:r>
              <a:rPr lang="en-US" dirty="0" smtClean="0"/>
              <a:t>z </a:t>
            </a:r>
            <a:r>
              <a:rPr lang="en-US" dirty="0"/>
              <a:t>perform the various actions. </a:t>
            </a:r>
            <a:r>
              <a:rPr lang="en-US" dirty="0" smtClean="0"/>
              <a:t>Assume L is the location where the output of operation y op z is stored.</a:t>
            </a:r>
          </a:p>
          <a:p>
            <a:pPr marL="457200" indent="-457200">
              <a:buFont typeface="+mj-lt"/>
              <a:buAutoNum type="arabicPeriod"/>
            </a:pPr>
            <a:r>
              <a:rPr lang="en-US" dirty="0" smtClean="0"/>
              <a:t>Invoke </a:t>
            </a:r>
            <a:r>
              <a:rPr lang="en-US" dirty="0"/>
              <a:t>a function </a:t>
            </a:r>
            <a:r>
              <a:rPr lang="en-US" dirty="0" err="1" smtClean="0"/>
              <a:t>getReg</a:t>
            </a:r>
            <a:r>
              <a:rPr lang="en-US" dirty="0" smtClean="0"/>
              <a:t>() </a:t>
            </a:r>
            <a:r>
              <a:rPr lang="en-US" dirty="0"/>
              <a:t>to find out the location L where the result of computation </a:t>
            </a:r>
            <a:r>
              <a:rPr lang="en-US" dirty="0" smtClean="0"/>
              <a:t>y </a:t>
            </a:r>
            <a:r>
              <a:rPr lang="en-US" dirty="0"/>
              <a:t>op </a:t>
            </a:r>
            <a:r>
              <a:rPr lang="en-US" dirty="0" smtClean="0"/>
              <a:t>z </a:t>
            </a:r>
            <a:r>
              <a:rPr lang="en-US" dirty="0"/>
              <a:t>should be stored.</a:t>
            </a:r>
          </a:p>
          <a:p>
            <a:pPr marL="457200" indent="-457200">
              <a:buFont typeface="+mj-lt"/>
              <a:buAutoNum type="arabicPeriod"/>
            </a:pPr>
            <a:r>
              <a:rPr lang="en-US" dirty="0" smtClean="0"/>
              <a:t>Determine the present location of ‘y’ </a:t>
            </a:r>
            <a:r>
              <a:rPr lang="en-US" dirty="0"/>
              <a:t>by consulting address description for y </a:t>
            </a:r>
            <a:r>
              <a:rPr lang="en-US" dirty="0" smtClean="0"/>
              <a:t>if y is not present in location L then </a:t>
            </a:r>
            <a:r>
              <a:rPr lang="en-US" dirty="0"/>
              <a:t>generate the instruction </a:t>
            </a:r>
            <a:r>
              <a:rPr lang="en-US" b="1" dirty="0"/>
              <a:t>MOV y' , L</a:t>
            </a:r>
            <a:r>
              <a:rPr lang="en-US" dirty="0"/>
              <a:t> to place a copy of y in </a:t>
            </a:r>
            <a:r>
              <a:rPr lang="en-US" dirty="0" smtClean="0"/>
              <a:t>L</a:t>
            </a:r>
          </a:p>
          <a:p>
            <a:pPr marL="457200" indent="-457200">
              <a:buFont typeface="+mj-lt"/>
              <a:buAutoNum type="arabicPeriod"/>
            </a:pPr>
            <a:r>
              <a:rPr lang="en-US" dirty="0" smtClean="0"/>
              <a:t>Present location of z is determined using step 2 and the instruction is generated as </a:t>
            </a:r>
            <a:r>
              <a:rPr lang="en-US" b="1" dirty="0"/>
              <a:t>OP z' , L</a:t>
            </a:r>
            <a:r>
              <a:rPr lang="en-US" dirty="0"/>
              <a:t> </a:t>
            </a:r>
            <a:endParaRPr lang="en-US" dirty="0" smtClean="0"/>
          </a:p>
          <a:p>
            <a:pPr marL="457200" indent="-457200">
              <a:buFont typeface="+mj-lt"/>
              <a:buAutoNum type="arabicPeriod"/>
            </a:pPr>
            <a:r>
              <a:rPr lang="en-US" dirty="0" smtClean="0"/>
              <a:t>If L is a register then update it’s descriptor that it contains value of x. update the address descriptor of x to indicate that it is in L.</a:t>
            </a:r>
          </a:p>
          <a:p>
            <a:pPr marL="457200" indent="-457200">
              <a:buFont typeface="+mj-lt"/>
              <a:buAutoNum type="arabicPeriod"/>
            </a:pPr>
            <a:r>
              <a:rPr lang="en-US" dirty="0" smtClean="0"/>
              <a:t>If </a:t>
            </a:r>
            <a:r>
              <a:rPr lang="en-US" dirty="0"/>
              <a:t>the current value of y or z have no next uses or not live on exit from the block or in register then alter the register descriptor to indicate that after execution of x : = y op z those register will no longer contain y or z.</a:t>
            </a:r>
          </a:p>
          <a:p>
            <a:endParaRPr lang="en-US" dirty="0"/>
          </a:p>
        </p:txBody>
      </p:sp>
    </p:spTree>
    <p:extLst>
      <p:ext uri="{BB962C8B-B14F-4D97-AF65-F5344CB8AC3E}">
        <p14:creationId xmlns:p14="http://schemas.microsoft.com/office/powerpoint/2010/main" val="373650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code for assignment statement</a:t>
            </a:r>
            <a:endParaRPr lang="en-US" dirty="0"/>
          </a:p>
        </p:txBody>
      </p:sp>
      <p:sp>
        <p:nvSpPr>
          <p:cNvPr id="3" name="Content Placeholder 2"/>
          <p:cNvSpPr>
            <a:spLocks noGrp="1"/>
          </p:cNvSpPr>
          <p:nvPr>
            <p:ph idx="1"/>
          </p:nvPr>
        </p:nvSpPr>
        <p:spPr/>
        <p:txBody>
          <a:bodyPr/>
          <a:lstStyle/>
          <a:p>
            <a:r>
              <a:rPr lang="en-US" dirty="0"/>
              <a:t>The assignment statement d:= (a-b) + (a-c) + (a-c) can be translated into the following sequence of </a:t>
            </a:r>
            <a:r>
              <a:rPr lang="en-US" dirty="0" smtClean="0"/>
              <a:t>three address code:</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215667"/>
              </p:ext>
            </p:extLst>
          </p:nvPr>
        </p:nvGraphicFramePr>
        <p:xfrm>
          <a:off x="1806916" y="1868026"/>
          <a:ext cx="7319963" cy="1203960"/>
        </p:xfrm>
        <a:graphic>
          <a:graphicData uri="http://schemas.openxmlformats.org/drawingml/2006/table">
            <a:tbl>
              <a:tblPr firstRow="1" bandRow="1">
                <a:tableStyleId>{69CF1AB2-1976-4502-BF36-3FF5EA218861}</a:tableStyleId>
              </a:tblPr>
              <a:tblGrid>
                <a:gridCol w="1223963"/>
                <a:gridCol w="2032000"/>
                <a:gridCol w="2032000"/>
                <a:gridCol w="2032000"/>
              </a:tblGrid>
              <a:tr h="370840">
                <a:tc>
                  <a:txBody>
                    <a:bodyPr/>
                    <a:lstStyle/>
                    <a:p>
                      <a:pPr algn="l" fontAlgn="t"/>
                      <a:r>
                        <a:rPr lang="en-US" dirty="0">
                          <a:effectLst/>
                        </a:rPr>
                        <a:t>Statement</a:t>
                      </a:r>
                      <a:endParaRPr lang="en-US" dirty="0">
                        <a:solidFill>
                          <a:srgbClr val="000000"/>
                        </a:solidFill>
                        <a:effectLst/>
                        <a:latin typeface="+mj-lt"/>
                      </a:endParaRPr>
                    </a:p>
                  </a:txBody>
                  <a:tcPr marL="114300" marR="114300" marT="114300" marB="114300">
                    <a:noFill/>
                  </a:tcPr>
                </a:tc>
                <a:tc>
                  <a:txBody>
                    <a:bodyPr/>
                    <a:lstStyle/>
                    <a:p>
                      <a:pPr algn="l" fontAlgn="t"/>
                      <a:r>
                        <a:rPr lang="en-US">
                          <a:effectLst/>
                        </a:rPr>
                        <a:t>Code Generated</a:t>
                      </a:r>
                      <a:endParaRPr lang="en-US">
                        <a:solidFill>
                          <a:srgbClr val="000000"/>
                        </a:solidFill>
                        <a:effectLst/>
                        <a:latin typeface="+mj-lt"/>
                      </a:endParaRPr>
                    </a:p>
                  </a:txBody>
                  <a:tcPr marL="114300" marR="114300" marT="114300" marB="114300">
                    <a:noFill/>
                  </a:tcPr>
                </a:tc>
                <a:tc>
                  <a:txBody>
                    <a:bodyPr/>
                    <a:lstStyle/>
                    <a:p>
                      <a:pPr algn="l" fontAlgn="t"/>
                      <a:r>
                        <a:rPr lang="en-US" dirty="0">
                          <a:effectLst/>
                        </a:rPr>
                        <a:t>Register </a:t>
                      </a:r>
                      <a:r>
                        <a:rPr lang="en-US" dirty="0" smtClean="0">
                          <a:effectLst/>
                        </a:rPr>
                        <a:t>descriptor</a:t>
                      </a:r>
                      <a:endParaRPr lang="en-US" dirty="0">
                        <a:solidFill>
                          <a:srgbClr val="000000"/>
                        </a:solidFill>
                        <a:effectLst/>
                        <a:latin typeface="+mj-lt"/>
                      </a:endParaRPr>
                    </a:p>
                  </a:txBody>
                  <a:tcPr marL="114300" marR="114300" marT="114300" marB="114300">
                    <a:noFill/>
                  </a:tcPr>
                </a:tc>
                <a:tc>
                  <a:txBody>
                    <a:bodyPr/>
                    <a:lstStyle/>
                    <a:p>
                      <a:pPr algn="l" fontAlgn="t"/>
                      <a:r>
                        <a:rPr lang="en-US" dirty="0">
                          <a:effectLst/>
                        </a:rPr>
                        <a:t>Address descriptor</a:t>
                      </a:r>
                      <a:endParaRPr lang="en-US" dirty="0">
                        <a:solidFill>
                          <a:srgbClr val="000000"/>
                        </a:solidFill>
                        <a:effectLst/>
                        <a:latin typeface="+mj-lt"/>
                      </a:endParaRPr>
                    </a:p>
                  </a:txBody>
                  <a:tcPr marL="114300" marR="114300" marT="114300" marB="114300">
                    <a:noFill/>
                  </a:tcPr>
                </a:tc>
              </a:tr>
              <a:tr h="370840">
                <a:tc>
                  <a:txBody>
                    <a:bodyPr/>
                    <a:lstStyle/>
                    <a:p>
                      <a:pPr algn="just" fontAlgn="t"/>
                      <a:r>
                        <a:rPr lang="en-US" dirty="0">
                          <a:effectLst/>
                        </a:rPr>
                        <a:t>t:= a - b</a:t>
                      </a:r>
                      <a:endParaRPr lang="en-US" dirty="0">
                        <a:solidFill>
                          <a:srgbClr val="333333"/>
                        </a:solidFill>
                        <a:effectLst/>
                        <a:latin typeface="+mj-lt"/>
                      </a:endParaRPr>
                    </a:p>
                  </a:txBody>
                  <a:tcPr marL="76200" marR="76200" marT="76200" marB="76200">
                    <a:noFill/>
                  </a:tcPr>
                </a:tc>
                <a:tc>
                  <a:txBody>
                    <a:bodyPr/>
                    <a:lstStyle/>
                    <a:p>
                      <a:pPr algn="ctr" fontAlgn="t"/>
                      <a:r>
                        <a:rPr lang="pt-BR" dirty="0" smtClean="0">
                          <a:effectLst/>
                        </a:rPr>
                        <a:t>MOV a,R0</a:t>
                      </a:r>
                      <a:r>
                        <a:rPr lang="pt-BR" dirty="0">
                          <a:effectLst/>
                        </a:rPr>
                        <a:t/>
                      </a:r>
                      <a:br>
                        <a:rPr lang="pt-BR" dirty="0">
                          <a:effectLst/>
                        </a:rPr>
                      </a:br>
                      <a:r>
                        <a:rPr lang="pt-BR" dirty="0">
                          <a:effectLst/>
                        </a:rPr>
                        <a:t>SUB b, R0</a:t>
                      </a:r>
                      <a:endParaRPr lang="pt-BR" dirty="0">
                        <a:solidFill>
                          <a:srgbClr val="333333"/>
                        </a:solidFill>
                        <a:effectLst/>
                        <a:latin typeface="+mj-lt"/>
                      </a:endParaRPr>
                    </a:p>
                  </a:txBody>
                  <a:tcPr marL="76200" marR="76200" marT="76200" marB="76200">
                    <a:noFill/>
                  </a:tcPr>
                </a:tc>
                <a:tc>
                  <a:txBody>
                    <a:bodyPr/>
                    <a:lstStyle/>
                    <a:p>
                      <a:pPr algn="ctr" fontAlgn="t"/>
                      <a:r>
                        <a:rPr lang="en-US" dirty="0">
                          <a:effectLst/>
                        </a:rPr>
                        <a:t>R0 contains t</a:t>
                      </a:r>
                      <a:endParaRPr lang="en-US" dirty="0">
                        <a:solidFill>
                          <a:srgbClr val="333333"/>
                        </a:solidFill>
                        <a:effectLst/>
                        <a:latin typeface="+mj-lt"/>
                      </a:endParaRPr>
                    </a:p>
                  </a:txBody>
                  <a:tcPr marL="76200" marR="76200" marT="76200" marB="76200">
                    <a:noFill/>
                  </a:tcPr>
                </a:tc>
                <a:tc>
                  <a:txBody>
                    <a:bodyPr/>
                    <a:lstStyle/>
                    <a:p>
                      <a:pPr algn="ctr" fontAlgn="t"/>
                      <a:r>
                        <a:rPr lang="en-US" dirty="0">
                          <a:effectLst/>
                        </a:rPr>
                        <a:t>t in R0</a:t>
                      </a:r>
                      <a:endParaRPr lang="en-US" dirty="0">
                        <a:solidFill>
                          <a:srgbClr val="333333"/>
                        </a:solidFill>
                        <a:effectLst/>
                        <a:latin typeface="+mj-lt"/>
                      </a:endParaRPr>
                    </a:p>
                  </a:txBody>
                  <a:tcPr marL="76200" marR="76200" marT="76200" marB="76200">
                    <a:noFill/>
                  </a:tcPr>
                </a:tc>
              </a:tr>
            </a:tbl>
          </a:graphicData>
        </a:graphic>
      </p:graphicFrame>
      <p:sp>
        <p:nvSpPr>
          <p:cNvPr id="6" name="Content Placeholder 2"/>
          <p:cNvSpPr txBox="1">
            <a:spLocks/>
          </p:cNvSpPr>
          <p:nvPr/>
        </p:nvSpPr>
        <p:spPr>
          <a:xfrm>
            <a:off x="10655945" y="1464384"/>
            <a:ext cx="1404876" cy="181339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pl-PL" dirty="0" smtClean="0">
                <a:solidFill>
                  <a:srgbClr val="0E47A1"/>
                </a:solidFill>
              </a:rPr>
              <a:t>t:= a-b  </a:t>
            </a:r>
          </a:p>
          <a:p>
            <a:pPr marL="0" indent="0">
              <a:buFont typeface="Wingdings 3" panose="05040102010807070707" pitchFamily="18" charset="2"/>
              <a:buNone/>
            </a:pPr>
            <a:r>
              <a:rPr lang="pl-PL" dirty="0" smtClean="0">
                <a:solidFill>
                  <a:srgbClr val="0E47A1"/>
                </a:solidFill>
              </a:rPr>
              <a:t>u:= a-c  </a:t>
            </a:r>
          </a:p>
          <a:p>
            <a:pPr marL="0" indent="0">
              <a:buFont typeface="Wingdings 3" panose="05040102010807070707" pitchFamily="18" charset="2"/>
              <a:buNone/>
            </a:pPr>
            <a:r>
              <a:rPr lang="pl-PL" dirty="0" smtClean="0">
                <a:solidFill>
                  <a:srgbClr val="0E47A1"/>
                </a:solidFill>
              </a:rPr>
              <a:t>v:= t +u   </a:t>
            </a:r>
          </a:p>
          <a:p>
            <a:pPr marL="0" indent="0">
              <a:buFont typeface="Wingdings 3" panose="05040102010807070707" pitchFamily="18" charset="2"/>
              <a:buNone/>
            </a:pPr>
            <a:r>
              <a:rPr lang="pl-PL" dirty="0" smtClean="0">
                <a:solidFill>
                  <a:srgbClr val="0E47A1"/>
                </a:solidFill>
              </a:rPr>
              <a:t>d:= v+u  </a:t>
            </a:r>
          </a:p>
          <a:p>
            <a:endParaRPr lang="en-US" dirty="0">
              <a:solidFill>
                <a:srgbClr val="0E47A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930859646"/>
              </p:ext>
            </p:extLst>
          </p:nvPr>
        </p:nvGraphicFramePr>
        <p:xfrm>
          <a:off x="1806916" y="3075847"/>
          <a:ext cx="7319963" cy="701040"/>
        </p:xfrm>
        <a:graphic>
          <a:graphicData uri="http://schemas.openxmlformats.org/drawingml/2006/table">
            <a:tbl>
              <a:tblPr firstRow="1" bandRow="1">
                <a:tableStyleId>{69CF1AB2-1976-4502-BF36-3FF5EA218861}</a:tableStyleId>
              </a:tblPr>
              <a:tblGrid>
                <a:gridCol w="1223963"/>
                <a:gridCol w="2032000"/>
                <a:gridCol w="2032000"/>
                <a:gridCol w="2032000"/>
              </a:tblGrid>
              <a:tr h="370840">
                <a:tc>
                  <a:txBody>
                    <a:bodyPr/>
                    <a:lstStyle/>
                    <a:p>
                      <a:pPr algn="just" fontAlgn="t"/>
                      <a:r>
                        <a:rPr lang="en-US" b="0" dirty="0">
                          <a:effectLst/>
                        </a:rPr>
                        <a:t>u:= a - c</a:t>
                      </a:r>
                      <a:endParaRPr lang="en-US" b="0" dirty="0">
                        <a:solidFill>
                          <a:srgbClr val="333333"/>
                        </a:solidFill>
                        <a:effectLst/>
                        <a:latin typeface="+mj-lt"/>
                      </a:endParaRPr>
                    </a:p>
                  </a:txBody>
                  <a:tcPr marL="76200" marR="76200" marT="76200" marB="76200">
                    <a:noFill/>
                  </a:tcPr>
                </a:tc>
                <a:tc>
                  <a:txBody>
                    <a:bodyPr/>
                    <a:lstStyle/>
                    <a:p>
                      <a:pPr algn="ctr" fontAlgn="t"/>
                      <a:r>
                        <a:rPr lang="pt-BR" b="0" dirty="0" smtClean="0">
                          <a:effectLst/>
                        </a:rPr>
                        <a:t>MOV a,R1</a:t>
                      </a:r>
                      <a:r>
                        <a:rPr lang="pt-BR" b="0" dirty="0">
                          <a:effectLst/>
                        </a:rPr>
                        <a:t/>
                      </a:r>
                      <a:br>
                        <a:rPr lang="pt-BR" b="0" dirty="0">
                          <a:effectLst/>
                        </a:rPr>
                      </a:br>
                      <a:r>
                        <a:rPr lang="pt-BR" b="0" dirty="0">
                          <a:effectLst/>
                        </a:rPr>
                        <a:t>SUB c, R1</a:t>
                      </a:r>
                      <a:endParaRPr lang="pt-BR" b="0" dirty="0">
                        <a:solidFill>
                          <a:srgbClr val="333333"/>
                        </a:solidFill>
                        <a:effectLst/>
                        <a:latin typeface="+mj-lt"/>
                      </a:endParaRPr>
                    </a:p>
                  </a:txBody>
                  <a:tcPr marL="76200" marR="76200" marT="76200" marB="76200">
                    <a:noFill/>
                  </a:tcPr>
                </a:tc>
                <a:tc>
                  <a:txBody>
                    <a:bodyPr/>
                    <a:lstStyle/>
                    <a:p>
                      <a:pPr algn="ctr" fontAlgn="t"/>
                      <a:r>
                        <a:rPr lang="fr-FR" b="0" dirty="0" smtClean="0">
                          <a:effectLst/>
                        </a:rPr>
                        <a:t>R0 </a:t>
                      </a:r>
                      <a:r>
                        <a:rPr lang="en-US" b="0" dirty="0" smtClean="0">
                          <a:effectLst/>
                        </a:rPr>
                        <a:t>contains</a:t>
                      </a:r>
                      <a:r>
                        <a:rPr lang="fr-FR" b="0" dirty="0" smtClean="0">
                          <a:effectLst/>
                        </a:rPr>
                        <a:t> </a:t>
                      </a:r>
                      <a:r>
                        <a:rPr lang="fr-FR" b="0" dirty="0">
                          <a:effectLst/>
                        </a:rPr>
                        <a:t>t</a:t>
                      </a:r>
                      <a:br>
                        <a:rPr lang="fr-FR" b="0" dirty="0">
                          <a:effectLst/>
                        </a:rPr>
                      </a:br>
                      <a:r>
                        <a:rPr lang="fr-FR" b="0" dirty="0">
                          <a:effectLst/>
                        </a:rPr>
                        <a:t>R1 </a:t>
                      </a:r>
                      <a:r>
                        <a:rPr lang="en-US" b="0" dirty="0" smtClean="0">
                          <a:effectLst/>
                        </a:rPr>
                        <a:t>contains</a:t>
                      </a:r>
                      <a:r>
                        <a:rPr lang="fr-FR" b="0" dirty="0" smtClean="0">
                          <a:effectLst/>
                        </a:rPr>
                        <a:t> </a:t>
                      </a:r>
                      <a:r>
                        <a:rPr lang="fr-FR" b="0" dirty="0">
                          <a:effectLst/>
                        </a:rPr>
                        <a:t>u</a:t>
                      </a:r>
                      <a:endParaRPr lang="fr-FR" b="0" dirty="0">
                        <a:solidFill>
                          <a:srgbClr val="333333"/>
                        </a:solidFill>
                        <a:effectLst/>
                        <a:latin typeface="+mj-lt"/>
                      </a:endParaRPr>
                    </a:p>
                  </a:txBody>
                  <a:tcPr marL="76200" marR="76200" marT="76200" marB="76200">
                    <a:noFill/>
                  </a:tcPr>
                </a:tc>
                <a:tc>
                  <a:txBody>
                    <a:bodyPr/>
                    <a:lstStyle/>
                    <a:p>
                      <a:pPr algn="ctr" fontAlgn="t"/>
                      <a:r>
                        <a:rPr lang="de-DE" b="0" dirty="0">
                          <a:effectLst/>
                        </a:rPr>
                        <a:t>t in R0</a:t>
                      </a:r>
                      <a:br>
                        <a:rPr lang="de-DE" b="0" dirty="0">
                          <a:effectLst/>
                        </a:rPr>
                      </a:br>
                      <a:r>
                        <a:rPr lang="de-DE" b="0" dirty="0">
                          <a:effectLst/>
                        </a:rPr>
                        <a:t>u in R1</a:t>
                      </a:r>
                      <a:endParaRPr lang="de-DE" b="0" dirty="0">
                        <a:solidFill>
                          <a:srgbClr val="333333"/>
                        </a:solidFill>
                        <a:effectLst/>
                        <a:latin typeface="+mj-lt"/>
                      </a:endParaRPr>
                    </a:p>
                  </a:txBody>
                  <a:tcPr marL="76200" marR="76200" marT="76200" marB="76200">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8112214"/>
              </p:ext>
            </p:extLst>
          </p:nvPr>
        </p:nvGraphicFramePr>
        <p:xfrm>
          <a:off x="1806915" y="3776887"/>
          <a:ext cx="7319963" cy="701040"/>
        </p:xfrm>
        <a:graphic>
          <a:graphicData uri="http://schemas.openxmlformats.org/drawingml/2006/table">
            <a:tbl>
              <a:tblPr firstRow="1" bandRow="1">
                <a:tableStyleId>{69CF1AB2-1976-4502-BF36-3FF5EA218861}</a:tableStyleId>
              </a:tblPr>
              <a:tblGrid>
                <a:gridCol w="1223963"/>
                <a:gridCol w="2032000"/>
                <a:gridCol w="2032000"/>
                <a:gridCol w="2032000"/>
              </a:tblGrid>
              <a:tr h="370840">
                <a:tc>
                  <a:txBody>
                    <a:bodyPr/>
                    <a:lstStyle/>
                    <a:p>
                      <a:pPr algn="just" fontAlgn="t"/>
                      <a:r>
                        <a:rPr lang="en-US" b="0" dirty="0">
                          <a:effectLst/>
                        </a:rPr>
                        <a:t>v:= t + u</a:t>
                      </a:r>
                      <a:endParaRPr lang="en-US" b="0" dirty="0">
                        <a:solidFill>
                          <a:srgbClr val="333333"/>
                        </a:solidFill>
                        <a:effectLst/>
                        <a:latin typeface="+mj-lt"/>
                      </a:endParaRPr>
                    </a:p>
                  </a:txBody>
                  <a:tcPr marL="76200" marR="76200" marT="76200" marB="76200">
                    <a:noFill/>
                  </a:tcPr>
                </a:tc>
                <a:tc>
                  <a:txBody>
                    <a:bodyPr/>
                    <a:lstStyle/>
                    <a:p>
                      <a:pPr algn="ctr" fontAlgn="t"/>
                      <a:r>
                        <a:rPr lang="en-US" b="0" dirty="0">
                          <a:effectLst/>
                        </a:rPr>
                        <a:t>ADD R1, R0</a:t>
                      </a:r>
                      <a:endParaRPr lang="en-US" b="0" dirty="0">
                        <a:solidFill>
                          <a:srgbClr val="333333"/>
                        </a:solidFill>
                        <a:effectLst/>
                        <a:latin typeface="+mj-lt"/>
                      </a:endParaRPr>
                    </a:p>
                  </a:txBody>
                  <a:tcPr marL="76200" marR="76200" marT="76200" marB="76200">
                    <a:noFill/>
                  </a:tcPr>
                </a:tc>
                <a:tc>
                  <a:txBody>
                    <a:bodyPr/>
                    <a:lstStyle/>
                    <a:p>
                      <a:pPr algn="ctr" fontAlgn="t"/>
                      <a:r>
                        <a:rPr lang="en-US" b="0" dirty="0">
                          <a:effectLst/>
                        </a:rPr>
                        <a:t>R0 contains v</a:t>
                      </a:r>
                      <a:br>
                        <a:rPr lang="en-US" b="0" dirty="0">
                          <a:effectLst/>
                        </a:rPr>
                      </a:br>
                      <a:r>
                        <a:rPr lang="en-US" b="0" dirty="0">
                          <a:effectLst/>
                        </a:rPr>
                        <a:t>R1 contains u</a:t>
                      </a:r>
                      <a:endParaRPr lang="en-US" b="0" dirty="0">
                        <a:solidFill>
                          <a:srgbClr val="333333"/>
                        </a:solidFill>
                        <a:effectLst/>
                        <a:latin typeface="+mj-lt"/>
                      </a:endParaRPr>
                    </a:p>
                  </a:txBody>
                  <a:tcPr marL="76200" marR="76200" marT="76200" marB="76200">
                    <a:noFill/>
                  </a:tcPr>
                </a:tc>
                <a:tc>
                  <a:txBody>
                    <a:bodyPr/>
                    <a:lstStyle/>
                    <a:p>
                      <a:pPr algn="ctr" fontAlgn="t"/>
                      <a:r>
                        <a:rPr lang="nl-NL" b="0" dirty="0">
                          <a:effectLst/>
                        </a:rPr>
                        <a:t>u in R1</a:t>
                      </a:r>
                      <a:br>
                        <a:rPr lang="nl-NL" b="0" dirty="0">
                          <a:effectLst/>
                        </a:rPr>
                      </a:br>
                      <a:r>
                        <a:rPr lang="nl-NL" b="0" dirty="0">
                          <a:effectLst/>
                        </a:rPr>
                        <a:t>v in </a:t>
                      </a:r>
                      <a:r>
                        <a:rPr lang="nl-NL" b="0" dirty="0" smtClean="0">
                          <a:effectLst/>
                        </a:rPr>
                        <a:t>R0</a:t>
                      </a:r>
                      <a:endParaRPr lang="nl-NL" b="0" dirty="0">
                        <a:solidFill>
                          <a:srgbClr val="333333"/>
                        </a:solidFill>
                        <a:effectLst/>
                        <a:latin typeface="+mj-lt"/>
                      </a:endParaRPr>
                    </a:p>
                  </a:txBody>
                  <a:tcPr marL="76200" marR="76200" marT="76200" marB="76200">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1942300"/>
              </p:ext>
            </p:extLst>
          </p:nvPr>
        </p:nvGraphicFramePr>
        <p:xfrm>
          <a:off x="1806914" y="4477927"/>
          <a:ext cx="7319963" cy="701040"/>
        </p:xfrm>
        <a:graphic>
          <a:graphicData uri="http://schemas.openxmlformats.org/drawingml/2006/table">
            <a:tbl>
              <a:tblPr firstRow="1" bandRow="1">
                <a:tableStyleId>{69CF1AB2-1976-4502-BF36-3FF5EA218861}</a:tableStyleId>
              </a:tblPr>
              <a:tblGrid>
                <a:gridCol w="1223963"/>
                <a:gridCol w="2032000"/>
                <a:gridCol w="2032000"/>
                <a:gridCol w="2032000"/>
              </a:tblGrid>
              <a:tr h="370840">
                <a:tc>
                  <a:txBody>
                    <a:bodyPr/>
                    <a:lstStyle/>
                    <a:p>
                      <a:pPr algn="just" fontAlgn="t"/>
                      <a:r>
                        <a:rPr lang="en-US" b="0" dirty="0">
                          <a:effectLst/>
                        </a:rPr>
                        <a:t>d:= v + u</a:t>
                      </a:r>
                      <a:endParaRPr lang="en-US" b="0" dirty="0">
                        <a:solidFill>
                          <a:srgbClr val="333333"/>
                        </a:solidFill>
                        <a:effectLst/>
                        <a:latin typeface="+mj-lt"/>
                      </a:endParaRPr>
                    </a:p>
                  </a:txBody>
                  <a:tcPr marL="76200" marR="76200" marT="76200" marB="76200">
                    <a:noFill/>
                  </a:tcPr>
                </a:tc>
                <a:tc>
                  <a:txBody>
                    <a:bodyPr/>
                    <a:lstStyle/>
                    <a:p>
                      <a:pPr algn="ctr" fontAlgn="t"/>
                      <a:r>
                        <a:rPr lang="pt-BR" b="0" dirty="0" smtClean="0">
                          <a:effectLst/>
                        </a:rPr>
                        <a:t>ADD R1,R0</a:t>
                      </a:r>
                      <a:r>
                        <a:rPr lang="pt-BR" b="0" dirty="0">
                          <a:effectLst/>
                        </a:rPr>
                        <a:t/>
                      </a:r>
                      <a:br>
                        <a:rPr lang="pt-BR" b="0" dirty="0">
                          <a:effectLst/>
                        </a:rPr>
                      </a:br>
                      <a:r>
                        <a:rPr lang="pt-BR" b="0" dirty="0">
                          <a:effectLst/>
                        </a:rPr>
                        <a:t>MOV R0, d</a:t>
                      </a:r>
                      <a:endParaRPr lang="pt-BR" b="0" dirty="0">
                        <a:solidFill>
                          <a:srgbClr val="333333"/>
                        </a:solidFill>
                        <a:effectLst/>
                        <a:latin typeface="+mj-lt"/>
                      </a:endParaRPr>
                    </a:p>
                  </a:txBody>
                  <a:tcPr marL="76200" marR="76200" marT="76200" marB="76200">
                    <a:noFill/>
                  </a:tcPr>
                </a:tc>
                <a:tc>
                  <a:txBody>
                    <a:bodyPr/>
                    <a:lstStyle/>
                    <a:p>
                      <a:pPr algn="ctr" fontAlgn="t"/>
                      <a:r>
                        <a:rPr lang="en-US" b="0" dirty="0">
                          <a:effectLst/>
                        </a:rPr>
                        <a:t>R0 contains d</a:t>
                      </a:r>
                      <a:endParaRPr lang="en-US" b="0" dirty="0">
                        <a:solidFill>
                          <a:srgbClr val="333333"/>
                        </a:solidFill>
                        <a:effectLst/>
                        <a:latin typeface="+mj-lt"/>
                      </a:endParaRPr>
                    </a:p>
                  </a:txBody>
                  <a:tcPr marL="76200" marR="76200" marT="76200" marB="76200">
                    <a:noFill/>
                  </a:tcPr>
                </a:tc>
                <a:tc>
                  <a:txBody>
                    <a:bodyPr/>
                    <a:lstStyle/>
                    <a:p>
                      <a:pPr algn="ctr" fontAlgn="t"/>
                      <a:r>
                        <a:rPr lang="en-US" b="0" dirty="0">
                          <a:effectLst/>
                        </a:rPr>
                        <a:t>d in R0</a:t>
                      </a:r>
                      <a:br>
                        <a:rPr lang="en-US" b="0" dirty="0">
                          <a:effectLst/>
                        </a:rPr>
                      </a:br>
                      <a:r>
                        <a:rPr lang="en-US" b="0" dirty="0">
                          <a:effectLst/>
                        </a:rPr>
                        <a:t>d in R0 and memory</a:t>
                      </a:r>
                      <a:endParaRPr lang="en-US" b="0" dirty="0">
                        <a:solidFill>
                          <a:srgbClr val="333333"/>
                        </a:solidFill>
                        <a:effectLst/>
                        <a:latin typeface="+mj-lt"/>
                      </a:endParaRPr>
                    </a:p>
                  </a:txBody>
                  <a:tcPr marL="76200" marR="76200" marT="76200" marB="76200">
                    <a:noFill/>
                  </a:tcPr>
                </a:tc>
              </a:tr>
            </a:tbl>
          </a:graphicData>
        </a:graphic>
      </p:graphicFrame>
    </p:spTree>
    <p:extLst>
      <p:ext uri="{BB962C8B-B14F-4D97-AF65-F5344CB8AC3E}">
        <p14:creationId xmlns:p14="http://schemas.microsoft.com/office/powerpoint/2010/main" val="105060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endParaRPr lang="en-US" dirty="0"/>
          </a:p>
        </p:txBody>
      </p:sp>
      <p:sp>
        <p:nvSpPr>
          <p:cNvPr id="3" name="Text Placeholder 2"/>
          <p:cNvSpPr>
            <a:spLocks noGrp="1"/>
          </p:cNvSpPr>
          <p:nvPr>
            <p:ph type="body" idx="1"/>
          </p:nvPr>
        </p:nvSpPr>
        <p:spPr/>
        <p:txBody>
          <a:bodyPr/>
          <a:lstStyle/>
          <a:p>
            <a:r>
              <a:rPr lang="en-US" dirty="0" smtClean="0"/>
              <a:t>Machine independent optimization</a:t>
            </a:r>
            <a:endParaRPr lang="en-US" dirty="0"/>
          </a:p>
        </p:txBody>
      </p:sp>
    </p:spTree>
    <p:extLst>
      <p:ext uri="{BB962C8B-B14F-4D97-AF65-F5344CB8AC3E}">
        <p14:creationId xmlns:p14="http://schemas.microsoft.com/office/powerpoint/2010/main" val="40854673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Optimization</a:t>
            </a:r>
          </a:p>
        </p:txBody>
      </p:sp>
      <p:sp>
        <p:nvSpPr>
          <p:cNvPr id="20" name="Content Placeholder 2"/>
          <p:cNvSpPr>
            <a:spLocks noGrp="1"/>
          </p:cNvSpPr>
          <p:nvPr>
            <p:ph idx="1"/>
          </p:nvPr>
        </p:nvSpPr>
        <p:spPr>
          <a:xfrm>
            <a:off x="131180" y="863444"/>
            <a:ext cx="11929641" cy="5590565"/>
          </a:xfrm>
        </p:spPr>
        <p:txBody>
          <a:bodyPr/>
          <a:lstStyle/>
          <a:p>
            <a:r>
              <a:rPr lang="en-US" dirty="0" smtClean="0"/>
              <a:t>Code </a:t>
            </a:r>
            <a:r>
              <a:rPr lang="en-US" dirty="0"/>
              <a:t>Optimization is a program transformation </a:t>
            </a:r>
            <a:r>
              <a:rPr lang="en-US" dirty="0" smtClean="0"/>
              <a:t>technique which, tries to </a:t>
            </a:r>
            <a:r>
              <a:rPr lang="en-US" dirty="0" smtClean="0">
                <a:solidFill>
                  <a:srgbClr val="C00000"/>
                </a:solidFill>
              </a:rPr>
              <a:t>improve the code </a:t>
            </a:r>
            <a:r>
              <a:rPr lang="en-US" dirty="0" smtClean="0"/>
              <a:t>by </a:t>
            </a:r>
            <a:r>
              <a:rPr lang="en-US" dirty="0" smtClean="0">
                <a:solidFill>
                  <a:srgbClr val="0E47A1"/>
                </a:solidFill>
              </a:rPr>
              <a:t>eliminating unnecessary code lines </a:t>
            </a:r>
            <a:r>
              <a:rPr lang="en-US" dirty="0" smtClean="0"/>
              <a:t>and arranging the statements in such a sequence that </a:t>
            </a:r>
            <a:r>
              <a:rPr lang="en-US" dirty="0" smtClean="0">
                <a:solidFill>
                  <a:srgbClr val="0E47A1"/>
                </a:solidFill>
              </a:rPr>
              <a:t>speed up the execution without wasting the resources</a:t>
            </a:r>
            <a:r>
              <a:rPr lang="en-US" dirty="0" smtClean="0"/>
              <a:t>.</a:t>
            </a:r>
          </a:p>
          <a:p>
            <a:endParaRPr lang="en-US" dirty="0"/>
          </a:p>
          <a:p>
            <a:endParaRPr lang="en-US" dirty="0" smtClean="0"/>
          </a:p>
          <a:p>
            <a:pPr marL="1001712" lvl="1" indent="-457200">
              <a:buFont typeface="+mj-lt"/>
              <a:buAutoNum type="arabicPeriod"/>
            </a:pPr>
            <a:r>
              <a:rPr lang="en-US" sz="2400" dirty="0" smtClean="0"/>
              <a:t>Faster execution</a:t>
            </a:r>
          </a:p>
          <a:p>
            <a:pPr marL="1001712" lvl="1" indent="-457200">
              <a:buFont typeface="+mj-lt"/>
              <a:buAutoNum type="arabicPeriod"/>
            </a:pPr>
            <a:r>
              <a:rPr lang="en-US" sz="2400" dirty="0" smtClean="0"/>
              <a:t>Better performance</a:t>
            </a:r>
          </a:p>
          <a:p>
            <a:pPr marL="1001712" lvl="1" indent="-457200">
              <a:buFont typeface="+mj-lt"/>
              <a:buAutoNum type="arabicPeriod"/>
            </a:pPr>
            <a:r>
              <a:rPr lang="en-US" sz="2400" dirty="0" smtClean="0"/>
              <a:t>Improves the efficiency </a:t>
            </a:r>
            <a:endParaRPr lang="en-US" sz="2400" dirty="0"/>
          </a:p>
        </p:txBody>
      </p:sp>
      <p:cxnSp>
        <p:nvCxnSpPr>
          <p:cNvPr id="4" name="Straight Connector 3"/>
          <p:cNvCxnSpPr/>
          <p:nvPr/>
        </p:nvCxnSpPr>
        <p:spPr>
          <a:xfrm>
            <a:off x="322350" y="2643959"/>
            <a:ext cx="11430000" cy="0"/>
          </a:xfrm>
          <a:prstGeom prst="line">
            <a:avLst/>
          </a:prstGeom>
          <a:ln>
            <a:solidFill>
              <a:srgbClr val="0E47A1"/>
            </a:solidFill>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322350" y="2192737"/>
            <a:ext cx="1901607" cy="461665"/>
          </a:xfrm>
          <a:prstGeom prst="rect">
            <a:avLst/>
          </a:prstGeom>
          <a:solidFill>
            <a:srgbClr val="0E47A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smtClean="0"/>
              <a:t>Advantages</a:t>
            </a:r>
          </a:p>
        </p:txBody>
      </p:sp>
    </p:spTree>
    <p:extLst>
      <p:ext uri="{BB962C8B-B14F-4D97-AF65-F5344CB8AC3E}">
        <p14:creationId xmlns:p14="http://schemas.microsoft.com/office/powerpoint/2010/main" val="338162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smtClean="0"/>
              <a:t>Optimization techniques (Machine independent techniques)</a:t>
            </a:r>
            <a:endParaRPr lang="en-US" dirty="0"/>
          </a:p>
        </p:txBody>
      </p:sp>
      <p:sp>
        <p:nvSpPr>
          <p:cNvPr id="20" name="Content Placeholder 2"/>
          <p:cNvSpPr>
            <a:spLocks noGrp="1"/>
          </p:cNvSpPr>
          <p:nvPr>
            <p:ph idx="1"/>
          </p:nvPr>
        </p:nvSpPr>
        <p:spPr>
          <a:xfrm>
            <a:off x="131180" y="863444"/>
            <a:ext cx="11929641" cy="5590565"/>
          </a:xfrm>
        </p:spPr>
        <p:txBody>
          <a:bodyPr/>
          <a:lstStyle/>
          <a:p>
            <a:endParaRPr lang="en-US" dirty="0"/>
          </a:p>
          <a:p>
            <a:pPr marL="1001712" lvl="1" indent="-457200">
              <a:buFont typeface="+mj-lt"/>
              <a:buAutoNum type="arabicPeriod"/>
            </a:pPr>
            <a:endParaRPr lang="en-US" sz="2400" dirty="0" smtClean="0"/>
          </a:p>
          <a:p>
            <a:pPr marL="1001712" lvl="1" indent="-457200">
              <a:buFont typeface="+mj-lt"/>
              <a:buAutoNum type="arabicPeriod"/>
            </a:pPr>
            <a:r>
              <a:rPr lang="en-US" sz="2400" dirty="0" smtClean="0"/>
              <a:t>Compile time evaluation</a:t>
            </a:r>
          </a:p>
          <a:p>
            <a:pPr marL="1001712" lvl="1" indent="-457200">
              <a:buFont typeface="+mj-lt"/>
              <a:buAutoNum type="arabicPeriod"/>
            </a:pPr>
            <a:r>
              <a:rPr lang="en-US" sz="2400" dirty="0"/>
              <a:t>Common sub expressions </a:t>
            </a:r>
            <a:r>
              <a:rPr lang="en-US" sz="2400" dirty="0" smtClean="0"/>
              <a:t>elimination</a:t>
            </a:r>
          </a:p>
          <a:p>
            <a:pPr marL="1001712" lvl="1" indent="-457200">
              <a:buFont typeface="+mj-lt"/>
              <a:buAutoNum type="arabicPeriod"/>
            </a:pPr>
            <a:r>
              <a:rPr lang="en-US" sz="2400" dirty="0"/>
              <a:t>Code Movement or Code </a:t>
            </a:r>
            <a:r>
              <a:rPr lang="en-US" sz="2400" dirty="0" smtClean="0"/>
              <a:t>Motion</a:t>
            </a:r>
          </a:p>
          <a:p>
            <a:pPr marL="1001712" lvl="1" indent="-457200">
              <a:buFont typeface="+mj-lt"/>
              <a:buAutoNum type="arabicPeriod"/>
            </a:pPr>
            <a:r>
              <a:rPr lang="en-US" sz="2400" dirty="0"/>
              <a:t>Reduction in </a:t>
            </a:r>
            <a:r>
              <a:rPr lang="en-US" sz="2400" dirty="0" smtClean="0"/>
              <a:t>Strength</a:t>
            </a:r>
          </a:p>
          <a:p>
            <a:pPr marL="1001712" lvl="1" indent="-457200">
              <a:buFont typeface="+mj-lt"/>
              <a:buAutoNum type="arabicPeriod"/>
            </a:pPr>
            <a:r>
              <a:rPr lang="en-US" sz="2400" dirty="0" smtClean="0"/>
              <a:t>Dead code elimination</a:t>
            </a:r>
          </a:p>
          <a:p>
            <a:pPr marL="1001712" lvl="1" indent="-457200">
              <a:buFont typeface="+mj-lt"/>
              <a:buAutoNum type="arabicPeriod"/>
            </a:pPr>
            <a:endParaRPr lang="en-US" sz="2400" dirty="0"/>
          </a:p>
        </p:txBody>
      </p:sp>
      <p:cxnSp>
        <p:nvCxnSpPr>
          <p:cNvPr id="4" name="Straight Connector 3"/>
          <p:cNvCxnSpPr/>
          <p:nvPr/>
        </p:nvCxnSpPr>
        <p:spPr>
          <a:xfrm>
            <a:off x="167756" y="1433947"/>
            <a:ext cx="11430000" cy="0"/>
          </a:xfrm>
          <a:prstGeom prst="line">
            <a:avLst/>
          </a:prstGeom>
          <a:ln>
            <a:solidFill>
              <a:srgbClr val="0E47A1"/>
            </a:solidFill>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167756" y="973172"/>
            <a:ext cx="1901607" cy="461665"/>
          </a:xfrm>
          <a:prstGeom prst="rect">
            <a:avLst/>
          </a:prstGeom>
          <a:solidFill>
            <a:srgbClr val="0E47A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smtClean="0"/>
              <a:t>Techniques</a:t>
            </a:r>
          </a:p>
        </p:txBody>
      </p:sp>
    </p:spTree>
    <p:extLst>
      <p:ext uri="{BB962C8B-B14F-4D97-AF65-F5344CB8AC3E}">
        <p14:creationId xmlns:p14="http://schemas.microsoft.com/office/powerpoint/2010/main" val="330095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time evaluation</a:t>
            </a:r>
          </a:p>
        </p:txBody>
      </p:sp>
      <p:sp>
        <p:nvSpPr>
          <p:cNvPr id="3" name="Content Placeholder 2"/>
          <p:cNvSpPr>
            <a:spLocks noGrp="1"/>
          </p:cNvSpPr>
          <p:nvPr>
            <p:ph idx="1"/>
          </p:nvPr>
        </p:nvSpPr>
        <p:spPr>
          <a:xfrm>
            <a:off x="103044" y="821240"/>
            <a:ext cx="11929641" cy="5590565"/>
          </a:xfrm>
        </p:spPr>
        <p:txBody>
          <a:bodyPr/>
          <a:lstStyle/>
          <a:p>
            <a:pPr lvl="0">
              <a:lnSpc>
                <a:spcPct val="85000"/>
              </a:lnSpc>
            </a:pPr>
            <a:r>
              <a:rPr lang="en-US" dirty="0"/>
              <a:t>Compile time evaluation means shifting of computations from run time to compile time.</a:t>
            </a:r>
          </a:p>
          <a:p>
            <a:pPr lvl="0">
              <a:lnSpc>
                <a:spcPct val="85000"/>
              </a:lnSpc>
            </a:pPr>
            <a:r>
              <a:rPr lang="en-US" dirty="0"/>
              <a:t>There are two methods used to obtain the compile time evaluation.</a:t>
            </a:r>
          </a:p>
          <a:p>
            <a:pPr marL="0" indent="0">
              <a:lnSpc>
                <a:spcPct val="85000"/>
              </a:lnSpc>
              <a:buNone/>
            </a:pPr>
            <a:r>
              <a:rPr lang="en-US" b="1" dirty="0">
                <a:solidFill>
                  <a:srgbClr val="C00000"/>
                </a:solidFill>
              </a:rPr>
              <a:t>Folding</a:t>
            </a:r>
            <a:endParaRPr lang="en-US" dirty="0">
              <a:solidFill>
                <a:srgbClr val="C00000"/>
              </a:solidFill>
            </a:endParaRPr>
          </a:p>
          <a:p>
            <a:pPr lvl="0">
              <a:lnSpc>
                <a:spcPct val="85000"/>
              </a:lnSpc>
            </a:pPr>
            <a:r>
              <a:rPr lang="en-US" dirty="0"/>
              <a:t>In the folding technique the computation of constant is done at compile time instead of run time.</a:t>
            </a:r>
          </a:p>
          <a:p>
            <a:pPr marL="0" indent="0">
              <a:lnSpc>
                <a:spcPct val="85000"/>
              </a:lnSpc>
              <a:buNone/>
            </a:pPr>
            <a:r>
              <a:rPr lang="en-US" dirty="0"/>
              <a:t>	</a:t>
            </a:r>
            <a:r>
              <a:rPr lang="en-US" dirty="0">
                <a:solidFill>
                  <a:srgbClr val="0E47A1"/>
                </a:solidFill>
              </a:rPr>
              <a:t>Example : length = (22/7)*d</a:t>
            </a:r>
          </a:p>
          <a:p>
            <a:pPr lvl="0">
              <a:lnSpc>
                <a:spcPct val="85000"/>
              </a:lnSpc>
            </a:pPr>
            <a:r>
              <a:rPr lang="en-US" dirty="0"/>
              <a:t>Here folding is implied by performing the computation of </a:t>
            </a:r>
            <a:r>
              <a:rPr lang="en-US" dirty="0">
                <a:solidFill>
                  <a:srgbClr val="0E47A1"/>
                </a:solidFill>
              </a:rPr>
              <a:t>22/7 at compile time</a:t>
            </a:r>
            <a:r>
              <a:rPr lang="en-US" dirty="0"/>
              <a:t>. </a:t>
            </a:r>
          </a:p>
          <a:p>
            <a:pPr marL="0" indent="0">
              <a:lnSpc>
                <a:spcPct val="85000"/>
              </a:lnSpc>
              <a:buNone/>
            </a:pPr>
            <a:r>
              <a:rPr lang="en-US" b="1" dirty="0">
                <a:solidFill>
                  <a:srgbClr val="C00000"/>
                </a:solidFill>
              </a:rPr>
              <a:t>Constant propagation</a:t>
            </a:r>
            <a:endParaRPr lang="en-US" dirty="0">
              <a:solidFill>
                <a:srgbClr val="C00000"/>
              </a:solidFill>
            </a:endParaRPr>
          </a:p>
          <a:p>
            <a:pPr lvl="0">
              <a:lnSpc>
                <a:spcPct val="85000"/>
              </a:lnSpc>
            </a:pPr>
            <a:r>
              <a:rPr lang="en-US" dirty="0"/>
              <a:t>In this technique the value of variable is replaced and computation of an expression is done at compilation time.</a:t>
            </a:r>
          </a:p>
          <a:p>
            <a:pPr marL="0" indent="0">
              <a:lnSpc>
                <a:spcPct val="85000"/>
              </a:lnSpc>
              <a:buNone/>
            </a:pPr>
            <a:r>
              <a:rPr lang="en-US" dirty="0"/>
              <a:t>	</a:t>
            </a:r>
            <a:r>
              <a:rPr lang="en-US" dirty="0">
                <a:solidFill>
                  <a:srgbClr val="0E47A1"/>
                </a:solidFill>
              </a:rPr>
              <a:t>Example : pi = 3.14; r = 5;</a:t>
            </a:r>
          </a:p>
          <a:p>
            <a:pPr marL="0" indent="0">
              <a:lnSpc>
                <a:spcPct val="85000"/>
              </a:lnSpc>
              <a:buNone/>
            </a:pPr>
            <a:r>
              <a:rPr lang="en-US" dirty="0">
                <a:solidFill>
                  <a:srgbClr val="0E47A1"/>
                </a:solidFill>
              </a:rPr>
              <a:t>	Area = pi * r * r;</a:t>
            </a:r>
          </a:p>
          <a:p>
            <a:pPr lvl="0">
              <a:lnSpc>
                <a:spcPct val="85000"/>
              </a:lnSpc>
            </a:pPr>
            <a:r>
              <a:rPr lang="en-US" dirty="0"/>
              <a:t>Here at the compilation time the value of pi is replaced by 3.14 and r by 5 then </a:t>
            </a:r>
            <a:r>
              <a:rPr lang="en-US" dirty="0">
                <a:solidFill>
                  <a:srgbClr val="0E47A1"/>
                </a:solidFill>
              </a:rPr>
              <a:t>computation of 3.14 * 5 * 5 is done during compilation</a:t>
            </a:r>
            <a:r>
              <a:rPr lang="en-US" dirty="0">
                <a:solidFill>
                  <a:schemeClr val="accent1">
                    <a:lumMod val="75000"/>
                  </a:schemeClr>
                </a:solidFill>
              </a:rPr>
              <a:t>.</a:t>
            </a:r>
            <a:endParaRPr lang="en-US" dirty="0"/>
          </a:p>
          <a:p>
            <a:endParaRPr lang="en-US" dirty="0"/>
          </a:p>
        </p:txBody>
      </p:sp>
    </p:spTree>
    <p:extLst>
      <p:ext uri="{BB962C8B-B14F-4D97-AF65-F5344CB8AC3E}">
        <p14:creationId xmlns:p14="http://schemas.microsoft.com/office/powerpoint/2010/main" val="342671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sub expressions elimination</a:t>
            </a:r>
          </a:p>
        </p:txBody>
      </p:sp>
      <p:sp>
        <p:nvSpPr>
          <p:cNvPr id="3" name="Content Placeholder 2"/>
          <p:cNvSpPr>
            <a:spLocks noGrp="1"/>
          </p:cNvSpPr>
          <p:nvPr>
            <p:ph idx="1"/>
          </p:nvPr>
        </p:nvSpPr>
        <p:spPr/>
        <p:txBody>
          <a:bodyPr/>
          <a:lstStyle/>
          <a:p>
            <a:pPr lvl="0"/>
            <a:r>
              <a:rPr lang="en-US" dirty="0"/>
              <a:t>The common sub expression is an expression </a:t>
            </a:r>
            <a:r>
              <a:rPr lang="en-US" dirty="0">
                <a:solidFill>
                  <a:srgbClr val="C00000"/>
                </a:solidFill>
              </a:rPr>
              <a:t>appearing repeatedly in the program </a:t>
            </a:r>
            <a:r>
              <a:rPr lang="en-US" dirty="0"/>
              <a:t>which is </a:t>
            </a:r>
            <a:r>
              <a:rPr lang="en-US" dirty="0">
                <a:solidFill>
                  <a:srgbClr val="C00000"/>
                </a:solidFill>
              </a:rPr>
              <a:t>computed previously</a:t>
            </a:r>
            <a:r>
              <a:rPr lang="en-US" dirty="0"/>
              <a:t>.</a:t>
            </a:r>
          </a:p>
          <a:p>
            <a:pPr lvl="0"/>
            <a:r>
              <a:rPr lang="en-US" dirty="0"/>
              <a:t>If the </a:t>
            </a:r>
            <a:r>
              <a:rPr lang="en-US" dirty="0">
                <a:solidFill>
                  <a:srgbClr val="0E47A1"/>
                </a:solidFill>
              </a:rPr>
              <a:t>operands of this sub expression do not get changed </a:t>
            </a:r>
            <a:r>
              <a:rPr lang="en-US" dirty="0"/>
              <a:t>at all then result of such sub expression is used instead of re-computing it each time.</a:t>
            </a:r>
          </a:p>
          <a:p>
            <a:pPr lvl="0"/>
            <a:r>
              <a:rPr lang="en-US" dirty="0">
                <a:solidFill>
                  <a:srgbClr val="0E47A1"/>
                </a:solidFill>
              </a:rPr>
              <a:t>Example:</a:t>
            </a:r>
          </a:p>
          <a:p>
            <a:endParaRPr lang="en-US" dirty="0"/>
          </a:p>
        </p:txBody>
      </p:sp>
      <p:graphicFrame>
        <p:nvGraphicFramePr>
          <p:cNvPr id="4" name="Table 3"/>
          <p:cNvGraphicFramePr>
            <a:graphicFrameLocks noGrp="1"/>
          </p:cNvGraphicFramePr>
          <p:nvPr>
            <p:extLst/>
          </p:nvPr>
        </p:nvGraphicFramePr>
        <p:xfrm>
          <a:off x="1180214" y="3274828"/>
          <a:ext cx="1752600" cy="2405380"/>
        </p:xfrm>
        <a:graphic>
          <a:graphicData uri="http://schemas.openxmlformats.org/drawingml/2006/table">
            <a:tbl>
              <a:tblPr firstRow="1" bandRow="1">
                <a:tableStyleId>{D7AC3CCA-C797-4891-BE02-D94E43425B78}</a:tableStyleId>
              </a:tblPr>
              <a:tblGrid>
                <a:gridCol w="1752600"/>
              </a:tblGrid>
              <a:tr h="325392">
                <a:tc>
                  <a:txBody>
                    <a:bodyPr/>
                    <a:lstStyle/>
                    <a:p>
                      <a:pPr marL="0" marR="0" algn="just">
                        <a:lnSpc>
                          <a:spcPct val="115000"/>
                        </a:lnSpc>
                        <a:spcBef>
                          <a:spcPts val="0"/>
                        </a:spcBef>
                        <a:spcAft>
                          <a:spcPts val="1000"/>
                        </a:spcAft>
                      </a:pPr>
                      <a:r>
                        <a:rPr lang="en-US" sz="1800" b="0"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t1 := 4 * </a:t>
                      </a:r>
                      <a:r>
                        <a:rPr lang="en-US" sz="1800" b="0" dirty="0" err="1"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a:t>
                      </a:r>
                      <a:endParaRPr lang="en-US" sz="1800" b="0"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t2 := a + 2</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t3 := </a:t>
                      </a:r>
                      <a:r>
                        <a:rPr lang="en-US" sz="1800" b="0" spc="300" dirty="0" smtClean="0">
                          <a:effectLst/>
                          <a:latin typeface="Calibri" panose="020F0502020204030204" pitchFamily="34" charset="0"/>
                          <a:ea typeface="Palatino Linotype" panose="02040502050505030304" pitchFamily="18" charset="0"/>
                          <a:cs typeface="Palatino Linotype" panose="02040502050505030304" pitchFamily="18" charset="0"/>
                        </a:rPr>
                        <a:t>4*j </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solidFill>
                            <a:srgbClr val="C00000"/>
                          </a:solidFill>
                          <a:effectLst/>
                          <a:latin typeface="Calibri" panose="020F0502020204030204" pitchFamily="34" charset="0"/>
                          <a:ea typeface="Palatino Linotype" panose="02040502050505030304" pitchFamily="18" charset="0"/>
                          <a:cs typeface="Palatino Linotype" panose="02040502050505030304" pitchFamily="18" charset="0"/>
                        </a:rPr>
                        <a:t>t4 : = 4 * </a:t>
                      </a:r>
                      <a:r>
                        <a:rPr lang="en-US" sz="1800" b="0" dirty="0" err="1" smtClean="0">
                          <a:solidFill>
                            <a:srgbClr val="C00000"/>
                          </a:solidFill>
                          <a:effectLst/>
                          <a:latin typeface="Calibri" panose="020F0502020204030204" pitchFamily="34" charset="0"/>
                          <a:ea typeface="Palatino Linotype" panose="02040502050505030304" pitchFamily="18" charset="0"/>
                          <a:cs typeface="Palatino Linotype" panose="02040502050505030304" pitchFamily="18" charset="0"/>
                        </a:rPr>
                        <a:t>i</a:t>
                      </a:r>
                      <a:endParaRPr lang="en-US" sz="1800" b="0"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t5:= n</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t6 := b[t4]+t5</a:t>
                      </a:r>
                      <a:endParaRPr lang="en-US" sz="1800" b="0" dirty="0"/>
                    </a:p>
                  </a:txBody>
                  <a:tcPr>
                    <a:noFill/>
                  </a:tcPr>
                </a:tc>
              </a:tr>
            </a:tbl>
          </a:graphicData>
        </a:graphic>
      </p:graphicFrame>
      <p:cxnSp>
        <p:nvCxnSpPr>
          <p:cNvPr id="5" name="Straight Connector 4"/>
          <p:cNvCxnSpPr/>
          <p:nvPr/>
        </p:nvCxnSpPr>
        <p:spPr>
          <a:xfrm>
            <a:off x="773840" y="4668402"/>
            <a:ext cx="2362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67058" y="5839050"/>
            <a:ext cx="2378912" cy="489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Before Optimization</a:t>
            </a:r>
            <a:endParaRPr lang="en-US" b="1" dirty="0">
              <a:solidFill>
                <a:srgbClr val="0E47A1"/>
              </a:solidFill>
            </a:endParaRPr>
          </a:p>
        </p:txBody>
      </p:sp>
      <p:sp>
        <p:nvSpPr>
          <p:cNvPr id="7" name="Rectangle 6"/>
          <p:cNvSpPr/>
          <p:nvPr/>
        </p:nvSpPr>
        <p:spPr>
          <a:xfrm>
            <a:off x="867058" y="5839049"/>
            <a:ext cx="2378912" cy="489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After Optimization</a:t>
            </a:r>
            <a:endParaRPr lang="en-US" b="1" dirty="0">
              <a:solidFill>
                <a:srgbClr val="0E47A1"/>
              </a:solidFill>
            </a:endParaRPr>
          </a:p>
        </p:txBody>
      </p:sp>
      <p:sp>
        <p:nvSpPr>
          <p:cNvPr id="8" name="Rectangle 7"/>
          <p:cNvSpPr/>
          <p:nvPr/>
        </p:nvSpPr>
        <p:spPr>
          <a:xfrm>
            <a:off x="1940768" y="5371675"/>
            <a:ext cx="182880" cy="289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t1</a:t>
            </a:r>
            <a:endParaRPr lang="en-US" sz="1100" dirty="0">
              <a:solidFill>
                <a:schemeClr val="tx1"/>
              </a:solidFill>
            </a:endParaRPr>
          </a:p>
        </p:txBody>
      </p:sp>
    </p:spTree>
    <p:extLst>
      <p:ext uri="{BB962C8B-B14F-4D97-AF65-F5344CB8AC3E}">
        <p14:creationId xmlns:p14="http://schemas.microsoft.com/office/powerpoint/2010/main" val="145972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Movement or Code </a:t>
            </a:r>
            <a:r>
              <a:rPr lang="en-US" dirty="0"/>
              <a:t>Motion</a:t>
            </a:r>
          </a:p>
        </p:txBody>
      </p:sp>
      <p:sp>
        <p:nvSpPr>
          <p:cNvPr id="3" name="Content Placeholder 2"/>
          <p:cNvSpPr>
            <a:spLocks noGrp="1"/>
          </p:cNvSpPr>
          <p:nvPr>
            <p:ph idx="1"/>
          </p:nvPr>
        </p:nvSpPr>
        <p:spPr/>
        <p:txBody>
          <a:bodyPr/>
          <a:lstStyle/>
          <a:p>
            <a:pPr lvl="0"/>
            <a:r>
              <a:rPr lang="en-US" dirty="0"/>
              <a:t>Optimization can be obtained by </a:t>
            </a:r>
            <a:r>
              <a:rPr lang="en-US" dirty="0">
                <a:solidFill>
                  <a:srgbClr val="C00000"/>
                </a:solidFill>
              </a:rPr>
              <a:t>moving some amount of code outside the loop</a:t>
            </a:r>
            <a:r>
              <a:rPr lang="en-US" dirty="0"/>
              <a:t> and placing it just before entering in the loop. </a:t>
            </a:r>
            <a:endParaRPr lang="en-US" dirty="0" smtClean="0"/>
          </a:p>
          <a:p>
            <a:pPr lvl="0"/>
            <a:r>
              <a:rPr lang="en-US" dirty="0" smtClean="0"/>
              <a:t>It won't have any difference if it executes inside or outside the loop.</a:t>
            </a:r>
            <a:endParaRPr lang="en-US" dirty="0"/>
          </a:p>
          <a:p>
            <a:pPr lvl="0"/>
            <a:r>
              <a:rPr lang="en-US" dirty="0"/>
              <a:t>This method is also called </a:t>
            </a:r>
            <a:r>
              <a:rPr lang="en-US" dirty="0">
                <a:solidFill>
                  <a:srgbClr val="0E47A1"/>
                </a:solidFill>
              </a:rPr>
              <a:t>loop invariant computation</a:t>
            </a:r>
            <a:r>
              <a:rPr lang="en-US" dirty="0"/>
              <a:t>.</a:t>
            </a:r>
          </a:p>
          <a:p>
            <a:r>
              <a:rPr lang="en-US" dirty="0">
                <a:solidFill>
                  <a:srgbClr val="0E47A1"/>
                </a:solidFill>
              </a:rPr>
              <a:t>Example:</a:t>
            </a:r>
          </a:p>
          <a:p>
            <a:endParaRPr lang="en-US" dirty="0"/>
          </a:p>
        </p:txBody>
      </p:sp>
      <p:graphicFrame>
        <p:nvGraphicFramePr>
          <p:cNvPr id="4" name="Table 3"/>
          <p:cNvGraphicFramePr>
            <a:graphicFrameLocks noGrp="1"/>
          </p:cNvGraphicFramePr>
          <p:nvPr>
            <p:extLst/>
          </p:nvPr>
        </p:nvGraphicFramePr>
        <p:xfrm>
          <a:off x="1802564" y="3175420"/>
          <a:ext cx="5486402" cy="1752600"/>
        </p:xfrm>
        <a:graphic>
          <a:graphicData uri="http://schemas.openxmlformats.org/drawingml/2006/table">
            <a:tbl>
              <a:tblPr firstRow="1" firstCol="1" bandRow="1">
                <a:tableStyleId>{5C22544A-7EE6-4342-B048-85BDC9FD1C3A}</a:tableStyleId>
              </a:tblPr>
              <a:tblGrid>
                <a:gridCol w="1956786"/>
                <a:gridCol w="836376"/>
                <a:gridCol w="2693240"/>
              </a:tblGrid>
              <a:tr h="1689830">
                <a:tc>
                  <a:txBody>
                    <a:bodyPr/>
                    <a:lstStyle/>
                    <a:p>
                      <a:pPr marL="0" marR="12700" algn="just">
                        <a:lnSpc>
                          <a:spcPct val="115000"/>
                        </a:lnSpc>
                        <a:spcBef>
                          <a:spcPts val="0"/>
                        </a:spcBef>
                        <a:spcAft>
                          <a:spcPts val="0"/>
                        </a:spcAft>
                      </a:pPr>
                      <a:r>
                        <a:rPr lang="en-US" sz="2000" b="0" dirty="0">
                          <a:solidFill>
                            <a:schemeClr val="tx1"/>
                          </a:solidFill>
                          <a:effectLst/>
                        </a:rPr>
                        <a:t>While(</a:t>
                      </a:r>
                      <a:r>
                        <a:rPr lang="en-US" sz="2000" b="0" dirty="0" err="1">
                          <a:solidFill>
                            <a:schemeClr val="tx1"/>
                          </a:solidFill>
                          <a:effectLst/>
                        </a:rPr>
                        <a:t>i</a:t>
                      </a:r>
                      <a:r>
                        <a:rPr lang="en-US" sz="2000" b="0" dirty="0">
                          <a:solidFill>
                            <a:schemeClr val="tx1"/>
                          </a:solidFill>
                          <a:effectLst/>
                        </a:rPr>
                        <a:t>&lt;=</a:t>
                      </a:r>
                      <a:r>
                        <a:rPr lang="en-US" sz="2000" b="0" dirty="0">
                          <a:solidFill>
                            <a:srgbClr val="C00000"/>
                          </a:solidFill>
                          <a:effectLst/>
                        </a:rPr>
                        <a:t>max-1</a:t>
                      </a:r>
                      <a:r>
                        <a:rPr lang="en-US" sz="2000" b="0" dirty="0">
                          <a:solidFill>
                            <a:schemeClr val="tx1"/>
                          </a:solidFill>
                          <a:effectLst/>
                        </a:rPr>
                        <a:t>)</a:t>
                      </a:r>
                    </a:p>
                    <a:p>
                      <a:pPr marL="0" marR="12700" algn="just">
                        <a:lnSpc>
                          <a:spcPct val="115000"/>
                        </a:lnSpc>
                        <a:spcBef>
                          <a:spcPts val="0"/>
                        </a:spcBef>
                        <a:spcAft>
                          <a:spcPts val="0"/>
                        </a:spcAft>
                      </a:pPr>
                      <a:r>
                        <a:rPr lang="en-US" sz="2000" b="0" dirty="0">
                          <a:solidFill>
                            <a:schemeClr val="tx1"/>
                          </a:solidFill>
                          <a:effectLst/>
                        </a:rPr>
                        <a:t>{</a:t>
                      </a:r>
                    </a:p>
                    <a:p>
                      <a:pPr marL="0" marR="12700" algn="just">
                        <a:lnSpc>
                          <a:spcPct val="115000"/>
                        </a:lnSpc>
                        <a:spcBef>
                          <a:spcPts val="0"/>
                        </a:spcBef>
                        <a:spcAft>
                          <a:spcPts val="0"/>
                        </a:spcAft>
                      </a:pPr>
                      <a:r>
                        <a:rPr lang="en-US" sz="2000" b="0" dirty="0" smtClean="0">
                          <a:solidFill>
                            <a:schemeClr val="tx1"/>
                          </a:solidFill>
                          <a:effectLst/>
                        </a:rPr>
                        <a:t>    sum=</a:t>
                      </a:r>
                      <a:r>
                        <a:rPr lang="en-US" sz="2000" b="0" dirty="0" err="1" smtClean="0">
                          <a:solidFill>
                            <a:schemeClr val="tx1"/>
                          </a:solidFill>
                          <a:effectLst/>
                        </a:rPr>
                        <a:t>sum+a</a:t>
                      </a:r>
                      <a:r>
                        <a:rPr lang="en-US" sz="2000" b="0" dirty="0" smtClean="0">
                          <a:solidFill>
                            <a:schemeClr val="tx1"/>
                          </a:solidFill>
                          <a:effectLst/>
                        </a:rPr>
                        <a:t>[</a:t>
                      </a:r>
                      <a:r>
                        <a:rPr lang="en-US" sz="2000" b="0" dirty="0" err="1" smtClean="0">
                          <a:solidFill>
                            <a:schemeClr val="tx1"/>
                          </a:solidFill>
                          <a:effectLst/>
                        </a:rPr>
                        <a:t>i</a:t>
                      </a:r>
                      <a:r>
                        <a:rPr lang="en-US" sz="2000" b="0" dirty="0">
                          <a:solidFill>
                            <a:schemeClr val="tx1"/>
                          </a:solidFill>
                          <a:effectLst/>
                        </a:rPr>
                        <a:t>];</a:t>
                      </a:r>
                    </a:p>
                    <a:p>
                      <a:pPr marL="0" marR="12700" algn="just">
                        <a:lnSpc>
                          <a:spcPct val="115000"/>
                        </a:lnSpc>
                        <a:spcBef>
                          <a:spcPts val="0"/>
                        </a:spcBef>
                        <a:spcAft>
                          <a:spcPts val="0"/>
                        </a:spcAft>
                      </a:pPr>
                      <a:r>
                        <a:rPr lang="en-US" sz="2000" b="0" dirty="0">
                          <a:solidFill>
                            <a:schemeClr val="tx1"/>
                          </a:solidFill>
                          <a:effectLst/>
                        </a:rPr>
                        <a:t>}</a:t>
                      </a:r>
                    </a:p>
                    <a:p>
                      <a:pPr marL="0" marR="0" algn="just">
                        <a:lnSpc>
                          <a:spcPct val="115000"/>
                        </a:lnSpc>
                        <a:spcBef>
                          <a:spcPts val="0"/>
                        </a:spcBef>
                        <a:spcAft>
                          <a:spcPts val="0"/>
                        </a:spcAft>
                      </a:pPr>
                      <a:r>
                        <a:rPr lang="en-US" sz="2000" b="0" dirty="0">
                          <a:solidFill>
                            <a:schemeClr val="tx1"/>
                          </a:solidFill>
                          <a:effectLst/>
                        </a:rPr>
                        <a:t> </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just">
                        <a:lnSpc>
                          <a:spcPct val="115000"/>
                        </a:lnSpc>
                        <a:spcBef>
                          <a:spcPts val="0"/>
                        </a:spcBef>
                        <a:spcAft>
                          <a:spcPts val="0"/>
                        </a:spcAft>
                      </a:pPr>
                      <a:r>
                        <a:rPr lang="en-US" sz="2000" b="0">
                          <a:solidFill>
                            <a:schemeClr val="tx1"/>
                          </a:solidFill>
                          <a:effectLst/>
                        </a:rPr>
                        <a:t> </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457200" marR="12700" algn="just">
                        <a:lnSpc>
                          <a:spcPct val="115000"/>
                        </a:lnSpc>
                        <a:spcBef>
                          <a:spcPts val="0"/>
                        </a:spcBef>
                        <a:spcAft>
                          <a:spcPts val="0"/>
                        </a:spcAft>
                      </a:pPr>
                      <a:r>
                        <a:rPr lang="en-US" sz="2000" b="0" dirty="0">
                          <a:solidFill>
                            <a:srgbClr val="C00000"/>
                          </a:solidFill>
                          <a:effectLst/>
                        </a:rPr>
                        <a:t>N=max-1;</a:t>
                      </a:r>
                    </a:p>
                    <a:p>
                      <a:pPr marL="457200" marR="12700" algn="just">
                        <a:lnSpc>
                          <a:spcPct val="115000"/>
                        </a:lnSpc>
                        <a:spcBef>
                          <a:spcPts val="0"/>
                        </a:spcBef>
                        <a:spcAft>
                          <a:spcPts val="0"/>
                        </a:spcAft>
                      </a:pPr>
                      <a:r>
                        <a:rPr lang="en-US" sz="2000" b="0" dirty="0">
                          <a:solidFill>
                            <a:schemeClr val="tx1"/>
                          </a:solidFill>
                          <a:effectLst/>
                        </a:rPr>
                        <a:t>While(</a:t>
                      </a:r>
                      <a:r>
                        <a:rPr lang="en-US" sz="2000" b="0" dirty="0" err="1">
                          <a:solidFill>
                            <a:schemeClr val="tx1"/>
                          </a:solidFill>
                          <a:effectLst/>
                        </a:rPr>
                        <a:t>i</a:t>
                      </a:r>
                      <a:r>
                        <a:rPr lang="en-US" sz="2000" b="0" dirty="0">
                          <a:solidFill>
                            <a:schemeClr val="tx1"/>
                          </a:solidFill>
                          <a:effectLst/>
                        </a:rPr>
                        <a:t>&lt;=N)</a:t>
                      </a:r>
                    </a:p>
                    <a:p>
                      <a:pPr marL="457200" marR="12700" algn="just">
                        <a:lnSpc>
                          <a:spcPct val="115000"/>
                        </a:lnSpc>
                        <a:spcBef>
                          <a:spcPts val="0"/>
                        </a:spcBef>
                        <a:spcAft>
                          <a:spcPts val="0"/>
                        </a:spcAft>
                      </a:pPr>
                      <a:r>
                        <a:rPr lang="en-US" sz="2000" b="0" dirty="0">
                          <a:solidFill>
                            <a:schemeClr val="tx1"/>
                          </a:solidFill>
                          <a:effectLst/>
                        </a:rPr>
                        <a:t>{</a:t>
                      </a:r>
                    </a:p>
                    <a:p>
                      <a:pPr marL="457200" marR="12700" algn="just">
                        <a:lnSpc>
                          <a:spcPct val="115000"/>
                        </a:lnSpc>
                        <a:spcBef>
                          <a:spcPts val="0"/>
                        </a:spcBef>
                        <a:spcAft>
                          <a:spcPts val="0"/>
                        </a:spcAft>
                      </a:pPr>
                      <a:r>
                        <a:rPr lang="en-US" sz="2000" b="0" dirty="0">
                          <a:solidFill>
                            <a:schemeClr val="tx1"/>
                          </a:solidFill>
                          <a:effectLst/>
                        </a:rPr>
                        <a:t>	sum=</a:t>
                      </a:r>
                      <a:r>
                        <a:rPr lang="en-US" sz="2000" b="0" dirty="0" err="1">
                          <a:solidFill>
                            <a:schemeClr val="tx1"/>
                          </a:solidFill>
                          <a:effectLst/>
                        </a:rPr>
                        <a:t>sum+a</a:t>
                      </a:r>
                      <a:r>
                        <a:rPr lang="en-US" sz="2000" b="0" dirty="0">
                          <a:solidFill>
                            <a:schemeClr val="tx1"/>
                          </a:solidFill>
                          <a:effectLst/>
                        </a:rPr>
                        <a:t>[</a:t>
                      </a:r>
                      <a:r>
                        <a:rPr lang="en-US" sz="2000" b="0" dirty="0" err="1">
                          <a:solidFill>
                            <a:schemeClr val="tx1"/>
                          </a:solidFill>
                          <a:effectLst/>
                        </a:rPr>
                        <a:t>i</a:t>
                      </a:r>
                      <a:r>
                        <a:rPr lang="en-US" sz="2000" b="0" dirty="0">
                          <a:solidFill>
                            <a:schemeClr val="tx1"/>
                          </a:solidFill>
                          <a:effectLst/>
                        </a:rPr>
                        <a:t>];</a:t>
                      </a:r>
                    </a:p>
                    <a:p>
                      <a:pPr marL="457200" marR="12700" algn="just">
                        <a:lnSpc>
                          <a:spcPct val="115000"/>
                        </a:lnSpc>
                        <a:spcBef>
                          <a:spcPts val="0"/>
                        </a:spcBef>
                        <a:spcAft>
                          <a:spcPts val="0"/>
                        </a:spcAft>
                      </a:pPr>
                      <a:r>
                        <a:rPr lang="en-US" sz="2000" b="0" dirty="0">
                          <a:solidFill>
                            <a:schemeClr val="tx1"/>
                          </a:solidFill>
                          <a:effectLst/>
                        </a:rPr>
                        <a:t>}</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r>
            </a:tbl>
          </a:graphicData>
        </a:graphic>
      </p:graphicFrame>
      <p:sp>
        <p:nvSpPr>
          <p:cNvPr id="5" name="Right Arrow 4"/>
          <p:cNvSpPr/>
          <p:nvPr/>
        </p:nvSpPr>
        <p:spPr>
          <a:xfrm>
            <a:off x="3936165" y="3733800"/>
            <a:ext cx="914400" cy="127420"/>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41065" y="3175420"/>
            <a:ext cx="2057400" cy="1808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06412" y="4928020"/>
            <a:ext cx="2378912" cy="489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Before Optimization</a:t>
            </a:r>
            <a:endParaRPr lang="en-US" b="1" dirty="0">
              <a:solidFill>
                <a:srgbClr val="0E47A1"/>
              </a:solidFill>
            </a:endParaRPr>
          </a:p>
        </p:txBody>
      </p:sp>
      <p:sp>
        <p:nvSpPr>
          <p:cNvPr id="8" name="Rectangle 7"/>
          <p:cNvSpPr/>
          <p:nvPr/>
        </p:nvSpPr>
        <p:spPr>
          <a:xfrm>
            <a:off x="4845693" y="4909732"/>
            <a:ext cx="2378912" cy="489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After Optimization</a:t>
            </a:r>
            <a:endParaRPr lang="en-US" b="1" dirty="0">
              <a:solidFill>
                <a:srgbClr val="0E47A1"/>
              </a:solidFill>
            </a:endParaRPr>
          </a:p>
        </p:txBody>
      </p:sp>
    </p:spTree>
    <p:extLst>
      <p:ext uri="{BB962C8B-B14F-4D97-AF65-F5344CB8AC3E}">
        <p14:creationId xmlns:p14="http://schemas.microsoft.com/office/powerpoint/2010/main" val="294728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0" nodeType="clickEffect">
                                  <p:stCondLst>
                                    <p:cond delay="0"/>
                                  </p:stCondLst>
                                  <p:childTnLst>
                                    <p:animEffect transition="out" filter="wipe(up)">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a:t>
            </a:r>
            <a:r>
              <a:rPr lang="en-US" dirty="0" smtClean="0"/>
              <a:t>design of Code Generator</a:t>
            </a:r>
            <a:endParaRPr lang="en-US" dirty="0"/>
          </a:p>
        </p:txBody>
      </p:sp>
      <p:sp>
        <p:nvSpPr>
          <p:cNvPr id="3" name="Content Placeholder 2"/>
          <p:cNvSpPr>
            <a:spLocks noGrp="1"/>
          </p:cNvSpPr>
          <p:nvPr>
            <p:ph idx="1"/>
          </p:nvPr>
        </p:nvSpPr>
        <p:spPr/>
        <p:txBody>
          <a:bodyPr/>
          <a:lstStyle/>
          <a:p>
            <a:r>
              <a:rPr lang="en-US" b="1" dirty="0"/>
              <a:t>Issues in Code </a:t>
            </a:r>
            <a:r>
              <a:rPr lang="en-US" b="1" dirty="0" smtClean="0"/>
              <a:t>Generation are:</a:t>
            </a:r>
          </a:p>
          <a:p>
            <a:pPr marL="1001712" lvl="1" indent="-457200">
              <a:buFont typeface="+mj-lt"/>
              <a:buAutoNum type="arabicPeriod"/>
            </a:pPr>
            <a:r>
              <a:rPr lang="en-US" sz="2400" dirty="0" smtClean="0"/>
              <a:t>Input to code generator</a:t>
            </a:r>
          </a:p>
          <a:p>
            <a:pPr marL="1001712" lvl="1" indent="-457200">
              <a:buFont typeface="+mj-lt"/>
              <a:buAutoNum type="arabicPeriod"/>
            </a:pPr>
            <a:r>
              <a:rPr lang="en-US" sz="2400" dirty="0"/>
              <a:t>Target </a:t>
            </a:r>
            <a:r>
              <a:rPr lang="en-US" sz="2400" dirty="0" smtClean="0"/>
              <a:t>program</a:t>
            </a:r>
          </a:p>
          <a:p>
            <a:pPr marL="1001712" lvl="1" indent="-457200">
              <a:buFont typeface="+mj-lt"/>
              <a:buAutoNum type="arabicPeriod"/>
            </a:pPr>
            <a:r>
              <a:rPr lang="en-US" sz="2400" dirty="0"/>
              <a:t>Memory </a:t>
            </a:r>
            <a:r>
              <a:rPr lang="en-US" sz="2400" dirty="0" smtClean="0"/>
              <a:t>management</a:t>
            </a:r>
          </a:p>
          <a:p>
            <a:pPr marL="1001712" lvl="1" indent="-457200">
              <a:buFont typeface="+mj-lt"/>
              <a:buAutoNum type="arabicPeriod"/>
            </a:pPr>
            <a:r>
              <a:rPr lang="en-US" sz="2400" dirty="0"/>
              <a:t>Instruction </a:t>
            </a:r>
            <a:r>
              <a:rPr lang="en-US" sz="2400" dirty="0" smtClean="0"/>
              <a:t>selection</a:t>
            </a:r>
          </a:p>
          <a:p>
            <a:pPr marL="1001712" lvl="1" indent="-457200">
              <a:buFont typeface="+mj-lt"/>
              <a:buAutoNum type="arabicPeriod"/>
            </a:pPr>
            <a:r>
              <a:rPr lang="en-US" sz="2400" dirty="0"/>
              <a:t>Register </a:t>
            </a:r>
            <a:r>
              <a:rPr lang="en-US" sz="2400" dirty="0" smtClean="0"/>
              <a:t>allocation</a:t>
            </a:r>
          </a:p>
          <a:p>
            <a:pPr marL="1001712" lvl="1" indent="-457200">
              <a:buFont typeface="+mj-lt"/>
              <a:buAutoNum type="arabicPeriod"/>
            </a:pPr>
            <a:r>
              <a:rPr lang="en-US" sz="2400" dirty="0"/>
              <a:t>Choice of </a:t>
            </a:r>
            <a:r>
              <a:rPr lang="en-US" sz="2400" dirty="0" smtClean="0"/>
              <a:t>evaluation</a:t>
            </a:r>
          </a:p>
          <a:p>
            <a:pPr marL="1001712" lvl="1" indent="-457200">
              <a:buFont typeface="+mj-lt"/>
              <a:buAutoNum type="arabicPeriod"/>
            </a:pPr>
            <a:r>
              <a:rPr lang="en-US" sz="2400" dirty="0"/>
              <a:t>Approaches to code generation </a:t>
            </a:r>
            <a:endParaRPr lang="en-US" sz="2400" dirty="0" smtClean="0"/>
          </a:p>
          <a:p>
            <a:pPr marL="1001712" lvl="1" indent="-457200">
              <a:buFont typeface="+mj-lt"/>
              <a:buAutoNum type="arabicPeriod"/>
            </a:pPr>
            <a:endParaRPr lang="en-US" sz="2400"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712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in Strength</a:t>
            </a:r>
          </a:p>
        </p:txBody>
      </p:sp>
      <p:sp>
        <p:nvSpPr>
          <p:cNvPr id="3" name="Content Placeholder 2"/>
          <p:cNvSpPr>
            <a:spLocks noGrp="1"/>
          </p:cNvSpPr>
          <p:nvPr>
            <p:ph idx="1"/>
          </p:nvPr>
        </p:nvSpPr>
        <p:spPr/>
        <p:txBody>
          <a:bodyPr/>
          <a:lstStyle/>
          <a:p>
            <a:pPr lvl="0"/>
            <a:r>
              <a:rPr lang="en-US" dirty="0"/>
              <a:t>priority of certain operators is higher than others. </a:t>
            </a:r>
          </a:p>
          <a:p>
            <a:pPr lvl="0"/>
            <a:r>
              <a:rPr lang="en-US" dirty="0"/>
              <a:t>For instance strength of * is higher than +. </a:t>
            </a:r>
          </a:p>
          <a:p>
            <a:pPr lvl="0"/>
            <a:r>
              <a:rPr lang="en-US" dirty="0"/>
              <a:t>In this technique the higher strength operators can be replaced by lower strength operators.</a:t>
            </a:r>
          </a:p>
          <a:p>
            <a:pPr lvl="0"/>
            <a:r>
              <a:rPr lang="en-US" dirty="0">
                <a:solidFill>
                  <a:srgbClr val="0E47A1"/>
                </a:solidFill>
              </a:rPr>
              <a:t>Example</a:t>
            </a:r>
            <a:r>
              <a:rPr lang="en-US" dirty="0" smtClean="0">
                <a:solidFill>
                  <a:srgbClr val="0E47A1"/>
                </a:solidFill>
              </a:rPr>
              <a:t>:</a:t>
            </a:r>
          </a:p>
          <a:p>
            <a:pPr marL="0" lvl="0" indent="0">
              <a:buNone/>
            </a:pPr>
            <a:r>
              <a:rPr lang="en-US" dirty="0">
                <a:solidFill>
                  <a:schemeClr val="accent1">
                    <a:lumMod val="75000"/>
                  </a:schemeClr>
                </a:solidFill>
              </a:rPr>
              <a:t>	</a:t>
            </a:r>
            <a:r>
              <a:rPr lang="en-US" dirty="0" smtClean="0">
                <a:solidFill>
                  <a:schemeClr val="accent1">
                    <a:lumMod val="75000"/>
                  </a:schemeClr>
                </a:solidFill>
              </a:rPr>
              <a:t>		</a:t>
            </a:r>
          </a:p>
          <a:p>
            <a:pPr marL="0" lvl="0" indent="0">
              <a:buNone/>
            </a:pPr>
            <a:r>
              <a:rPr lang="en-US" dirty="0">
                <a:solidFill>
                  <a:schemeClr val="accent1">
                    <a:lumMod val="75000"/>
                  </a:schemeClr>
                </a:solidFill>
              </a:rPr>
              <a:t>	</a:t>
            </a:r>
            <a:r>
              <a:rPr lang="en-US" dirty="0" smtClean="0">
                <a:solidFill>
                  <a:schemeClr val="accent1">
                    <a:lumMod val="75000"/>
                  </a:schemeClr>
                </a:solidFill>
              </a:rPr>
              <a:t>			</a:t>
            </a:r>
            <a:r>
              <a:rPr lang="en-US" dirty="0" smtClean="0">
                <a:solidFill>
                  <a:srgbClr val="C00000"/>
                </a:solidFill>
              </a:rPr>
              <a:t>A=A*2</a:t>
            </a:r>
            <a:r>
              <a:rPr lang="en-US" dirty="0" smtClean="0">
                <a:solidFill>
                  <a:schemeClr val="accent1">
                    <a:lumMod val="75000"/>
                  </a:schemeClr>
                </a:solidFill>
              </a:rPr>
              <a:t>				</a:t>
            </a:r>
            <a:r>
              <a:rPr lang="en-US" dirty="0" smtClean="0">
                <a:solidFill>
                  <a:srgbClr val="C00000"/>
                </a:solidFill>
              </a:rPr>
              <a:t>A=A+A</a:t>
            </a:r>
            <a:endParaRPr lang="en-US" dirty="0">
              <a:solidFill>
                <a:srgbClr val="C00000"/>
              </a:solidFill>
            </a:endParaRPr>
          </a:p>
          <a:p>
            <a:pPr lvl="0"/>
            <a:endParaRPr lang="en-US" dirty="0" smtClean="0">
              <a:solidFill>
                <a:schemeClr val="accent1">
                  <a:lumMod val="75000"/>
                </a:schemeClr>
              </a:solidFill>
            </a:endParaRPr>
          </a:p>
          <a:p>
            <a:pPr lvl="0"/>
            <a:endParaRPr lang="en-US" dirty="0">
              <a:solidFill>
                <a:schemeClr val="accent1">
                  <a:lumMod val="75000"/>
                </a:schemeClr>
              </a:solidFill>
            </a:endParaRPr>
          </a:p>
          <a:p>
            <a:endParaRPr lang="en-US" dirty="0" smtClean="0"/>
          </a:p>
          <a:p>
            <a:pPr lvl="0"/>
            <a:endParaRPr lang="en-US" dirty="0"/>
          </a:p>
        </p:txBody>
      </p:sp>
      <p:sp>
        <p:nvSpPr>
          <p:cNvPr id="9" name="Rectangle 8"/>
          <p:cNvSpPr/>
          <p:nvPr/>
        </p:nvSpPr>
        <p:spPr>
          <a:xfrm>
            <a:off x="3061618" y="3605406"/>
            <a:ext cx="2378912" cy="489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Before Optimization</a:t>
            </a:r>
            <a:endParaRPr lang="en-US" b="1" dirty="0">
              <a:solidFill>
                <a:srgbClr val="0E47A1"/>
              </a:solidFill>
            </a:endParaRPr>
          </a:p>
        </p:txBody>
      </p:sp>
      <p:sp>
        <p:nvSpPr>
          <p:cNvPr id="10" name="Rectangle 9"/>
          <p:cNvSpPr/>
          <p:nvPr/>
        </p:nvSpPr>
        <p:spPr>
          <a:xfrm>
            <a:off x="6894126" y="3605405"/>
            <a:ext cx="2378912" cy="489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After Optimization</a:t>
            </a:r>
            <a:endParaRPr lang="en-US" b="1" dirty="0">
              <a:solidFill>
                <a:srgbClr val="0E47A1"/>
              </a:solidFill>
            </a:endParaRPr>
          </a:p>
        </p:txBody>
      </p:sp>
    </p:spTree>
    <p:extLst>
      <p:ext uri="{BB962C8B-B14F-4D97-AF65-F5344CB8AC3E}">
        <p14:creationId xmlns:p14="http://schemas.microsoft.com/office/powerpoint/2010/main" val="238505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code elimination</a:t>
            </a:r>
          </a:p>
        </p:txBody>
      </p:sp>
      <p:sp>
        <p:nvSpPr>
          <p:cNvPr id="3" name="Content Placeholder 2"/>
          <p:cNvSpPr>
            <a:spLocks noGrp="1"/>
          </p:cNvSpPr>
          <p:nvPr>
            <p:ph idx="1"/>
          </p:nvPr>
        </p:nvSpPr>
        <p:spPr/>
        <p:txBody>
          <a:bodyPr/>
          <a:lstStyle/>
          <a:p>
            <a:pPr lvl="0"/>
            <a:r>
              <a:rPr lang="en-US" dirty="0"/>
              <a:t>The variable is said to be </a:t>
            </a:r>
            <a:r>
              <a:rPr lang="en-US" dirty="0">
                <a:solidFill>
                  <a:srgbClr val="C00000"/>
                </a:solidFill>
              </a:rPr>
              <a:t>dead at a point in a program if the value contained into it is never been used</a:t>
            </a:r>
            <a:r>
              <a:rPr lang="en-US" dirty="0"/>
              <a:t>. </a:t>
            </a:r>
          </a:p>
          <a:p>
            <a:pPr lvl="0"/>
            <a:r>
              <a:rPr lang="en-US" dirty="0"/>
              <a:t>The code containing</a:t>
            </a:r>
            <a:r>
              <a:rPr lang="en-US" b="1" i="1" dirty="0"/>
              <a:t> </a:t>
            </a:r>
            <a:r>
              <a:rPr lang="en-US" dirty="0"/>
              <a:t>such a variable</a:t>
            </a:r>
            <a:r>
              <a:rPr lang="en-US" b="1" i="1" dirty="0"/>
              <a:t> </a:t>
            </a:r>
            <a:r>
              <a:rPr lang="en-US" dirty="0"/>
              <a:t>supposed to be a dead code. </a:t>
            </a:r>
          </a:p>
          <a:p>
            <a:r>
              <a:rPr lang="en-US" dirty="0">
                <a:solidFill>
                  <a:srgbClr val="0E47A1"/>
                </a:solidFill>
              </a:rPr>
              <a:t>Example:</a:t>
            </a:r>
          </a:p>
          <a:p>
            <a:pPr marL="0" indent="0">
              <a:buNone/>
            </a:pPr>
            <a:r>
              <a:rPr lang="en-US" dirty="0"/>
              <a:t>		</a:t>
            </a:r>
            <a:r>
              <a:rPr lang="en-US" dirty="0" err="1"/>
              <a:t>i</a:t>
            </a:r>
            <a:r>
              <a:rPr lang="en-US" dirty="0"/>
              <a:t>=0;</a:t>
            </a:r>
          </a:p>
          <a:p>
            <a:pPr marL="0" indent="0">
              <a:buNone/>
            </a:pPr>
            <a:r>
              <a:rPr lang="en-US" dirty="0"/>
              <a:t>		</a:t>
            </a:r>
            <a:r>
              <a:rPr lang="en-US" dirty="0">
                <a:solidFill>
                  <a:srgbClr val="C00000"/>
                </a:solidFill>
              </a:rPr>
              <a:t>if(</a:t>
            </a:r>
            <a:r>
              <a:rPr lang="en-US" dirty="0" err="1">
                <a:solidFill>
                  <a:srgbClr val="C00000"/>
                </a:solidFill>
              </a:rPr>
              <a:t>i</a:t>
            </a:r>
            <a:r>
              <a:rPr lang="en-US" dirty="0">
                <a:solidFill>
                  <a:srgbClr val="C00000"/>
                </a:solidFill>
              </a:rPr>
              <a:t>==1) </a:t>
            </a:r>
          </a:p>
          <a:p>
            <a:pPr marL="0" indent="0">
              <a:buNone/>
            </a:pPr>
            <a:r>
              <a:rPr lang="en-US" dirty="0"/>
              <a:t>		</a:t>
            </a:r>
            <a:r>
              <a:rPr lang="en-US" dirty="0" smtClean="0"/>
              <a:t>{</a:t>
            </a:r>
            <a:endParaRPr lang="en-US" dirty="0"/>
          </a:p>
          <a:p>
            <a:pPr marL="0" indent="0">
              <a:buNone/>
            </a:pPr>
            <a:r>
              <a:rPr lang="en-US" dirty="0"/>
              <a:t>			a=x+5; </a:t>
            </a:r>
          </a:p>
          <a:p>
            <a:pPr marL="0" indent="0">
              <a:buNone/>
            </a:pPr>
            <a:r>
              <a:rPr lang="en-US" dirty="0"/>
              <a:t>		}</a:t>
            </a:r>
          </a:p>
          <a:p>
            <a:endParaRPr lang="en-US" dirty="0" smtClean="0"/>
          </a:p>
          <a:p>
            <a:r>
              <a:rPr lang="en-US" dirty="0"/>
              <a:t>If statement is a dead code as this condition will never get satisfied hence, statement can be eliminated and optimization can be done.</a:t>
            </a:r>
          </a:p>
          <a:p>
            <a:endParaRPr lang="en-US" dirty="0"/>
          </a:p>
        </p:txBody>
      </p:sp>
      <p:sp>
        <p:nvSpPr>
          <p:cNvPr id="6" name="Right Brace 5"/>
          <p:cNvSpPr/>
          <p:nvPr/>
        </p:nvSpPr>
        <p:spPr>
          <a:xfrm>
            <a:off x="3817319" y="3021848"/>
            <a:ext cx="533400" cy="1752600"/>
          </a:xfrm>
          <a:prstGeom prst="righ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E47A1"/>
              </a:solidFill>
            </a:endParaRPr>
          </a:p>
        </p:txBody>
      </p:sp>
      <p:sp>
        <p:nvSpPr>
          <p:cNvPr id="7" name="Rectangle 6"/>
          <p:cNvSpPr/>
          <p:nvPr/>
        </p:nvSpPr>
        <p:spPr>
          <a:xfrm>
            <a:off x="4084019" y="3640020"/>
            <a:ext cx="1981200"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Dead Code</a:t>
            </a:r>
            <a:endParaRPr lang="en-US" b="1" dirty="0">
              <a:solidFill>
                <a:srgbClr val="C00000"/>
              </a:solidFill>
            </a:endParaRPr>
          </a:p>
        </p:txBody>
      </p:sp>
      <p:cxnSp>
        <p:nvCxnSpPr>
          <p:cNvPr id="5" name="Straight Connector 4"/>
          <p:cNvCxnSpPr/>
          <p:nvPr/>
        </p:nvCxnSpPr>
        <p:spPr>
          <a:xfrm>
            <a:off x="2058850" y="3086325"/>
            <a:ext cx="1603717" cy="168812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074684" y="3101924"/>
            <a:ext cx="1533378" cy="167405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2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par>
                                <p:cTn id="40" presetID="22" presetClass="entr" presetSubtype="1"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endParaRPr lang="en-US" dirty="0"/>
          </a:p>
        </p:txBody>
      </p:sp>
      <p:sp>
        <p:nvSpPr>
          <p:cNvPr id="3" name="Text Placeholder 2"/>
          <p:cNvSpPr>
            <a:spLocks noGrp="1"/>
          </p:cNvSpPr>
          <p:nvPr>
            <p:ph type="body" idx="1"/>
          </p:nvPr>
        </p:nvSpPr>
        <p:spPr/>
        <p:txBody>
          <a:bodyPr/>
          <a:lstStyle/>
          <a:p>
            <a:r>
              <a:rPr lang="en-US" dirty="0" smtClean="0"/>
              <a:t>Machine dependent optimization</a:t>
            </a:r>
            <a:endParaRPr lang="en-US" dirty="0"/>
          </a:p>
        </p:txBody>
      </p:sp>
    </p:spTree>
    <p:extLst>
      <p:ext uri="{BB962C8B-B14F-4D97-AF65-F5344CB8AC3E}">
        <p14:creationId xmlns:p14="http://schemas.microsoft.com/office/powerpoint/2010/main" val="14918482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dependent optimization</a:t>
            </a:r>
            <a:endParaRPr lang="en-US" dirty="0"/>
          </a:p>
        </p:txBody>
      </p:sp>
      <p:sp>
        <p:nvSpPr>
          <p:cNvPr id="3" name="Content Placeholder 2"/>
          <p:cNvSpPr>
            <a:spLocks noGrp="1"/>
          </p:cNvSpPr>
          <p:nvPr>
            <p:ph idx="1"/>
          </p:nvPr>
        </p:nvSpPr>
        <p:spPr/>
        <p:txBody>
          <a:bodyPr/>
          <a:lstStyle/>
          <a:p>
            <a:r>
              <a:rPr lang="en-US" dirty="0" smtClean="0"/>
              <a:t>Machine dependent optimization may vary from machine to machine.</a:t>
            </a:r>
          </a:p>
          <a:p>
            <a:r>
              <a:rPr lang="en-US" dirty="0" smtClean="0"/>
              <a:t>Machine-dependent </a:t>
            </a:r>
            <a:r>
              <a:rPr lang="en-US" dirty="0"/>
              <a:t>optimization is done after the </a:t>
            </a:r>
            <a:r>
              <a:rPr lang="en-US" b="1" dirty="0"/>
              <a:t>target code</a:t>
            </a:r>
            <a:r>
              <a:rPr lang="en-US" dirty="0"/>
              <a:t> has been generated and when the code is transformed according to the target machine architecture. </a:t>
            </a:r>
            <a:endParaRPr lang="en-US" dirty="0" smtClean="0"/>
          </a:p>
          <a:p>
            <a:r>
              <a:rPr lang="en-US" dirty="0" smtClean="0"/>
              <a:t>Machine-dependent </a:t>
            </a:r>
            <a:r>
              <a:rPr lang="en-US" dirty="0"/>
              <a:t>optimizers put efforts to take maximum </a:t>
            </a:r>
            <a:r>
              <a:rPr lang="en-US" b="1" dirty="0"/>
              <a:t>advantage</a:t>
            </a:r>
            <a:r>
              <a:rPr lang="en-US" dirty="0"/>
              <a:t> of the memory hierarchy</a:t>
            </a:r>
            <a:r>
              <a:rPr lang="en-US" dirty="0" smtClean="0"/>
              <a:t>.</a:t>
            </a:r>
          </a:p>
          <a:p>
            <a:endParaRPr lang="en-US" dirty="0"/>
          </a:p>
          <a:p>
            <a:endParaRPr lang="en-US" dirty="0" smtClean="0"/>
          </a:p>
          <a:p>
            <a:pPr marL="457200" indent="-457200">
              <a:buFont typeface="+mj-lt"/>
              <a:buAutoNum type="arabicPeriod"/>
            </a:pPr>
            <a:r>
              <a:rPr lang="en-US" dirty="0" smtClean="0"/>
              <a:t>Register allocation</a:t>
            </a:r>
          </a:p>
          <a:p>
            <a:pPr marL="457200" indent="-457200">
              <a:buFont typeface="+mj-lt"/>
              <a:buAutoNum type="arabicPeriod"/>
            </a:pPr>
            <a:r>
              <a:rPr lang="en-US" dirty="0" smtClean="0"/>
              <a:t>Use of addressing modes</a:t>
            </a:r>
          </a:p>
          <a:p>
            <a:pPr marL="457200" indent="-457200">
              <a:buFont typeface="+mj-lt"/>
              <a:buAutoNum type="arabicPeriod"/>
            </a:pPr>
            <a:r>
              <a:rPr lang="en-US" dirty="0" smtClean="0"/>
              <a:t>Peephole </a:t>
            </a:r>
            <a:r>
              <a:rPr lang="en-US" dirty="0"/>
              <a:t>optimization</a:t>
            </a:r>
          </a:p>
          <a:p>
            <a:endParaRPr lang="en-US" dirty="0" smtClean="0"/>
          </a:p>
          <a:p>
            <a:endParaRPr lang="en-US" dirty="0" smtClean="0"/>
          </a:p>
          <a:p>
            <a:pPr lvl="0"/>
            <a:endParaRPr lang="en-US" dirty="0"/>
          </a:p>
        </p:txBody>
      </p:sp>
      <p:cxnSp>
        <p:nvCxnSpPr>
          <p:cNvPr id="7" name="Straight Connector 6"/>
          <p:cNvCxnSpPr/>
          <p:nvPr/>
        </p:nvCxnSpPr>
        <p:spPr>
          <a:xfrm>
            <a:off x="309423" y="3443048"/>
            <a:ext cx="11430000" cy="0"/>
          </a:xfrm>
          <a:prstGeom prst="line">
            <a:avLst/>
          </a:prstGeom>
          <a:ln>
            <a:solidFill>
              <a:srgbClr val="0E47A1"/>
            </a:solidFill>
          </a:ln>
        </p:spPr>
        <p:style>
          <a:lnRef idx="2">
            <a:schemeClr val="accent6"/>
          </a:lnRef>
          <a:fillRef idx="0">
            <a:schemeClr val="accent6"/>
          </a:fillRef>
          <a:effectRef idx="1">
            <a:schemeClr val="accent6"/>
          </a:effectRef>
          <a:fontRef idx="minor">
            <a:schemeClr val="tx1"/>
          </a:fontRef>
        </p:style>
      </p:cxnSp>
      <p:sp>
        <p:nvSpPr>
          <p:cNvPr id="8" name="Rectangle 7"/>
          <p:cNvSpPr/>
          <p:nvPr/>
        </p:nvSpPr>
        <p:spPr>
          <a:xfrm>
            <a:off x="309423" y="2982273"/>
            <a:ext cx="1901607" cy="461665"/>
          </a:xfrm>
          <a:prstGeom prst="rect">
            <a:avLst/>
          </a:prstGeom>
          <a:solidFill>
            <a:srgbClr val="0E47A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smtClean="0"/>
              <a:t>Techniques</a:t>
            </a:r>
          </a:p>
        </p:txBody>
      </p:sp>
      <p:sp>
        <p:nvSpPr>
          <p:cNvPr id="4" name="Rectangular Callout 3"/>
          <p:cNvSpPr/>
          <p:nvPr/>
        </p:nvSpPr>
        <p:spPr>
          <a:xfrm>
            <a:off x="4301545" y="3595292"/>
            <a:ext cx="5320758" cy="852869"/>
          </a:xfrm>
          <a:prstGeom prst="wedgeRectCallout">
            <a:avLst>
              <a:gd name="adj1" fmla="val -74273"/>
              <a:gd name="adj2" fmla="val -356"/>
            </a:avLst>
          </a:prstGeom>
          <a:noFill/>
          <a:ln>
            <a:solidFill>
              <a:srgbClr val="0E47A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Number of register may vary from machine to machine.</a:t>
            </a:r>
          </a:p>
          <a:p>
            <a:r>
              <a:rPr lang="en-US" dirty="0" smtClean="0">
                <a:solidFill>
                  <a:schemeClr val="tx1"/>
                </a:solidFill>
              </a:rPr>
              <a:t>Used register may be of 32-bit register or 64 bit register.</a:t>
            </a:r>
            <a:endParaRPr lang="en-US" dirty="0">
              <a:solidFill>
                <a:schemeClr val="tx1"/>
              </a:solidFill>
            </a:endParaRPr>
          </a:p>
        </p:txBody>
      </p:sp>
      <p:sp>
        <p:nvSpPr>
          <p:cNvPr id="9" name="Rectangular Callout 8"/>
          <p:cNvSpPr/>
          <p:nvPr/>
        </p:nvSpPr>
        <p:spPr>
          <a:xfrm>
            <a:off x="4863289" y="4159497"/>
            <a:ext cx="5132897" cy="577328"/>
          </a:xfrm>
          <a:prstGeom prst="wedgeRectCallout">
            <a:avLst>
              <a:gd name="adj1" fmla="val -69759"/>
              <a:gd name="adj2" fmla="val -6317"/>
            </a:avLst>
          </a:prstGeom>
          <a:noFill/>
          <a:ln>
            <a:solidFill>
              <a:srgbClr val="0E47A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Addressing mode also vary from machine to machine.</a:t>
            </a:r>
          </a:p>
        </p:txBody>
      </p:sp>
    </p:spTree>
    <p:extLst>
      <p:ext uri="{BB962C8B-B14F-4D97-AF65-F5344CB8AC3E}">
        <p14:creationId xmlns:p14="http://schemas.microsoft.com/office/powerpoint/2010/main" val="195702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4" grpId="1" animBg="1"/>
      <p:bldP spid="9" grpId="0" animBg="1"/>
      <p:bldP spid="9"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Peephole optimization</a:t>
            </a:r>
          </a:p>
        </p:txBody>
      </p:sp>
      <p:sp>
        <p:nvSpPr>
          <p:cNvPr id="3" name="Content Placeholder 2"/>
          <p:cNvSpPr>
            <a:spLocks noGrp="1"/>
          </p:cNvSpPr>
          <p:nvPr>
            <p:ph idx="1"/>
          </p:nvPr>
        </p:nvSpPr>
        <p:spPr/>
        <p:txBody>
          <a:bodyPr/>
          <a:lstStyle/>
          <a:p>
            <a:pPr>
              <a:lnSpc>
                <a:spcPct val="100000"/>
              </a:lnSpc>
            </a:pPr>
            <a:r>
              <a:rPr lang="en-US" dirty="0"/>
              <a:t>Peephole optimization is a simple and effective technique for locally improving target code. </a:t>
            </a:r>
          </a:p>
          <a:p>
            <a:pPr>
              <a:lnSpc>
                <a:spcPct val="100000"/>
              </a:lnSpc>
            </a:pPr>
            <a:r>
              <a:rPr lang="en-US" dirty="0"/>
              <a:t>This technique is applied to improve the performance of the target program by examining the short sequence of target instructions (called the peephole) and replacing these instructions by shorter or faster sequence whenever possible. </a:t>
            </a:r>
          </a:p>
          <a:p>
            <a:pPr>
              <a:lnSpc>
                <a:spcPct val="100000"/>
              </a:lnSpc>
            </a:pPr>
            <a:r>
              <a:rPr lang="en-US" dirty="0"/>
              <a:t>Peephole is a </a:t>
            </a:r>
            <a:r>
              <a:rPr lang="en-US" dirty="0">
                <a:solidFill>
                  <a:srgbClr val="C00000"/>
                </a:solidFill>
              </a:rPr>
              <a:t>small, moving window </a:t>
            </a:r>
            <a:r>
              <a:rPr lang="en-US" dirty="0"/>
              <a:t>on the target program.</a:t>
            </a:r>
          </a:p>
          <a:p>
            <a:pPr marL="457200" indent="0">
              <a:buNone/>
            </a:pPr>
            <a:endParaRPr lang="en-US" dirty="0"/>
          </a:p>
          <a:p>
            <a:endParaRPr lang="en-US" dirty="0"/>
          </a:p>
        </p:txBody>
      </p:sp>
    </p:spTree>
    <p:extLst>
      <p:ext uri="{BB962C8B-B14F-4D97-AF65-F5344CB8AC3E}">
        <p14:creationId xmlns:p14="http://schemas.microsoft.com/office/powerpoint/2010/main" val="3356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Loads &amp; Stores</a:t>
            </a:r>
          </a:p>
        </p:txBody>
      </p:sp>
      <p:sp>
        <p:nvSpPr>
          <p:cNvPr id="3" name="Content Placeholder 2"/>
          <p:cNvSpPr>
            <a:spLocks noGrp="1"/>
          </p:cNvSpPr>
          <p:nvPr>
            <p:ph idx="1"/>
          </p:nvPr>
        </p:nvSpPr>
        <p:spPr/>
        <p:txBody>
          <a:bodyPr/>
          <a:lstStyle/>
          <a:p>
            <a:pPr lvl="0">
              <a:lnSpc>
                <a:spcPct val="100000"/>
              </a:lnSpc>
            </a:pPr>
            <a:r>
              <a:rPr lang="en-US" dirty="0"/>
              <a:t>Especially the </a:t>
            </a:r>
            <a:r>
              <a:rPr lang="en-US" dirty="0">
                <a:solidFill>
                  <a:srgbClr val="C00000"/>
                </a:solidFill>
              </a:rPr>
              <a:t>redundant loads and stores can be eliminated </a:t>
            </a:r>
            <a:r>
              <a:rPr lang="en-US" dirty="0"/>
              <a:t>in following type of transformations.</a:t>
            </a:r>
          </a:p>
          <a:p>
            <a:pPr>
              <a:lnSpc>
                <a:spcPct val="100000"/>
              </a:lnSpc>
            </a:pPr>
            <a:r>
              <a:rPr lang="en-US" dirty="0"/>
              <a:t>Example:</a:t>
            </a:r>
          </a:p>
          <a:p>
            <a:pPr marL="0" indent="0">
              <a:lnSpc>
                <a:spcPct val="100000"/>
              </a:lnSpc>
              <a:buNone/>
            </a:pPr>
            <a:r>
              <a:rPr lang="en-US" dirty="0"/>
              <a:t>	MOV R0,x</a:t>
            </a:r>
          </a:p>
          <a:p>
            <a:pPr marL="0" indent="0">
              <a:lnSpc>
                <a:spcPct val="100000"/>
              </a:lnSpc>
              <a:buNone/>
            </a:pPr>
            <a:r>
              <a:rPr lang="en-US" dirty="0"/>
              <a:t>	</a:t>
            </a:r>
            <a:r>
              <a:rPr lang="en-US" dirty="0">
                <a:solidFill>
                  <a:srgbClr val="C00000"/>
                </a:solidFill>
              </a:rPr>
              <a:t>MOV x,R0</a:t>
            </a:r>
          </a:p>
          <a:p>
            <a:pPr>
              <a:lnSpc>
                <a:spcPct val="100000"/>
              </a:lnSpc>
            </a:pPr>
            <a:r>
              <a:rPr lang="en-US" dirty="0"/>
              <a:t>We can eliminate the second instruction since x is in already R0. </a:t>
            </a:r>
          </a:p>
          <a:p>
            <a:endParaRPr lang="en-US" dirty="0"/>
          </a:p>
        </p:txBody>
      </p:sp>
    </p:spTree>
    <p:extLst>
      <p:ext uri="{BB962C8B-B14F-4D97-AF65-F5344CB8AC3E}">
        <p14:creationId xmlns:p14="http://schemas.microsoft.com/office/powerpoint/2010/main" val="66293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Optimization</a:t>
            </a:r>
          </a:p>
        </p:txBody>
      </p:sp>
      <p:sp>
        <p:nvSpPr>
          <p:cNvPr id="3" name="Content Placeholder 2"/>
          <p:cNvSpPr>
            <a:spLocks noGrp="1"/>
          </p:cNvSpPr>
          <p:nvPr>
            <p:ph idx="1"/>
          </p:nvPr>
        </p:nvSpPr>
        <p:spPr/>
        <p:txBody>
          <a:bodyPr/>
          <a:lstStyle/>
          <a:p>
            <a:pPr lvl="0"/>
            <a:r>
              <a:rPr lang="en-US" dirty="0"/>
              <a:t>The unnecessary jumps can be eliminated in either the intermediate code or the target code by the following types of peephole optimizations.</a:t>
            </a:r>
          </a:p>
          <a:p>
            <a:pPr lvl="0"/>
            <a:r>
              <a:rPr lang="en-US" dirty="0"/>
              <a:t>We can replace the jump sequence</a:t>
            </a:r>
            <a:r>
              <a:rPr lang="en-US" dirty="0" smtClean="0"/>
              <a:t>.</a:t>
            </a:r>
          </a:p>
          <a:p>
            <a:pPr lvl="0"/>
            <a:endParaRPr lang="en-US" dirty="0"/>
          </a:p>
          <a:p>
            <a:pPr lvl="0"/>
            <a:endParaRPr lang="en-US" dirty="0" smtClean="0"/>
          </a:p>
          <a:p>
            <a:pPr lvl="0"/>
            <a:endParaRPr lang="en-US" dirty="0"/>
          </a:p>
          <a:p>
            <a:pPr lvl="0"/>
            <a:endParaRPr lang="en-US" dirty="0" smtClean="0"/>
          </a:p>
          <a:p>
            <a:r>
              <a:rPr lang="en-US" dirty="0"/>
              <a:t>It may be possible to eliminate the statement </a:t>
            </a:r>
            <a:r>
              <a:rPr lang="en-US" dirty="0">
                <a:solidFill>
                  <a:srgbClr val="C00000"/>
                </a:solidFill>
              </a:rPr>
              <a:t>L1: </a:t>
            </a:r>
            <a:r>
              <a:rPr lang="en-US" dirty="0" err="1">
                <a:solidFill>
                  <a:srgbClr val="C00000"/>
                </a:solidFill>
              </a:rPr>
              <a:t>goto</a:t>
            </a:r>
            <a:r>
              <a:rPr lang="en-US" dirty="0">
                <a:solidFill>
                  <a:srgbClr val="C00000"/>
                </a:solidFill>
              </a:rPr>
              <a:t> L2 </a:t>
            </a:r>
            <a:r>
              <a:rPr lang="en-US" dirty="0"/>
              <a:t>provided it is preceded by an unconditional jump. Similarly, the sequence can be replaced by:</a:t>
            </a:r>
          </a:p>
          <a:p>
            <a:pPr marL="0" lvl="0" indent="0">
              <a:buNone/>
            </a:pPr>
            <a:endParaRPr lang="en-US" dirty="0" smtClean="0"/>
          </a:p>
        </p:txBody>
      </p:sp>
      <p:graphicFrame>
        <p:nvGraphicFramePr>
          <p:cNvPr id="4" name="Table 3"/>
          <p:cNvGraphicFramePr>
            <a:graphicFrameLocks noGrp="1"/>
          </p:cNvGraphicFramePr>
          <p:nvPr>
            <p:extLst/>
          </p:nvPr>
        </p:nvGraphicFramePr>
        <p:xfrm>
          <a:off x="2849880" y="2550730"/>
          <a:ext cx="6248402" cy="1097280"/>
        </p:xfrm>
        <a:graphic>
          <a:graphicData uri="http://schemas.openxmlformats.org/drawingml/2006/table">
            <a:tbl>
              <a:tblPr firstRow="1" firstCol="1" bandRow="1">
                <a:tableStyleId>{5C22544A-7EE6-4342-B048-85BDC9FD1C3A}</a:tableStyleId>
              </a:tblPr>
              <a:tblGrid>
                <a:gridCol w="2667000"/>
                <a:gridCol w="514101"/>
                <a:gridCol w="3067301"/>
              </a:tblGrid>
              <a:tr h="838200">
                <a:tc>
                  <a:txBody>
                    <a:bodyPr/>
                    <a:lstStyle/>
                    <a:p>
                      <a:r>
                        <a:rPr lang="en-US" sz="2200" b="0" dirty="0" smtClean="0">
                          <a:solidFill>
                            <a:srgbClr val="0E47A1"/>
                          </a:solidFill>
                        </a:rPr>
                        <a:t> </a:t>
                      </a:r>
                      <a:r>
                        <a:rPr lang="en-US" sz="2400" b="0" i="1" dirty="0" err="1" smtClean="0">
                          <a:solidFill>
                            <a:srgbClr val="0E47A1"/>
                          </a:solidFill>
                        </a:rPr>
                        <a:t>Goto</a:t>
                      </a:r>
                      <a:r>
                        <a:rPr lang="en-US" sz="2400" b="0" i="1" dirty="0" smtClean="0">
                          <a:solidFill>
                            <a:srgbClr val="0E47A1"/>
                          </a:solidFill>
                        </a:rPr>
                        <a:t> L1</a:t>
                      </a:r>
                      <a:endParaRPr lang="en-US" sz="2400" b="0" dirty="0" smtClean="0">
                        <a:solidFill>
                          <a:srgbClr val="0E47A1"/>
                        </a:solidFill>
                      </a:endParaRPr>
                    </a:p>
                    <a:p>
                      <a:r>
                        <a:rPr lang="en-US" sz="2400" b="0" i="1" dirty="0" smtClean="0">
                          <a:solidFill>
                            <a:srgbClr val="0E47A1"/>
                          </a:solidFill>
                        </a:rPr>
                        <a:t>	……</a:t>
                      </a:r>
                      <a:endParaRPr lang="en-US" sz="2400" b="0" dirty="0" smtClean="0">
                        <a:solidFill>
                          <a:srgbClr val="0E47A1"/>
                        </a:solidFill>
                      </a:endParaRPr>
                    </a:p>
                    <a:p>
                      <a:r>
                        <a:rPr lang="en-US" sz="2400" b="0" i="1" dirty="0" smtClean="0">
                          <a:solidFill>
                            <a:srgbClr val="0E47A1"/>
                          </a:solidFill>
                        </a:rPr>
                        <a:t>L1: </a:t>
                      </a:r>
                      <a:r>
                        <a:rPr lang="en-US" sz="2400" b="0" i="1" dirty="0" err="1" smtClean="0">
                          <a:solidFill>
                            <a:srgbClr val="0E47A1"/>
                          </a:solidFill>
                        </a:rPr>
                        <a:t>goto</a:t>
                      </a:r>
                      <a:r>
                        <a:rPr lang="en-US" sz="2400" b="0" i="1" dirty="0" smtClean="0">
                          <a:solidFill>
                            <a:srgbClr val="0E47A1"/>
                          </a:solidFill>
                        </a:rPr>
                        <a:t> L2</a:t>
                      </a:r>
                      <a:endParaRPr lang="en-US" sz="2400" b="0" dirty="0">
                        <a:solidFill>
                          <a:srgbClr val="0E47A1"/>
                        </a:solidFill>
                      </a:endParaRPr>
                    </a:p>
                  </a:txBody>
                  <a:tcPr marL="68580" marR="68580" marT="0" marB="0">
                    <a:noFill/>
                  </a:tcPr>
                </a:tc>
                <a:tc>
                  <a:txBody>
                    <a:bodyPr/>
                    <a:lstStyle/>
                    <a:p>
                      <a:pPr marL="0" marR="0" algn="just">
                        <a:lnSpc>
                          <a:spcPct val="115000"/>
                        </a:lnSpc>
                        <a:spcBef>
                          <a:spcPts val="0"/>
                        </a:spcBef>
                        <a:spcAft>
                          <a:spcPts val="0"/>
                        </a:spcAft>
                      </a:pPr>
                      <a:r>
                        <a:rPr lang="en-US" sz="2200" b="0" dirty="0">
                          <a:solidFill>
                            <a:srgbClr val="0E47A1"/>
                          </a:solidFill>
                          <a:effectLst/>
                        </a:rPr>
                        <a:t> </a:t>
                      </a:r>
                      <a:endParaRPr lang="en-US" sz="2200" b="0" dirty="0">
                        <a:solidFill>
                          <a:srgbClr val="0E47A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endParaRPr lang="en-US" sz="2400" b="0" i="1" dirty="0" smtClean="0">
                        <a:solidFill>
                          <a:srgbClr val="0E47A1"/>
                        </a:solidFill>
                      </a:endParaRPr>
                    </a:p>
                    <a:p>
                      <a:r>
                        <a:rPr lang="en-US" sz="2400" b="0" i="1" dirty="0" err="1" smtClean="0">
                          <a:solidFill>
                            <a:srgbClr val="0E47A1"/>
                          </a:solidFill>
                        </a:rPr>
                        <a:t>Goto</a:t>
                      </a:r>
                      <a:r>
                        <a:rPr lang="en-US" sz="2400" b="0" i="1" dirty="0" smtClean="0">
                          <a:solidFill>
                            <a:srgbClr val="0E47A1"/>
                          </a:solidFill>
                        </a:rPr>
                        <a:t> L2</a:t>
                      </a:r>
                      <a:endParaRPr lang="en-US" sz="2400" b="0" dirty="0" smtClean="0">
                        <a:solidFill>
                          <a:srgbClr val="0E47A1"/>
                        </a:solidFill>
                      </a:endParaRPr>
                    </a:p>
                  </a:txBody>
                  <a:tcPr marL="68580" marR="68580" marT="0" marB="0">
                    <a:noFill/>
                  </a:tcPr>
                </a:tc>
              </a:tr>
            </a:tbl>
          </a:graphicData>
        </a:graphic>
      </p:graphicFrame>
      <p:sp>
        <p:nvSpPr>
          <p:cNvPr id="5" name="Right Arrow 4"/>
          <p:cNvSpPr/>
          <p:nvPr/>
        </p:nvSpPr>
        <p:spPr>
          <a:xfrm>
            <a:off x="4914777" y="3010596"/>
            <a:ext cx="609600" cy="177547"/>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sp>
        <p:nvSpPr>
          <p:cNvPr id="6" name="Rectangle 5"/>
          <p:cNvSpPr/>
          <p:nvPr/>
        </p:nvSpPr>
        <p:spPr>
          <a:xfrm>
            <a:off x="5953127" y="2337369"/>
            <a:ext cx="2880608"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graphicFrame>
        <p:nvGraphicFramePr>
          <p:cNvPr id="7" name="Table 6"/>
          <p:cNvGraphicFramePr>
            <a:graphicFrameLocks noGrp="1"/>
          </p:cNvGraphicFramePr>
          <p:nvPr>
            <p:extLst/>
          </p:nvPr>
        </p:nvGraphicFramePr>
        <p:xfrm>
          <a:off x="2782389" y="5250049"/>
          <a:ext cx="6248402" cy="1097280"/>
        </p:xfrm>
        <a:graphic>
          <a:graphicData uri="http://schemas.openxmlformats.org/drawingml/2006/table">
            <a:tbl>
              <a:tblPr firstRow="1" firstCol="1" bandRow="1">
                <a:tableStyleId>{5C22544A-7EE6-4342-B048-85BDC9FD1C3A}</a:tableStyleId>
              </a:tblPr>
              <a:tblGrid>
                <a:gridCol w="2667000"/>
                <a:gridCol w="514101"/>
                <a:gridCol w="3067301"/>
              </a:tblGrid>
              <a:tr h="1011545">
                <a:tc>
                  <a:txBody>
                    <a:bodyPr/>
                    <a:lstStyle/>
                    <a:p>
                      <a:r>
                        <a:rPr lang="en-US" sz="2200" b="0" dirty="0" smtClean="0">
                          <a:solidFill>
                            <a:srgbClr val="0E47A1"/>
                          </a:solidFill>
                        </a:rPr>
                        <a:t> </a:t>
                      </a:r>
                      <a:r>
                        <a:rPr lang="en-US" sz="2400" b="0" i="1" dirty="0" smtClean="0">
                          <a:solidFill>
                            <a:srgbClr val="0E47A1"/>
                          </a:solidFill>
                        </a:rPr>
                        <a:t>If a&lt;b </a:t>
                      </a:r>
                      <a:r>
                        <a:rPr lang="en-US" sz="2400" b="0" i="1" dirty="0" err="1" smtClean="0">
                          <a:solidFill>
                            <a:srgbClr val="0E47A1"/>
                          </a:solidFill>
                        </a:rPr>
                        <a:t>goto</a:t>
                      </a:r>
                      <a:r>
                        <a:rPr lang="en-US" sz="2400" b="0" i="1" dirty="0" smtClean="0">
                          <a:solidFill>
                            <a:srgbClr val="0E47A1"/>
                          </a:solidFill>
                        </a:rPr>
                        <a:t> L1</a:t>
                      </a:r>
                      <a:endParaRPr lang="en-US" sz="2400" b="0" dirty="0" smtClean="0">
                        <a:solidFill>
                          <a:srgbClr val="0E47A1"/>
                        </a:solidFill>
                      </a:endParaRPr>
                    </a:p>
                    <a:p>
                      <a:r>
                        <a:rPr lang="en-US" sz="2400" b="0" i="1" dirty="0" smtClean="0">
                          <a:solidFill>
                            <a:srgbClr val="0E47A1"/>
                          </a:solidFill>
                        </a:rPr>
                        <a:t>	……</a:t>
                      </a:r>
                      <a:endParaRPr lang="en-US" sz="2400" b="0" dirty="0" smtClean="0">
                        <a:solidFill>
                          <a:srgbClr val="0E47A1"/>
                        </a:solidFill>
                      </a:endParaRPr>
                    </a:p>
                    <a:p>
                      <a:r>
                        <a:rPr lang="en-US" sz="2400" b="0" i="1" dirty="0" smtClean="0">
                          <a:solidFill>
                            <a:srgbClr val="0E47A1"/>
                          </a:solidFill>
                        </a:rPr>
                        <a:t>L1: </a:t>
                      </a:r>
                      <a:r>
                        <a:rPr lang="en-US" sz="2400" b="0" i="1" dirty="0" err="1" smtClean="0">
                          <a:solidFill>
                            <a:srgbClr val="0E47A1"/>
                          </a:solidFill>
                        </a:rPr>
                        <a:t>goto</a:t>
                      </a:r>
                      <a:r>
                        <a:rPr lang="en-US" sz="2400" b="0" i="1" dirty="0" smtClean="0">
                          <a:solidFill>
                            <a:srgbClr val="0E47A1"/>
                          </a:solidFill>
                        </a:rPr>
                        <a:t> L2</a:t>
                      </a:r>
                      <a:endParaRPr lang="en-US" sz="2400" b="0" dirty="0">
                        <a:solidFill>
                          <a:srgbClr val="0E47A1"/>
                        </a:solidFill>
                      </a:endParaRPr>
                    </a:p>
                  </a:txBody>
                  <a:tcPr marL="68580" marR="68580" marT="0" marB="0">
                    <a:noFill/>
                  </a:tcPr>
                </a:tc>
                <a:tc>
                  <a:txBody>
                    <a:bodyPr/>
                    <a:lstStyle/>
                    <a:p>
                      <a:pPr marL="0" marR="0" algn="just">
                        <a:lnSpc>
                          <a:spcPct val="115000"/>
                        </a:lnSpc>
                        <a:spcBef>
                          <a:spcPts val="0"/>
                        </a:spcBef>
                        <a:spcAft>
                          <a:spcPts val="0"/>
                        </a:spcAft>
                      </a:pPr>
                      <a:r>
                        <a:rPr lang="en-US" sz="2200" b="0" dirty="0">
                          <a:solidFill>
                            <a:srgbClr val="0E47A1"/>
                          </a:solidFill>
                          <a:effectLst/>
                        </a:rPr>
                        <a:t> </a:t>
                      </a:r>
                      <a:endParaRPr lang="en-US" sz="2200" b="0" dirty="0">
                        <a:solidFill>
                          <a:srgbClr val="0E47A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endParaRPr lang="en-US" sz="2400" b="0" i="1" dirty="0" smtClean="0">
                        <a:solidFill>
                          <a:srgbClr val="0E47A1"/>
                        </a:solidFill>
                      </a:endParaRPr>
                    </a:p>
                    <a:p>
                      <a:r>
                        <a:rPr lang="en-US" sz="2400" b="0" i="1" dirty="0" smtClean="0">
                          <a:solidFill>
                            <a:srgbClr val="0E47A1"/>
                          </a:solidFill>
                        </a:rPr>
                        <a:t>If a&lt;b </a:t>
                      </a:r>
                      <a:r>
                        <a:rPr lang="en-US" sz="2400" b="0" i="1" dirty="0" err="1" smtClean="0">
                          <a:solidFill>
                            <a:srgbClr val="0E47A1"/>
                          </a:solidFill>
                        </a:rPr>
                        <a:t>goto</a:t>
                      </a:r>
                      <a:r>
                        <a:rPr lang="en-US" sz="2400" b="0" i="1" dirty="0" smtClean="0">
                          <a:solidFill>
                            <a:srgbClr val="0E47A1"/>
                          </a:solidFill>
                        </a:rPr>
                        <a:t> L2</a:t>
                      </a:r>
                      <a:endParaRPr lang="en-US" sz="2400" b="0" dirty="0" smtClean="0">
                        <a:solidFill>
                          <a:srgbClr val="0E47A1"/>
                        </a:solidFill>
                      </a:endParaRPr>
                    </a:p>
                  </a:txBody>
                  <a:tcPr marL="68580" marR="68580" marT="0" marB="0">
                    <a:noFill/>
                  </a:tcPr>
                </a:tc>
              </a:tr>
            </a:tbl>
          </a:graphicData>
        </a:graphic>
      </p:graphicFrame>
      <p:sp>
        <p:nvSpPr>
          <p:cNvPr id="8" name="Right Arrow 7"/>
          <p:cNvSpPr/>
          <p:nvPr/>
        </p:nvSpPr>
        <p:spPr>
          <a:xfrm>
            <a:off x="4870269" y="5714488"/>
            <a:ext cx="609600" cy="177547"/>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20879" y="4823329"/>
            <a:ext cx="20955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9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1" fill="hold" grpId="0" nodeType="clickEffect">
                                  <p:stCondLst>
                                    <p:cond delay="0"/>
                                  </p:stCondLst>
                                  <p:childTnLst>
                                    <p:animEffect transition="out" filter="wipe(up)">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1" fill="hold" grpId="0" nodeType="clickEffect">
                                  <p:stCondLst>
                                    <p:cond delay="0"/>
                                  </p:stCondLst>
                                  <p:childTnLst>
                                    <p:animEffect transition="out" filter="wipe(up)">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simplification</a:t>
            </a:r>
          </a:p>
        </p:txBody>
      </p:sp>
      <p:sp>
        <p:nvSpPr>
          <p:cNvPr id="3" name="Content Placeholder 2"/>
          <p:cNvSpPr>
            <a:spLocks noGrp="1"/>
          </p:cNvSpPr>
          <p:nvPr>
            <p:ph idx="1"/>
          </p:nvPr>
        </p:nvSpPr>
        <p:spPr/>
        <p:txBody>
          <a:bodyPr/>
          <a:lstStyle/>
          <a:p>
            <a:pPr lvl="0"/>
            <a:r>
              <a:rPr lang="en-US" dirty="0"/>
              <a:t>Peephole optimization is an effective technique for algebraic simplification.</a:t>
            </a:r>
          </a:p>
          <a:p>
            <a:pPr lvl="0"/>
            <a:r>
              <a:rPr lang="en-US" dirty="0"/>
              <a:t>The statements such as </a:t>
            </a:r>
            <a:r>
              <a:rPr lang="en-US" dirty="0">
                <a:solidFill>
                  <a:srgbClr val="C00000"/>
                </a:solidFill>
              </a:rPr>
              <a:t>x = x + 0 </a:t>
            </a:r>
            <a:r>
              <a:rPr lang="en-US" dirty="0"/>
              <a:t>or</a:t>
            </a:r>
            <a:r>
              <a:rPr lang="en-US" dirty="0">
                <a:solidFill>
                  <a:srgbClr val="C00000"/>
                </a:solidFill>
              </a:rPr>
              <a:t> x := x* 1 </a:t>
            </a:r>
            <a:r>
              <a:rPr lang="en-US" dirty="0"/>
              <a:t>can be eliminated by peephole optimization.</a:t>
            </a:r>
          </a:p>
          <a:p>
            <a:endParaRPr lang="en-US" dirty="0"/>
          </a:p>
        </p:txBody>
      </p:sp>
    </p:spTree>
    <p:extLst>
      <p:ext uri="{BB962C8B-B14F-4D97-AF65-F5344CB8AC3E}">
        <p14:creationId xmlns:p14="http://schemas.microsoft.com/office/powerpoint/2010/main" val="77002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in strength</a:t>
            </a:r>
          </a:p>
        </p:txBody>
      </p:sp>
      <p:sp>
        <p:nvSpPr>
          <p:cNvPr id="3" name="Content Placeholder 2"/>
          <p:cNvSpPr>
            <a:spLocks noGrp="1"/>
          </p:cNvSpPr>
          <p:nvPr>
            <p:ph idx="1"/>
          </p:nvPr>
        </p:nvSpPr>
        <p:spPr/>
        <p:txBody>
          <a:bodyPr/>
          <a:lstStyle/>
          <a:p>
            <a:pPr lvl="0">
              <a:lnSpc>
                <a:spcPct val="100000"/>
              </a:lnSpc>
            </a:pPr>
            <a:r>
              <a:rPr lang="en-US" dirty="0"/>
              <a:t>Certain machine instructions are cheaper than the other. </a:t>
            </a:r>
          </a:p>
          <a:p>
            <a:pPr lvl="0">
              <a:lnSpc>
                <a:spcPct val="100000"/>
              </a:lnSpc>
            </a:pPr>
            <a:r>
              <a:rPr lang="en-US" dirty="0"/>
              <a:t>In order to improve performance of the intermediate code we can </a:t>
            </a:r>
            <a:r>
              <a:rPr lang="en-US" dirty="0">
                <a:solidFill>
                  <a:srgbClr val="C00000"/>
                </a:solidFill>
              </a:rPr>
              <a:t>replace</a:t>
            </a:r>
            <a:r>
              <a:rPr lang="en-US" dirty="0"/>
              <a:t> these </a:t>
            </a:r>
            <a:r>
              <a:rPr lang="en-US" dirty="0">
                <a:solidFill>
                  <a:srgbClr val="C00000"/>
                </a:solidFill>
              </a:rPr>
              <a:t>instructions by equivalent cheaper instruction</a:t>
            </a:r>
            <a:r>
              <a:rPr lang="en-US" dirty="0"/>
              <a:t>. </a:t>
            </a:r>
          </a:p>
          <a:p>
            <a:pPr lvl="0">
              <a:lnSpc>
                <a:spcPct val="100000"/>
              </a:lnSpc>
            </a:pPr>
            <a:r>
              <a:rPr lang="en-US" dirty="0"/>
              <a:t>For example, </a:t>
            </a:r>
            <a:r>
              <a:rPr lang="en-US" dirty="0">
                <a:solidFill>
                  <a:srgbClr val="C00000"/>
                </a:solidFill>
              </a:rPr>
              <a:t>x</a:t>
            </a:r>
            <a:r>
              <a:rPr lang="en-US" baseline="30000" dirty="0">
                <a:solidFill>
                  <a:srgbClr val="C00000"/>
                </a:solidFill>
              </a:rPr>
              <a:t>2</a:t>
            </a:r>
            <a:r>
              <a:rPr lang="en-US" dirty="0"/>
              <a:t> is cheaper than </a:t>
            </a:r>
            <a:r>
              <a:rPr lang="en-US" dirty="0">
                <a:solidFill>
                  <a:srgbClr val="C00000"/>
                </a:solidFill>
              </a:rPr>
              <a:t>x * x. </a:t>
            </a:r>
          </a:p>
          <a:p>
            <a:pPr lvl="0">
              <a:lnSpc>
                <a:spcPct val="100000"/>
              </a:lnSpc>
            </a:pPr>
            <a:r>
              <a:rPr lang="en-US" dirty="0"/>
              <a:t>Similarly addition and subtraction are cheaper than multiplication and division. So we can add effectively equivalent addition and subtraction for multiplication and division.</a:t>
            </a:r>
          </a:p>
          <a:p>
            <a:endParaRPr lang="en-US" dirty="0"/>
          </a:p>
        </p:txBody>
      </p:sp>
    </p:spTree>
    <p:extLst>
      <p:ext uri="{BB962C8B-B14F-4D97-AF65-F5344CB8AC3E}">
        <p14:creationId xmlns:p14="http://schemas.microsoft.com/office/powerpoint/2010/main" val="378877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idioms</a:t>
            </a:r>
          </a:p>
        </p:txBody>
      </p:sp>
      <p:sp>
        <p:nvSpPr>
          <p:cNvPr id="3" name="Content Placeholder 2"/>
          <p:cNvSpPr>
            <a:spLocks noGrp="1"/>
          </p:cNvSpPr>
          <p:nvPr>
            <p:ph idx="1"/>
          </p:nvPr>
        </p:nvSpPr>
        <p:spPr/>
        <p:txBody>
          <a:bodyPr/>
          <a:lstStyle/>
          <a:p>
            <a:pPr lvl="0">
              <a:lnSpc>
                <a:spcPct val="100000"/>
              </a:lnSpc>
            </a:pPr>
            <a:r>
              <a:rPr lang="en-US" dirty="0"/>
              <a:t>The target instructions have equivalent machine instructions for performing some operations.</a:t>
            </a:r>
          </a:p>
          <a:p>
            <a:pPr lvl="0">
              <a:lnSpc>
                <a:spcPct val="100000"/>
              </a:lnSpc>
            </a:pPr>
            <a:r>
              <a:rPr lang="en-US" dirty="0"/>
              <a:t>Hence we can replace these target instructions by equivalent machine instructions in order to improve the efficiency.</a:t>
            </a:r>
          </a:p>
          <a:p>
            <a:pPr>
              <a:lnSpc>
                <a:spcPct val="100000"/>
              </a:lnSpc>
            </a:pPr>
            <a:r>
              <a:rPr lang="en-US" dirty="0"/>
              <a:t>Example: Some machines have </a:t>
            </a:r>
            <a:r>
              <a:rPr lang="en-US" dirty="0">
                <a:solidFill>
                  <a:srgbClr val="C00000"/>
                </a:solidFill>
              </a:rPr>
              <a:t>auto-increment or auto-decrement addressing modes</a:t>
            </a:r>
            <a:r>
              <a:rPr lang="en-US" dirty="0" smtClean="0"/>
              <a:t>.</a:t>
            </a:r>
          </a:p>
          <a:p>
            <a:pPr marL="0" indent="0">
              <a:lnSpc>
                <a:spcPct val="100000"/>
              </a:lnSpc>
              <a:buNone/>
            </a:pPr>
            <a:r>
              <a:rPr lang="en-US" dirty="0"/>
              <a:t> </a:t>
            </a:r>
            <a:r>
              <a:rPr lang="en-US" dirty="0" smtClean="0"/>
              <a:t>  (Example : INC </a:t>
            </a:r>
            <a:r>
              <a:rPr lang="en-US" dirty="0" err="1" smtClean="0"/>
              <a:t>i</a:t>
            </a:r>
            <a:r>
              <a:rPr lang="en-US" dirty="0" smtClean="0"/>
              <a:t>)</a:t>
            </a:r>
            <a:endParaRPr lang="en-US" dirty="0"/>
          </a:p>
          <a:p>
            <a:pPr>
              <a:lnSpc>
                <a:spcPct val="100000"/>
              </a:lnSpc>
            </a:pPr>
            <a:r>
              <a:rPr lang="en-US" dirty="0"/>
              <a:t>These modes can be used in code for statement like</a:t>
            </a:r>
            <a:r>
              <a:rPr lang="en-US" dirty="0">
                <a:solidFill>
                  <a:srgbClr val="C00000"/>
                </a:solidFill>
              </a:rPr>
              <a:t> </a:t>
            </a:r>
            <a:r>
              <a:rPr lang="en-US" dirty="0" err="1">
                <a:solidFill>
                  <a:srgbClr val="C00000"/>
                </a:solidFill>
              </a:rPr>
              <a:t>i</a:t>
            </a:r>
            <a:r>
              <a:rPr lang="en-US" dirty="0">
                <a:solidFill>
                  <a:srgbClr val="C00000"/>
                </a:solidFill>
              </a:rPr>
              <a:t>=i+1</a:t>
            </a:r>
            <a:r>
              <a:rPr lang="en-US" dirty="0"/>
              <a:t>.</a:t>
            </a:r>
            <a:endParaRPr lang="en-US" b="1" dirty="0"/>
          </a:p>
          <a:p>
            <a:endParaRPr lang="en-US" dirty="0"/>
          </a:p>
        </p:txBody>
      </p:sp>
    </p:spTree>
    <p:extLst>
      <p:ext uri="{BB962C8B-B14F-4D97-AF65-F5344CB8AC3E}">
        <p14:creationId xmlns:p14="http://schemas.microsoft.com/office/powerpoint/2010/main" val="213194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to code generator</a:t>
            </a:r>
          </a:p>
        </p:txBody>
      </p:sp>
      <p:sp>
        <p:nvSpPr>
          <p:cNvPr id="3" name="Content Placeholder 2"/>
          <p:cNvSpPr>
            <a:spLocks noGrp="1"/>
          </p:cNvSpPr>
          <p:nvPr>
            <p:ph idx="1"/>
          </p:nvPr>
        </p:nvSpPr>
        <p:spPr/>
        <p:txBody>
          <a:bodyPr/>
          <a:lstStyle/>
          <a:p>
            <a:pPr lvl="0"/>
            <a:r>
              <a:rPr lang="en-GB" dirty="0"/>
              <a:t>Input to the code generator consists of the intermediate representation of the source program.</a:t>
            </a:r>
            <a:endParaRPr lang="en-US" dirty="0"/>
          </a:p>
          <a:p>
            <a:pPr lvl="0"/>
            <a:r>
              <a:rPr lang="en-GB" dirty="0"/>
              <a:t>Types of intermediate language are:</a:t>
            </a:r>
          </a:p>
          <a:p>
            <a:pPr marL="857250" lvl="1" indent="-457200">
              <a:buFont typeface="+mj-lt"/>
              <a:buAutoNum type="arabicPeriod"/>
            </a:pPr>
            <a:r>
              <a:rPr lang="en-GB" sz="2400" dirty="0">
                <a:solidFill>
                  <a:srgbClr val="0E47A1"/>
                </a:solidFill>
              </a:rPr>
              <a:t>Postfix notation</a:t>
            </a:r>
          </a:p>
          <a:p>
            <a:pPr marL="857250" lvl="1" indent="-457200">
              <a:buFont typeface="+mj-lt"/>
              <a:buAutoNum type="arabicPeriod"/>
            </a:pPr>
            <a:r>
              <a:rPr lang="en-GB" sz="2400" dirty="0" smtClean="0">
                <a:solidFill>
                  <a:srgbClr val="0E47A1"/>
                </a:solidFill>
              </a:rPr>
              <a:t>Three address code</a:t>
            </a:r>
            <a:endParaRPr lang="en-GB" sz="2400" dirty="0">
              <a:solidFill>
                <a:srgbClr val="0E47A1"/>
              </a:solidFill>
            </a:endParaRPr>
          </a:p>
          <a:p>
            <a:pPr marL="857250" lvl="1" indent="-457200">
              <a:buFont typeface="+mj-lt"/>
              <a:buAutoNum type="arabicPeriod"/>
            </a:pPr>
            <a:r>
              <a:rPr lang="en-GB" sz="2400" dirty="0">
                <a:solidFill>
                  <a:srgbClr val="0E47A1"/>
                </a:solidFill>
              </a:rPr>
              <a:t>Syntax trees or DAGs</a:t>
            </a:r>
            <a:endParaRPr lang="en-US" sz="2400" dirty="0">
              <a:solidFill>
                <a:srgbClr val="0E47A1"/>
              </a:solidFill>
            </a:endParaRPr>
          </a:p>
          <a:p>
            <a:pPr lvl="0"/>
            <a:r>
              <a:rPr lang="en-GB" dirty="0"/>
              <a:t>The detection of semantic error should be done before submitting the input to the code generator.</a:t>
            </a:r>
            <a:endParaRPr lang="en-US" dirty="0"/>
          </a:p>
          <a:p>
            <a:pPr lvl="0"/>
            <a:r>
              <a:rPr lang="en-GB" dirty="0"/>
              <a:t>The code generation phase requires complete error free intermediate code as an input.</a:t>
            </a:r>
            <a:endParaRPr lang="en-US" dirty="0"/>
          </a:p>
          <a:p>
            <a:endParaRPr lang="en-US" dirty="0"/>
          </a:p>
        </p:txBody>
      </p:sp>
    </p:spTree>
    <p:extLst>
      <p:ext uri="{BB962C8B-B14F-4D97-AF65-F5344CB8AC3E}">
        <p14:creationId xmlns:p14="http://schemas.microsoft.com/office/powerpoint/2010/main" val="31136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3000" b="1" dirty="0" smtClean="0">
                <a:solidFill>
                  <a:srgbClr val="0E47A1"/>
                </a:solidFill>
              </a:rPr>
              <a:t>Books:</a:t>
            </a:r>
          </a:p>
          <a:p>
            <a:pPr marL="514350" indent="-514350">
              <a:buFont typeface="+mj-lt"/>
              <a:buAutoNum type="arabicPeriod"/>
            </a:pPr>
            <a:r>
              <a:rPr lang="en-US" sz="2800" b="1" dirty="0" smtClean="0">
                <a:solidFill>
                  <a:srgbClr val="0E47A1"/>
                </a:solidFill>
              </a:rPr>
              <a:t>Compilers Principles, Techniques and Tools,</a:t>
            </a:r>
            <a:r>
              <a:rPr lang="en-US" sz="3000" b="1" dirty="0" smtClean="0">
                <a:solidFill>
                  <a:srgbClr val="0E47A1"/>
                </a:solidFill>
              </a:rPr>
              <a:t> </a:t>
            </a:r>
            <a:r>
              <a:rPr lang="en-US" b="1" dirty="0">
                <a:solidFill>
                  <a:srgbClr val="0E47A1"/>
                </a:solidFill>
              </a:rPr>
              <a:t>PEARSON Education </a:t>
            </a:r>
            <a:r>
              <a:rPr lang="en-US" b="1" dirty="0" smtClean="0">
                <a:solidFill>
                  <a:srgbClr val="0E47A1"/>
                </a:solidFill>
              </a:rPr>
              <a:t>(Second Edition)</a:t>
            </a:r>
          </a:p>
          <a:p>
            <a:pPr marL="0" indent="0">
              <a:buNone/>
            </a:pPr>
            <a:r>
              <a:rPr lang="en-US" dirty="0" smtClean="0"/>
              <a:t>	Authors: Alfred V. </a:t>
            </a:r>
            <a:r>
              <a:rPr lang="en-US" dirty="0" err="1" smtClean="0"/>
              <a:t>Aho</a:t>
            </a:r>
            <a:r>
              <a:rPr lang="en-US" dirty="0" smtClean="0"/>
              <a:t>, Monica S. Lam, Ravi </a:t>
            </a:r>
            <a:r>
              <a:rPr lang="en-US" dirty="0" err="1" smtClean="0"/>
              <a:t>Sethi</a:t>
            </a:r>
            <a:r>
              <a:rPr lang="en-US" dirty="0" smtClean="0"/>
              <a:t>, Jeffrey D. Ullman</a:t>
            </a:r>
          </a:p>
          <a:p>
            <a:pPr marL="457200" indent="-457200">
              <a:buFont typeface="+mj-lt"/>
              <a:buAutoNum type="arabicPeriod" startAt="2"/>
            </a:pPr>
            <a:r>
              <a:rPr lang="en-US" sz="2800" b="1" dirty="0">
                <a:solidFill>
                  <a:srgbClr val="0E47A1"/>
                </a:solidFill>
              </a:rPr>
              <a:t>Compiler Design, PEARSON </a:t>
            </a:r>
            <a:r>
              <a:rPr lang="en-US" b="1" dirty="0">
                <a:solidFill>
                  <a:srgbClr val="0E47A1"/>
                </a:solidFill>
              </a:rPr>
              <a:t>(for Gujarat Technological University)</a:t>
            </a:r>
          </a:p>
          <a:p>
            <a:pPr marL="0" indent="0">
              <a:buNone/>
            </a:pPr>
            <a:r>
              <a:rPr lang="en-US" dirty="0"/>
              <a:t>	</a:t>
            </a:r>
            <a:r>
              <a:rPr lang="en-US" dirty="0" smtClean="0"/>
              <a:t>Authors</a:t>
            </a:r>
            <a:r>
              <a:rPr lang="en-US" dirty="0"/>
              <a:t>: Alfred V. </a:t>
            </a:r>
            <a:r>
              <a:rPr lang="en-US" dirty="0" err="1"/>
              <a:t>Aho</a:t>
            </a:r>
            <a:r>
              <a:rPr lang="en-US" dirty="0"/>
              <a:t>, </a:t>
            </a:r>
            <a:r>
              <a:rPr lang="en-US" dirty="0" smtClean="0"/>
              <a:t>Ravi </a:t>
            </a:r>
            <a:r>
              <a:rPr lang="en-US" dirty="0" err="1"/>
              <a:t>Sethi</a:t>
            </a:r>
            <a:r>
              <a:rPr lang="en-US" dirty="0"/>
              <a:t>, Jeffrey D. Ullman</a:t>
            </a:r>
          </a:p>
        </p:txBody>
      </p:sp>
    </p:spTree>
    <p:extLst>
      <p:ext uri="{BB962C8B-B14F-4D97-AF65-F5344CB8AC3E}">
        <p14:creationId xmlns:p14="http://schemas.microsoft.com/office/powerpoint/2010/main" val="26641618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148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program</a:t>
            </a:r>
          </a:p>
        </p:txBody>
      </p:sp>
      <p:sp>
        <p:nvSpPr>
          <p:cNvPr id="3" name="Content Placeholder 2"/>
          <p:cNvSpPr>
            <a:spLocks noGrp="1"/>
          </p:cNvSpPr>
          <p:nvPr>
            <p:ph idx="1"/>
          </p:nvPr>
        </p:nvSpPr>
        <p:spPr/>
        <p:txBody>
          <a:bodyPr/>
          <a:lstStyle/>
          <a:p>
            <a:r>
              <a:rPr lang="en-GB" dirty="0"/>
              <a:t>The output may be in form of:</a:t>
            </a:r>
          </a:p>
          <a:p>
            <a:pPr marL="914400" lvl="0" indent="-457200">
              <a:buFont typeface="+mj-lt"/>
              <a:buAutoNum type="arabicPeriod"/>
            </a:pPr>
            <a:r>
              <a:rPr lang="en-GB" dirty="0" smtClean="0">
                <a:solidFill>
                  <a:srgbClr val="0E47A1"/>
                </a:solidFill>
              </a:rPr>
              <a:t>Absolute </a:t>
            </a:r>
            <a:r>
              <a:rPr lang="en-GB" dirty="0">
                <a:solidFill>
                  <a:srgbClr val="0E47A1"/>
                </a:solidFill>
              </a:rPr>
              <a:t>machine language: </a:t>
            </a:r>
            <a:r>
              <a:rPr lang="en-GB" dirty="0"/>
              <a:t>Absolute machine language program can be placed in a memory location and immediately execute.</a:t>
            </a:r>
            <a:endParaRPr lang="en-US" dirty="0"/>
          </a:p>
          <a:p>
            <a:pPr marL="914400" lvl="0" indent="-457200">
              <a:buFont typeface="+mj-lt"/>
              <a:buAutoNum type="arabicPeriod"/>
            </a:pPr>
            <a:r>
              <a:rPr lang="en-GB" dirty="0" err="1">
                <a:solidFill>
                  <a:srgbClr val="0E47A1"/>
                </a:solidFill>
              </a:rPr>
              <a:t>Relocatable</a:t>
            </a:r>
            <a:r>
              <a:rPr lang="en-GB" dirty="0">
                <a:solidFill>
                  <a:srgbClr val="0E47A1"/>
                </a:solidFill>
              </a:rPr>
              <a:t> machine language: </a:t>
            </a:r>
            <a:r>
              <a:rPr lang="en-GB" dirty="0"/>
              <a:t>The subroutine can be compiled separately. A set of </a:t>
            </a:r>
            <a:r>
              <a:rPr lang="en-GB" dirty="0" err="1"/>
              <a:t>relocatable</a:t>
            </a:r>
            <a:r>
              <a:rPr lang="en-GB" dirty="0"/>
              <a:t> object modules can be linked together and loaded for execution. </a:t>
            </a:r>
            <a:endParaRPr lang="en-US" dirty="0"/>
          </a:p>
          <a:p>
            <a:pPr marL="914400" indent="-457200">
              <a:buFont typeface="+mj-lt"/>
              <a:buAutoNum type="arabicPeriod"/>
            </a:pPr>
            <a:r>
              <a:rPr lang="en-GB" dirty="0">
                <a:solidFill>
                  <a:srgbClr val="0E47A1"/>
                </a:solidFill>
              </a:rPr>
              <a:t>Assembly language: </a:t>
            </a:r>
            <a:r>
              <a:rPr lang="en-GB" dirty="0"/>
              <a:t>Producing an assembly language program as output makes the process of code generation easier, then assembler is require to convert code in binary form.</a:t>
            </a:r>
            <a:endParaRPr lang="en-US" dirty="0"/>
          </a:p>
          <a:p>
            <a:endParaRPr lang="en-US" dirty="0"/>
          </a:p>
        </p:txBody>
      </p:sp>
    </p:spTree>
    <p:extLst>
      <p:ext uri="{BB962C8B-B14F-4D97-AF65-F5344CB8AC3E}">
        <p14:creationId xmlns:p14="http://schemas.microsoft.com/office/powerpoint/2010/main" val="22700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pPr lvl="0"/>
            <a:r>
              <a:rPr lang="en-GB" dirty="0">
                <a:solidFill>
                  <a:srgbClr val="C00000"/>
                </a:solidFill>
              </a:rPr>
              <a:t>Mapping names </a:t>
            </a:r>
            <a:r>
              <a:rPr lang="en-GB" dirty="0"/>
              <a:t>in the source program </a:t>
            </a:r>
            <a:r>
              <a:rPr lang="en-GB" dirty="0">
                <a:solidFill>
                  <a:srgbClr val="C00000"/>
                </a:solidFill>
              </a:rPr>
              <a:t>to addresses of data objects</a:t>
            </a:r>
            <a:r>
              <a:rPr lang="en-GB" dirty="0"/>
              <a:t> in run time memory is done cooperatively by the front end and the code generator. </a:t>
            </a:r>
            <a:endParaRPr lang="en-US" dirty="0"/>
          </a:p>
          <a:p>
            <a:pPr lvl="0"/>
            <a:r>
              <a:rPr lang="en-GB" dirty="0"/>
              <a:t>We assume that a name in a three-address statement refers to a symbol table entry for the name.</a:t>
            </a:r>
            <a:endParaRPr lang="en-US" dirty="0"/>
          </a:p>
          <a:p>
            <a:pPr lvl="0"/>
            <a:r>
              <a:rPr lang="en-GB" dirty="0"/>
              <a:t>From the symbol table information, a relative address can be determined for the name in a data area.</a:t>
            </a:r>
            <a:endParaRPr lang="en-US" dirty="0"/>
          </a:p>
          <a:p>
            <a:endParaRPr lang="en-US" dirty="0"/>
          </a:p>
        </p:txBody>
      </p:sp>
    </p:spTree>
    <p:extLst>
      <p:ext uri="{BB962C8B-B14F-4D97-AF65-F5344CB8AC3E}">
        <p14:creationId xmlns:p14="http://schemas.microsoft.com/office/powerpoint/2010/main" val="420104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selection</a:t>
            </a:r>
          </a:p>
        </p:txBody>
      </p:sp>
      <p:sp>
        <p:nvSpPr>
          <p:cNvPr id="3" name="Content Placeholder 2"/>
          <p:cNvSpPr>
            <a:spLocks noGrp="1"/>
          </p:cNvSpPr>
          <p:nvPr>
            <p:ph idx="1"/>
          </p:nvPr>
        </p:nvSpPr>
        <p:spPr/>
        <p:txBody>
          <a:bodyPr/>
          <a:lstStyle/>
          <a:p>
            <a:pPr lvl="0"/>
            <a:r>
              <a:rPr lang="en-GB" dirty="0"/>
              <a:t>Example: the sequence of statements</a:t>
            </a:r>
            <a:endParaRPr lang="en-US" dirty="0"/>
          </a:p>
          <a:p>
            <a:pPr marL="0" indent="685800">
              <a:buNone/>
            </a:pPr>
            <a:r>
              <a:rPr lang="en-GB" dirty="0">
                <a:solidFill>
                  <a:srgbClr val="0E47A1"/>
                </a:solidFill>
              </a:rPr>
              <a:t>a := b + c</a:t>
            </a:r>
            <a:endParaRPr lang="en-US" dirty="0">
              <a:solidFill>
                <a:srgbClr val="0E47A1"/>
              </a:solidFill>
            </a:endParaRPr>
          </a:p>
          <a:p>
            <a:pPr marL="0" indent="685800">
              <a:buNone/>
            </a:pPr>
            <a:r>
              <a:rPr lang="en-GB" dirty="0">
                <a:solidFill>
                  <a:srgbClr val="0E47A1"/>
                </a:solidFill>
              </a:rPr>
              <a:t>d := a + e</a:t>
            </a:r>
            <a:endParaRPr lang="en-US" dirty="0">
              <a:solidFill>
                <a:srgbClr val="0E47A1"/>
              </a:solidFill>
            </a:endParaRPr>
          </a:p>
          <a:p>
            <a:r>
              <a:rPr lang="en-GB" dirty="0"/>
              <a:t>would be translated into</a:t>
            </a:r>
            <a:endParaRPr lang="en-US" dirty="0"/>
          </a:p>
          <a:p>
            <a:pPr marL="0" indent="685800">
              <a:buNone/>
            </a:pPr>
            <a:r>
              <a:rPr lang="en-GB" dirty="0"/>
              <a:t>MOV   b, R0</a:t>
            </a:r>
            <a:endParaRPr lang="en-US" dirty="0"/>
          </a:p>
          <a:p>
            <a:pPr marL="0" indent="685800">
              <a:buNone/>
            </a:pPr>
            <a:r>
              <a:rPr lang="en-GB" dirty="0"/>
              <a:t>ADD   c, R0</a:t>
            </a:r>
            <a:endParaRPr lang="en-US" dirty="0"/>
          </a:p>
          <a:p>
            <a:pPr marL="0" indent="685800">
              <a:buNone/>
            </a:pPr>
            <a:r>
              <a:rPr lang="en-GB" dirty="0"/>
              <a:t>MOV   R0, a</a:t>
            </a:r>
            <a:endParaRPr lang="en-US" dirty="0"/>
          </a:p>
          <a:p>
            <a:pPr marL="0" indent="685800">
              <a:buNone/>
            </a:pPr>
            <a:r>
              <a:rPr lang="en-GB" dirty="0">
                <a:solidFill>
                  <a:srgbClr val="C00000"/>
                </a:solidFill>
              </a:rPr>
              <a:t>MOV   a, R0</a:t>
            </a:r>
            <a:endParaRPr lang="en-US" dirty="0">
              <a:solidFill>
                <a:srgbClr val="C00000"/>
              </a:solidFill>
            </a:endParaRPr>
          </a:p>
          <a:p>
            <a:pPr marL="0" indent="685800">
              <a:buNone/>
            </a:pPr>
            <a:r>
              <a:rPr lang="en-GB" dirty="0"/>
              <a:t>ADD   e, R0</a:t>
            </a:r>
            <a:endParaRPr lang="en-US" dirty="0"/>
          </a:p>
          <a:p>
            <a:pPr marL="0" indent="685800">
              <a:buNone/>
            </a:pPr>
            <a:r>
              <a:rPr lang="en-GB" dirty="0"/>
              <a:t>MOV   R0, d</a:t>
            </a:r>
            <a:endParaRPr lang="en-US" dirty="0"/>
          </a:p>
          <a:p>
            <a:pPr lvl="0"/>
            <a:r>
              <a:rPr lang="en-GB" dirty="0" smtClean="0"/>
              <a:t>So, </a:t>
            </a:r>
            <a:r>
              <a:rPr lang="en-GB" dirty="0"/>
              <a:t>we can eliminate </a:t>
            </a:r>
            <a:r>
              <a:rPr lang="en-GB" dirty="0" smtClean="0"/>
              <a:t>redundant statements.</a:t>
            </a:r>
            <a:endParaRPr lang="en-US" dirty="0"/>
          </a:p>
          <a:p>
            <a:endParaRPr lang="en-US" dirty="0"/>
          </a:p>
        </p:txBody>
      </p:sp>
      <p:sp>
        <p:nvSpPr>
          <p:cNvPr id="4" name="Content Placeholder 2"/>
          <p:cNvSpPr txBox="1">
            <a:spLocks/>
          </p:cNvSpPr>
          <p:nvPr/>
        </p:nvSpPr>
        <p:spPr>
          <a:xfrm>
            <a:off x="4322554" y="3055294"/>
            <a:ext cx="2460384" cy="188519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0E47A1"/>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0E47A1"/>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E47A1"/>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E47A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685800">
              <a:buFont typeface="Wingdings 3" panose="05040102010807070707" pitchFamily="18" charset="2"/>
              <a:buNone/>
            </a:pPr>
            <a:r>
              <a:rPr lang="en-GB" dirty="0" smtClean="0"/>
              <a:t>MOV   b, R0</a:t>
            </a:r>
            <a:endParaRPr lang="en-US" dirty="0" smtClean="0"/>
          </a:p>
          <a:p>
            <a:pPr marL="0" indent="685800">
              <a:buFont typeface="Wingdings 3" panose="05040102010807070707" pitchFamily="18" charset="2"/>
              <a:buNone/>
            </a:pPr>
            <a:r>
              <a:rPr lang="en-GB" dirty="0" smtClean="0"/>
              <a:t>ADD   c, R0</a:t>
            </a:r>
            <a:endParaRPr lang="en-US" dirty="0" smtClean="0"/>
          </a:p>
          <a:p>
            <a:pPr marL="0" indent="685800">
              <a:buFont typeface="Wingdings 3" panose="05040102010807070707" pitchFamily="18" charset="2"/>
              <a:buNone/>
            </a:pPr>
            <a:r>
              <a:rPr lang="en-GB" dirty="0" smtClean="0"/>
              <a:t>ADD   e, R0</a:t>
            </a:r>
            <a:endParaRPr lang="en-US" dirty="0" smtClean="0"/>
          </a:p>
          <a:p>
            <a:pPr marL="0" indent="685800">
              <a:buFont typeface="Wingdings 3" panose="05040102010807070707" pitchFamily="18" charset="2"/>
              <a:buNone/>
            </a:pPr>
            <a:r>
              <a:rPr lang="en-GB" dirty="0" smtClean="0"/>
              <a:t>MOV   R0, d</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06913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allocation</a:t>
            </a:r>
          </a:p>
        </p:txBody>
      </p:sp>
      <p:sp>
        <p:nvSpPr>
          <p:cNvPr id="3" name="Content Placeholder 2"/>
          <p:cNvSpPr>
            <a:spLocks noGrp="1"/>
          </p:cNvSpPr>
          <p:nvPr>
            <p:ph idx="1"/>
          </p:nvPr>
        </p:nvSpPr>
        <p:spPr/>
        <p:txBody>
          <a:bodyPr/>
          <a:lstStyle/>
          <a:p>
            <a:pPr lvl="0"/>
            <a:r>
              <a:rPr lang="en-GB" dirty="0"/>
              <a:t>The use of registers is often subdivided into two sub problems:</a:t>
            </a:r>
            <a:endParaRPr lang="en-US" dirty="0"/>
          </a:p>
          <a:p>
            <a:pPr lvl="0"/>
            <a:r>
              <a:rPr lang="en-GB" dirty="0"/>
              <a:t>During </a:t>
            </a:r>
            <a:r>
              <a:rPr lang="en-GB" dirty="0">
                <a:solidFill>
                  <a:srgbClr val="C00000"/>
                </a:solidFill>
              </a:rPr>
              <a:t>register allocation</a:t>
            </a:r>
            <a:r>
              <a:rPr lang="en-GB" dirty="0"/>
              <a:t>, we select the </a:t>
            </a:r>
            <a:r>
              <a:rPr lang="en-GB" dirty="0">
                <a:solidFill>
                  <a:srgbClr val="C00000"/>
                </a:solidFill>
              </a:rPr>
              <a:t>set of variables </a:t>
            </a:r>
            <a:r>
              <a:rPr lang="en-GB" dirty="0"/>
              <a:t>that will reside in registers at a point in the program.</a:t>
            </a:r>
            <a:endParaRPr lang="en-US" dirty="0"/>
          </a:p>
          <a:p>
            <a:pPr lvl="0"/>
            <a:r>
              <a:rPr lang="en-GB" dirty="0"/>
              <a:t>During a subsequent </a:t>
            </a:r>
            <a:r>
              <a:rPr lang="en-GB" dirty="0">
                <a:solidFill>
                  <a:srgbClr val="C00000"/>
                </a:solidFill>
              </a:rPr>
              <a:t>register assignment </a:t>
            </a:r>
            <a:r>
              <a:rPr lang="en-GB" dirty="0"/>
              <a:t>phase, we pick the </a:t>
            </a:r>
            <a:r>
              <a:rPr lang="en-GB" dirty="0">
                <a:solidFill>
                  <a:srgbClr val="C00000"/>
                </a:solidFill>
              </a:rPr>
              <a:t>specific register </a:t>
            </a:r>
            <a:r>
              <a:rPr lang="en-GB" dirty="0"/>
              <a:t>that a variable will reside in.</a:t>
            </a:r>
            <a:endParaRPr lang="en-US" dirty="0"/>
          </a:p>
          <a:p>
            <a:pPr lvl="0"/>
            <a:r>
              <a:rPr lang="en-GB" dirty="0"/>
              <a:t>Finding an optimal assignment of registers to variables is difficult, even with single register value.</a:t>
            </a:r>
            <a:endParaRPr lang="en-US" dirty="0"/>
          </a:p>
          <a:p>
            <a:pPr lvl="0"/>
            <a:r>
              <a:rPr lang="en-GB" dirty="0"/>
              <a:t>Mathematically the problem is </a:t>
            </a:r>
            <a:r>
              <a:rPr lang="en-GB" dirty="0">
                <a:solidFill>
                  <a:srgbClr val="C00000"/>
                </a:solidFill>
              </a:rPr>
              <a:t>NP-complete</a:t>
            </a:r>
            <a:r>
              <a:rPr lang="en-GB" dirty="0"/>
              <a:t>.</a:t>
            </a:r>
            <a:endParaRPr lang="en-US" dirty="0"/>
          </a:p>
          <a:p>
            <a:endParaRPr lang="en-US" dirty="0"/>
          </a:p>
        </p:txBody>
      </p:sp>
    </p:spTree>
    <p:extLst>
      <p:ext uri="{BB962C8B-B14F-4D97-AF65-F5344CB8AC3E}">
        <p14:creationId xmlns:p14="http://schemas.microsoft.com/office/powerpoint/2010/main" val="4685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deo Lecture 16x9 Light Template (2)">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Lecture 16x9 Light Template (2)</Template>
  <TotalTime>5369</TotalTime>
  <Words>2276</Words>
  <Application>Microsoft Office PowerPoint</Application>
  <PresentationFormat>Widescreen</PresentationFormat>
  <Paragraphs>498</Paragraphs>
  <Slides>51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Roboto Condensed</vt:lpstr>
      <vt:lpstr>Wingdings 2</vt:lpstr>
      <vt:lpstr>Calibri</vt:lpstr>
      <vt:lpstr>Times New Roman</vt:lpstr>
      <vt:lpstr>Wingdings</vt:lpstr>
      <vt:lpstr>Wingdings 3</vt:lpstr>
      <vt:lpstr>Arial</vt:lpstr>
      <vt:lpstr>Cambria Math</vt:lpstr>
      <vt:lpstr>Segoe UI Black</vt:lpstr>
      <vt:lpstr>Roboto Condensed Light</vt:lpstr>
      <vt:lpstr>Palatino Linotype</vt:lpstr>
      <vt:lpstr>VIdeo Lecture 16x9 Light Template (2)</vt:lpstr>
      <vt:lpstr>Unit – 7 Code Generation &amp; Optimization</vt:lpstr>
      <vt:lpstr>PowerPoint Presentation</vt:lpstr>
      <vt:lpstr>Issues in the design of a code generator</vt:lpstr>
      <vt:lpstr>Issues in design of Code Generator</vt:lpstr>
      <vt:lpstr>Input to code generator</vt:lpstr>
      <vt:lpstr>Target program</vt:lpstr>
      <vt:lpstr>Memory management</vt:lpstr>
      <vt:lpstr>Instruction selection</vt:lpstr>
      <vt:lpstr>Register allocation</vt:lpstr>
      <vt:lpstr>Choice of evaluation</vt:lpstr>
      <vt:lpstr>Approaches to code generation </vt:lpstr>
      <vt:lpstr>The Target Machine</vt:lpstr>
      <vt:lpstr>Target machine</vt:lpstr>
      <vt:lpstr>Addressing Modes</vt:lpstr>
      <vt:lpstr>Instruction Cost</vt:lpstr>
      <vt:lpstr>Instruction Cost</vt:lpstr>
      <vt:lpstr>Basic blocks and flow graph</vt:lpstr>
      <vt:lpstr>Basic Blocks</vt:lpstr>
      <vt:lpstr>Algorithm: Partition into basic blocks</vt:lpstr>
      <vt:lpstr>Example: Partition into basic blocks</vt:lpstr>
      <vt:lpstr>Transformation on Basic Blocks</vt:lpstr>
      <vt:lpstr>Transformation on Basic Blocks</vt:lpstr>
      <vt:lpstr>Structure Preserving Transformations</vt:lpstr>
      <vt:lpstr>Common sub-expression elimination</vt:lpstr>
      <vt:lpstr>Dead-code elimination</vt:lpstr>
      <vt:lpstr>Renaming of temporary variables</vt:lpstr>
      <vt:lpstr>Interchange of two independent adjacent statements</vt:lpstr>
      <vt:lpstr>Algebraic Transformation</vt:lpstr>
      <vt:lpstr>Flow Graph</vt:lpstr>
      <vt:lpstr>A simple code generator</vt:lpstr>
      <vt:lpstr>A simple code generator</vt:lpstr>
      <vt:lpstr>A Code Generation Algorithm</vt:lpstr>
      <vt:lpstr>Generating a code for assignment statement</vt:lpstr>
      <vt:lpstr>Optimization </vt:lpstr>
      <vt:lpstr>Code Optimization</vt:lpstr>
      <vt:lpstr>Code Optimization techniques (Machine independent techniques)</vt:lpstr>
      <vt:lpstr>Compile time evaluation</vt:lpstr>
      <vt:lpstr>Common sub expressions elimination</vt:lpstr>
      <vt:lpstr>Code Movement or Code Motion</vt:lpstr>
      <vt:lpstr>Reduction in Strength</vt:lpstr>
      <vt:lpstr>Dead code elimination</vt:lpstr>
      <vt:lpstr>Optimization </vt:lpstr>
      <vt:lpstr>Machine dependent optimization</vt:lpstr>
      <vt:lpstr>Peephole optimization</vt:lpstr>
      <vt:lpstr>Redundant Loads &amp; Stores</vt:lpstr>
      <vt:lpstr>Flow of Control Optimization</vt:lpstr>
      <vt:lpstr>Algebraic simplification</vt:lpstr>
      <vt:lpstr>Reduction in strength</vt:lpstr>
      <vt:lpstr>Machine idioms</vt:lpstr>
      <vt:lpstr>References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482</cp:revision>
  <dcterms:created xsi:type="dcterms:W3CDTF">2020-05-01T05:09:15Z</dcterms:created>
  <dcterms:modified xsi:type="dcterms:W3CDTF">2021-09-14T12:18:03Z</dcterms:modified>
</cp:coreProperties>
</file>