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4" r:id="rId1"/>
  </p:sldMasterIdLst>
  <p:notesMasterIdLst>
    <p:notesMasterId r:id="rId36"/>
  </p:notesMasterIdLst>
  <p:sldIdLst>
    <p:sldId id="372" r:id="rId2"/>
    <p:sldId id="376" r:id="rId3"/>
    <p:sldId id="387" r:id="rId4"/>
    <p:sldId id="319" r:id="rId5"/>
    <p:sldId id="388" r:id="rId6"/>
    <p:sldId id="389" r:id="rId7"/>
    <p:sldId id="390" r:id="rId8"/>
    <p:sldId id="391" r:id="rId9"/>
    <p:sldId id="392" r:id="rId10"/>
    <p:sldId id="393" r:id="rId11"/>
    <p:sldId id="381" r:id="rId12"/>
    <p:sldId id="394" r:id="rId13"/>
    <p:sldId id="399" r:id="rId14"/>
    <p:sldId id="398" r:id="rId15"/>
    <p:sldId id="397" r:id="rId16"/>
    <p:sldId id="396" r:id="rId17"/>
    <p:sldId id="395" r:id="rId18"/>
    <p:sldId id="400" r:id="rId19"/>
    <p:sldId id="401" r:id="rId20"/>
    <p:sldId id="402" r:id="rId21"/>
    <p:sldId id="403" r:id="rId22"/>
    <p:sldId id="404" r:id="rId23"/>
    <p:sldId id="405" r:id="rId24"/>
    <p:sldId id="406" r:id="rId25"/>
    <p:sldId id="408" r:id="rId26"/>
    <p:sldId id="407" r:id="rId27"/>
    <p:sldId id="412" r:id="rId28"/>
    <p:sldId id="413" r:id="rId29"/>
    <p:sldId id="411" r:id="rId30"/>
    <p:sldId id="410" r:id="rId31"/>
    <p:sldId id="409" r:id="rId32"/>
    <p:sldId id="414" r:id="rId33"/>
    <p:sldId id="415" r:id="rId34"/>
    <p:sldId id="377" r:id="rId35"/>
  </p:sldIdLst>
  <p:sldSz cx="12192000" cy="6858000"/>
  <p:notesSz cx="6858000" cy="9144000"/>
  <p:embeddedFontLst>
    <p:embeddedFont>
      <p:font typeface="Wingdings 3" panose="05040102010807070707" pitchFamily="18" charset="2"/>
      <p:regular r:id="rId37"/>
    </p:embeddedFont>
    <p:embeddedFont>
      <p:font typeface="Wingdings 2" panose="05020102010507070707" pitchFamily="18" charset="2"/>
      <p:regular r:id="rId38"/>
    </p:embeddedFont>
    <p:embeddedFont>
      <p:font typeface="Palatino Linotype" panose="02040502050505030304" pitchFamily="18" charset="0"/>
      <p:regular r:id="rId39"/>
      <p:bold r:id="rId40"/>
      <p:italic r:id="rId41"/>
      <p:boldItalic r:id="rId42"/>
    </p:embeddedFont>
    <p:embeddedFont>
      <p:font typeface="Segoe UI Black" panose="020B0A02040204020203" pitchFamily="34" charset="0"/>
      <p:bold r:id="rId43"/>
      <p:boldItalic r:id="rId44"/>
    </p:embeddedFont>
    <p:embeddedFont>
      <p:font typeface="Roboto Condensed Light" panose="020B0604020202020204" charset="0"/>
      <p:regular r:id="rId45"/>
      <p:italic r:id="rId46"/>
    </p:embeddedFont>
    <p:embeddedFont>
      <p:font typeface="Cambria Math" panose="02040503050406030204" pitchFamily="18" charset="0"/>
      <p:regular r:id="rId47"/>
    </p:embeddedFont>
    <p:embeddedFont>
      <p:font typeface="Calibri" panose="020F0502020204030204" pitchFamily="34" charset="0"/>
      <p:regular r:id="rId48"/>
      <p:bold r:id="rId49"/>
      <p:italic r:id="rId50"/>
      <p:boldItalic r:id="rId51"/>
    </p:embeddedFont>
    <p:embeddedFont>
      <p:font typeface="Roboto Condensed" panose="020B0604020202020204"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k6N4DdaOBwn4DVV8EewShw==" hashData="PAF6D0If8dXiau11OtGrECXglCfODtTrPx01YDVu+LHGu6k680+85y9v3RXg/fYyWQS+If2I5zrQK5CZ4xEzP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7A1"/>
    <a:srgbClr val="03A9F5"/>
    <a:srgbClr val="0972C6"/>
    <a:srgbClr val="607D8B"/>
    <a:srgbClr val="301B92"/>
    <a:srgbClr val="673BB7"/>
    <a:srgbClr val="ED524F"/>
    <a:srgbClr val="B71B1C"/>
    <a:srgbClr val="F54337"/>
    <a:srgbClr val="D81A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92" d="100"/>
          <a:sy n="92" d="100"/>
        </p:scale>
        <p:origin x="702"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microsoft.com/office/2007/relationships/hdphoto" Target="../media/hdphoto2.wdp"/></Relationships>
</file>

<file path=ppt/slideLayouts/_rels/slideLayout1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0.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microsoft.com/office/2007/relationships/hdphoto" Target="../media/hdphoto2.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p:nvGrpSpPr>
        <p:grpSpPr>
          <a:xfrm>
            <a:off x="9576895" y="8611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0" name="Straight Connector 19">
            <a:extLst>
              <a:ext uri="{FF2B5EF4-FFF2-40B4-BE49-F238E27FC236}">
                <a16:creationId xmlns=""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8"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9724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77050">
                <a:srgbClr val="0690E0"/>
              </a:gs>
              <a:gs pos="10000">
                <a:srgbClr val="0E47A1"/>
              </a:gs>
              <a:gs pos="49425">
                <a:srgbClr val="0972C6"/>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02384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12448" y="-52871"/>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77050">
                <a:srgbClr val="0690E0"/>
              </a:gs>
              <a:gs pos="10000">
                <a:srgbClr val="0E47A1"/>
              </a:gs>
              <a:gs pos="49425">
                <a:srgbClr val="0972C6"/>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smtClean="0"/>
              <a:t>dixita.kagathara@darshan.ac.in</a:t>
            </a:r>
            <a:endParaRPr lang="en-US" dirty="0"/>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r>
              <a:rPr lang="en-US" dirty="0" smtClean="0"/>
              <a:t>+91 - 97277 47317 (CE Department)</a:t>
            </a:r>
            <a:endParaRPr lang="en-US" dirty="0"/>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marR="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en-US" sz="1600" kern="1200" dirty="0">
                <a:solidFill>
                  <a:schemeClr val="tx1"/>
                </a:solidFill>
                <a:latin typeface="+mn-lt"/>
                <a:ea typeface="+mn-ea"/>
                <a:cs typeface="+mn-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en-US" dirty="0" smtClean="0"/>
              <a:t>Computer Engineering Department</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smtClean="0"/>
              <a:t>Prof. </a:t>
            </a:r>
            <a:r>
              <a:rPr lang="en-US" dirty="0" err="1" smtClean="0"/>
              <a:t>Dixita</a:t>
            </a:r>
            <a:r>
              <a:rPr lang="en-US" dirty="0" smtClean="0"/>
              <a:t> B </a:t>
            </a:r>
            <a:r>
              <a:rPr lang="en-US" dirty="0" err="1" smtClean="0"/>
              <a:t>Kagathara</a:t>
            </a:r>
            <a:endParaRPr lang="en-US" dirty="0"/>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smtClean="0"/>
              <a:t>Compiler Design (CD)</a:t>
            </a:r>
            <a:endParaRPr lang="en-US" dirty="0"/>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1" name="Hexagon 30"/>
          <p:cNvSpPr/>
          <p:nvPr userDrawn="1"/>
        </p:nvSpPr>
        <p:spPr>
          <a:xfrm rot="5400000">
            <a:off x="4309292" y="1717040"/>
            <a:ext cx="3461658" cy="2984188"/>
          </a:xfrm>
          <a:prstGeom prst="hexagon">
            <a:avLst/>
          </a:prstGeom>
          <a:solidFill>
            <a:schemeClr val="bg1">
              <a:lumMod val="95000"/>
            </a:schemeClr>
          </a:solidFill>
          <a:ln w="57150">
            <a:solidFill>
              <a:srgbClr val="0E47A1"/>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4" name="Rectangle 33"/>
          <p:cNvSpPr/>
          <p:nvPr userDrawn="1"/>
        </p:nvSpPr>
        <p:spPr>
          <a:xfrm>
            <a:off x="7678346" y="2221532"/>
            <a:ext cx="4513654" cy="1951692"/>
          </a:xfrm>
          <a:prstGeom prst="rect">
            <a:avLst/>
          </a:prstGeom>
          <a:solidFill>
            <a:srgbClr val="0972C6"/>
          </a:solidFill>
          <a:ln w="9525">
            <a:solidFill>
              <a:srgbClr val="0E47A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0972C6"/>
          </a:solidFill>
          <a:ln w="9525">
            <a:solidFill>
              <a:srgbClr val="0E47A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TextBox 35"/>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Tree>
    <p:extLst>
      <p:ext uri="{BB962C8B-B14F-4D97-AF65-F5344CB8AC3E}">
        <p14:creationId xmlns:p14="http://schemas.microsoft.com/office/powerpoint/2010/main" val="27789894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p:nvGrpSpPr>
        <p:grpSpPr>
          <a:xfrm>
            <a:off x="95768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0" name="Straight Connector 19">
            <a:extLst>
              <a:ext uri="{FF2B5EF4-FFF2-40B4-BE49-F238E27FC236}">
                <a16:creationId xmlns=""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#2170701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8"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109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p:nvGrpSpPr>
        <p:grpSpPr>
          <a:xfrm>
            <a:off x="1280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0" name="Straight Connector 19">
            <a:extLst>
              <a:ext uri="{FF2B5EF4-FFF2-40B4-BE49-F238E27FC236}">
                <a16:creationId xmlns=""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8"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0851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0E47A1"/>
                    </a:gs>
                    <a:gs pos="100000">
                      <a:srgbClr val="03A9F5"/>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 xmlns:a16="http://schemas.microsoft.com/office/drawing/2014/main" id="{910DC0DC-3FC7-402D-8C9F-62D3ACC8DC86}"/>
              </a:ext>
            </a:extLst>
          </p:cNvPr>
          <p:cNvSpPr>
            <a:spLocks/>
          </p:cNvSpPr>
          <p:nvPr/>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 xmlns:a16="http://schemas.microsoft.com/office/drawing/2014/main" id="{2802A992-B18A-47D4-8497-02E7586DF58D}"/>
              </a:ext>
            </a:extLst>
          </p:cNvPr>
          <p:cNvGrpSpPr/>
          <p:nvPr/>
        </p:nvGrpSpPr>
        <p:grpSpPr>
          <a:xfrm>
            <a:off x="9437223" y="6087939"/>
            <a:ext cx="2554143" cy="587454"/>
            <a:chOff x="131177" y="5775962"/>
            <a:chExt cx="2530239" cy="581956"/>
          </a:xfrm>
        </p:grpSpPr>
        <p:pic>
          <p:nvPicPr>
            <p:cNvPr id="13" name="Picture 12">
              <a:extLst>
                <a:ext uri="{FF2B5EF4-FFF2-40B4-BE49-F238E27FC236}">
                  <a16:creationId xmlns=""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5" name="Picture 14">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16" name="Freeform 17">
            <a:extLst>
              <a:ext uri="{FF2B5EF4-FFF2-40B4-BE49-F238E27FC236}">
                <a16:creationId xmlns=""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8" name="Picture 17">
            <a:extLst>
              <a:ext uri="{FF2B5EF4-FFF2-40B4-BE49-F238E27FC236}">
                <a16:creationId xmlns=""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37223" y="6087939"/>
            <a:ext cx="2554142" cy="587453"/>
          </a:xfrm>
          <a:prstGeom prst="rect">
            <a:avLst/>
          </a:prstGeom>
        </p:spPr>
      </p:pic>
    </p:spTree>
    <p:extLst>
      <p:ext uri="{BB962C8B-B14F-4D97-AF65-F5344CB8AC3E}">
        <p14:creationId xmlns:p14="http://schemas.microsoft.com/office/powerpoint/2010/main" val="5179094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FE191CF5-3D57-422B-B2EB-FF235E30DB22}"/>
              </a:ext>
            </a:extLst>
          </p:cNvPr>
          <p:cNvGrpSpPr/>
          <p:nvPr/>
        </p:nvGrpSpPr>
        <p:grpSpPr>
          <a:xfrm>
            <a:off x="9576895" y="99192"/>
            <a:ext cx="2554143" cy="587454"/>
            <a:chOff x="131177" y="5775962"/>
            <a:chExt cx="2530239" cy="581956"/>
          </a:xfrm>
        </p:grpSpPr>
        <p:pic>
          <p:nvPicPr>
            <p:cNvPr id="12" name="Picture 11">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0"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24" name="Picture 23">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64616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913602D2-CAF0-4790-95E8-87990761ED0C}"/>
              </a:ext>
            </a:extLst>
          </p:cNvPr>
          <p:cNvGrpSpPr/>
          <p:nvPr/>
        </p:nvGrpSpPr>
        <p:grpSpPr>
          <a:xfrm>
            <a:off x="9576895" y="5890392"/>
            <a:ext cx="2554143" cy="587454"/>
            <a:chOff x="131177" y="5775962"/>
            <a:chExt cx="2530239" cy="581956"/>
          </a:xfrm>
        </p:grpSpPr>
        <p:pic>
          <p:nvPicPr>
            <p:cNvPr id="12" name="Picture 11">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0"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24" name="Picture 23">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95795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Code Optimization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0"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24" name="Picture 23">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85807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6666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smtClean="0"/>
              <a:t>Click to edit Master title style</a:t>
            </a:r>
            <a:endParaRPr lang="en-US" dirty="0"/>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smtClean="0"/>
              <a:t>Click icon to add picture</a:t>
            </a:r>
            <a:endParaRPr lang="en-US"/>
          </a:p>
        </p:txBody>
      </p:sp>
      <p:pic>
        <p:nvPicPr>
          <p:cNvPr id="31" name="Picture 30">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 xmlns:a16="http://schemas.microsoft.com/office/drawing/2014/main"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6119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12/4/2020</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59232122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13" r:id="rId9"/>
    <p:sldLayoutId id="2147483716" r:id="rId10"/>
    <p:sldLayoutId id="2147483718" r:id="rId11"/>
    <p:sldLayoutId id="2147483670" r:id="rId12"/>
    <p:sldLayoutId id="2147483687" r:id="rId13"/>
    <p:sldLayoutId id="2147483688" r:id="rId14"/>
    <p:sldLayoutId id="2147483672" r:id="rId15"/>
    <p:sldLayoutId id="2147483689" r:id="rId16"/>
    <p:sldLayoutId id="2147483690" r:id="rId17"/>
    <p:sldLayoutId id="2147483673"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0" dirty="0">
                <a:latin typeface="Roboto Condensed Light" panose="02000000000000000000" pitchFamily="2" charset="0"/>
                <a:ea typeface="Roboto Condensed Light" panose="02000000000000000000" pitchFamily="2" charset="0"/>
              </a:rPr>
              <a:t>Unit</a:t>
            </a:r>
            <a:r>
              <a:rPr lang="en-US" dirty="0" smtClean="0"/>
              <a:t> </a:t>
            </a:r>
            <a:r>
              <a:rPr lang="en-US" sz="4800" b="0" dirty="0">
                <a:latin typeface="Roboto Condensed Light" panose="02000000000000000000" pitchFamily="2" charset="0"/>
                <a:ea typeface="Roboto Condensed Light" panose="02000000000000000000" pitchFamily="2" charset="0"/>
              </a:rPr>
              <a:t>– </a:t>
            </a:r>
            <a:r>
              <a:rPr lang="en-US" sz="4800" b="0" dirty="0" smtClean="0">
                <a:latin typeface="Roboto Condensed Light" panose="02000000000000000000" pitchFamily="2" charset="0"/>
                <a:ea typeface="Roboto Condensed Light" panose="02000000000000000000" pitchFamily="2" charset="0"/>
              </a:rPr>
              <a:t>7</a:t>
            </a:r>
            <a:r>
              <a:rPr lang="en-US" dirty="0" smtClean="0"/>
              <a:t/>
            </a:r>
            <a:br>
              <a:rPr lang="en-US" dirty="0" smtClean="0"/>
            </a:br>
            <a:r>
              <a:rPr lang="en-US" sz="4800" b="0" dirty="0" smtClean="0"/>
              <a:t>Code Optimization</a:t>
            </a:r>
            <a:endParaRPr lang="en-US" sz="4800" dirty="0"/>
          </a:p>
        </p:txBody>
      </p:sp>
      <p:sp>
        <p:nvSpPr>
          <p:cNvPr id="16" name="Text Placeholder 15">
            <a:extLst>
              <a:ext uri="{FF2B5EF4-FFF2-40B4-BE49-F238E27FC236}">
                <a16:creationId xmlns="" xmlns:a16="http://schemas.microsoft.com/office/drawing/2014/main" id="{05EEC38D-B69A-4F45-9CFB-3F832F2054F3}"/>
              </a:ext>
            </a:extLst>
          </p:cNvPr>
          <p:cNvSpPr>
            <a:spLocks noGrp="1"/>
          </p:cNvSpPr>
          <p:nvPr>
            <p:ph type="body" sz="quarter" idx="11"/>
          </p:nvPr>
        </p:nvSpPr>
        <p:spPr/>
        <p:txBody>
          <a:bodyPr/>
          <a:lstStyle/>
          <a:p>
            <a:r>
              <a:rPr lang="en-US" dirty="0"/>
              <a:t>d</a:t>
            </a:r>
            <a:r>
              <a:rPr lang="en-US" dirty="0" smtClean="0"/>
              <a:t>ixita.kagathara@darshan.ac.in</a:t>
            </a:r>
            <a:endParaRPr lang="en-US" dirty="0"/>
          </a:p>
        </p:txBody>
      </p:sp>
      <p:sp>
        <p:nvSpPr>
          <p:cNvPr id="17" name="Text Placeholder 16">
            <a:extLst>
              <a:ext uri="{FF2B5EF4-FFF2-40B4-BE49-F238E27FC236}">
                <a16:creationId xmlns="" xmlns:a16="http://schemas.microsoft.com/office/drawing/2014/main" id="{3B892750-977A-4A19-B627-46C829D9CDA2}"/>
              </a:ext>
            </a:extLst>
          </p:cNvPr>
          <p:cNvSpPr>
            <a:spLocks noGrp="1"/>
          </p:cNvSpPr>
          <p:nvPr>
            <p:ph type="body" sz="quarter" idx="12"/>
          </p:nvPr>
        </p:nvSpPr>
        <p:spPr/>
        <p:txBody>
          <a:bodyPr/>
          <a:lstStyle/>
          <a:p>
            <a:r>
              <a:rPr lang="en-US" dirty="0"/>
              <a:t>+91 - 97277 </a:t>
            </a:r>
            <a:r>
              <a:rPr lang="en-US" dirty="0" smtClean="0"/>
              <a:t>47317 (CE Department)</a:t>
            </a:r>
            <a:endParaRPr lang="en-US" dirty="0"/>
          </a:p>
        </p:txBody>
      </p:sp>
      <p:sp>
        <p:nvSpPr>
          <p:cNvPr id="18" name="Text Placeholder 17">
            <a:extLst>
              <a:ext uri="{FF2B5EF4-FFF2-40B4-BE49-F238E27FC236}">
                <a16:creationId xmlns="" xmlns:a16="http://schemas.microsoft.com/office/drawing/2014/main" id="{DDD3C75D-9CAD-401D-B6F2-D687EEC3CDEC}"/>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9" name="Text Placeholder 18">
            <a:extLst>
              <a:ext uri="{FF2B5EF4-FFF2-40B4-BE49-F238E27FC236}">
                <a16:creationId xmlns="" xmlns:a16="http://schemas.microsoft.com/office/drawing/2014/main" id="{D6DA44CB-50AE-4D51-AC18-616176252887}"/>
              </a:ext>
            </a:extLst>
          </p:cNvPr>
          <p:cNvSpPr>
            <a:spLocks noGrp="1"/>
          </p:cNvSpPr>
          <p:nvPr>
            <p:ph type="body" sz="quarter" idx="14"/>
          </p:nvPr>
        </p:nvSpPr>
        <p:spPr/>
        <p:txBody>
          <a:bodyPr/>
          <a:lstStyle/>
          <a:p>
            <a:r>
              <a:rPr lang="en-US" dirty="0"/>
              <a:t>Prof. </a:t>
            </a:r>
            <a:r>
              <a:rPr lang="en-US" dirty="0" err="1" smtClean="0"/>
              <a:t>Dixita</a:t>
            </a:r>
            <a:r>
              <a:rPr lang="en-US" dirty="0" smtClean="0"/>
              <a:t> B. </a:t>
            </a:r>
            <a:r>
              <a:rPr lang="en-US" dirty="0" err="1" smtClean="0"/>
              <a:t>Kagathara</a:t>
            </a:r>
            <a:endParaRPr lang="en-US" dirty="0"/>
          </a:p>
        </p:txBody>
      </p:sp>
      <p:sp>
        <p:nvSpPr>
          <p:cNvPr id="20" name="Text Placeholder 19">
            <a:extLst>
              <a:ext uri="{FF2B5EF4-FFF2-40B4-BE49-F238E27FC236}">
                <a16:creationId xmlns="" xmlns:a16="http://schemas.microsoft.com/office/drawing/2014/main" id="{FF5B8673-7BA1-4EA7-991A-5F4DCD3054D0}"/>
              </a:ext>
            </a:extLst>
          </p:cNvPr>
          <p:cNvSpPr>
            <a:spLocks noGrp="1"/>
          </p:cNvSpPr>
          <p:nvPr>
            <p:ph type="body" sz="quarter" idx="16"/>
          </p:nvPr>
        </p:nvSpPr>
        <p:spPr/>
        <p:txBody>
          <a:bodyPr/>
          <a:lstStyle/>
          <a:p>
            <a:r>
              <a:rPr lang="en-US" b="1" dirty="0" smtClean="0"/>
              <a:t>Compiler Design </a:t>
            </a:r>
            <a:r>
              <a:rPr lang="en-US" dirty="0" smtClean="0">
                <a:latin typeface="Roboto Condensed Light" panose="02000000000000000000" pitchFamily="2" charset="0"/>
                <a:ea typeface="Roboto Condensed Light" panose="02000000000000000000" pitchFamily="2" charset="0"/>
              </a:rPr>
              <a:t>(CD)</a:t>
            </a:r>
          </a:p>
          <a:p>
            <a:r>
              <a:rPr lang="en-US" dirty="0">
                <a:latin typeface="Roboto Condensed Light" panose="02000000000000000000" pitchFamily="2" charset="0"/>
                <a:ea typeface="Roboto Condensed Light" panose="02000000000000000000" pitchFamily="2" charset="0"/>
              </a:rPr>
              <a:t>GTU # </a:t>
            </a:r>
            <a:r>
              <a:rPr lang="en-US" dirty="0" smtClean="0">
                <a:latin typeface="Roboto Condensed Light" panose="02000000000000000000" pitchFamily="2" charset="0"/>
                <a:ea typeface="Roboto Condensed Light" panose="02000000000000000000" pitchFamily="2" charset="0"/>
              </a:rPr>
              <a:t>2170701</a:t>
            </a:r>
            <a:endParaRPr lang="en-US" dirty="0">
              <a:latin typeface="Roboto Condensed Light" panose="02000000000000000000" pitchFamily="2" charset="0"/>
              <a:ea typeface="Roboto Condensed Light" panose="02000000000000000000" pitchFamily="2" charset="0"/>
            </a:endParaRPr>
          </a:p>
        </p:txBody>
      </p:sp>
      <p:pic>
        <p:nvPicPr>
          <p:cNvPr id="3" name="Picture Placeholder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4320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 code elimination</a:t>
            </a:r>
          </a:p>
        </p:txBody>
      </p:sp>
      <p:sp>
        <p:nvSpPr>
          <p:cNvPr id="3" name="Content Placeholder 2"/>
          <p:cNvSpPr>
            <a:spLocks noGrp="1"/>
          </p:cNvSpPr>
          <p:nvPr>
            <p:ph idx="1"/>
          </p:nvPr>
        </p:nvSpPr>
        <p:spPr/>
        <p:txBody>
          <a:bodyPr/>
          <a:lstStyle/>
          <a:p>
            <a:pPr lvl="0"/>
            <a:r>
              <a:rPr lang="en-US" dirty="0"/>
              <a:t>The variable is said to be </a:t>
            </a:r>
            <a:r>
              <a:rPr lang="en-US" dirty="0">
                <a:solidFill>
                  <a:srgbClr val="C00000"/>
                </a:solidFill>
              </a:rPr>
              <a:t>dead at a point in a program if the value contained into it is never been used</a:t>
            </a:r>
            <a:r>
              <a:rPr lang="en-US" dirty="0"/>
              <a:t>. </a:t>
            </a:r>
          </a:p>
          <a:p>
            <a:pPr lvl="0"/>
            <a:r>
              <a:rPr lang="en-US" dirty="0"/>
              <a:t>The code containing</a:t>
            </a:r>
            <a:r>
              <a:rPr lang="en-US" b="1" i="1" dirty="0"/>
              <a:t> </a:t>
            </a:r>
            <a:r>
              <a:rPr lang="en-US" dirty="0"/>
              <a:t>such a variable</a:t>
            </a:r>
            <a:r>
              <a:rPr lang="en-US" b="1" i="1" dirty="0"/>
              <a:t> </a:t>
            </a:r>
            <a:r>
              <a:rPr lang="en-US" dirty="0"/>
              <a:t>supposed to be a dead code. </a:t>
            </a:r>
          </a:p>
          <a:p>
            <a:r>
              <a:rPr lang="en-US" dirty="0">
                <a:solidFill>
                  <a:srgbClr val="0E47A1"/>
                </a:solidFill>
              </a:rPr>
              <a:t>Example:</a:t>
            </a:r>
          </a:p>
          <a:p>
            <a:pPr marL="0" indent="0">
              <a:buNone/>
            </a:pPr>
            <a:r>
              <a:rPr lang="en-US" dirty="0"/>
              <a:t>		</a:t>
            </a:r>
            <a:r>
              <a:rPr lang="en-US" dirty="0" err="1"/>
              <a:t>i</a:t>
            </a:r>
            <a:r>
              <a:rPr lang="en-US" dirty="0"/>
              <a:t>=0;</a:t>
            </a:r>
          </a:p>
          <a:p>
            <a:pPr marL="0" indent="0">
              <a:buNone/>
            </a:pPr>
            <a:r>
              <a:rPr lang="en-US" dirty="0"/>
              <a:t>		</a:t>
            </a:r>
            <a:r>
              <a:rPr lang="en-US" dirty="0">
                <a:solidFill>
                  <a:srgbClr val="C00000"/>
                </a:solidFill>
              </a:rPr>
              <a:t>if(</a:t>
            </a:r>
            <a:r>
              <a:rPr lang="en-US" dirty="0" err="1">
                <a:solidFill>
                  <a:srgbClr val="C00000"/>
                </a:solidFill>
              </a:rPr>
              <a:t>i</a:t>
            </a:r>
            <a:r>
              <a:rPr lang="en-US" dirty="0">
                <a:solidFill>
                  <a:srgbClr val="C00000"/>
                </a:solidFill>
              </a:rPr>
              <a:t>==1) </a:t>
            </a:r>
          </a:p>
          <a:p>
            <a:pPr marL="0" indent="0">
              <a:buNone/>
            </a:pPr>
            <a:r>
              <a:rPr lang="en-US" dirty="0"/>
              <a:t>		{</a:t>
            </a:r>
          </a:p>
          <a:p>
            <a:pPr marL="0" indent="0">
              <a:buNone/>
            </a:pPr>
            <a:r>
              <a:rPr lang="en-US" dirty="0"/>
              <a:t>			a=x+5; </a:t>
            </a:r>
          </a:p>
          <a:p>
            <a:pPr marL="0" indent="0">
              <a:buNone/>
            </a:pPr>
            <a:r>
              <a:rPr lang="en-US" dirty="0"/>
              <a:t>		}</a:t>
            </a:r>
          </a:p>
          <a:p>
            <a:endParaRPr lang="en-US" dirty="0" smtClean="0"/>
          </a:p>
          <a:p>
            <a:r>
              <a:rPr lang="en-US" dirty="0"/>
              <a:t>If statement is a dead code as this condition will never get satisfied hence, statement can be eliminated and optimization can be done.</a:t>
            </a:r>
          </a:p>
          <a:p>
            <a:endParaRPr lang="en-US" dirty="0"/>
          </a:p>
        </p:txBody>
      </p:sp>
      <p:sp>
        <p:nvSpPr>
          <p:cNvPr id="6" name="Right Brace 5"/>
          <p:cNvSpPr/>
          <p:nvPr/>
        </p:nvSpPr>
        <p:spPr>
          <a:xfrm>
            <a:off x="3676642" y="3200400"/>
            <a:ext cx="533400" cy="1752600"/>
          </a:xfrm>
          <a:prstGeom prst="rightBrace">
            <a:avLst/>
          </a:prstGeom>
          <a:ln w="25400">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E47A1"/>
              </a:solidFill>
            </a:endParaRPr>
          </a:p>
        </p:txBody>
      </p:sp>
      <p:sp>
        <p:nvSpPr>
          <p:cNvPr id="7" name="Rectangle 6"/>
          <p:cNvSpPr/>
          <p:nvPr/>
        </p:nvSpPr>
        <p:spPr>
          <a:xfrm>
            <a:off x="3943342" y="3818572"/>
            <a:ext cx="1981200" cy="485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Dead Code</a:t>
            </a:r>
            <a:endParaRPr lang="en-US" b="1" dirty="0">
              <a:solidFill>
                <a:srgbClr val="C00000"/>
              </a:solidFill>
            </a:endParaRPr>
          </a:p>
        </p:txBody>
      </p:sp>
    </p:spTree>
    <p:extLst>
      <p:ext uri="{BB962C8B-B14F-4D97-AF65-F5344CB8AC3E}">
        <p14:creationId xmlns:p14="http://schemas.microsoft.com/office/powerpoint/2010/main" val="163782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Peephole Optimization</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426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Peephole optimization</a:t>
            </a:r>
          </a:p>
        </p:txBody>
      </p:sp>
      <p:sp>
        <p:nvSpPr>
          <p:cNvPr id="3" name="Content Placeholder 2"/>
          <p:cNvSpPr>
            <a:spLocks noGrp="1"/>
          </p:cNvSpPr>
          <p:nvPr>
            <p:ph idx="1"/>
          </p:nvPr>
        </p:nvSpPr>
        <p:spPr/>
        <p:txBody>
          <a:bodyPr/>
          <a:lstStyle/>
          <a:p>
            <a:pPr>
              <a:lnSpc>
                <a:spcPct val="100000"/>
              </a:lnSpc>
            </a:pPr>
            <a:r>
              <a:rPr lang="en-US" dirty="0"/>
              <a:t>Peephole optimization is a simple and effective technique for locally improving target code. </a:t>
            </a:r>
          </a:p>
          <a:p>
            <a:pPr>
              <a:lnSpc>
                <a:spcPct val="100000"/>
              </a:lnSpc>
            </a:pPr>
            <a:r>
              <a:rPr lang="en-US" dirty="0"/>
              <a:t>This technique is applied to improve the performance of the target program by examining the short sequence of target instructions (called the peephole) and replacing these instructions by shorter or faster sequence whenever possible. </a:t>
            </a:r>
          </a:p>
          <a:p>
            <a:pPr>
              <a:lnSpc>
                <a:spcPct val="100000"/>
              </a:lnSpc>
            </a:pPr>
            <a:r>
              <a:rPr lang="en-US" dirty="0"/>
              <a:t>Peephole is a </a:t>
            </a:r>
            <a:r>
              <a:rPr lang="en-US" dirty="0">
                <a:solidFill>
                  <a:srgbClr val="C00000"/>
                </a:solidFill>
              </a:rPr>
              <a:t>small, moving window </a:t>
            </a:r>
            <a:r>
              <a:rPr lang="en-US" dirty="0"/>
              <a:t>on the target program.</a:t>
            </a:r>
          </a:p>
          <a:p>
            <a:pPr marL="457200" indent="0">
              <a:buNone/>
            </a:pPr>
            <a:endParaRPr lang="en-US" dirty="0"/>
          </a:p>
          <a:p>
            <a:endParaRPr lang="en-US" dirty="0"/>
          </a:p>
        </p:txBody>
      </p:sp>
    </p:spTree>
    <p:extLst>
      <p:ext uri="{BB962C8B-B14F-4D97-AF65-F5344CB8AC3E}">
        <p14:creationId xmlns:p14="http://schemas.microsoft.com/office/powerpoint/2010/main" val="388895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Redundant Loads &amp; Stores</a:t>
            </a:r>
          </a:p>
        </p:txBody>
      </p:sp>
      <p:sp>
        <p:nvSpPr>
          <p:cNvPr id="3" name="Content Placeholder 2"/>
          <p:cNvSpPr>
            <a:spLocks noGrp="1"/>
          </p:cNvSpPr>
          <p:nvPr>
            <p:ph idx="1"/>
          </p:nvPr>
        </p:nvSpPr>
        <p:spPr/>
        <p:txBody>
          <a:bodyPr/>
          <a:lstStyle/>
          <a:p>
            <a:pPr lvl="0">
              <a:lnSpc>
                <a:spcPct val="100000"/>
              </a:lnSpc>
            </a:pPr>
            <a:r>
              <a:rPr lang="en-US" dirty="0"/>
              <a:t>Especially the </a:t>
            </a:r>
            <a:r>
              <a:rPr lang="en-US" dirty="0">
                <a:solidFill>
                  <a:srgbClr val="C00000"/>
                </a:solidFill>
              </a:rPr>
              <a:t>redundant loads and stores can be eliminated </a:t>
            </a:r>
            <a:r>
              <a:rPr lang="en-US" dirty="0"/>
              <a:t>in following type of transformations.</a:t>
            </a:r>
          </a:p>
          <a:p>
            <a:pPr>
              <a:lnSpc>
                <a:spcPct val="100000"/>
              </a:lnSpc>
            </a:pPr>
            <a:r>
              <a:rPr lang="en-US" dirty="0"/>
              <a:t>Example:</a:t>
            </a:r>
          </a:p>
          <a:p>
            <a:pPr marL="0" indent="0">
              <a:lnSpc>
                <a:spcPct val="100000"/>
              </a:lnSpc>
              <a:buNone/>
            </a:pPr>
            <a:r>
              <a:rPr lang="en-US" dirty="0"/>
              <a:t>	MOV R0,x</a:t>
            </a:r>
          </a:p>
          <a:p>
            <a:pPr marL="0" indent="0">
              <a:lnSpc>
                <a:spcPct val="100000"/>
              </a:lnSpc>
              <a:buNone/>
            </a:pPr>
            <a:r>
              <a:rPr lang="en-US" dirty="0"/>
              <a:t>	</a:t>
            </a:r>
            <a:r>
              <a:rPr lang="en-US" dirty="0">
                <a:solidFill>
                  <a:srgbClr val="C00000"/>
                </a:solidFill>
              </a:rPr>
              <a:t>MOV x,R0</a:t>
            </a:r>
          </a:p>
          <a:p>
            <a:pPr>
              <a:lnSpc>
                <a:spcPct val="100000"/>
              </a:lnSpc>
            </a:pPr>
            <a:r>
              <a:rPr lang="en-US" dirty="0"/>
              <a:t>We can eliminate the second instruction since x is in already R0. </a:t>
            </a:r>
          </a:p>
          <a:p>
            <a:endParaRPr lang="en-US" dirty="0"/>
          </a:p>
        </p:txBody>
      </p:sp>
    </p:spTree>
    <p:extLst>
      <p:ext uri="{BB962C8B-B14F-4D97-AF65-F5344CB8AC3E}">
        <p14:creationId xmlns:p14="http://schemas.microsoft.com/office/powerpoint/2010/main" val="158794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Optimization</a:t>
            </a:r>
          </a:p>
        </p:txBody>
      </p:sp>
      <p:sp>
        <p:nvSpPr>
          <p:cNvPr id="3" name="Content Placeholder 2"/>
          <p:cNvSpPr>
            <a:spLocks noGrp="1"/>
          </p:cNvSpPr>
          <p:nvPr>
            <p:ph idx="1"/>
          </p:nvPr>
        </p:nvSpPr>
        <p:spPr/>
        <p:txBody>
          <a:bodyPr/>
          <a:lstStyle/>
          <a:p>
            <a:pPr lvl="0"/>
            <a:r>
              <a:rPr lang="en-US" dirty="0"/>
              <a:t>The unnecessary jumps can be eliminated in either the intermediate code or the target code by the following types of peephole optimizations.</a:t>
            </a:r>
          </a:p>
          <a:p>
            <a:pPr lvl="0"/>
            <a:r>
              <a:rPr lang="en-US" dirty="0"/>
              <a:t>We can replace the jump sequence</a:t>
            </a:r>
            <a:r>
              <a:rPr lang="en-US" dirty="0" smtClean="0"/>
              <a:t>.</a:t>
            </a:r>
          </a:p>
          <a:p>
            <a:pPr lvl="0"/>
            <a:endParaRPr lang="en-US" dirty="0"/>
          </a:p>
          <a:p>
            <a:pPr lvl="0"/>
            <a:endParaRPr lang="en-US" dirty="0" smtClean="0"/>
          </a:p>
          <a:p>
            <a:pPr lvl="0"/>
            <a:endParaRPr lang="en-US" dirty="0"/>
          </a:p>
          <a:p>
            <a:pPr lvl="0"/>
            <a:endParaRPr lang="en-US" dirty="0" smtClean="0"/>
          </a:p>
          <a:p>
            <a:r>
              <a:rPr lang="en-US" dirty="0"/>
              <a:t>It may be possible to eliminate the statement </a:t>
            </a:r>
            <a:r>
              <a:rPr lang="en-US" dirty="0">
                <a:solidFill>
                  <a:srgbClr val="C00000"/>
                </a:solidFill>
              </a:rPr>
              <a:t>L1: </a:t>
            </a:r>
            <a:r>
              <a:rPr lang="en-US" dirty="0" err="1">
                <a:solidFill>
                  <a:srgbClr val="C00000"/>
                </a:solidFill>
              </a:rPr>
              <a:t>goto</a:t>
            </a:r>
            <a:r>
              <a:rPr lang="en-US" dirty="0">
                <a:solidFill>
                  <a:srgbClr val="C00000"/>
                </a:solidFill>
              </a:rPr>
              <a:t> L2 </a:t>
            </a:r>
            <a:r>
              <a:rPr lang="en-US" dirty="0"/>
              <a:t>provided it is preceded by an unconditional jump. Similarly, the sequence can be replaced by:</a:t>
            </a:r>
          </a:p>
          <a:p>
            <a:pPr marL="0" lv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62059404"/>
              </p:ext>
            </p:extLst>
          </p:nvPr>
        </p:nvGraphicFramePr>
        <p:xfrm>
          <a:off x="2849880" y="2550730"/>
          <a:ext cx="6248402" cy="1097280"/>
        </p:xfrm>
        <a:graphic>
          <a:graphicData uri="http://schemas.openxmlformats.org/drawingml/2006/table">
            <a:tbl>
              <a:tblPr firstRow="1" firstCol="1" bandRow="1">
                <a:tableStyleId>{5C22544A-7EE6-4342-B048-85BDC9FD1C3A}</a:tableStyleId>
              </a:tblPr>
              <a:tblGrid>
                <a:gridCol w="2667000"/>
                <a:gridCol w="514101"/>
                <a:gridCol w="3067301"/>
              </a:tblGrid>
              <a:tr h="838200">
                <a:tc>
                  <a:txBody>
                    <a:bodyPr/>
                    <a:lstStyle/>
                    <a:p>
                      <a:r>
                        <a:rPr lang="en-US" sz="2200" b="0" dirty="0" smtClean="0">
                          <a:solidFill>
                            <a:srgbClr val="0E47A1"/>
                          </a:solidFill>
                        </a:rPr>
                        <a:t> </a:t>
                      </a:r>
                      <a:r>
                        <a:rPr lang="en-US" sz="2400" b="0" i="1" dirty="0" err="1" smtClean="0">
                          <a:solidFill>
                            <a:srgbClr val="0E47A1"/>
                          </a:solidFill>
                        </a:rPr>
                        <a:t>Goto</a:t>
                      </a:r>
                      <a:r>
                        <a:rPr lang="en-US" sz="2400" b="0" i="1" dirty="0" smtClean="0">
                          <a:solidFill>
                            <a:srgbClr val="0E47A1"/>
                          </a:solidFill>
                        </a:rPr>
                        <a:t> L1</a:t>
                      </a:r>
                      <a:endParaRPr lang="en-US" sz="2400" b="0" dirty="0" smtClean="0">
                        <a:solidFill>
                          <a:srgbClr val="0E47A1"/>
                        </a:solidFill>
                      </a:endParaRPr>
                    </a:p>
                    <a:p>
                      <a:r>
                        <a:rPr lang="en-US" sz="2400" b="0" i="1" dirty="0" smtClean="0">
                          <a:solidFill>
                            <a:srgbClr val="0E47A1"/>
                          </a:solidFill>
                        </a:rPr>
                        <a:t>	……</a:t>
                      </a:r>
                      <a:endParaRPr lang="en-US" sz="2400" b="0" dirty="0" smtClean="0">
                        <a:solidFill>
                          <a:srgbClr val="0E47A1"/>
                        </a:solidFill>
                      </a:endParaRPr>
                    </a:p>
                    <a:p>
                      <a:r>
                        <a:rPr lang="en-US" sz="2400" b="0" i="1" dirty="0" smtClean="0">
                          <a:solidFill>
                            <a:srgbClr val="0E47A1"/>
                          </a:solidFill>
                        </a:rPr>
                        <a:t>L1: </a:t>
                      </a:r>
                      <a:r>
                        <a:rPr lang="en-US" sz="2400" b="0" i="1" dirty="0" err="1" smtClean="0">
                          <a:solidFill>
                            <a:srgbClr val="0E47A1"/>
                          </a:solidFill>
                        </a:rPr>
                        <a:t>goto</a:t>
                      </a:r>
                      <a:r>
                        <a:rPr lang="en-US" sz="2400" b="0" i="1" dirty="0" smtClean="0">
                          <a:solidFill>
                            <a:srgbClr val="0E47A1"/>
                          </a:solidFill>
                        </a:rPr>
                        <a:t> L2</a:t>
                      </a:r>
                      <a:endParaRPr lang="en-US" sz="2400" b="0" dirty="0">
                        <a:solidFill>
                          <a:srgbClr val="0E47A1"/>
                        </a:solidFill>
                      </a:endParaRPr>
                    </a:p>
                  </a:txBody>
                  <a:tcPr marL="68580" marR="68580" marT="0" marB="0">
                    <a:noFill/>
                  </a:tcPr>
                </a:tc>
                <a:tc>
                  <a:txBody>
                    <a:bodyPr/>
                    <a:lstStyle/>
                    <a:p>
                      <a:pPr marL="0" marR="0" algn="just">
                        <a:lnSpc>
                          <a:spcPct val="115000"/>
                        </a:lnSpc>
                        <a:spcBef>
                          <a:spcPts val="0"/>
                        </a:spcBef>
                        <a:spcAft>
                          <a:spcPts val="0"/>
                        </a:spcAft>
                      </a:pPr>
                      <a:r>
                        <a:rPr lang="en-US" sz="2200" b="0" dirty="0">
                          <a:solidFill>
                            <a:srgbClr val="0E47A1"/>
                          </a:solidFill>
                          <a:effectLst/>
                        </a:rPr>
                        <a:t> </a:t>
                      </a:r>
                      <a:endParaRPr lang="en-US" sz="2200" b="0" dirty="0">
                        <a:solidFill>
                          <a:srgbClr val="0E47A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endParaRPr lang="en-US" sz="2400" b="0" i="1" dirty="0" smtClean="0">
                        <a:solidFill>
                          <a:srgbClr val="0E47A1"/>
                        </a:solidFill>
                      </a:endParaRPr>
                    </a:p>
                    <a:p>
                      <a:r>
                        <a:rPr lang="en-US" sz="2400" b="0" i="1" dirty="0" err="1" smtClean="0">
                          <a:solidFill>
                            <a:srgbClr val="0E47A1"/>
                          </a:solidFill>
                        </a:rPr>
                        <a:t>Goto</a:t>
                      </a:r>
                      <a:r>
                        <a:rPr lang="en-US" sz="2400" b="0" i="1" dirty="0" smtClean="0">
                          <a:solidFill>
                            <a:srgbClr val="0E47A1"/>
                          </a:solidFill>
                        </a:rPr>
                        <a:t> L2</a:t>
                      </a:r>
                      <a:endParaRPr lang="en-US" sz="2400" b="0" dirty="0" smtClean="0">
                        <a:solidFill>
                          <a:srgbClr val="0E47A1"/>
                        </a:solidFill>
                      </a:endParaRPr>
                    </a:p>
                  </a:txBody>
                  <a:tcPr marL="68580" marR="68580" marT="0" marB="0">
                    <a:noFill/>
                  </a:tcPr>
                </a:tc>
              </a:tr>
            </a:tbl>
          </a:graphicData>
        </a:graphic>
      </p:graphicFrame>
      <p:sp>
        <p:nvSpPr>
          <p:cNvPr id="5" name="Right Arrow 4"/>
          <p:cNvSpPr/>
          <p:nvPr/>
        </p:nvSpPr>
        <p:spPr>
          <a:xfrm>
            <a:off x="4914777" y="3010596"/>
            <a:ext cx="609600" cy="177547"/>
          </a:xfrm>
          <a:prstGeom prst="right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E47A1"/>
              </a:solidFill>
            </a:endParaRPr>
          </a:p>
        </p:txBody>
      </p:sp>
      <p:sp>
        <p:nvSpPr>
          <p:cNvPr id="6" name="Rectangle 5"/>
          <p:cNvSpPr/>
          <p:nvPr/>
        </p:nvSpPr>
        <p:spPr>
          <a:xfrm>
            <a:off x="5953127" y="2337369"/>
            <a:ext cx="2880608"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E47A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78142147"/>
              </p:ext>
            </p:extLst>
          </p:nvPr>
        </p:nvGraphicFramePr>
        <p:xfrm>
          <a:off x="2782389" y="5250049"/>
          <a:ext cx="6248402" cy="1097280"/>
        </p:xfrm>
        <a:graphic>
          <a:graphicData uri="http://schemas.openxmlformats.org/drawingml/2006/table">
            <a:tbl>
              <a:tblPr firstRow="1" firstCol="1" bandRow="1">
                <a:tableStyleId>{5C22544A-7EE6-4342-B048-85BDC9FD1C3A}</a:tableStyleId>
              </a:tblPr>
              <a:tblGrid>
                <a:gridCol w="2667000"/>
                <a:gridCol w="514101"/>
                <a:gridCol w="3067301"/>
              </a:tblGrid>
              <a:tr h="1011545">
                <a:tc>
                  <a:txBody>
                    <a:bodyPr/>
                    <a:lstStyle/>
                    <a:p>
                      <a:r>
                        <a:rPr lang="en-US" sz="2200" b="0" dirty="0" smtClean="0">
                          <a:solidFill>
                            <a:srgbClr val="0E47A1"/>
                          </a:solidFill>
                        </a:rPr>
                        <a:t> </a:t>
                      </a:r>
                      <a:r>
                        <a:rPr lang="en-US" sz="2400" b="0" i="1" dirty="0" smtClean="0">
                          <a:solidFill>
                            <a:srgbClr val="0E47A1"/>
                          </a:solidFill>
                        </a:rPr>
                        <a:t>If a&lt;b </a:t>
                      </a:r>
                      <a:r>
                        <a:rPr lang="en-US" sz="2400" b="0" i="1" dirty="0" err="1" smtClean="0">
                          <a:solidFill>
                            <a:srgbClr val="0E47A1"/>
                          </a:solidFill>
                        </a:rPr>
                        <a:t>goto</a:t>
                      </a:r>
                      <a:r>
                        <a:rPr lang="en-US" sz="2400" b="0" i="1" dirty="0" smtClean="0">
                          <a:solidFill>
                            <a:srgbClr val="0E47A1"/>
                          </a:solidFill>
                        </a:rPr>
                        <a:t> L1</a:t>
                      </a:r>
                      <a:endParaRPr lang="en-US" sz="2400" b="0" dirty="0" smtClean="0">
                        <a:solidFill>
                          <a:srgbClr val="0E47A1"/>
                        </a:solidFill>
                      </a:endParaRPr>
                    </a:p>
                    <a:p>
                      <a:r>
                        <a:rPr lang="en-US" sz="2400" b="0" i="1" dirty="0" smtClean="0">
                          <a:solidFill>
                            <a:srgbClr val="0E47A1"/>
                          </a:solidFill>
                        </a:rPr>
                        <a:t>	……</a:t>
                      </a:r>
                      <a:endParaRPr lang="en-US" sz="2400" b="0" dirty="0" smtClean="0">
                        <a:solidFill>
                          <a:srgbClr val="0E47A1"/>
                        </a:solidFill>
                      </a:endParaRPr>
                    </a:p>
                    <a:p>
                      <a:r>
                        <a:rPr lang="en-US" sz="2400" b="0" i="1" dirty="0" smtClean="0">
                          <a:solidFill>
                            <a:srgbClr val="0E47A1"/>
                          </a:solidFill>
                        </a:rPr>
                        <a:t>L1: </a:t>
                      </a:r>
                      <a:r>
                        <a:rPr lang="en-US" sz="2400" b="0" i="1" dirty="0" err="1" smtClean="0">
                          <a:solidFill>
                            <a:srgbClr val="0E47A1"/>
                          </a:solidFill>
                        </a:rPr>
                        <a:t>goto</a:t>
                      </a:r>
                      <a:r>
                        <a:rPr lang="en-US" sz="2400" b="0" i="1" dirty="0" smtClean="0">
                          <a:solidFill>
                            <a:srgbClr val="0E47A1"/>
                          </a:solidFill>
                        </a:rPr>
                        <a:t> L2</a:t>
                      </a:r>
                      <a:endParaRPr lang="en-US" sz="2400" b="0" dirty="0">
                        <a:solidFill>
                          <a:srgbClr val="0E47A1"/>
                        </a:solidFill>
                      </a:endParaRPr>
                    </a:p>
                  </a:txBody>
                  <a:tcPr marL="68580" marR="68580" marT="0" marB="0">
                    <a:noFill/>
                  </a:tcPr>
                </a:tc>
                <a:tc>
                  <a:txBody>
                    <a:bodyPr/>
                    <a:lstStyle/>
                    <a:p>
                      <a:pPr marL="0" marR="0" algn="just">
                        <a:lnSpc>
                          <a:spcPct val="115000"/>
                        </a:lnSpc>
                        <a:spcBef>
                          <a:spcPts val="0"/>
                        </a:spcBef>
                        <a:spcAft>
                          <a:spcPts val="0"/>
                        </a:spcAft>
                      </a:pPr>
                      <a:r>
                        <a:rPr lang="en-US" sz="2200" b="0" dirty="0">
                          <a:solidFill>
                            <a:srgbClr val="0E47A1"/>
                          </a:solidFill>
                          <a:effectLst/>
                        </a:rPr>
                        <a:t> </a:t>
                      </a:r>
                      <a:endParaRPr lang="en-US" sz="2200" b="0" dirty="0">
                        <a:solidFill>
                          <a:srgbClr val="0E47A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endParaRPr lang="en-US" sz="2400" b="0" i="1" dirty="0" smtClean="0">
                        <a:solidFill>
                          <a:srgbClr val="0E47A1"/>
                        </a:solidFill>
                      </a:endParaRPr>
                    </a:p>
                    <a:p>
                      <a:r>
                        <a:rPr lang="en-US" sz="2400" b="0" i="1" dirty="0" smtClean="0">
                          <a:solidFill>
                            <a:srgbClr val="0E47A1"/>
                          </a:solidFill>
                        </a:rPr>
                        <a:t>If a&lt;b </a:t>
                      </a:r>
                      <a:r>
                        <a:rPr lang="en-US" sz="2400" b="0" i="1" dirty="0" err="1" smtClean="0">
                          <a:solidFill>
                            <a:srgbClr val="0E47A1"/>
                          </a:solidFill>
                        </a:rPr>
                        <a:t>goto</a:t>
                      </a:r>
                      <a:r>
                        <a:rPr lang="en-US" sz="2400" b="0" i="1" dirty="0" smtClean="0">
                          <a:solidFill>
                            <a:srgbClr val="0E47A1"/>
                          </a:solidFill>
                        </a:rPr>
                        <a:t> L2</a:t>
                      </a:r>
                      <a:endParaRPr lang="en-US" sz="2400" b="0" dirty="0" smtClean="0">
                        <a:solidFill>
                          <a:srgbClr val="0E47A1"/>
                        </a:solidFill>
                      </a:endParaRPr>
                    </a:p>
                  </a:txBody>
                  <a:tcPr marL="68580" marR="68580" marT="0" marB="0">
                    <a:noFill/>
                  </a:tcPr>
                </a:tc>
              </a:tr>
            </a:tbl>
          </a:graphicData>
        </a:graphic>
      </p:graphicFrame>
      <p:sp>
        <p:nvSpPr>
          <p:cNvPr id="8" name="Right Arrow 7"/>
          <p:cNvSpPr/>
          <p:nvPr/>
        </p:nvSpPr>
        <p:spPr>
          <a:xfrm>
            <a:off x="4870269" y="5714488"/>
            <a:ext cx="609600" cy="177547"/>
          </a:xfrm>
          <a:prstGeom prst="right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20879" y="4823329"/>
            <a:ext cx="20955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40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1" fill="hold" grpId="0" nodeType="clickEffect">
                                  <p:stCondLst>
                                    <p:cond delay="0"/>
                                  </p:stCondLst>
                                  <p:childTnLst>
                                    <p:animEffect transition="out" filter="wipe(up)">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1" fill="hold" grpId="0" nodeType="clickEffect">
                                  <p:stCondLst>
                                    <p:cond delay="0"/>
                                  </p:stCondLst>
                                  <p:childTnLst>
                                    <p:animEffect transition="out" filter="wipe(up)">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Algebraic simplification</a:t>
            </a:r>
          </a:p>
        </p:txBody>
      </p:sp>
      <p:sp>
        <p:nvSpPr>
          <p:cNvPr id="3" name="Content Placeholder 2"/>
          <p:cNvSpPr>
            <a:spLocks noGrp="1"/>
          </p:cNvSpPr>
          <p:nvPr>
            <p:ph idx="1"/>
          </p:nvPr>
        </p:nvSpPr>
        <p:spPr/>
        <p:txBody>
          <a:bodyPr/>
          <a:lstStyle/>
          <a:p>
            <a:pPr lvl="0"/>
            <a:r>
              <a:rPr lang="en-US" dirty="0"/>
              <a:t>Peephole optimization is an effective technique for algebraic simplification.</a:t>
            </a:r>
          </a:p>
          <a:p>
            <a:pPr lvl="0"/>
            <a:r>
              <a:rPr lang="en-US" dirty="0"/>
              <a:t>The statements such as </a:t>
            </a:r>
            <a:r>
              <a:rPr lang="en-US" dirty="0">
                <a:solidFill>
                  <a:srgbClr val="C00000"/>
                </a:solidFill>
              </a:rPr>
              <a:t>x = x + 0 </a:t>
            </a:r>
            <a:r>
              <a:rPr lang="en-US" dirty="0"/>
              <a:t>or</a:t>
            </a:r>
            <a:r>
              <a:rPr lang="en-US" dirty="0">
                <a:solidFill>
                  <a:srgbClr val="C00000"/>
                </a:solidFill>
              </a:rPr>
              <a:t> x := x* 1 </a:t>
            </a:r>
            <a:r>
              <a:rPr lang="en-US" dirty="0"/>
              <a:t>can be eliminated by peephole optimization.</a:t>
            </a:r>
          </a:p>
          <a:p>
            <a:endParaRPr lang="en-US" dirty="0"/>
          </a:p>
        </p:txBody>
      </p:sp>
    </p:spTree>
    <p:extLst>
      <p:ext uri="{BB962C8B-B14F-4D97-AF65-F5344CB8AC3E}">
        <p14:creationId xmlns:p14="http://schemas.microsoft.com/office/powerpoint/2010/main" val="136087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in strength</a:t>
            </a:r>
          </a:p>
        </p:txBody>
      </p:sp>
      <p:sp>
        <p:nvSpPr>
          <p:cNvPr id="3" name="Content Placeholder 2"/>
          <p:cNvSpPr>
            <a:spLocks noGrp="1"/>
          </p:cNvSpPr>
          <p:nvPr>
            <p:ph idx="1"/>
          </p:nvPr>
        </p:nvSpPr>
        <p:spPr/>
        <p:txBody>
          <a:bodyPr/>
          <a:lstStyle/>
          <a:p>
            <a:pPr lvl="0">
              <a:lnSpc>
                <a:spcPct val="100000"/>
              </a:lnSpc>
            </a:pPr>
            <a:r>
              <a:rPr lang="en-US" dirty="0"/>
              <a:t>Certain machine instructions are cheaper than the other. </a:t>
            </a:r>
          </a:p>
          <a:p>
            <a:pPr lvl="0">
              <a:lnSpc>
                <a:spcPct val="100000"/>
              </a:lnSpc>
            </a:pPr>
            <a:r>
              <a:rPr lang="en-US" dirty="0"/>
              <a:t>In order to improve performance of the intermediate code we can </a:t>
            </a:r>
            <a:r>
              <a:rPr lang="en-US" dirty="0">
                <a:solidFill>
                  <a:srgbClr val="C00000"/>
                </a:solidFill>
              </a:rPr>
              <a:t>replace</a:t>
            </a:r>
            <a:r>
              <a:rPr lang="en-US" dirty="0"/>
              <a:t> these </a:t>
            </a:r>
            <a:r>
              <a:rPr lang="en-US" dirty="0">
                <a:solidFill>
                  <a:srgbClr val="C00000"/>
                </a:solidFill>
              </a:rPr>
              <a:t>instructions by equivalent cheaper instruction</a:t>
            </a:r>
            <a:r>
              <a:rPr lang="en-US" dirty="0"/>
              <a:t>. </a:t>
            </a:r>
          </a:p>
          <a:p>
            <a:pPr lvl="0">
              <a:lnSpc>
                <a:spcPct val="100000"/>
              </a:lnSpc>
            </a:pPr>
            <a:r>
              <a:rPr lang="en-US" dirty="0"/>
              <a:t>For example, </a:t>
            </a:r>
            <a:r>
              <a:rPr lang="en-US" dirty="0">
                <a:solidFill>
                  <a:srgbClr val="C00000"/>
                </a:solidFill>
              </a:rPr>
              <a:t>x</a:t>
            </a:r>
            <a:r>
              <a:rPr lang="en-US" baseline="30000" dirty="0">
                <a:solidFill>
                  <a:srgbClr val="C00000"/>
                </a:solidFill>
              </a:rPr>
              <a:t>2</a:t>
            </a:r>
            <a:r>
              <a:rPr lang="en-US" dirty="0"/>
              <a:t> is cheaper than </a:t>
            </a:r>
            <a:r>
              <a:rPr lang="en-US" dirty="0">
                <a:solidFill>
                  <a:srgbClr val="C00000"/>
                </a:solidFill>
              </a:rPr>
              <a:t>x * x. </a:t>
            </a:r>
          </a:p>
          <a:p>
            <a:pPr lvl="0">
              <a:lnSpc>
                <a:spcPct val="100000"/>
              </a:lnSpc>
            </a:pPr>
            <a:r>
              <a:rPr lang="en-US" dirty="0"/>
              <a:t>Similarly addition and subtraction are cheaper than multiplication and division. So we can add effectively equivalent addition and subtraction for multiplication and division.</a:t>
            </a:r>
          </a:p>
          <a:p>
            <a:endParaRPr lang="en-US" dirty="0"/>
          </a:p>
        </p:txBody>
      </p:sp>
    </p:spTree>
    <p:extLst>
      <p:ext uri="{BB962C8B-B14F-4D97-AF65-F5344CB8AC3E}">
        <p14:creationId xmlns:p14="http://schemas.microsoft.com/office/powerpoint/2010/main" val="172066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idioms</a:t>
            </a:r>
          </a:p>
        </p:txBody>
      </p:sp>
      <p:sp>
        <p:nvSpPr>
          <p:cNvPr id="3" name="Content Placeholder 2"/>
          <p:cNvSpPr>
            <a:spLocks noGrp="1"/>
          </p:cNvSpPr>
          <p:nvPr>
            <p:ph idx="1"/>
          </p:nvPr>
        </p:nvSpPr>
        <p:spPr/>
        <p:txBody>
          <a:bodyPr/>
          <a:lstStyle/>
          <a:p>
            <a:pPr lvl="0">
              <a:lnSpc>
                <a:spcPct val="100000"/>
              </a:lnSpc>
            </a:pPr>
            <a:r>
              <a:rPr lang="en-US" dirty="0"/>
              <a:t>The target instructions have equivalent machine instructions for performing some operations.</a:t>
            </a:r>
          </a:p>
          <a:p>
            <a:pPr lvl="0">
              <a:lnSpc>
                <a:spcPct val="100000"/>
              </a:lnSpc>
            </a:pPr>
            <a:r>
              <a:rPr lang="en-US" dirty="0"/>
              <a:t>Hence we can replace these target instructions by equivalent machine instructions in order to improve the efficiency.</a:t>
            </a:r>
          </a:p>
          <a:p>
            <a:pPr>
              <a:lnSpc>
                <a:spcPct val="100000"/>
              </a:lnSpc>
            </a:pPr>
            <a:r>
              <a:rPr lang="en-US" dirty="0"/>
              <a:t>Example: Some machines have </a:t>
            </a:r>
            <a:r>
              <a:rPr lang="en-US" dirty="0">
                <a:solidFill>
                  <a:srgbClr val="C00000"/>
                </a:solidFill>
              </a:rPr>
              <a:t>auto-increment or auto-decrement addressing modes</a:t>
            </a:r>
            <a:r>
              <a:rPr lang="en-US" dirty="0"/>
              <a:t>. </a:t>
            </a:r>
          </a:p>
          <a:p>
            <a:pPr>
              <a:lnSpc>
                <a:spcPct val="100000"/>
              </a:lnSpc>
            </a:pPr>
            <a:r>
              <a:rPr lang="en-US" dirty="0"/>
              <a:t>These modes can be used in code for statement like</a:t>
            </a:r>
            <a:r>
              <a:rPr lang="en-US" dirty="0">
                <a:solidFill>
                  <a:srgbClr val="C00000"/>
                </a:solidFill>
              </a:rPr>
              <a:t> </a:t>
            </a:r>
            <a:r>
              <a:rPr lang="en-US" dirty="0" err="1">
                <a:solidFill>
                  <a:srgbClr val="C00000"/>
                </a:solidFill>
              </a:rPr>
              <a:t>i</a:t>
            </a:r>
            <a:r>
              <a:rPr lang="en-US" dirty="0">
                <a:solidFill>
                  <a:srgbClr val="C00000"/>
                </a:solidFill>
              </a:rPr>
              <a:t>=i+1</a:t>
            </a:r>
            <a:r>
              <a:rPr lang="en-US" dirty="0"/>
              <a:t>.</a:t>
            </a:r>
            <a:endParaRPr lang="en-US" b="1" dirty="0"/>
          </a:p>
          <a:p>
            <a:endParaRPr lang="en-US" dirty="0"/>
          </a:p>
        </p:txBody>
      </p:sp>
    </p:spTree>
    <p:extLst>
      <p:ext uri="{BB962C8B-B14F-4D97-AF65-F5344CB8AC3E}">
        <p14:creationId xmlns:p14="http://schemas.microsoft.com/office/powerpoint/2010/main" val="231329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Loops in Flow Graphs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68215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Dominators</a:t>
            </a:r>
          </a:p>
        </p:txBody>
      </p:sp>
      <p:sp>
        <p:nvSpPr>
          <p:cNvPr id="3" name="Content Placeholder 2"/>
          <p:cNvSpPr>
            <a:spLocks noGrp="1"/>
          </p:cNvSpPr>
          <p:nvPr>
            <p:ph idx="1"/>
          </p:nvPr>
        </p:nvSpPr>
        <p:spPr/>
        <p:txBody>
          <a:bodyPr/>
          <a:lstStyle/>
          <a:p>
            <a:pPr lvl="0"/>
            <a:r>
              <a:rPr lang="en-US" dirty="0"/>
              <a:t>In a flow graph, a node </a:t>
            </a:r>
            <a:r>
              <a:rPr lang="en-US" dirty="0">
                <a:solidFill>
                  <a:srgbClr val="C00000"/>
                </a:solidFill>
              </a:rPr>
              <a:t>d dominates n </a:t>
            </a:r>
            <a:r>
              <a:rPr lang="en-US" dirty="0"/>
              <a:t>if every path to node n from initial node </a:t>
            </a:r>
            <a:r>
              <a:rPr lang="en-US" dirty="0">
                <a:solidFill>
                  <a:srgbClr val="C00000"/>
                </a:solidFill>
              </a:rPr>
              <a:t>goes through d only</a:t>
            </a:r>
            <a:r>
              <a:rPr lang="en-US" dirty="0"/>
              <a:t>. </a:t>
            </a:r>
          </a:p>
          <a:p>
            <a:pPr lvl="0"/>
            <a:r>
              <a:rPr lang="en-US" dirty="0"/>
              <a:t>This can be denoted as ’d </a:t>
            </a:r>
            <a:r>
              <a:rPr lang="en-US" dirty="0" err="1"/>
              <a:t>dom</a:t>
            </a:r>
            <a:r>
              <a:rPr lang="en-US" dirty="0"/>
              <a:t> n'. </a:t>
            </a:r>
          </a:p>
          <a:p>
            <a:pPr lvl="0"/>
            <a:r>
              <a:rPr lang="en-US" dirty="0"/>
              <a:t>Every initial node dominates all the remaining nodes in the flow graph. </a:t>
            </a:r>
          </a:p>
          <a:p>
            <a:pPr lvl="0"/>
            <a:r>
              <a:rPr lang="en-US" dirty="0"/>
              <a:t>Every node dominates itself</a:t>
            </a:r>
            <a:r>
              <a:rPr lang="en-US" dirty="0" smtClean="0"/>
              <a:t>.</a:t>
            </a:r>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r>
              <a:rPr lang="en-US" dirty="0"/>
              <a:t>Node 1 is initial node and it dominates every node as it is initial node.</a:t>
            </a:r>
          </a:p>
          <a:p>
            <a:pPr lvl="0"/>
            <a:r>
              <a:rPr lang="en-US" dirty="0"/>
              <a:t>Node 2 dominates 3, 4 and 5.</a:t>
            </a:r>
          </a:p>
          <a:p>
            <a:pPr lvl="0"/>
            <a:endParaRPr lang="en-US" dirty="0"/>
          </a:p>
          <a:p>
            <a:endParaRPr lang="en-US" dirty="0"/>
          </a:p>
        </p:txBody>
      </p:sp>
      <p:sp>
        <p:nvSpPr>
          <p:cNvPr id="4" name="Oval 3"/>
          <p:cNvSpPr/>
          <p:nvPr/>
        </p:nvSpPr>
        <p:spPr>
          <a:xfrm>
            <a:off x="5586200" y="3078053"/>
            <a:ext cx="457200"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5" name="Straight Arrow Connector 4"/>
          <p:cNvCxnSpPr>
            <a:stCxn id="6" idx="5"/>
            <a:endCxn id="8" idx="1"/>
          </p:cNvCxnSpPr>
          <p:nvPr/>
        </p:nvCxnSpPr>
        <p:spPr>
          <a:xfrm>
            <a:off x="5982015" y="4326921"/>
            <a:ext cx="372613"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5603965" y="3936676"/>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 name="Oval 6"/>
          <p:cNvSpPr/>
          <p:nvPr/>
        </p:nvSpPr>
        <p:spPr>
          <a:xfrm>
            <a:off x="5618252" y="5193976"/>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8" name="Oval 7"/>
          <p:cNvSpPr/>
          <p:nvPr/>
        </p:nvSpPr>
        <p:spPr>
          <a:xfrm>
            <a:off x="6289765" y="4565326"/>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 name="Oval 8"/>
          <p:cNvSpPr/>
          <p:nvPr/>
        </p:nvSpPr>
        <p:spPr>
          <a:xfrm>
            <a:off x="4918165" y="4565326"/>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10" name="Straight Arrow Connector 9"/>
          <p:cNvCxnSpPr/>
          <p:nvPr/>
        </p:nvCxnSpPr>
        <p:spPr>
          <a:xfrm>
            <a:off x="5311641" y="4955571"/>
            <a:ext cx="372613"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9" idx="7"/>
          </p:cNvCxnSpPr>
          <p:nvPr/>
        </p:nvCxnSpPr>
        <p:spPr>
          <a:xfrm flipH="1">
            <a:off x="5296215" y="4326921"/>
            <a:ext cx="372613"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7" idx="7"/>
          </p:cNvCxnSpPr>
          <p:nvPr/>
        </p:nvCxnSpPr>
        <p:spPr>
          <a:xfrm flipH="1">
            <a:off x="5996302" y="4955571"/>
            <a:ext cx="358326"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0"/>
          </p:cNvCxnSpPr>
          <p:nvPr/>
        </p:nvCxnSpPr>
        <p:spPr>
          <a:xfrm>
            <a:off x="5825421" y="3545058"/>
            <a:ext cx="1" cy="391618"/>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21600000" flipH="1" flipV="1">
            <a:off x="6041301" y="4097354"/>
            <a:ext cx="36576" cy="1380744"/>
          </a:xfrm>
          <a:prstGeom prst="curvedConnector3">
            <a:avLst>
              <a:gd name="adj1" fmla="val -3059900"/>
            </a:avLst>
          </a:prstGeom>
          <a:ln w="25400">
            <a:solidFill>
              <a:srgbClr val="0E47A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10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par>
                                <p:cTn id="24" presetID="22"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par>
                                <p:cTn id="30" presetID="22" presetClass="entr" presetSubtype="1"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par>
                                <p:cTn id="33" presetID="22" presetClass="entr" presetSubtype="1"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2" presetClass="entr" presetSubtype="1"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par>
                                <p:cTn id="45" presetID="22" presetClass="entr" presetSubtype="1"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up)">
                                      <p:cBhvr>
                                        <p:cTn id="50" dur="500"/>
                                        <p:tgtEl>
                                          <p:spTgt spid="7"/>
                                        </p:tgtEl>
                                      </p:cBhvr>
                                    </p:animEffect>
                                  </p:childTnLst>
                                </p:cTn>
                              </p:par>
                              <p:par>
                                <p:cTn id="51" presetID="22" presetClass="entr" presetSubtype="4"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50749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79767" y="195312"/>
            <a:ext cx="7668994" cy="5216813"/>
          </a:xfrm>
          <a:prstGeom prst="rect">
            <a:avLst/>
          </a:prstGeom>
          <a:noFill/>
        </p:spPr>
        <p:txBody>
          <a:bodyPr wrap="square" rtlCol="0">
            <a:spAutoFit/>
          </a:bodyPr>
          <a:lstStyle/>
          <a:p>
            <a:r>
              <a:rPr lang="en-US" sz="3600" b="1" dirty="0" smtClean="0"/>
              <a:t>Topics to be covered </a:t>
            </a:r>
            <a:endParaRPr lang="en-US" sz="3600" b="1" dirty="0"/>
          </a:p>
          <a:p>
            <a:pPr marL="742950" lvl="1" indent="-285750">
              <a:lnSpc>
                <a:spcPct val="150000"/>
              </a:lnSpc>
              <a:buFont typeface="Arial" panose="020B0604020202020204" pitchFamily="34" charset="0"/>
              <a:buChar char="•"/>
            </a:pPr>
            <a:r>
              <a:rPr lang="en-US" sz="2400" dirty="0" smtClean="0"/>
              <a:t>Optimization </a:t>
            </a:r>
            <a:r>
              <a:rPr lang="en-US" sz="2400" dirty="0"/>
              <a:t>technique</a:t>
            </a:r>
          </a:p>
          <a:p>
            <a:pPr marL="742950" lvl="1" indent="-285750">
              <a:lnSpc>
                <a:spcPct val="150000"/>
              </a:lnSpc>
              <a:buFont typeface="Arial" panose="020B0604020202020204" pitchFamily="34" charset="0"/>
              <a:buChar char="•"/>
            </a:pPr>
            <a:r>
              <a:rPr lang="en-US" sz="2400" dirty="0"/>
              <a:t>Peephole </a:t>
            </a:r>
            <a:r>
              <a:rPr lang="en-US" sz="2400" dirty="0" smtClean="0"/>
              <a:t>optimization</a:t>
            </a:r>
          </a:p>
          <a:p>
            <a:pPr marL="742950" lvl="1" indent="-285750">
              <a:lnSpc>
                <a:spcPct val="150000"/>
              </a:lnSpc>
              <a:buFont typeface="Arial" panose="020B0604020202020204" pitchFamily="34" charset="0"/>
              <a:buChar char="•"/>
            </a:pPr>
            <a:r>
              <a:rPr lang="en-US" sz="2400" dirty="0"/>
              <a:t>Loops in flow </a:t>
            </a:r>
            <a:r>
              <a:rPr lang="en-US" sz="2400" dirty="0" smtClean="0"/>
              <a:t>graph</a:t>
            </a:r>
          </a:p>
          <a:p>
            <a:pPr marL="742950" lvl="1" indent="-285750">
              <a:lnSpc>
                <a:spcPct val="150000"/>
              </a:lnSpc>
              <a:buFont typeface="Arial" panose="020B0604020202020204" pitchFamily="34" charset="0"/>
              <a:buChar char="•"/>
            </a:pPr>
            <a:r>
              <a:rPr lang="en-US" sz="2400" dirty="0"/>
              <a:t>Global data flow analysis</a:t>
            </a:r>
          </a:p>
          <a:p>
            <a:pPr marL="742950" lvl="1" indent="-285750">
              <a:lnSpc>
                <a:spcPct val="150000"/>
              </a:lnSpc>
              <a:buFont typeface="Arial" panose="020B0604020202020204" pitchFamily="34" charset="0"/>
              <a:buChar char="•"/>
            </a:pPr>
            <a:r>
              <a:rPr lang="en-US" sz="2400" dirty="0"/>
              <a:t>Dataflow properties</a:t>
            </a:r>
          </a:p>
          <a:p>
            <a:pPr marL="742950" lvl="1" indent="-285750">
              <a:lnSpc>
                <a:spcPct val="150000"/>
              </a:lnSpc>
              <a:buFont typeface="Arial" panose="020B0604020202020204" pitchFamily="34" charset="0"/>
              <a:buChar char="•"/>
            </a:pPr>
            <a:endParaRPr lang="en-US" sz="2400" dirty="0" smtClean="0">
              <a:solidFill>
                <a:schemeClr val="bg1">
                  <a:lumMod val="50000"/>
                </a:schemeClr>
              </a:solidFill>
            </a:endParaRPr>
          </a:p>
          <a:p>
            <a:pPr marL="742950" lvl="1" indent="-285750">
              <a:lnSpc>
                <a:spcPct val="150000"/>
              </a:lnSpc>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35063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1" presetClass="entr" presetSubtype="0" fill="hold" nodeType="afterEffect">
                                  <p:stCondLst>
                                    <p:cond delay="50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500"/>
                                  </p:stCondLst>
                                  <p:childTnLst>
                                    <p:set>
                                      <p:cBhvr>
                                        <p:cTn id="29" dur="1" fill="hold">
                                          <p:stCondLst>
                                            <p:cond delay="0"/>
                                          </p:stCondLst>
                                        </p:cTn>
                                        <p:tgtEl>
                                          <p:spTgt spid="9">
                                            <p:txEl>
                                              <p:pRg st="2" end="2"/>
                                            </p:txEl>
                                          </p:spTgt>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nodeType="afterEffect">
                                  <p:stCondLst>
                                    <p:cond delay="50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childTnLst>
                          </p:cTn>
                        </p:par>
                        <p:par>
                          <p:cTn id="33" fill="hold">
                            <p:stCondLst>
                              <p:cond delay="3000"/>
                            </p:stCondLst>
                            <p:childTnLst>
                              <p:par>
                                <p:cTn id="34" presetID="1" presetClass="entr" presetSubtype="0" fill="hold" nodeType="afterEffect">
                                  <p:stCondLst>
                                    <p:cond delay="500"/>
                                  </p:stCondLst>
                                  <p:childTnLst>
                                    <p:set>
                                      <p:cBhvr>
                                        <p:cTn id="35" dur="1" fill="hold">
                                          <p:stCondLst>
                                            <p:cond delay="0"/>
                                          </p:stCondLst>
                                        </p:cTn>
                                        <p:tgtEl>
                                          <p:spTgt spid="9">
                                            <p:txEl>
                                              <p:pRg st="4" end="4"/>
                                            </p:txEl>
                                          </p:spTgt>
                                        </p:tgtEl>
                                        <p:attrNameLst>
                                          <p:attrName>style.visibility</p:attrName>
                                        </p:attrNameLst>
                                      </p:cBhvr>
                                      <p:to>
                                        <p:strVal val="visible"/>
                                      </p:to>
                                    </p:set>
                                  </p:childTnLst>
                                </p:cTn>
                              </p:par>
                            </p:childTnLst>
                          </p:cTn>
                        </p:par>
                        <p:par>
                          <p:cTn id="36" fill="hold">
                            <p:stCondLst>
                              <p:cond delay="3500"/>
                            </p:stCondLst>
                            <p:childTnLst>
                              <p:par>
                                <p:cTn id="37" presetID="1" presetClass="entr" presetSubtype="0" fill="hold" nodeType="afterEffect">
                                  <p:stCondLst>
                                    <p:cond delay="50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Loops</a:t>
            </a:r>
          </a:p>
        </p:txBody>
      </p:sp>
      <p:sp>
        <p:nvSpPr>
          <p:cNvPr id="3" name="Content Placeholder 2"/>
          <p:cNvSpPr>
            <a:spLocks noGrp="1"/>
          </p:cNvSpPr>
          <p:nvPr>
            <p:ph idx="1"/>
          </p:nvPr>
        </p:nvSpPr>
        <p:spPr/>
        <p:txBody>
          <a:bodyPr/>
          <a:lstStyle/>
          <a:p>
            <a:pPr lvl="0"/>
            <a:r>
              <a:rPr lang="en-US" dirty="0"/>
              <a:t>There are two essential properties of natural loop:</a:t>
            </a:r>
          </a:p>
          <a:p>
            <a:pPr marL="857250" lvl="1" indent="-457200">
              <a:buFont typeface="+mj-lt"/>
              <a:buAutoNum type="arabicPeriod"/>
            </a:pPr>
            <a:r>
              <a:rPr lang="en-US" sz="2400" dirty="0"/>
              <a:t>A loop must have single entry point, called the header. This point dominates all nodes in the loop.</a:t>
            </a:r>
          </a:p>
          <a:p>
            <a:pPr marL="857250" lvl="1" indent="-457200">
              <a:buFont typeface="+mj-lt"/>
              <a:buAutoNum type="arabicPeriod"/>
            </a:pPr>
            <a:r>
              <a:rPr lang="en-US" sz="2400" dirty="0"/>
              <a:t>There must be at least one way to iterate loop.</a:t>
            </a:r>
          </a:p>
          <a:p>
            <a:pPr marL="0" indent="0" defTabSz="396875">
              <a:buNone/>
            </a:pPr>
            <a:r>
              <a:rPr lang="en-US" dirty="0"/>
              <a:t>	</a:t>
            </a:r>
            <a:r>
              <a:rPr lang="en-US" dirty="0">
                <a:solidFill>
                  <a:srgbClr val="C00000"/>
                </a:solidFill>
              </a:rPr>
              <a:t>6</a:t>
            </a:r>
            <a:r>
              <a:rPr lang="en-US" dirty="0">
                <a:solidFill>
                  <a:srgbClr val="C00000"/>
                </a:solidFill>
                <a:sym typeface="Wingdings" panose="05000000000000000000" pitchFamily="2" charset="2"/>
              </a:rPr>
              <a:t>1 is natural loop</a:t>
            </a:r>
            <a:r>
              <a:rPr lang="en-US" dirty="0">
                <a:sym typeface="Wingdings" panose="05000000000000000000" pitchFamily="2" charset="2"/>
              </a:rPr>
              <a:t>.</a:t>
            </a:r>
            <a:endParaRPr lang="en-US" dirty="0"/>
          </a:p>
          <a:p>
            <a:endParaRPr lang="en-US" dirty="0"/>
          </a:p>
        </p:txBody>
      </p:sp>
      <p:sp>
        <p:nvSpPr>
          <p:cNvPr id="4" name="Oval 3"/>
          <p:cNvSpPr/>
          <p:nvPr/>
        </p:nvSpPr>
        <p:spPr>
          <a:xfrm>
            <a:off x="5543278" y="2827297"/>
            <a:ext cx="457200" cy="457200"/>
          </a:xfrm>
          <a:prstGeom prst="ellipse">
            <a:avLst/>
          </a:prstGeom>
          <a:solidFill>
            <a:srgbClr val="C00000"/>
          </a:solid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5" name="Straight Arrow Connector 4"/>
          <p:cNvCxnSpPr>
            <a:stCxn id="6" idx="5"/>
            <a:endCxn id="8" idx="1"/>
          </p:cNvCxnSpPr>
          <p:nvPr/>
        </p:nvCxnSpPr>
        <p:spPr>
          <a:xfrm>
            <a:off x="5921328" y="4141187"/>
            <a:ext cx="372613"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5543278" y="3750942"/>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 name="Oval 6"/>
          <p:cNvSpPr/>
          <p:nvPr/>
        </p:nvSpPr>
        <p:spPr>
          <a:xfrm>
            <a:off x="5557565" y="5008242"/>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8" name="Oval 7"/>
          <p:cNvSpPr/>
          <p:nvPr/>
        </p:nvSpPr>
        <p:spPr>
          <a:xfrm>
            <a:off x="6229078" y="4379592"/>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 name="Oval 8"/>
          <p:cNvSpPr/>
          <p:nvPr/>
        </p:nvSpPr>
        <p:spPr>
          <a:xfrm>
            <a:off x="4857478" y="4379592"/>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10" name="Straight Arrow Connector 9"/>
          <p:cNvCxnSpPr>
            <a:stCxn id="9" idx="5"/>
            <a:endCxn id="7" idx="1"/>
          </p:cNvCxnSpPr>
          <p:nvPr/>
        </p:nvCxnSpPr>
        <p:spPr>
          <a:xfrm>
            <a:off x="5235528" y="4769837"/>
            <a:ext cx="386900"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9" idx="7"/>
          </p:cNvCxnSpPr>
          <p:nvPr/>
        </p:nvCxnSpPr>
        <p:spPr>
          <a:xfrm flipH="1">
            <a:off x="5235528" y="4141187"/>
            <a:ext cx="372613"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7" idx="7"/>
          </p:cNvCxnSpPr>
          <p:nvPr/>
        </p:nvCxnSpPr>
        <p:spPr>
          <a:xfrm flipH="1">
            <a:off x="5935615" y="4769837"/>
            <a:ext cx="358326"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4"/>
          </p:cNvCxnSpPr>
          <p:nvPr/>
        </p:nvCxnSpPr>
        <p:spPr>
          <a:xfrm flipH="1">
            <a:off x="5764735" y="3284497"/>
            <a:ext cx="7143" cy="480513"/>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21600000" flipH="1" flipV="1">
            <a:off x="5981113" y="3048571"/>
            <a:ext cx="36576" cy="3017520"/>
          </a:xfrm>
          <a:prstGeom prst="curvedConnector3">
            <a:avLst>
              <a:gd name="adj1" fmla="val -3059900"/>
            </a:avLst>
          </a:prstGeom>
          <a:ln w="25400">
            <a:solidFill>
              <a:srgbClr val="0E47A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566196" y="5833844"/>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16" name="Straight Arrow Connector 15"/>
          <p:cNvCxnSpPr>
            <a:stCxn id="7" idx="4"/>
            <a:endCxn id="15" idx="0"/>
          </p:cNvCxnSpPr>
          <p:nvPr/>
        </p:nvCxnSpPr>
        <p:spPr>
          <a:xfrm>
            <a:off x="5779022" y="5465442"/>
            <a:ext cx="8631" cy="368402"/>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28878" y="2903637"/>
            <a:ext cx="914400" cy="304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Header</a:t>
            </a:r>
            <a:endParaRPr lang="en-US" b="1" dirty="0">
              <a:solidFill>
                <a:srgbClr val="C00000"/>
              </a:solidFill>
            </a:endParaRPr>
          </a:p>
        </p:txBody>
      </p:sp>
    </p:spTree>
    <p:extLst>
      <p:ext uri="{BB962C8B-B14F-4D97-AF65-F5344CB8AC3E}">
        <p14:creationId xmlns:p14="http://schemas.microsoft.com/office/powerpoint/2010/main" val="245662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par>
                                <p:cTn id="24" presetID="22"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par>
                                <p:cTn id="30" presetID="22" presetClass="entr" presetSubtype="1"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par>
                                <p:cTn id="33" presetID="22" presetClass="entr" presetSubtype="1"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2" presetClass="entr" presetSubtype="1"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par>
                                <p:cTn id="45" presetID="22" presetClass="entr" presetSubtype="1"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up)">
                                      <p:cBhvr>
                                        <p:cTn id="50" dur="500"/>
                                        <p:tgtEl>
                                          <p:spTgt spid="7"/>
                                        </p:tgtEl>
                                      </p:cBhvr>
                                    </p:animEffect>
                                  </p:childTnLst>
                                </p:cTn>
                              </p:par>
                              <p:par>
                                <p:cTn id="51" presetID="22" presetClass="entr" presetSubtype="4"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par>
                                <p:cTn id="54" presetID="22" presetClass="entr" presetSubtype="1"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up)">
                                      <p:cBhvr>
                                        <p:cTn id="56" dur="500"/>
                                        <p:tgtEl>
                                          <p:spTgt spid="16"/>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up)">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5"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Loops</a:t>
            </a:r>
          </a:p>
        </p:txBody>
      </p:sp>
      <p:sp>
        <p:nvSpPr>
          <p:cNvPr id="3" name="Content Placeholder 2"/>
          <p:cNvSpPr>
            <a:spLocks noGrp="1"/>
          </p:cNvSpPr>
          <p:nvPr>
            <p:ph idx="1"/>
          </p:nvPr>
        </p:nvSpPr>
        <p:spPr/>
        <p:txBody>
          <a:bodyPr/>
          <a:lstStyle/>
          <a:p>
            <a:pPr lvl="0"/>
            <a:r>
              <a:rPr lang="en-US" dirty="0"/>
              <a:t>The inner loop is a loop that contains no other loop.</a:t>
            </a:r>
          </a:p>
          <a:p>
            <a:pPr lvl="0"/>
            <a:r>
              <a:rPr lang="en-US" dirty="0"/>
              <a:t>Here the inner loop is 4</a:t>
            </a:r>
            <a:r>
              <a:rPr lang="en-US" dirty="0">
                <a:sym typeface="Wingdings" panose="05000000000000000000" pitchFamily="2" charset="2"/>
              </a:rPr>
              <a:t></a:t>
            </a:r>
            <a:r>
              <a:rPr lang="en-US" dirty="0"/>
              <a:t>2 that mean edge given by 2-3-4.</a:t>
            </a:r>
          </a:p>
          <a:p>
            <a:endParaRPr lang="en-US" dirty="0"/>
          </a:p>
        </p:txBody>
      </p:sp>
      <p:sp>
        <p:nvSpPr>
          <p:cNvPr id="4" name="Oval 3"/>
          <p:cNvSpPr/>
          <p:nvPr/>
        </p:nvSpPr>
        <p:spPr>
          <a:xfrm>
            <a:off x="5707966" y="2377713"/>
            <a:ext cx="457200"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5" name="Straight Arrow Connector 4"/>
          <p:cNvCxnSpPr>
            <a:endCxn id="7" idx="0"/>
          </p:cNvCxnSpPr>
          <p:nvPr/>
        </p:nvCxnSpPr>
        <p:spPr>
          <a:xfrm>
            <a:off x="5943709" y="3762761"/>
            <a:ext cx="1" cy="79589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5707966" y="3301358"/>
            <a:ext cx="442913" cy="4572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2</a:t>
            </a:r>
          </a:p>
        </p:txBody>
      </p:sp>
      <p:sp>
        <p:nvSpPr>
          <p:cNvPr id="7" name="Oval 6"/>
          <p:cNvSpPr/>
          <p:nvPr/>
        </p:nvSpPr>
        <p:spPr>
          <a:xfrm>
            <a:off x="5722253" y="4558658"/>
            <a:ext cx="442913" cy="4572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4</a:t>
            </a:r>
          </a:p>
        </p:txBody>
      </p:sp>
      <p:sp>
        <p:nvSpPr>
          <p:cNvPr id="8" name="Oval 7"/>
          <p:cNvSpPr/>
          <p:nvPr/>
        </p:nvSpPr>
        <p:spPr>
          <a:xfrm>
            <a:off x="5022166" y="3930008"/>
            <a:ext cx="442913" cy="4572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3</a:t>
            </a:r>
            <a:endParaRPr lang="en-US" dirty="0">
              <a:solidFill>
                <a:srgbClr val="C00000"/>
              </a:solidFill>
            </a:endParaRPr>
          </a:p>
        </p:txBody>
      </p:sp>
      <p:cxnSp>
        <p:nvCxnSpPr>
          <p:cNvPr id="9" name="Straight Arrow Connector 8"/>
          <p:cNvCxnSpPr/>
          <p:nvPr/>
        </p:nvCxnSpPr>
        <p:spPr>
          <a:xfrm>
            <a:off x="5415642" y="4320253"/>
            <a:ext cx="372613" cy="30536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8" idx="7"/>
          </p:cNvCxnSpPr>
          <p:nvPr/>
        </p:nvCxnSpPr>
        <p:spPr>
          <a:xfrm flipH="1">
            <a:off x="5400216" y="3691603"/>
            <a:ext cx="352889" cy="30536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0"/>
          </p:cNvCxnSpPr>
          <p:nvPr/>
        </p:nvCxnSpPr>
        <p:spPr>
          <a:xfrm flipH="1">
            <a:off x="5929423" y="2843878"/>
            <a:ext cx="14287" cy="45748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21600000" flipH="1" flipV="1">
            <a:off x="6131155" y="2539631"/>
            <a:ext cx="36576" cy="3108960"/>
          </a:xfrm>
          <a:prstGeom prst="curvedConnector3">
            <a:avLst>
              <a:gd name="adj1" fmla="val -3059900"/>
            </a:avLst>
          </a:prstGeom>
          <a:ln w="25400">
            <a:solidFill>
              <a:srgbClr val="0E47A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716816" y="5385428"/>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cxnSp>
        <p:nvCxnSpPr>
          <p:cNvPr id="14" name="Straight Arrow Connector 13"/>
          <p:cNvCxnSpPr>
            <a:stCxn id="7" idx="4"/>
            <a:endCxn id="13" idx="0"/>
          </p:cNvCxnSpPr>
          <p:nvPr/>
        </p:nvCxnSpPr>
        <p:spPr>
          <a:xfrm flipH="1">
            <a:off x="5938273" y="5015858"/>
            <a:ext cx="5437" cy="36957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20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par>
                                <p:cTn id="25" presetID="22" presetClass="entr" presetSubtype="1"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par>
                                <p:cTn id="31" presetID="22" presetClass="entr" presetSubtype="1"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par>
                                <p:cTn id="37" presetID="2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par>
                                <p:cTn id="40" presetID="22" presetClass="entr" presetSubtype="1"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Preheader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pPr>
                <a:r>
                  <a:rPr lang="en-US" dirty="0"/>
                  <a:t>Several transformation require us to move statements </a:t>
                </a:r>
                <a:r>
                  <a:rPr lang="en-US" dirty="0">
                    <a:solidFill>
                      <a:srgbClr val="C00000"/>
                    </a:solidFill>
                  </a:rPr>
                  <a:t>“before the header”</a:t>
                </a:r>
                <a:r>
                  <a:rPr lang="en-US" dirty="0"/>
                  <a:t>.</a:t>
                </a:r>
              </a:p>
              <a:p>
                <a:pPr>
                  <a:lnSpc>
                    <a:spcPct val="100000"/>
                  </a:lnSpc>
                </a:pPr>
                <a:r>
                  <a:rPr lang="en-US" dirty="0"/>
                  <a:t>Therefore begin treatment of a loop </a:t>
                </a:r>
                <a14:m>
                  <m:oMath xmlns:m="http://schemas.openxmlformats.org/officeDocument/2006/math">
                    <m:r>
                      <a:rPr lang="en-US" i="1" dirty="0">
                        <a:latin typeface="Cambria Math" panose="02040503050406030204" pitchFamily="18" charset="0"/>
                      </a:rPr>
                      <m:t>𝐿</m:t>
                    </m:r>
                  </m:oMath>
                </a14:m>
                <a:r>
                  <a:rPr lang="en-US" dirty="0"/>
                  <a:t> by creating a new block, called the </a:t>
                </a:r>
                <a:r>
                  <a:rPr lang="en-US" dirty="0" err="1"/>
                  <a:t>preheader</a:t>
                </a:r>
                <a:r>
                  <a:rPr lang="en-US" dirty="0"/>
                  <a:t>.</a:t>
                </a:r>
              </a:p>
              <a:p>
                <a:pPr>
                  <a:lnSpc>
                    <a:spcPct val="100000"/>
                  </a:lnSpc>
                </a:pPr>
                <a:r>
                  <a:rPr lang="en-US" dirty="0"/>
                  <a:t>The </a:t>
                </a:r>
                <a:r>
                  <a:rPr lang="en-US" dirty="0" err="1"/>
                  <a:t>preheader</a:t>
                </a:r>
                <a:r>
                  <a:rPr lang="en-US" dirty="0"/>
                  <a:t> has only the header as successor.</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763"/>
                </a:stretch>
              </a:blipFill>
            </p:spPr>
            <p:txBody>
              <a:bodyPr/>
              <a:lstStyle/>
              <a:p>
                <a:r>
                  <a:rPr lang="en-US">
                    <a:noFill/>
                  </a:rPr>
                  <a:t> </a:t>
                </a:r>
              </a:p>
            </p:txBody>
          </p:sp>
        </mc:Fallback>
      </mc:AlternateContent>
      <p:sp>
        <p:nvSpPr>
          <p:cNvPr id="4" name="Rectangle 3"/>
          <p:cNvSpPr>
            <a:spLocks noChangeArrowheads="1"/>
          </p:cNvSpPr>
          <p:nvPr/>
        </p:nvSpPr>
        <p:spPr bwMode="auto">
          <a:xfrm>
            <a:off x="5067862" y="3074230"/>
            <a:ext cx="1676400" cy="438150"/>
          </a:xfrm>
          <a:prstGeom prst="rect">
            <a:avLst/>
          </a:prstGeom>
          <a:solidFill>
            <a:srgbClr val="FFFFFF"/>
          </a:solidFill>
          <a:ln w="25400">
            <a:solidFill>
              <a:srgbClr val="0E47A1"/>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Preheader</a:t>
            </a:r>
          </a:p>
        </p:txBody>
      </p:sp>
      <p:sp>
        <p:nvSpPr>
          <p:cNvPr id="5" name="Rectangle 4"/>
          <p:cNvSpPr>
            <a:spLocks noChangeArrowheads="1"/>
          </p:cNvSpPr>
          <p:nvPr/>
        </p:nvSpPr>
        <p:spPr bwMode="auto">
          <a:xfrm>
            <a:off x="5096438" y="3695895"/>
            <a:ext cx="1676400" cy="403225"/>
          </a:xfrm>
          <a:prstGeom prst="rect">
            <a:avLst/>
          </a:prstGeom>
          <a:solidFill>
            <a:srgbClr val="FFFFFF"/>
          </a:solidFill>
          <a:ln w="25400">
            <a:solidFill>
              <a:srgbClr val="0E47A1"/>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Header</a:t>
            </a:r>
          </a:p>
        </p:txBody>
      </p:sp>
      <p:sp>
        <p:nvSpPr>
          <p:cNvPr id="6" name="Rectangle 5"/>
          <p:cNvSpPr>
            <a:spLocks noChangeArrowheads="1"/>
          </p:cNvSpPr>
          <p:nvPr/>
        </p:nvSpPr>
        <p:spPr bwMode="auto">
          <a:xfrm>
            <a:off x="5067863" y="4405189"/>
            <a:ext cx="1704976" cy="379730"/>
          </a:xfrm>
          <a:prstGeom prst="rect">
            <a:avLst/>
          </a:prstGeom>
          <a:solidFill>
            <a:srgbClr val="FFFFFF"/>
          </a:solidFill>
          <a:ln w="25400">
            <a:solidFill>
              <a:srgbClr val="0E47A1"/>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B</a:t>
            </a:r>
            <a:r>
              <a:rPr lang="en-US" baseline="-25000">
                <a:effectLst/>
                <a:latin typeface="Calibri" panose="020F0502020204030204" pitchFamily="34" charset="0"/>
                <a:ea typeface="Calibri" panose="020F0502020204030204" pitchFamily="34" charset="0"/>
                <a:cs typeface="Times New Roman" panose="02020603050405020304" pitchFamily="18" charset="0"/>
              </a:rPr>
              <a:t>0</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AutoShape 7"/>
          <p:cNvCxnSpPr>
            <a:cxnSpLocks noChangeShapeType="1"/>
          </p:cNvCxnSpPr>
          <p:nvPr/>
        </p:nvCxnSpPr>
        <p:spPr bwMode="auto">
          <a:xfrm flipH="1">
            <a:off x="5934638" y="3520954"/>
            <a:ext cx="318" cy="189229"/>
          </a:xfrm>
          <a:prstGeom prst="straightConnector1">
            <a:avLst/>
          </a:prstGeom>
          <a:noFill/>
          <a:ln w="25400">
            <a:solidFill>
              <a:srgbClr val="0E47A1"/>
            </a:solidFill>
            <a:round/>
            <a:headEnd/>
            <a:tailEnd type="triangle" w="med" len="med"/>
          </a:ln>
          <a:extLst>
            <a:ext uri="{909E8E84-426E-40DD-AFC4-6F175D3DCCD1}">
              <a14:hiddenFill xmlns:a14="http://schemas.microsoft.com/office/drawing/2010/main">
                <a:noFill/>
              </a14:hiddenFill>
            </a:ext>
          </a:extLst>
        </p:spPr>
      </p:cxnSp>
      <p:cxnSp>
        <p:nvCxnSpPr>
          <p:cNvPr id="8" name="AutoShape 8"/>
          <p:cNvCxnSpPr>
            <a:cxnSpLocks noChangeShapeType="1"/>
          </p:cNvCxnSpPr>
          <p:nvPr/>
        </p:nvCxnSpPr>
        <p:spPr bwMode="auto">
          <a:xfrm flipH="1">
            <a:off x="6981119" y="3872107"/>
            <a:ext cx="635" cy="773748"/>
          </a:xfrm>
          <a:prstGeom prst="straightConnector1">
            <a:avLst/>
          </a:prstGeom>
          <a:noFill/>
          <a:ln w="25400">
            <a:solidFill>
              <a:srgbClr val="0E47A1"/>
            </a:solidFill>
            <a:round/>
            <a:headEnd/>
            <a:tailEnd/>
          </a:ln>
          <a:extLst>
            <a:ext uri="{909E8E84-426E-40DD-AFC4-6F175D3DCCD1}">
              <a14:hiddenFill xmlns:a14="http://schemas.microsoft.com/office/drawing/2010/main">
                <a:noFill/>
              </a14:hiddenFill>
            </a:ext>
          </a:extLst>
        </p:spPr>
      </p:cxnSp>
      <p:cxnSp>
        <p:nvCxnSpPr>
          <p:cNvPr id="9" name="AutoShape 9"/>
          <p:cNvCxnSpPr>
            <a:cxnSpLocks noChangeShapeType="1"/>
          </p:cNvCxnSpPr>
          <p:nvPr/>
        </p:nvCxnSpPr>
        <p:spPr bwMode="auto">
          <a:xfrm flipH="1">
            <a:off x="6767759" y="3872107"/>
            <a:ext cx="213360" cy="0"/>
          </a:xfrm>
          <a:prstGeom prst="straightConnector1">
            <a:avLst/>
          </a:prstGeom>
          <a:noFill/>
          <a:ln w="25400">
            <a:solidFill>
              <a:srgbClr val="0E47A1"/>
            </a:solidFill>
            <a:round/>
            <a:headEnd/>
            <a:tailEnd type="triangle" w="med" len="med"/>
          </a:ln>
          <a:extLst>
            <a:ext uri="{909E8E84-426E-40DD-AFC4-6F175D3DCCD1}">
              <a14:hiddenFill xmlns:a14="http://schemas.microsoft.com/office/drawing/2010/main">
                <a:noFill/>
              </a14:hiddenFill>
            </a:ext>
          </a:extLst>
        </p:spPr>
      </p:cxnSp>
      <p:cxnSp>
        <p:nvCxnSpPr>
          <p:cNvPr id="10" name="AutoShape 10"/>
          <p:cNvCxnSpPr>
            <a:cxnSpLocks noChangeShapeType="1"/>
          </p:cNvCxnSpPr>
          <p:nvPr/>
        </p:nvCxnSpPr>
        <p:spPr bwMode="auto">
          <a:xfrm flipH="1">
            <a:off x="6767759" y="4645855"/>
            <a:ext cx="213360" cy="0"/>
          </a:xfrm>
          <a:prstGeom prst="straightConnector1">
            <a:avLst/>
          </a:prstGeom>
          <a:noFill/>
          <a:ln w="25400">
            <a:solidFill>
              <a:srgbClr val="0E47A1"/>
            </a:solidFill>
            <a:round/>
            <a:headEnd/>
            <a:tailEnd/>
          </a:ln>
          <a:extLst>
            <a:ext uri="{909E8E84-426E-40DD-AFC4-6F175D3DCCD1}">
              <a14:hiddenFill xmlns:a14="http://schemas.microsoft.com/office/drawing/2010/main">
                <a:noFill/>
              </a14:hiddenFill>
            </a:ext>
          </a:extLst>
        </p:spPr>
      </p:cxnSp>
      <p:cxnSp>
        <p:nvCxnSpPr>
          <p:cNvPr id="11" name="AutoShape 11"/>
          <p:cNvCxnSpPr>
            <a:cxnSpLocks noChangeShapeType="1"/>
          </p:cNvCxnSpPr>
          <p:nvPr/>
        </p:nvCxnSpPr>
        <p:spPr bwMode="auto">
          <a:xfrm flipV="1">
            <a:off x="4865297" y="3900686"/>
            <a:ext cx="0" cy="741046"/>
          </a:xfrm>
          <a:prstGeom prst="straightConnector1">
            <a:avLst/>
          </a:prstGeom>
          <a:noFill/>
          <a:ln w="25400">
            <a:solidFill>
              <a:srgbClr val="0E47A1"/>
            </a:solidFill>
            <a:round/>
            <a:headEnd/>
            <a:tailEnd/>
          </a:ln>
          <a:extLst>
            <a:ext uri="{909E8E84-426E-40DD-AFC4-6F175D3DCCD1}">
              <a14:hiddenFill xmlns:a14="http://schemas.microsoft.com/office/drawing/2010/main">
                <a:noFill/>
              </a14:hiddenFill>
            </a:ext>
          </a:extLst>
        </p:spPr>
      </p:cxnSp>
      <p:cxnSp>
        <p:nvCxnSpPr>
          <p:cNvPr id="12" name="AutoShape 12"/>
          <p:cNvCxnSpPr>
            <a:cxnSpLocks noChangeShapeType="1"/>
          </p:cNvCxnSpPr>
          <p:nvPr/>
        </p:nvCxnSpPr>
        <p:spPr bwMode="auto">
          <a:xfrm>
            <a:off x="4879585" y="3914974"/>
            <a:ext cx="202565" cy="0"/>
          </a:xfrm>
          <a:prstGeom prst="straightConnector1">
            <a:avLst/>
          </a:prstGeom>
          <a:noFill/>
          <a:ln w="25400">
            <a:solidFill>
              <a:srgbClr val="0E47A1"/>
            </a:solidFill>
            <a:round/>
            <a:headEnd/>
            <a:tailEnd type="triangle" w="med" len="med"/>
          </a:ln>
          <a:extLst>
            <a:ext uri="{909E8E84-426E-40DD-AFC4-6F175D3DCCD1}">
              <a14:hiddenFill xmlns:a14="http://schemas.microsoft.com/office/drawing/2010/main">
                <a:noFill/>
              </a14:hiddenFill>
            </a:ext>
          </a:extLst>
        </p:spPr>
      </p:cxnSp>
      <p:cxnSp>
        <p:nvCxnSpPr>
          <p:cNvPr id="13" name="AutoShape 13"/>
          <p:cNvCxnSpPr>
            <a:cxnSpLocks noChangeShapeType="1"/>
          </p:cNvCxnSpPr>
          <p:nvPr/>
        </p:nvCxnSpPr>
        <p:spPr bwMode="auto">
          <a:xfrm>
            <a:off x="4865297" y="4641731"/>
            <a:ext cx="202565" cy="0"/>
          </a:xfrm>
          <a:prstGeom prst="straightConnector1">
            <a:avLst/>
          </a:prstGeom>
          <a:noFill/>
          <a:ln w="25400">
            <a:solidFill>
              <a:srgbClr val="0E47A1"/>
            </a:solidFill>
            <a:round/>
            <a:headEnd/>
            <a:tailEnd/>
          </a:ln>
          <a:extLst>
            <a:ext uri="{909E8E84-426E-40DD-AFC4-6F175D3DCCD1}">
              <a14:hiddenFill xmlns:a14="http://schemas.microsoft.com/office/drawing/2010/main">
                <a:noFill/>
              </a14:hiddenFill>
            </a:ext>
          </a:extLst>
        </p:spPr>
      </p:cxnSp>
      <p:cxnSp>
        <p:nvCxnSpPr>
          <p:cNvPr id="14" name="AutoShape 14"/>
          <p:cNvCxnSpPr>
            <a:cxnSpLocks noChangeShapeType="1"/>
          </p:cNvCxnSpPr>
          <p:nvPr/>
        </p:nvCxnSpPr>
        <p:spPr bwMode="auto">
          <a:xfrm>
            <a:off x="5462197" y="2839598"/>
            <a:ext cx="295910" cy="226695"/>
          </a:xfrm>
          <a:prstGeom prst="straightConnector1">
            <a:avLst/>
          </a:prstGeom>
          <a:noFill/>
          <a:ln w="25400">
            <a:solidFill>
              <a:srgbClr val="0E47A1"/>
            </a:solidFill>
            <a:round/>
            <a:headEnd/>
            <a:tailEnd type="triangle" w="med" len="med"/>
          </a:ln>
          <a:extLst>
            <a:ext uri="{909E8E84-426E-40DD-AFC4-6F175D3DCCD1}">
              <a14:hiddenFill xmlns:a14="http://schemas.microsoft.com/office/drawing/2010/main">
                <a:noFill/>
              </a14:hiddenFill>
            </a:ext>
          </a:extLst>
        </p:spPr>
      </p:cxnSp>
      <p:cxnSp>
        <p:nvCxnSpPr>
          <p:cNvPr id="15" name="AutoShape 15"/>
          <p:cNvCxnSpPr>
            <a:cxnSpLocks noChangeShapeType="1"/>
          </p:cNvCxnSpPr>
          <p:nvPr/>
        </p:nvCxnSpPr>
        <p:spPr bwMode="auto">
          <a:xfrm flipH="1">
            <a:off x="6112120" y="2839598"/>
            <a:ext cx="285115" cy="226695"/>
          </a:xfrm>
          <a:prstGeom prst="straightConnector1">
            <a:avLst/>
          </a:prstGeom>
          <a:noFill/>
          <a:ln w="25400">
            <a:solidFill>
              <a:srgbClr val="0E47A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9938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par>
                                <p:cTn id="20" presetID="22" presetClass="entr" presetSubtype="1"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par>
                                <p:cTn id="26" presetID="22" presetClass="entr" presetSubtype="1"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par>
                                <p:cTn id="35" presetID="22" presetClass="entr" presetSubtype="1"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par>
                                <p:cTn id="38" presetID="22" presetClass="entr" presetSubtype="1"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up)">
                                      <p:cBhvr>
                                        <p:cTn id="40" dur="500"/>
                                        <p:tgtEl>
                                          <p:spTgt spid="11"/>
                                        </p:tgtEl>
                                      </p:cBhvr>
                                    </p:animEffec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Reducible Flow Graph</a:t>
            </a:r>
          </a:p>
        </p:txBody>
      </p:sp>
      <p:sp>
        <p:nvSpPr>
          <p:cNvPr id="3" name="Content Placeholder 2"/>
          <p:cNvSpPr>
            <a:spLocks noGrp="1"/>
          </p:cNvSpPr>
          <p:nvPr>
            <p:ph idx="1"/>
          </p:nvPr>
        </p:nvSpPr>
        <p:spPr/>
        <p:txBody>
          <a:bodyPr/>
          <a:lstStyle/>
          <a:p>
            <a:pPr lvl="0">
              <a:lnSpc>
                <a:spcPct val="100000"/>
              </a:lnSpc>
            </a:pPr>
            <a:r>
              <a:rPr lang="en-US" dirty="0"/>
              <a:t>The reducible graph is a flow graph in which there are two types of edges forward edges and backward edges. </a:t>
            </a:r>
          </a:p>
          <a:p>
            <a:pPr lvl="0">
              <a:lnSpc>
                <a:spcPct val="100000"/>
              </a:lnSpc>
            </a:pPr>
            <a:r>
              <a:rPr lang="en-US" dirty="0"/>
              <a:t>These edges have following properties,</a:t>
            </a:r>
          </a:p>
          <a:p>
            <a:pPr marL="857250" lvl="1" indent="-457200">
              <a:lnSpc>
                <a:spcPct val="100000"/>
              </a:lnSpc>
              <a:buFont typeface="+mj-lt"/>
              <a:buAutoNum type="arabicPeriod"/>
            </a:pPr>
            <a:r>
              <a:rPr lang="en-US" sz="2400" dirty="0"/>
              <a:t>The </a:t>
            </a:r>
            <a:r>
              <a:rPr lang="en-US" sz="2400" dirty="0">
                <a:solidFill>
                  <a:srgbClr val="C00000"/>
                </a:solidFill>
              </a:rPr>
              <a:t>forward edge forms an acyclic graph</a:t>
            </a:r>
            <a:r>
              <a:rPr lang="en-US" sz="2400" dirty="0"/>
              <a:t>.</a:t>
            </a:r>
          </a:p>
          <a:p>
            <a:pPr marL="857250" lvl="1" indent="-457200">
              <a:lnSpc>
                <a:spcPct val="100000"/>
              </a:lnSpc>
              <a:buFont typeface="+mj-lt"/>
              <a:buAutoNum type="arabicPeriod"/>
            </a:pPr>
            <a:r>
              <a:rPr lang="en-US" sz="2400" dirty="0"/>
              <a:t>The </a:t>
            </a:r>
            <a:r>
              <a:rPr lang="en-US" sz="2400" dirty="0">
                <a:solidFill>
                  <a:srgbClr val="C00000"/>
                </a:solidFill>
              </a:rPr>
              <a:t>back edges are such edges whose head dominates their tail</a:t>
            </a:r>
            <a:r>
              <a:rPr lang="en-US" sz="2400" dirty="0"/>
              <a:t>.</a:t>
            </a:r>
          </a:p>
          <a:p>
            <a:endParaRPr lang="en-US" dirty="0"/>
          </a:p>
        </p:txBody>
      </p:sp>
      <p:sp>
        <p:nvSpPr>
          <p:cNvPr id="4" name="Oval 3"/>
          <p:cNvSpPr/>
          <p:nvPr/>
        </p:nvSpPr>
        <p:spPr>
          <a:xfrm>
            <a:off x="5229665" y="3249918"/>
            <a:ext cx="457200"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5" name="Straight Arrow Connector 4"/>
          <p:cNvCxnSpPr>
            <a:stCxn id="6" idx="5"/>
            <a:endCxn id="8" idx="1"/>
          </p:cNvCxnSpPr>
          <p:nvPr/>
        </p:nvCxnSpPr>
        <p:spPr>
          <a:xfrm>
            <a:off x="5607715" y="4563808"/>
            <a:ext cx="372613"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5229665" y="4173563"/>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 name="Oval 6"/>
          <p:cNvSpPr/>
          <p:nvPr/>
        </p:nvSpPr>
        <p:spPr>
          <a:xfrm>
            <a:off x="5243952" y="5430863"/>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8" name="Oval 7"/>
          <p:cNvSpPr/>
          <p:nvPr/>
        </p:nvSpPr>
        <p:spPr>
          <a:xfrm>
            <a:off x="5915465" y="4802213"/>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 name="Oval 8"/>
          <p:cNvSpPr/>
          <p:nvPr/>
        </p:nvSpPr>
        <p:spPr>
          <a:xfrm>
            <a:off x="4543865" y="4802213"/>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10" name="Straight Arrow Connector 9"/>
          <p:cNvCxnSpPr/>
          <p:nvPr/>
        </p:nvCxnSpPr>
        <p:spPr>
          <a:xfrm>
            <a:off x="4937341" y="5192458"/>
            <a:ext cx="372613"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9" idx="7"/>
          </p:cNvCxnSpPr>
          <p:nvPr/>
        </p:nvCxnSpPr>
        <p:spPr>
          <a:xfrm flipH="1">
            <a:off x="4921915" y="4563808"/>
            <a:ext cx="372613"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7" idx="7"/>
          </p:cNvCxnSpPr>
          <p:nvPr/>
        </p:nvCxnSpPr>
        <p:spPr>
          <a:xfrm flipH="1">
            <a:off x="5622002" y="5192458"/>
            <a:ext cx="358326"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4"/>
            <a:endCxn id="6" idx="0"/>
          </p:cNvCxnSpPr>
          <p:nvPr/>
        </p:nvCxnSpPr>
        <p:spPr>
          <a:xfrm flipH="1">
            <a:off x="5451122" y="3707118"/>
            <a:ext cx="7143" cy="466445"/>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21600000" flipH="1" flipV="1">
            <a:off x="5654289" y="3426845"/>
            <a:ext cx="36576" cy="2286000"/>
          </a:xfrm>
          <a:prstGeom prst="curvedConnector3">
            <a:avLst>
              <a:gd name="adj1" fmla="val -3059900"/>
            </a:avLst>
          </a:prstGeom>
          <a:ln w="25400">
            <a:solidFill>
              <a:srgbClr val="0E47A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06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par>
                                <p:cTn id="24" presetID="22"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par>
                                <p:cTn id="30" presetID="22" presetClass="entr" presetSubtype="1"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par>
                                <p:cTn id="33" presetID="22" presetClass="entr" presetSubtype="1"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2" presetClass="entr" presetSubtype="1"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par>
                                <p:cTn id="45" presetID="22" presetClass="entr" presetSubtype="1"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up)">
                                      <p:cBhvr>
                                        <p:cTn id="50" dur="500"/>
                                        <p:tgtEl>
                                          <p:spTgt spid="7"/>
                                        </p:tgtEl>
                                      </p:cBhvr>
                                    </p:animEffect>
                                  </p:childTnLst>
                                </p:cTn>
                              </p:par>
                              <p:par>
                                <p:cTn id="51" presetID="22" presetClass="entr" presetSubtype="4"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Nonreducible</a:t>
            </a:r>
            <a:r>
              <a:rPr lang="en-US" dirty="0"/>
              <a:t> Flow Graph</a:t>
            </a:r>
          </a:p>
        </p:txBody>
      </p:sp>
      <p:sp>
        <p:nvSpPr>
          <p:cNvPr id="3" name="Content Placeholder 2"/>
          <p:cNvSpPr>
            <a:spLocks noGrp="1"/>
          </p:cNvSpPr>
          <p:nvPr>
            <p:ph idx="1"/>
          </p:nvPr>
        </p:nvSpPr>
        <p:spPr/>
        <p:txBody>
          <a:bodyPr/>
          <a:lstStyle/>
          <a:p>
            <a:pPr lvl="0">
              <a:lnSpc>
                <a:spcPct val="100000"/>
              </a:lnSpc>
            </a:pPr>
            <a:r>
              <a:rPr lang="en-US" dirty="0"/>
              <a:t>A non reducible flow graph is a flow graph in which:</a:t>
            </a:r>
          </a:p>
          <a:p>
            <a:pPr marL="857250" lvl="1" indent="-457200">
              <a:lnSpc>
                <a:spcPct val="100000"/>
              </a:lnSpc>
              <a:buFont typeface="+mj-lt"/>
              <a:buAutoNum type="arabicPeriod"/>
            </a:pPr>
            <a:r>
              <a:rPr lang="en-US" sz="2400" dirty="0"/>
              <a:t>There are no back edges.</a:t>
            </a:r>
          </a:p>
          <a:p>
            <a:pPr marL="857250" lvl="1" indent="-457200">
              <a:lnSpc>
                <a:spcPct val="100000"/>
              </a:lnSpc>
              <a:buFont typeface="+mj-lt"/>
              <a:buAutoNum type="arabicPeriod"/>
            </a:pPr>
            <a:r>
              <a:rPr lang="en-US" sz="2400" dirty="0"/>
              <a:t>Forward edges may produce cycle in the graph.</a:t>
            </a:r>
          </a:p>
          <a:p>
            <a:endParaRPr lang="en-US" dirty="0"/>
          </a:p>
        </p:txBody>
      </p:sp>
      <p:cxnSp>
        <p:nvCxnSpPr>
          <p:cNvPr id="4" name="Straight Arrow Connector 3"/>
          <p:cNvCxnSpPr>
            <a:stCxn id="5" idx="5"/>
            <a:endCxn id="6" idx="1"/>
          </p:cNvCxnSpPr>
          <p:nvPr/>
        </p:nvCxnSpPr>
        <p:spPr>
          <a:xfrm>
            <a:off x="5030939" y="3192207"/>
            <a:ext cx="372613"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4652889" y="2801962"/>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 name="Oval 5"/>
          <p:cNvSpPr/>
          <p:nvPr/>
        </p:nvSpPr>
        <p:spPr>
          <a:xfrm>
            <a:off x="5338689" y="3430612"/>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 name="Oval 6"/>
          <p:cNvSpPr/>
          <p:nvPr/>
        </p:nvSpPr>
        <p:spPr>
          <a:xfrm>
            <a:off x="3967089" y="3430612"/>
            <a:ext cx="442913" cy="457200"/>
          </a:xfrm>
          <a:prstGeom prst="ellipse">
            <a:avLst/>
          </a:prstGeom>
          <a:noFill/>
          <a:ln w="25400">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8" name="Straight Arrow Connector 7"/>
          <p:cNvCxnSpPr>
            <a:endCxn id="7" idx="7"/>
          </p:cNvCxnSpPr>
          <p:nvPr/>
        </p:nvCxnSpPr>
        <p:spPr>
          <a:xfrm flipH="1">
            <a:off x="4345139" y="3192207"/>
            <a:ext cx="352889" cy="30536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a:endCxn id="7" idx="6"/>
          </p:cNvCxnSpPr>
          <p:nvPr/>
        </p:nvCxnSpPr>
        <p:spPr>
          <a:xfrm flipH="1">
            <a:off x="4410002" y="3659212"/>
            <a:ext cx="928687" cy="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5"/>
          </p:cNvCxnSpPr>
          <p:nvPr/>
        </p:nvCxnSpPr>
        <p:spPr>
          <a:xfrm flipH="1">
            <a:off x="4345139" y="3820857"/>
            <a:ext cx="1058413" cy="0"/>
          </a:xfrm>
          <a:prstGeom prst="straightConnector1">
            <a:avLst/>
          </a:prstGeom>
          <a:ln w="25400">
            <a:solidFill>
              <a:srgbClr val="0E47A1"/>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18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2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par>
                                <p:cTn id="21" presetID="2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par>
                                <p:cTn id="27" presetID="22" presetClass="entr" presetSubtype="1"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par>
                                <p:cTn id="33" presetID="22" presetClass="entr" presetSubtype="1"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Data Flow Analysis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773375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Data Flow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lnSpc>
                    <a:spcPct val="100000"/>
                  </a:lnSpc>
                </a:pPr>
                <a:r>
                  <a:rPr lang="en-US" dirty="0"/>
                  <a:t>Data flow equations are the equations representing the expressions that are appearing in the flow graph. </a:t>
                </a:r>
              </a:p>
              <a:p>
                <a:pPr lvl="0">
                  <a:lnSpc>
                    <a:spcPct val="100000"/>
                  </a:lnSpc>
                </a:pPr>
                <a:r>
                  <a:rPr lang="en-US" dirty="0"/>
                  <a:t>Data flow information can be collected by setting up and solving systems of equations that relate information at various points in a program. </a:t>
                </a:r>
              </a:p>
              <a:p>
                <a:pPr lvl="0">
                  <a:lnSpc>
                    <a:spcPct val="100000"/>
                  </a:lnSpc>
                </a:pPr>
                <a:r>
                  <a:rPr lang="en-US" dirty="0"/>
                  <a:t>The data flow equation written in a form of equation such that,</a:t>
                </a:r>
              </a:p>
              <a:p>
                <a:pPr marL="0" indent="0">
                  <a:lnSpc>
                    <a:spcPct val="100000"/>
                  </a:lnSpc>
                  <a:buNone/>
                </a:pPr>
                <a:r>
                  <a:rPr lang="en-US" dirty="0"/>
                  <a:t>		</a:t>
                </a:r>
                <a14:m>
                  <m:oMath xmlns:m="http://schemas.openxmlformats.org/officeDocument/2006/math">
                    <m:r>
                      <a:rPr lang="en-US" b="1" i="1" dirty="0" smtClean="0">
                        <a:solidFill>
                          <a:srgbClr val="0E47A1"/>
                        </a:solidFill>
                        <a:latin typeface="Cambria Math" panose="02040503050406030204" pitchFamily="18" charset="0"/>
                      </a:rPr>
                      <m:t>𝒐𝒖𝒕</m:t>
                    </m:r>
                    <m:r>
                      <a:rPr lang="en-US" b="1" i="1" dirty="0" smtClean="0">
                        <a:solidFill>
                          <a:srgbClr val="0E47A1"/>
                        </a:solidFill>
                        <a:latin typeface="Cambria Math" panose="02040503050406030204" pitchFamily="18" charset="0"/>
                      </a:rPr>
                      <m:t> [</m:t>
                    </m:r>
                    <m:r>
                      <a:rPr lang="en-US" b="1" i="1" dirty="0">
                        <a:solidFill>
                          <a:srgbClr val="0E47A1"/>
                        </a:solidFill>
                        <a:latin typeface="Cambria Math" panose="02040503050406030204" pitchFamily="18" charset="0"/>
                      </a:rPr>
                      <m:t>𝑺</m:t>
                    </m:r>
                    <m:r>
                      <a:rPr lang="en-US" b="1" i="1" dirty="0">
                        <a:solidFill>
                          <a:srgbClr val="0E47A1"/>
                        </a:solidFill>
                        <a:latin typeface="Cambria Math" panose="02040503050406030204" pitchFamily="18" charset="0"/>
                      </a:rPr>
                      <m:t>] = </m:t>
                    </m:r>
                    <m:r>
                      <a:rPr lang="en-US" b="1" i="1" dirty="0">
                        <a:solidFill>
                          <a:srgbClr val="0E47A1"/>
                        </a:solidFill>
                        <a:latin typeface="Cambria Math" panose="02040503050406030204" pitchFamily="18" charset="0"/>
                      </a:rPr>
                      <m:t>𝒈𝒆𝒏</m:t>
                    </m:r>
                    <m:r>
                      <a:rPr lang="en-US" b="1" i="1" dirty="0">
                        <a:solidFill>
                          <a:srgbClr val="0E47A1"/>
                        </a:solidFill>
                        <a:latin typeface="Cambria Math" panose="02040503050406030204" pitchFamily="18" charset="0"/>
                      </a:rPr>
                      <m:t>[</m:t>
                    </m:r>
                    <m:r>
                      <a:rPr lang="en-US" b="1" i="1" dirty="0">
                        <a:solidFill>
                          <a:srgbClr val="0E47A1"/>
                        </a:solidFill>
                        <a:latin typeface="Cambria Math" panose="02040503050406030204" pitchFamily="18" charset="0"/>
                      </a:rPr>
                      <m:t>𝑺</m:t>
                    </m:r>
                    <m:r>
                      <a:rPr lang="en-US" b="1" i="1" dirty="0">
                        <a:solidFill>
                          <a:srgbClr val="0E47A1"/>
                        </a:solidFill>
                        <a:latin typeface="Cambria Math" panose="02040503050406030204" pitchFamily="18" charset="0"/>
                      </a:rPr>
                      <m:t>] </m:t>
                    </m:r>
                    <m:r>
                      <a:rPr lang="en-US" b="1" i="1" dirty="0">
                        <a:solidFill>
                          <a:srgbClr val="0E47A1"/>
                        </a:solidFill>
                        <a:latin typeface="Cambria Math" panose="02040503050406030204" pitchFamily="18" charset="0"/>
                      </a:rPr>
                      <m:t>𝑼</m:t>
                    </m:r>
                    <m:r>
                      <a:rPr lang="en-US" b="1" i="1" dirty="0">
                        <a:solidFill>
                          <a:srgbClr val="0E47A1"/>
                        </a:solidFill>
                        <a:latin typeface="Cambria Math" panose="02040503050406030204" pitchFamily="18" charset="0"/>
                      </a:rPr>
                      <m:t> (</m:t>
                    </m:r>
                    <m:r>
                      <a:rPr lang="en-US" b="1" i="1" dirty="0">
                        <a:solidFill>
                          <a:srgbClr val="0E47A1"/>
                        </a:solidFill>
                        <a:latin typeface="Cambria Math" panose="02040503050406030204" pitchFamily="18" charset="0"/>
                      </a:rPr>
                      <m:t>𝒊𝒏</m:t>
                    </m:r>
                    <m:r>
                      <a:rPr lang="en-US" b="1" i="1" dirty="0">
                        <a:solidFill>
                          <a:srgbClr val="0E47A1"/>
                        </a:solidFill>
                        <a:latin typeface="Cambria Math" panose="02040503050406030204" pitchFamily="18" charset="0"/>
                      </a:rPr>
                      <m:t>[</m:t>
                    </m:r>
                    <m:r>
                      <a:rPr lang="en-US" b="1" i="1" dirty="0">
                        <a:solidFill>
                          <a:srgbClr val="0E47A1"/>
                        </a:solidFill>
                        <a:latin typeface="Cambria Math" panose="02040503050406030204" pitchFamily="18" charset="0"/>
                      </a:rPr>
                      <m:t>𝑺</m:t>
                    </m:r>
                    <m:r>
                      <a:rPr lang="en-US" b="1" i="1" dirty="0">
                        <a:solidFill>
                          <a:srgbClr val="0E47A1"/>
                        </a:solidFill>
                        <a:latin typeface="Cambria Math" panose="02040503050406030204" pitchFamily="18" charset="0"/>
                      </a:rPr>
                      <m:t>] −</m:t>
                    </m:r>
                    <m:r>
                      <a:rPr lang="en-US" b="1" i="1" dirty="0">
                        <a:solidFill>
                          <a:srgbClr val="0E47A1"/>
                        </a:solidFill>
                        <a:latin typeface="Cambria Math" panose="02040503050406030204" pitchFamily="18" charset="0"/>
                      </a:rPr>
                      <m:t>𝒌𝒊𝒍𝒍</m:t>
                    </m:r>
                    <m:r>
                      <a:rPr lang="en-US" b="1" i="1" dirty="0">
                        <a:solidFill>
                          <a:srgbClr val="0E47A1"/>
                        </a:solidFill>
                        <a:latin typeface="Cambria Math" panose="02040503050406030204" pitchFamily="18" charset="0"/>
                      </a:rPr>
                      <m:t>[</m:t>
                    </m:r>
                    <m:r>
                      <a:rPr lang="en-US" b="1" i="1" dirty="0">
                        <a:solidFill>
                          <a:srgbClr val="0E47A1"/>
                        </a:solidFill>
                        <a:latin typeface="Cambria Math" panose="02040503050406030204" pitchFamily="18" charset="0"/>
                      </a:rPr>
                      <m:t>𝑺</m:t>
                    </m:r>
                    <m:r>
                      <a:rPr lang="en-US" b="1" i="1" dirty="0">
                        <a:solidFill>
                          <a:srgbClr val="0E47A1"/>
                        </a:solidFill>
                        <a:latin typeface="Cambria Math" panose="02040503050406030204" pitchFamily="18" charset="0"/>
                      </a:rPr>
                      <m:t>])</m:t>
                    </m:r>
                  </m:oMath>
                </a14:m>
                <a:endParaRPr lang="en-US" b="1" dirty="0">
                  <a:solidFill>
                    <a:srgbClr val="0E47A1"/>
                  </a:solidFill>
                </a:endParaRPr>
              </a:p>
              <a:p>
                <a:pPr lvl="0">
                  <a:lnSpc>
                    <a:spcPct val="100000"/>
                  </a:lnSpc>
                </a:pPr>
                <a:r>
                  <a:rPr lang="en-US" dirty="0"/>
                  <a:t>Data flow equation can be read as “the information at the end of a statement is either generated within a statement, or enters at the beginning and is not killed as control flows through the statement”.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763" r="-818"/>
                </a:stretch>
              </a:blipFill>
            </p:spPr>
            <p:txBody>
              <a:bodyPr/>
              <a:lstStyle/>
              <a:p>
                <a:r>
                  <a:rPr lang="en-US">
                    <a:noFill/>
                  </a:rPr>
                  <a:t> </a:t>
                </a:r>
              </a:p>
            </p:txBody>
          </p:sp>
        </mc:Fallback>
      </mc:AlternateContent>
    </p:spTree>
    <p:extLst>
      <p:ext uri="{BB962C8B-B14F-4D97-AF65-F5344CB8AC3E}">
        <p14:creationId xmlns:p14="http://schemas.microsoft.com/office/powerpoint/2010/main" val="176419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Data Flow Analysis</a:t>
            </a:r>
          </a:p>
        </p:txBody>
      </p:sp>
      <p:sp>
        <p:nvSpPr>
          <p:cNvPr id="3" name="Content Placeholder 2"/>
          <p:cNvSpPr>
            <a:spLocks noGrp="1"/>
          </p:cNvSpPr>
          <p:nvPr>
            <p:ph idx="1"/>
          </p:nvPr>
        </p:nvSpPr>
        <p:spPr/>
        <p:txBody>
          <a:bodyPr/>
          <a:lstStyle/>
          <a:p>
            <a:pPr lvl="0">
              <a:lnSpc>
                <a:spcPct val="100000"/>
              </a:lnSpc>
            </a:pPr>
            <a:r>
              <a:rPr lang="en-US" dirty="0"/>
              <a:t>The details of how dataflow equations are set up and solved depend on three factors.</a:t>
            </a:r>
          </a:p>
          <a:p>
            <a:pPr marL="457200" indent="-457200">
              <a:lnSpc>
                <a:spcPct val="100000"/>
              </a:lnSpc>
              <a:buFont typeface="+mj-lt"/>
              <a:buAutoNum type="arabicPeriod"/>
            </a:pPr>
            <a:r>
              <a:rPr lang="en-US" dirty="0"/>
              <a:t>The notions of </a:t>
            </a:r>
            <a:r>
              <a:rPr lang="en-US" dirty="0" smtClean="0"/>
              <a:t>generating, </a:t>
            </a:r>
            <a:r>
              <a:rPr lang="en-US" dirty="0"/>
              <a:t>i.e., on the data flow analysis problem to be solved. Moreover, for some problems, instead of proceeding along with flow of control and defining out[s] in terms of in[s], we need to proceed backwards and define in[s] in terms of out[s].</a:t>
            </a:r>
          </a:p>
          <a:p>
            <a:pPr marL="457200" lvl="0" indent="-457200">
              <a:lnSpc>
                <a:spcPct val="100000"/>
              </a:lnSpc>
              <a:buFont typeface="+mj-lt"/>
              <a:buAutoNum type="arabicPeriod"/>
            </a:pPr>
            <a:r>
              <a:rPr lang="en-US" dirty="0"/>
              <a:t>g and killing depend on the desired </a:t>
            </a:r>
            <a:r>
              <a:rPr lang="en-US" dirty="0" smtClean="0"/>
              <a:t>information Since </a:t>
            </a:r>
            <a:r>
              <a:rPr lang="en-US" dirty="0"/>
              <a:t>data flows along control paths, data-flow analysis is affected by the constructs in a program. In fact, when we write out[s] we implicitly assume that there is unique end point where control leaves the statement; in general, equations are set up at the level of basic blocks rather than statements, because blocks do have unique end points.</a:t>
            </a:r>
          </a:p>
          <a:p>
            <a:pPr marL="457200" lvl="0" indent="-457200">
              <a:lnSpc>
                <a:spcPct val="100000"/>
              </a:lnSpc>
              <a:buFont typeface="+mj-lt"/>
              <a:buAutoNum type="arabicPeriod"/>
            </a:pPr>
            <a:r>
              <a:rPr lang="en-US" dirty="0"/>
              <a:t>There are subtleties that go along with such statements as procedure calls, assignments through pointer variables, and even assignments to array variables.</a:t>
            </a:r>
          </a:p>
          <a:p>
            <a:endParaRPr lang="en-US" dirty="0"/>
          </a:p>
        </p:txBody>
      </p:sp>
    </p:spTree>
    <p:extLst>
      <p:ext uri="{BB962C8B-B14F-4D97-AF65-F5344CB8AC3E}">
        <p14:creationId xmlns:p14="http://schemas.microsoft.com/office/powerpoint/2010/main" val="2558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Dataflow Properties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81930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Properties</a:t>
            </a:r>
          </a:p>
        </p:txBody>
      </p:sp>
      <p:sp>
        <p:nvSpPr>
          <p:cNvPr id="3" name="Content Placeholder 2"/>
          <p:cNvSpPr>
            <a:spLocks noGrp="1"/>
          </p:cNvSpPr>
          <p:nvPr>
            <p:ph idx="1"/>
          </p:nvPr>
        </p:nvSpPr>
        <p:spPr/>
        <p:txBody>
          <a:bodyPr/>
          <a:lstStyle/>
          <a:p>
            <a:pPr lvl="0"/>
            <a:r>
              <a:rPr lang="en-US" dirty="0"/>
              <a:t>A program point containing the definition is called</a:t>
            </a:r>
            <a:r>
              <a:rPr lang="en-US" b="1" dirty="0"/>
              <a:t> </a:t>
            </a:r>
            <a:r>
              <a:rPr lang="en-US" dirty="0">
                <a:solidFill>
                  <a:srgbClr val="C00000"/>
                </a:solidFill>
              </a:rPr>
              <a:t>Definition point.</a:t>
            </a:r>
          </a:p>
          <a:p>
            <a:pPr lvl="0"/>
            <a:r>
              <a:rPr lang="en-US" dirty="0"/>
              <a:t>A program point at which a reference to a data item is made is called</a:t>
            </a:r>
            <a:r>
              <a:rPr lang="en-US" b="1" dirty="0"/>
              <a:t> </a:t>
            </a:r>
            <a:r>
              <a:rPr lang="en-US" dirty="0">
                <a:solidFill>
                  <a:srgbClr val="C00000"/>
                </a:solidFill>
              </a:rPr>
              <a:t>Reference point.</a:t>
            </a:r>
          </a:p>
          <a:p>
            <a:r>
              <a:rPr lang="en-US" dirty="0"/>
              <a:t>A program point at which some evaluating expression is given is called </a:t>
            </a:r>
            <a:r>
              <a:rPr lang="en-US" dirty="0">
                <a:solidFill>
                  <a:srgbClr val="C00000"/>
                </a:solidFill>
              </a:rPr>
              <a:t>Evaluation point.</a:t>
            </a:r>
          </a:p>
          <a:p>
            <a:endParaRPr lang="en-US" dirty="0"/>
          </a:p>
        </p:txBody>
      </p:sp>
      <p:sp>
        <p:nvSpPr>
          <p:cNvPr id="4" name="Rectangle 3"/>
          <p:cNvSpPr>
            <a:spLocks noChangeArrowheads="1"/>
          </p:cNvSpPr>
          <p:nvPr/>
        </p:nvSpPr>
        <p:spPr bwMode="auto">
          <a:xfrm>
            <a:off x="4163060" y="2967718"/>
            <a:ext cx="1676400" cy="438150"/>
          </a:xfrm>
          <a:prstGeom prst="rect">
            <a:avLst/>
          </a:prstGeom>
          <a:solidFill>
            <a:srgbClr val="FFFFFF"/>
          </a:solidFill>
          <a:ln w="25400">
            <a:solidFill>
              <a:srgbClr val="0E47A1"/>
            </a:solidFill>
            <a:miter lim="800000"/>
            <a:headEnd/>
            <a:tailEnd/>
          </a:ln>
        </p:spPr>
        <p:txBody>
          <a:bodyPr rot="0" vert="horz" wrap="square" lIns="91440" tIns="45720" rIns="91440" bIns="45720" anchor="t" anchorCtr="0" upright="1">
            <a:noAutofit/>
          </a:bodyPr>
          <a:lstStyle/>
          <a:p>
            <a:pPr algn="ctr"/>
            <a:r>
              <a:rPr lang="en-US" dirty="0"/>
              <a:t>W1:x=3</a:t>
            </a:r>
          </a:p>
        </p:txBody>
      </p:sp>
      <p:sp>
        <p:nvSpPr>
          <p:cNvPr id="5" name="Rectangle 4"/>
          <p:cNvSpPr>
            <a:spLocks noChangeArrowheads="1"/>
          </p:cNvSpPr>
          <p:nvPr/>
        </p:nvSpPr>
        <p:spPr bwMode="auto">
          <a:xfrm>
            <a:off x="4163061" y="3654785"/>
            <a:ext cx="1676400" cy="403225"/>
          </a:xfrm>
          <a:prstGeom prst="rect">
            <a:avLst/>
          </a:prstGeom>
          <a:solidFill>
            <a:srgbClr val="FFFFFF"/>
          </a:solidFill>
          <a:ln w="25400">
            <a:solidFill>
              <a:srgbClr val="0E47A1"/>
            </a:solidFill>
            <a:miter lim="800000"/>
            <a:headEnd/>
            <a:tailEnd/>
          </a:ln>
        </p:spPr>
        <p:txBody>
          <a:bodyPr rot="0" vert="horz" wrap="square" lIns="91440" tIns="45720" rIns="91440" bIns="45720" anchor="t" anchorCtr="0" upright="1">
            <a:noAutofit/>
          </a:bodyPr>
          <a:lstStyle/>
          <a:p>
            <a:pPr algn="ctr"/>
            <a:r>
              <a:rPr lang="en-US" dirty="0"/>
              <a:t>W2: y=x</a:t>
            </a:r>
          </a:p>
        </p:txBody>
      </p:sp>
      <p:sp>
        <p:nvSpPr>
          <p:cNvPr id="6" name="Rectangle 5"/>
          <p:cNvSpPr>
            <a:spLocks noChangeArrowheads="1"/>
          </p:cNvSpPr>
          <p:nvPr/>
        </p:nvSpPr>
        <p:spPr bwMode="auto">
          <a:xfrm>
            <a:off x="4148773" y="4298677"/>
            <a:ext cx="1704976" cy="379730"/>
          </a:xfrm>
          <a:prstGeom prst="rect">
            <a:avLst/>
          </a:prstGeom>
          <a:solidFill>
            <a:srgbClr val="FFFFFF"/>
          </a:solidFill>
          <a:ln w="25400">
            <a:solidFill>
              <a:srgbClr val="0E47A1"/>
            </a:solidFill>
            <a:miter lim="800000"/>
            <a:headEnd/>
            <a:tailEnd/>
          </a:ln>
        </p:spPr>
        <p:txBody>
          <a:bodyPr rot="0" vert="horz" wrap="square" lIns="91440" tIns="45720" rIns="91440" bIns="45720" anchor="t" anchorCtr="0" upright="1">
            <a:noAutofit/>
          </a:bodyPr>
          <a:lstStyle/>
          <a:p>
            <a:pPr algn="ctr"/>
            <a:r>
              <a:rPr lang="en-US" dirty="0"/>
              <a:t>W3: z=a*b</a:t>
            </a:r>
          </a:p>
        </p:txBody>
      </p:sp>
      <p:cxnSp>
        <p:nvCxnSpPr>
          <p:cNvPr id="7" name="AutoShape 7"/>
          <p:cNvCxnSpPr>
            <a:cxnSpLocks noChangeShapeType="1"/>
            <a:stCxn id="4" idx="2"/>
            <a:endCxn id="5" idx="0"/>
          </p:cNvCxnSpPr>
          <p:nvPr/>
        </p:nvCxnSpPr>
        <p:spPr bwMode="auto">
          <a:xfrm>
            <a:off x="5001260" y="3405868"/>
            <a:ext cx="1" cy="248917"/>
          </a:xfrm>
          <a:prstGeom prst="straightConnector1">
            <a:avLst/>
          </a:prstGeom>
          <a:noFill/>
          <a:ln w="25400">
            <a:solidFill>
              <a:srgbClr val="0E47A1"/>
            </a:solidFill>
            <a:round/>
            <a:headEnd/>
            <a:tailEnd type="arrow" w="med" len="med"/>
          </a:ln>
          <a:extLst>
            <a:ext uri="{909E8E84-426E-40DD-AFC4-6F175D3DCCD1}">
              <a14:hiddenFill xmlns:a14="http://schemas.microsoft.com/office/drawing/2010/main">
                <a:noFill/>
              </a14:hiddenFill>
            </a:ext>
          </a:extLst>
        </p:spPr>
      </p:cxnSp>
      <p:cxnSp>
        <p:nvCxnSpPr>
          <p:cNvPr id="8" name="AutoShape 7"/>
          <p:cNvCxnSpPr>
            <a:cxnSpLocks noChangeShapeType="1"/>
            <a:stCxn id="5" idx="2"/>
            <a:endCxn id="6" idx="0"/>
          </p:cNvCxnSpPr>
          <p:nvPr/>
        </p:nvCxnSpPr>
        <p:spPr bwMode="auto">
          <a:xfrm>
            <a:off x="5001261" y="4058010"/>
            <a:ext cx="0" cy="240667"/>
          </a:xfrm>
          <a:prstGeom prst="straightConnector1">
            <a:avLst/>
          </a:prstGeom>
          <a:noFill/>
          <a:ln w="25400">
            <a:solidFill>
              <a:srgbClr val="0E47A1"/>
            </a:solidFill>
            <a:round/>
            <a:headEnd/>
            <a:tailEnd type="arrow" w="med" len="med"/>
          </a:ln>
          <a:extLst>
            <a:ext uri="{909E8E84-426E-40DD-AFC4-6F175D3DCCD1}">
              <a14:hiddenFill xmlns:a14="http://schemas.microsoft.com/office/drawing/2010/main">
                <a:noFill/>
              </a14:hiddenFill>
            </a:ext>
          </a:extLst>
        </p:spPr>
      </p:cxnSp>
      <p:sp>
        <p:nvSpPr>
          <p:cNvPr id="9" name="Rectangle 8"/>
          <p:cNvSpPr>
            <a:spLocks noChangeArrowheads="1"/>
          </p:cNvSpPr>
          <p:nvPr/>
        </p:nvSpPr>
        <p:spPr bwMode="auto">
          <a:xfrm>
            <a:off x="5948998" y="2977243"/>
            <a:ext cx="1823402" cy="438150"/>
          </a:xfrm>
          <a:prstGeom prst="rect">
            <a:avLst/>
          </a:prstGeom>
          <a:solidFill>
            <a:srgbClr val="FFFFFF"/>
          </a:solidFill>
          <a:ln w="22225">
            <a:no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dirty="0"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Definition point</a:t>
            </a:r>
            <a:endParaRPr lang="en-US"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a:spLocks noChangeArrowheads="1"/>
          </p:cNvSpPr>
          <p:nvPr/>
        </p:nvSpPr>
        <p:spPr bwMode="auto">
          <a:xfrm>
            <a:off x="5948998" y="3649070"/>
            <a:ext cx="1823401" cy="403225"/>
          </a:xfrm>
          <a:prstGeom prst="rect">
            <a:avLst/>
          </a:prstGeom>
          <a:solidFill>
            <a:srgbClr val="FFFFFF"/>
          </a:solidFill>
          <a:ln w="22225">
            <a:no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dirty="0" smtClean="0">
                <a:solidFill>
                  <a:srgbClr val="C00000"/>
                </a:solidFill>
              </a:rPr>
              <a:t>Reference </a:t>
            </a:r>
            <a:r>
              <a:rPr lang="en-US" dirty="0">
                <a:solidFill>
                  <a:srgbClr val="C00000"/>
                </a:solidFill>
              </a:rPr>
              <a:t>point</a:t>
            </a:r>
            <a:endParaRPr lang="en-US"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a:spLocks noChangeArrowheads="1"/>
          </p:cNvSpPr>
          <p:nvPr/>
        </p:nvSpPr>
        <p:spPr bwMode="auto">
          <a:xfrm>
            <a:off x="5965190" y="4308202"/>
            <a:ext cx="1990089" cy="379730"/>
          </a:xfrm>
          <a:prstGeom prst="rect">
            <a:avLst/>
          </a:prstGeom>
          <a:solidFill>
            <a:srgbClr val="FFFFFF"/>
          </a:solidFill>
          <a:ln w="22225">
            <a:no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dirty="0" smtClean="0">
                <a:solidFill>
                  <a:srgbClr val="C00000"/>
                </a:solidFill>
              </a:rPr>
              <a:t>Evaluation </a:t>
            </a:r>
            <a:r>
              <a:rPr lang="en-US" dirty="0">
                <a:solidFill>
                  <a:srgbClr val="C00000"/>
                </a:solidFill>
              </a:rPr>
              <a:t>point</a:t>
            </a:r>
            <a:endParaRPr lang="en-US"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299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Optimization</a:t>
            </a:r>
          </a:p>
        </p:txBody>
      </p:sp>
      <p:sp>
        <p:nvSpPr>
          <p:cNvPr id="4" name="Rectangle 3"/>
          <p:cNvSpPr>
            <a:spLocks noChangeArrowheads="1"/>
          </p:cNvSpPr>
          <p:nvPr/>
        </p:nvSpPr>
        <p:spPr bwMode="auto">
          <a:xfrm>
            <a:off x="2759480" y="2471638"/>
            <a:ext cx="1167990" cy="686117"/>
          </a:xfrm>
          <a:prstGeom prst="rect">
            <a:avLst/>
          </a:prstGeom>
          <a:noFill/>
          <a:ln w="25400">
            <a:solidFill>
              <a:srgbClr val="0E47A1"/>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1000"/>
              </a:spcAft>
            </a:pPr>
            <a:r>
              <a:rPr lang="en-US" b="1" dirty="0" smtClean="0">
                <a:solidFill>
                  <a:srgbClr val="0E47A1"/>
                </a:solidFill>
                <a:effectLst/>
                <a:latin typeface="+mj-lt"/>
                <a:ea typeface="Calibri" panose="020F0502020204030204" pitchFamily="34" charset="0"/>
                <a:cs typeface="Times New Roman" panose="02020603050405020304" pitchFamily="18" charset="0"/>
              </a:rPr>
              <a:t>Front End</a:t>
            </a:r>
            <a:endParaRPr lang="en-US" b="1" dirty="0">
              <a:solidFill>
                <a:srgbClr val="0E47A1"/>
              </a:solidFill>
              <a:effectLst/>
              <a:latin typeface="+mj-lt"/>
              <a:ea typeface="Calibri" panose="020F0502020204030204" pitchFamily="34" charset="0"/>
              <a:cs typeface="Times New Roman" panose="02020603050405020304" pitchFamily="18" charset="0"/>
            </a:endParaRPr>
          </a:p>
        </p:txBody>
      </p:sp>
      <p:sp>
        <p:nvSpPr>
          <p:cNvPr id="5" name="Rectangle 4"/>
          <p:cNvSpPr>
            <a:spLocks noChangeArrowheads="1"/>
          </p:cNvSpPr>
          <p:nvPr/>
        </p:nvSpPr>
        <p:spPr bwMode="auto">
          <a:xfrm>
            <a:off x="2371365" y="3997691"/>
            <a:ext cx="2163922" cy="387350"/>
          </a:xfrm>
          <a:prstGeom prst="rect">
            <a:avLst/>
          </a:prstGeom>
          <a:noFill/>
          <a:ln w="9525">
            <a:no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b="1" dirty="0" smtClean="0">
                <a:solidFill>
                  <a:srgbClr val="C00000"/>
                </a:solidFill>
                <a:effectLst/>
                <a:latin typeface="+mj-lt"/>
                <a:ea typeface="Calibri" panose="020F0502020204030204" pitchFamily="34" charset="0"/>
                <a:cs typeface="Times New Roman" panose="02020603050405020304" pitchFamily="18" charset="0"/>
              </a:rPr>
              <a:t>User can </a:t>
            </a:r>
            <a:r>
              <a:rPr lang="en-US" b="1" dirty="0">
                <a:solidFill>
                  <a:srgbClr val="C00000"/>
                </a:solidFill>
                <a:latin typeface="+mj-lt"/>
                <a:ea typeface="Calibri" panose="020F0502020204030204" pitchFamily="34" charset="0"/>
                <a:cs typeface="Times New Roman" panose="02020603050405020304" pitchFamily="18" charset="0"/>
              </a:rPr>
              <a:t>o</a:t>
            </a:r>
            <a:r>
              <a:rPr lang="en-US" b="1" dirty="0" smtClean="0">
                <a:solidFill>
                  <a:srgbClr val="C00000"/>
                </a:solidFill>
                <a:effectLst/>
                <a:latin typeface="+mj-lt"/>
                <a:ea typeface="Calibri" panose="020F0502020204030204" pitchFamily="34" charset="0"/>
                <a:cs typeface="Times New Roman" panose="02020603050405020304" pitchFamily="18" charset="0"/>
              </a:rPr>
              <a:t>ptimize</a:t>
            </a:r>
            <a:endParaRPr lang="en-US" b="1" dirty="0">
              <a:solidFill>
                <a:srgbClr val="C00000"/>
              </a:solidFill>
              <a:effectLst/>
              <a:latin typeface="+mj-lt"/>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4903264" y="2479943"/>
            <a:ext cx="1468397" cy="686116"/>
          </a:xfrm>
          <a:prstGeom prst="rect">
            <a:avLst/>
          </a:prstGeom>
          <a:noFill/>
          <a:ln w="25400">
            <a:solidFill>
              <a:srgbClr val="0E47A1"/>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1000"/>
              </a:spcAft>
            </a:pPr>
            <a:r>
              <a:rPr lang="en-US" b="1" dirty="0" smtClean="0">
                <a:solidFill>
                  <a:srgbClr val="0E47A1"/>
                </a:solidFill>
                <a:effectLst/>
                <a:latin typeface="+mj-lt"/>
                <a:ea typeface="Calibri" panose="020F0502020204030204" pitchFamily="34" charset="0"/>
                <a:cs typeface="Times New Roman" panose="02020603050405020304" pitchFamily="18" charset="0"/>
              </a:rPr>
              <a:t>Intermediate Code</a:t>
            </a:r>
            <a:endParaRPr lang="en-US" b="1" dirty="0">
              <a:solidFill>
                <a:srgbClr val="0E47A1"/>
              </a:solidFill>
              <a:effectLst/>
              <a:latin typeface="+mj-lt"/>
              <a:ea typeface="Calibri" panose="020F0502020204030204" pitchFamily="34" charset="0"/>
              <a:cs typeface="Times New Roman" panose="02020603050405020304" pitchFamily="18" charset="0"/>
            </a:endParaRPr>
          </a:p>
        </p:txBody>
      </p:sp>
      <p:cxnSp>
        <p:nvCxnSpPr>
          <p:cNvPr id="7" name="Straight Arrow Connector 6"/>
          <p:cNvCxnSpPr/>
          <p:nvPr/>
        </p:nvCxnSpPr>
        <p:spPr>
          <a:xfrm>
            <a:off x="2140937" y="2845148"/>
            <a:ext cx="633521" cy="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8" name="AutoShape 7"/>
          <p:cNvCxnSpPr>
            <a:cxnSpLocks noChangeShapeType="1"/>
          </p:cNvCxnSpPr>
          <p:nvPr/>
        </p:nvCxnSpPr>
        <p:spPr bwMode="auto">
          <a:xfrm rot="10800000">
            <a:off x="3927470" y="2845148"/>
            <a:ext cx="976415" cy="0"/>
          </a:xfrm>
          <a:prstGeom prst="straightConnector1">
            <a:avLst/>
          </a:prstGeom>
          <a:noFill/>
          <a:ln w="25400">
            <a:solidFill>
              <a:srgbClr val="0E47A1"/>
            </a:solidFill>
            <a:round/>
            <a:headEnd type="arrow"/>
            <a:tailEnd type="none" w="med" len="med"/>
          </a:ln>
          <a:extLst>
            <a:ext uri="{909E8E84-426E-40DD-AFC4-6F175D3DCCD1}">
              <a14:hiddenFill xmlns:a14="http://schemas.microsoft.com/office/drawing/2010/main">
                <a:noFill/>
              </a14:hiddenFill>
            </a:ext>
          </a:extLst>
        </p:spPr>
      </p:cxnSp>
      <p:cxnSp>
        <p:nvCxnSpPr>
          <p:cNvPr id="9" name="Straight Arrow Connector 8"/>
          <p:cNvCxnSpPr>
            <a:stCxn id="6" idx="3"/>
          </p:cNvCxnSpPr>
          <p:nvPr/>
        </p:nvCxnSpPr>
        <p:spPr>
          <a:xfrm>
            <a:off x="6371661" y="2823001"/>
            <a:ext cx="850256" cy="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a:spLocks noChangeArrowheads="1"/>
          </p:cNvSpPr>
          <p:nvPr/>
        </p:nvSpPr>
        <p:spPr bwMode="auto">
          <a:xfrm flipV="1">
            <a:off x="7221917" y="2441808"/>
            <a:ext cx="1468397" cy="715947"/>
          </a:xfrm>
          <a:prstGeom prst="rect">
            <a:avLst/>
          </a:prstGeom>
          <a:noFill/>
          <a:ln w="25400">
            <a:solidFill>
              <a:srgbClr val="0E47A1"/>
            </a:solidFill>
            <a:miter lim="800000"/>
            <a:headEnd/>
            <a:tailEnd/>
          </a:ln>
        </p:spPr>
        <p:txBody>
          <a:bodyPr rot="0" vert="horz" wrap="square" lIns="91440" tIns="45720" rIns="91440" bIns="45720" anchor="ctr" anchorCtr="0" upright="1">
            <a:noAutofit/>
          </a:bodyPr>
          <a:lstStyle/>
          <a:p>
            <a:pPr marL="0" marR="0" algn="ctr">
              <a:lnSpc>
                <a:spcPct val="107000"/>
              </a:lnSpc>
              <a:spcBef>
                <a:spcPts val="0"/>
              </a:spcBef>
              <a:spcAft>
                <a:spcPts val="800"/>
              </a:spcAft>
            </a:pPr>
            <a:r>
              <a:rPr lang="en-US" b="1" dirty="0" smtClean="0">
                <a:solidFill>
                  <a:srgbClr val="0E47A1"/>
                </a:solidFill>
                <a:effectLst/>
                <a:latin typeface="+mj-lt"/>
                <a:ea typeface="Calibri" panose="020F0502020204030204" pitchFamily="34" charset="0"/>
                <a:cs typeface="Times New Roman" panose="02020603050405020304" pitchFamily="18" charset="0"/>
              </a:rPr>
              <a:t>Code Generator</a:t>
            </a:r>
            <a:endParaRPr lang="en-US" b="1" dirty="0">
              <a:solidFill>
                <a:srgbClr val="0E47A1"/>
              </a:solidFill>
              <a:effectLst/>
              <a:latin typeface="+mj-lt"/>
              <a:ea typeface="Calibri" panose="020F0502020204030204" pitchFamily="34" charset="0"/>
              <a:cs typeface="Times New Roman" panose="02020603050405020304" pitchFamily="18" charset="0"/>
            </a:endParaRPr>
          </a:p>
        </p:txBody>
      </p:sp>
      <p:sp>
        <p:nvSpPr>
          <p:cNvPr id="12" name="Rectangle 11"/>
          <p:cNvSpPr>
            <a:spLocks noChangeArrowheads="1"/>
          </p:cNvSpPr>
          <p:nvPr/>
        </p:nvSpPr>
        <p:spPr bwMode="auto">
          <a:xfrm>
            <a:off x="9087004" y="2479943"/>
            <a:ext cx="1018111" cy="775824"/>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dirty="0" smtClean="0">
                <a:effectLst/>
                <a:latin typeface="+mj-lt"/>
                <a:ea typeface="Calibri" panose="020F0502020204030204" pitchFamily="34" charset="0"/>
                <a:cs typeface="Times New Roman" panose="02020603050405020304" pitchFamily="18" charset="0"/>
              </a:rPr>
              <a:t>Target Program</a:t>
            </a:r>
            <a:endParaRPr lang="en-US" dirty="0">
              <a:effectLst/>
              <a:latin typeface="+mj-lt"/>
              <a:ea typeface="Calibri" panose="020F0502020204030204" pitchFamily="34" charset="0"/>
              <a:cs typeface="Times New Roman" panose="02020603050405020304" pitchFamily="18" charset="0"/>
            </a:endParaRPr>
          </a:p>
        </p:txBody>
      </p:sp>
      <p:sp>
        <p:nvSpPr>
          <p:cNvPr id="13" name="Rectangle 12"/>
          <p:cNvSpPr>
            <a:spLocks noChangeArrowheads="1"/>
          </p:cNvSpPr>
          <p:nvPr/>
        </p:nvSpPr>
        <p:spPr bwMode="auto">
          <a:xfrm>
            <a:off x="6266838" y="3569398"/>
            <a:ext cx="2457201" cy="387350"/>
          </a:xfrm>
          <a:prstGeom prst="rect">
            <a:avLst/>
          </a:prstGeom>
          <a:noFill/>
          <a:ln w="9525">
            <a:no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b="1" dirty="0" smtClean="0">
                <a:solidFill>
                  <a:srgbClr val="C00000"/>
                </a:solidFill>
                <a:effectLst/>
                <a:latin typeface="+mj-lt"/>
                <a:ea typeface="Calibri" panose="020F0502020204030204" pitchFamily="34" charset="0"/>
                <a:cs typeface="Times New Roman" panose="02020603050405020304" pitchFamily="18" charset="0"/>
              </a:rPr>
              <a:t>Compiler can optimize</a:t>
            </a:r>
            <a:endParaRPr lang="en-US" b="1" dirty="0">
              <a:solidFill>
                <a:srgbClr val="C00000"/>
              </a:solidFill>
              <a:effectLst/>
              <a:latin typeface="+mj-lt"/>
              <a:ea typeface="Calibri" panose="020F0502020204030204" pitchFamily="34" charset="0"/>
              <a:cs typeface="Times New Roman" panose="02020603050405020304" pitchFamily="18" charset="0"/>
            </a:endParaRPr>
          </a:p>
        </p:txBody>
      </p:sp>
      <p:cxnSp>
        <p:nvCxnSpPr>
          <p:cNvPr id="14" name="Straight Arrow Connector 13"/>
          <p:cNvCxnSpPr>
            <a:endCxn id="4" idx="2"/>
          </p:cNvCxnSpPr>
          <p:nvPr/>
        </p:nvCxnSpPr>
        <p:spPr>
          <a:xfrm flipV="1">
            <a:off x="3343475" y="3157755"/>
            <a:ext cx="0" cy="839936"/>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8593858" y="3147078"/>
            <a:ext cx="1097280" cy="640759"/>
            <a:chOff x="8519146" y="3257010"/>
            <a:chExt cx="1097280" cy="640759"/>
          </a:xfrm>
        </p:grpSpPr>
        <p:cxnSp>
          <p:nvCxnSpPr>
            <p:cNvPr id="16" name="Straight Arrow Connector 15"/>
            <p:cNvCxnSpPr/>
            <p:nvPr/>
          </p:nvCxnSpPr>
          <p:spPr>
            <a:xfrm flipV="1">
              <a:off x="9608233" y="3257010"/>
              <a:ext cx="3762" cy="64008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21" name="AutoShape 7"/>
            <p:cNvCxnSpPr>
              <a:cxnSpLocks noChangeShapeType="1"/>
            </p:cNvCxnSpPr>
            <p:nvPr/>
          </p:nvCxnSpPr>
          <p:spPr bwMode="auto">
            <a:xfrm rot="10800000">
              <a:off x="8519146" y="3897769"/>
              <a:ext cx="1097280" cy="0"/>
            </a:xfrm>
            <a:prstGeom prst="straightConnector1">
              <a:avLst/>
            </a:prstGeom>
            <a:noFill/>
            <a:ln w="25400">
              <a:solidFill>
                <a:srgbClr val="0E47A1"/>
              </a:solidFill>
              <a:round/>
              <a:headEnd type="none"/>
              <a:tailEnd type="none" w="med" len="med"/>
            </a:ln>
            <a:extLst>
              <a:ext uri="{909E8E84-426E-40DD-AFC4-6F175D3DCCD1}">
                <a14:hiddenFill xmlns:a14="http://schemas.microsoft.com/office/drawing/2010/main">
                  <a:noFill/>
                </a14:hiddenFill>
              </a:ext>
            </a:extLst>
          </p:spPr>
        </p:cxnSp>
      </p:grpSp>
      <p:grpSp>
        <p:nvGrpSpPr>
          <p:cNvPr id="24" name="Group 23"/>
          <p:cNvGrpSpPr/>
          <p:nvPr/>
        </p:nvGrpSpPr>
        <p:grpSpPr>
          <a:xfrm>
            <a:off x="5772831" y="3150027"/>
            <a:ext cx="633521" cy="677812"/>
            <a:chOff x="5623394" y="3166059"/>
            <a:chExt cx="633521" cy="677812"/>
          </a:xfrm>
        </p:grpSpPr>
        <p:cxnSp>
          <p:nvCxnSpPr>
            <p:cNvPr id="15" name="Straight Arrow Connector 14"/>
            <p:cNvCxnSpPr>
              <a:endCxn id="6" idx="2"/>
            </p:cNvCxnSpPr>
            <p:nvPr/>
          </p:nvCxnSpPr>
          <p:spPr>
            <a:xfrm flipV="1">
              <a:off x="5637462" y="3166059"/>
              <a:ext cx="1" cy="677812"/>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623394" y="3830933"/>
              <a:ext cx="633521" cy="0"/>
            </a:xfrm>
            <a:prstGeom prst="straightConnector1">
              <a:avLst/>
            </a:prstGeom>
            <a:ln w="25400">
              <a:solidFill>
                <a:srgbClr val="0E47A1"/>
              </a:solidFill>
              <a:tailEnd type="none"/>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a:off x="8690314" y="2845147"/>
            <a:ext cx="539496" cy="0"/>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62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par>
                                <p:cTn id="42" presetID="22" presetClass="entr" presetSubtype="4"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down)">
                                      <p:cBhvr>
                                        <p:cTn id="44" dur="500"/>
                                        <p:tgtEl>
                                          <p:spTgt spid="24"/>
                                        </p:tgtEl>
                                      </p:cBhvr>
                                    </p:animEffect>
                                  </p:childTnLst>
                                </p:cTn>
                              </p:par>
                              <p:par>
                                <p:cTn id="45" presetID="22" presetClass="entr" presetSubtype="4"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down)">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10" grpId="0" animBg="1"/>
      <p:bldP spid="12"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Expression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An expression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𝑦</m:t>
                    </m:r>
                  </m:oMath>
                </a14:m>
                <a:r>
                  <a:rPr lang="en-US" dirty="0"/>
                  <a:t> is available at a program point w if and only if along all paths are reaching to w.</a:t>
                </a:r>
              </a:p>
              <a:p>
                <a:pPr marL="857250" lvl="1" indent="-457200">
                  <a:buFont typeface="+mj-lt"/>
                  <a:buAutoNum type="arabicPeriod"/>
                </a:pPr>
                <a:r>
                  <a:rPr lang="en-US" sz="2400" dirty="0"/>
                  <a:t>The expression </a:t>
                </a:r>
                <a14:m>
                  <m:oMath xmlns:m="http://schemas.openxmlformats.org/officeDocument/2006/math">
                    <m:r>
                      <a:rPr lang="en-US" sz="2400" i="1" dirty="0">
                        <a:latin typeface="Cambria Math" panose="02040503050406030204" pitchFamily="18" charset="0"/>
                      </a:rPr>
                      <m:t>𝑥</m:t>
                    </m:r>
                    <m:r>
                      <a:rPr lang="en-US" sz="2400" i="1" dirty="0">
                        <a:latin typeface="Cambria Math" panose="02040503050406030204" pitchFamily="18" charset="0"/>
                      </a:rPr>
                      <m:t>+</m:t>
                    </m:r>
                    <m:r>
                      <a:rPr lang="en-US" sz="2400" i="1" dirty="0">
                        <a:latin typeface="Cambria Math" panose="02040503050406030204" pitchFamily="18" charset="0"/>
                      </a:rPr>
                      <m:t>𝑦</m:t>
                    </m:r>
                  </m:oMath>
                </a14:m>
                <a:r>
                  <a:rPr lang="en-US" sz="2400" dirty="0"/>
                  <a:t> is said to be available at its evaluation point.</a:t>
                </a:r>
              </a:p>
              <a:p>
                <a:pPr marL="857250" lvl="1" indent="-457200">
                  <a:buFont typeface="+mj-lt"/>
                  <a:buAutoNum type="arabicPeriod"/>
                </a:pPr>
                <a:r>
                  <a:rPr lang="en-US" sz="2400" dirty="0"/>
                  <a:t>Neither of the two operands get modified before their use.</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0" indent="0">
                  <a:buNone/>
                </a:pPr>
                <a:endParaRPr lang="en-US" dirty="0" smtClean="0"/>
              </a:p>
              <a:p>
                <a:pPr marL="0" indent="0">
                  <a:buNone/>
                </a:pPr>
                <a:endParaRPr lang="en-US" dirty="0"/>
              </a:p>
              <a:p>
                <a:r>
                  <a:rPr lang="en-US" dirty="0" smtClean="0"/>
                  <a:t>Expression </a:t>
                </a:r>
                <a14:m>
                  <m:oMath xmlns:m="http://schemas.openxmlformats.org/officeDocument/2006/math">
                    <m:r>
                      <a:rPr lang="en-US" i="1" dirty="0">
                        <a:latin typeface="Cambria Math" panose="02040503050406030204" pitchFamily="18" charset="0"/>
                      </a:rPr>
                      <m:t>4 ∗ </m:t>
                    </m:r>
                    <m:r>
                      <a:rPr lang="en-US" i="1" dirty="0" err="1">
                        <a:latin typeface="Cambria Math" panose="02040503050406030204" pitchFamily="18" charset="0"/>
                      </a:rPr>
                      <m:t>𝑖</m:t>
                    </m:r>
                    <m:r>
                      <a:rPr lang="en-US" i="1" dirty="0">
                        <a:latin typeface="Cambria Math" panose="02040503050406030204" pitchFamily="18" charset="0"/>
                      </a:rPr>
                      <m:t> </m:t>
                    </m:r>
                  </m:oMath>
                </a14:m>
                <a:r>
                  <a:rPr lang="en-US" dirty="0"/>
                  <a:t>is the available expression for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2</m:t>
                    </m:r>
                  </m:oMath>
                </a14:m>
                <a:r>
                  <a:rPr lang="en-US" dirty="0"/>
                  <a:t>,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3</m:t>
                    </m:r>
                  </m:oMath>
                </a14:m>
                <a:r>
                  <a:rPr lang="en-US" dirty="0"/>
                  <a:t> and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4</m:t>
                    </m:r>
                  </m:oMath>
                </a14:m>
                <a:r>
                  <a:rPr lang="en-US" dirty="0"/>
                  <a:t> because this expression has not been changed by any of the block before appearing in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4</m:t>
                    </m:r>
                  </m:oMath>
                </a14:m>
                <a:r>
                  <a:rPr lang="en-US" baseline="-25000" dirty="0"/>
                  <a:t>.</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b="-1200"/>
                </a:stretch>
              </a:blipFill>
            </p:spPr>
            <p:txBody>
              <a:bodyPr/>
              <a:lstStyle/>
              <a:p>
                <a:r>
                  <a:rPr lang="en-US">
                    <a:noFill/>
                  </a:rPr>
                  <a:t> </a:t>
                </a:r>
              </a:p>
            </p:txBody>
          </p:sp>
        </mc:Fallback>
      </mc:AlternateContent>
      <p:sp>
        <p:nvSpPr>
          <p:cNvPr id="4" name="Rectangle 3"/>
          <p:cNvSpPr>
            <a:spLocks noChangeArrowheads="1"/>
          </p:cNvSpPr>
          <p:nvPr/>
        </p:nvSpPr>
        <p:spPr bwMode="auto">
          <a:xfrm>
            <a:off x="5353594" y="2615280"/>
            <a:ext cx="1676400" cy="438150"/>
          </a:xfrm>
          <a:prstGeom prst="rect">
            <a:avLst/>
          </a:prstGeom>
          <a:solidFill>
            <a:srgbClr val="FFFFFF"/>
          </a:solidFill>
          <a:ln w="25400">
            <a:solidFill>
              <a:srgbClr val="0E47A1"/>
            </a:solidFill>
            <a:miter lim="800000"/>
            <a:headEnd/>
            <a:tailEnd/>
          </a:ln>
        </p:spPr>
        <p:txBody>
          <a:bodyPr rot="0" vert="horz" wrap="square" lIns="91440" tIns="45720" rIns="91440" bIns="45720" anchor="t" anchorCtr="0" upright="1">
            <a:noAutofit/>
          </a:bodyPr>
          <a:lstStyle/>
          <a:p>
            <a:pPr algn="ctr"/>
            <a:r>
              <a:rPr lang="en-US" dirty="0"/>
              <a:t>B1: t1=4*</a:t>
            </a:r>
            <a:r>
              <a:rPr lang="en-US" dirty="0" err="1"/>
              <a:t>i</a:t>
            </a:r>
            <a:endParaRPr lang="en-US" dirty="0"/>
          </a:p>
          <a:p>
            <a:pPr algn="ctr"/>
            <a:endParaRPr lang="en-US" dirty="0"/>
          </a:p>
        </p:txBody>
      </p:sp>
      <p:sp>
        <p:nvSpPr>
          <p:cNvPr id="5" name="Rectangle 4"/>
          <p:cNvSpPr>
            <a:spLocks noChangeArrowheads="1"/>
          </p:cNvSpPr>
          <p:nvPr/>
        </p:nvSpPr>
        <p:spPr bwMode="auto">
          <a:xfrm>
            <a:off x="3086644" y="3686842"/>
            <a:ext cx="1676400" cy="438150"/>
          </a:xfrm>
          <a:prstGeom prst="rect">
            <a:avLst/>
          </a:prstGeom>
          <a:solidFill>
            <a:srgbClr val="FFFFFF"/>
          </a:solidFill>
          <a:ln w="25400">
            <a:solidFill>
              <a:srgbClr val="0E47A1"/>
            </a:solidFill>
            <a:miter lim="800000"/>
            <a:headEnd/>
            <a:tailEnd/>
          </a:ln>
        </p:spPr>
        <p:txBody>
          <a:bodyPr rot="0" vert="horz" wrap="square" lIns="91440" tIns="45720" rIns="91440" bIns="45720" anchor="t" anchorCtr="0" upright="1">
            <a:noAutofit/>
          </a:bodyPr>
          <a:lstStyle/>
          <a:p>
            <a:pPr algn="ctr"/>
            <a:r>
              <a:rPr lang="en-US" dirty="0"/>
              <a:t>B2</a:t>
            </a:r>
            <a:r>
              <a:rPr lang="en-US" b="1" dirty="0"/>
              <a:t>:</a:t>
            </a:r>
            <a:r>
              <a:rPr lang="en-US" dirty="0"/>
              <a:t> t2:c+d[t1]</a:t>
            </a:r>
          </a:p>
          <a:p>
            <a:pPr algn="ctr"/>
            <a:endParaRPr lang="en-US" dirty="0"/>
          </a:p>
        </p:txBody>
      </p:sp>
      <p:sp>
        <p:nvSpPr>
          <p:cNvPr id="6" name="Rectangle 5"/>
          <p:cNvSpPr>
            <a:spLocks noChangeArrowheads="1"/>
          </p:cNvSpPr>
          <p:nvPr/>
        </p:nvSpPr>
        <p:spPr bwMode="auto">
          <a:xfrm>
            <a:off x="7715794" y="3686842"/>
            <a:ext cx="1676400" cy="438150"/>
          </a:xfrm>
          <a:prstGeom prst="rect">
            <a:avLst/>
          </a:prstGeom>
          <a:solidFill>
            <a:srgbClr val="FFFFFF"/>
          </a:solidFill>
          <a:ln w="25400">
            <a:solidFill>
              <a:srgbClr val="0E47A1"/>
            </a:solidFill>
            <a:miter lim="800000"/>
            <a:headEnd/>
            <a:tailEnd/>
          </a:ln>
        </p:spPr>
        <p:txBody>
          <a:bodyPr rot="0" vert="horz" wrap="square" lIns="91440" tIns="45720" rIns="91440" bIns="45720" anchor="t" anchorCtr="0" upright="1">
            <a:noAutofit/>
          </a:bodyPr>
          <a:lstStyle/>
          <a:p>
            <a:pPr algn="ctr"/>
            <a:r>
              <a:rPr lang="en-US" dirty="0"/>
              <a:t>B3: </a:t>
            </a:r>
            <a:r>
              <a:rPr lang="en-US" dirty="0" smtClean="0"/>
              <a:t>t3=4*</a:t>
            </a:r>
            <a:r>
              <a:rPr lang="en-US" dirty="0" err="1" smtClean="0"/>
              <a:t>i</a:t>
            </a:r>
            <a:endParaRPr lang="en-US" dirty="0"/>
          </a:p>
        </p:txBody>
      </p:sp>
      <p:sp>
        <p:nvSpPr>
          <p:cNvPr id="7" name="Rectangle 6"/>
          <p:cNvSpPr>
            <a:spLocks noChangeArrowheads="1"/>
          </p:cNvSpPr>
          <p:nvPr/>
        </p:nvSpPr>
        <p:spPr bwMode="auto">
          <a:xfrm>
            <a:off x="5353594" y="4920330"/>
            <a:ext cx="1676400" cy="438150"/>
          </a:xfrm>
          <a:prstGeom prst="rect">
            <a:avLst/>
          </a:prstGeom>
          <a:solidFill>
            <a:srgbClr val="FFFFFF"/>
          </a:solidFill>
          <a:ln w="25400">
            <a:solidFill>
              <a:srgbClr val="0E47A1"/>
            </a:solidFill>
            <a:miter lim="800000"/>
            <a:headEnd/>
            <a:tailEnd/>
          </a:ln>
        </p:spPr>
        <p:txBody>
          <a:bodyPr rot="0" vert="horz" wrap="square" lIns="91440" tIns="45720" rIns="91440" bIns="45720" anchor="t" anchorCtr="0" upright="1">
            <a:noAutofit/>
          </a:bodyPr>
          <a:lstStyle/>
          <a:p>
            <a:pPr algn="ctr"/>
            <a:r>
              <a:rPr lang="en-US" dirty="0"/>
              <a:t>B4: </a:t>
            </a:r>
            <a:r>
              <a:rPr lang="en-US" dirty="0" smtClean="0"/>
              <a:t>t4=a[t3]</a:t>
            </a:r>
            <a:endParaRPr lang="en-US" dirty="0"/>
          </a:p>
          <a:p>
            <a:pPr algn="ctr"/>
            <a:endParaRPr lang="en-US" dirty="0"/>
          </a:p>
        </p:txBody>
      </p:sp>
      <p:cxnSp>
        <p:nvCxnSpPr>
          <p:cNvPr id="8" name="Straight Arrow Connector 7"/>
          <p:cNvCxnSpPr>
            <a:stCxn id="4" idx="2"/>
            <a:endCxn id="5" idx="0"/>
          </p:cNvCxnSpPr>
          <p:nvPr/>
        </p:nvCxnSpPr>
        <p:spPr>
          <a:xfrm flipH="1">
            <a:off x="3924844" y="3053430"/>
            <a:ext cx="2266950" cy="633412"/>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2"/>
            <a:endCxn id="6" idx="0"/>
          </p:cNvCxnSpPr>
          <p:nvPr/>
        </p:nvCxnSpPr>
        <p:spPr>
          <a:xfrm>
            <a:off x="6191794" y="3053430"/>
            <a:ext cx="2362200" cy="633412"/>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7" idx="0"/>
          </p:cNvCxnSpPr>
          <p:nvPr/>
        </p:nvCxnSpPr>
        <p:spPr>
          <a:xfrm>
            <a:off x="3924844" y="4124992"/>
            <a:ext cx="2266950" cy="795338"/>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flipH="1">
            <a:off x="6191794" y="4124992"/>
            <a:ext cx="2362200" cy="795338"/>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4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1"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1"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par>
                                <p:cTn id="38" presetID="22" presetClass="entr" presetSubtype="1"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Reaching Definition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A definition </a:t>
                </a:r>
                <a14:m>
                  <m:oMath xmlns:m="http://schemas.openxmlformats.org/officeDocument/2006/math">
                    <m:r>
                      <a:rPr lang="en-US" i="1" dirty="0">
                        <a:latin typeface="Cambria Math" panose="02040503050406030204" pitchFamily="18" charset="0"/>
                      </a:rPr>
                      <m:t>𝐷</m:t>
                    </m:r>
                  </m:oMath>
                </a14:m>
                <a:r>
                  <a:rPr lang="en-US" dirty="0"/>
                  <a:t> reaches at the point </a:t>
                </a:r>
                <a14:m>
                  <m:oMath xmlns:m="http://schemas.openxmlformats.org/officeDocument/2006/math">
                    <m:r>
                      <a:rPr lang="en-US" i="1" dirty="0">
                        <a:latin typeface="Cambria Math" panose="02040503050406030204" pitchFamily="18" charset="0"/>
                      </a:rPr>
                      <m:t>𝑃</m:t>
                    </m:r>
                  </m:oMath>
                </a14:m>
                <a:r>
                  <a:rPr lang="en-US" dirty="0"/>
                  <a:t> if there is a path from </a:t>
                </a:r>
                <a14:m>
                  <m:oMath xmlns:m="http://schemas.openxmlformats.org/officeDocument/2006/math">
                    <m:r>
                      <a:rPr lang="en-US" i="1" dirty="0">
                        <a:latin typeface="Cambria Math" panose="02040503050406030204" pitchFamily="18" charset="0"/>
                      </a:rPr>
                      <m:t>𝐷</m:t>
                    </m:r>
                  </m:oMath>
                </a14:m>
                <a:r>
                  <a:rPr lang="en-US" dirty="0"/>
                  <a:t> to </a:t>
                </a:r>
                <a14:m>
                  <m:oMath xmlns:m="http://schemas.openxmlformats.org/officeDocument/2006/math">
                    <m:r>
                      <a:rPr lang="en-US" i="1" dirty="0">
                        <a:latin typeface="Cambria Math" panose="02040503050406030204" pitchFamily="18" charset="0"/>
                      </a:rPr>
                      <m:t>𝑃</m:t>
                    </m:r>
                  </m:oMath>
                </a14:m>
                <a:r>
                  <a:rPr lang="en-US" dirty="0"/>
                  <a:t> along which </a:t>
                </a:r>
                <a14:m>
                  <m:oMath xmlns:m="http://schemas.openxmlformats.org/officeDocument/2006/math">
                    <m:r>
                      <a:rPr lang="en-US" i="1" dirty="0">
                        <a:latin typeface="Cambria Math" panose="02040503050406030204" pitchFamily="18" charset="0"/>
                      </a:rPr>
                      <m:t>𝐷</m:t>
                    </m:r>
                  </m:oMath>
                </a14:m>
                <a:r>
                  <a:rPr lang="en-US" dirty="0"/>
                  <a:t> is not killed.</a:t>
                </a:r>
              </a:p>
              <a:p>
                <a:pPr lvl="0"/>
                <a:r>
                  <a:rPr lang="en-US" dirty="0"/>
                  <a:t>A definition </a:t>
                </a:r>
                <a14:m>
                  <m:oMath xmlns:m="http://schemas.openxmlformats.org/officeDocument/2006/math">
                    <m:r>
                      <a:rPr lang="en-US" i="1" dirty="0">
                        <a:latin typeface="Cambria Math" panose="02040503050406030204" pitchFamily="18" charset="0"/>
                      </a:rPr>
                      <m:t>𝐷</m:t>
                    </m:r>
                  </m:oMath>
                </a14:m>
                <a:r>
                  <a:rPr lang="en-US" dirty="0"/>
                  <a:t> of variable </a:t>
                </a:r>
                <a14:m>
                  <m:oMath xmlns:m="http://schemas.openxmlformats.org/officeDocument/2006/math">
                    <m:r>
                      <a:rPr lang="en-US" i="1" dirty="0">
                        <a:latin typeface="Cambria Math" panose="02040503050406030204" pitchFamily="18" charset="0"/>
                      </a:rPr>
                      <m:t>𝑥</m:t>
                    </m:r>
                  </m:oMath>
                </a14:m>
                <a:r>
                  <a:rPr lang="en-US" dirty="0"/>
                  <a:t> is killed when there is a redefinition of </a:t>
                </a:r>
                <a14:m>
                  <m:oMath xmlns:m="http://schemas.openxmlformats.org/officeDocument/2006/math">
                    <m:r>
                      <a:rPr lang="en-US" i="1" dirty="0">
                        <a:latin typeface="Cambria Math" panose="02040503050406030204" pitchFamily="18" charset="0"/>
                      </a:rPr>
                      <m:t>𝑥</m:t>
                    </m:r>
                  </m:oMath>
                </a14:m>
                <a:r>
                  <a:rPr lang="en-US" dirty="0"/>
                  <a:t>.</a:t>
                </a:r>
              </a:p>
              <a:p>
                <a:pPr lvl="0"/>
                <a:endParaRPr lang="en-US" dirty="0"/>
              </a:p>
              <a:p>
                <a:pPr lvl="0"/>
                <a:endParaRPr lang="en-US" dirty="0" smtClean="0"/>
              </a:p>
              <a:p>
                <a:pPr lvl="0"/>
                <a:endParaRPr lang="en-US" dirty="0"/>
              </a:p>
              <a:p>
                <a:pPr lvl="0"/>
                <a:endParaRPr lang="en-US" dirty="0"/>
              </a:p>
              <a:p>
                <a:pPr lvl="0"/>
                <a:endParaRPr lang="en-US" dirty="0"/>
              </a:p>
              <a:p>
                <a:pPr lvl="0"/>
                <a:endParaRPr lang="en-US" dirty="0"/>
              </a:p>
              <a:p>
                <a:r>
                  <a:rPr lang="en-US" dirty="0"/>
                  <a:t>The definition </a:t>
                </a:r>
                <a14:m>
                  <m:oMath xmlns:m="http://schemas.openxmlformats.org/officeDocument/2006/math">
                    <m:r>
                      <a:rPr lang="en-US" i="1" dirty="0">
                        <a:latin typeface="Cambria Math" panose="02040503050406030204" pitchFamily="18" charset="0"/>
                      </a:rPr>
                      <m:t>𝐷</m:t>
                    </m:r>
                    <m:r>
                      <a:rPr lang="en-US" i="1" dirty="0">
                        <a:latin typeface="Cambria Math" panose="02040503050406030204" pitchFamily="18" charset="0"/>
                      </a:rPr>
                      <m:t>1</m:t>
                    </m:r>
                  </m:oMath>
                </a14:m>
                <a:r>
                  <a:rPr lang="en-US" dirty="0"/>
                  <a:t> is reaching definition for block </a:t>
                </a:r>
                <a14:m>
                  <m:oMath xmlns:m="http://schemas.openxmlformats.org/officeDocument/2006/math">
                    <m:r>
                      <a:rPr lang="en-US" i="1" dirty="0">
                        <a:latin typeface="Cambria Math" panose="02040503050406030204" pitchFamily="18" charset="0"/>
                      </a:rPr>
                      <m:t>𝐵</m:t>
                    </m:r>
                    <m:r>
                      <a:rPr lang="en-US" i="1" dirty="0">
                        <a:latin typeface="Cambria Math" panose="02040503050406030204" pitchFamily="18" charset="0"/>
                      </a:rPr>
                      <m:t>2</m:t>
                    </m:r>
                  </m:oMath>
                </a14:m>
                <a:r>
                  <a:rPr lang="en-US" dirty="0"/>
                  <a:t>, but the definition </a:t>
                </a:r>
                <a14:m>
                  <m:oMath xmlns:m="http://schemas.openxmlformats.org/officeDocument/2006/math">
                    <m:r>
                      <a:rPr lang="en-US" i="1" dirty="0">
                        <a:latin typeface="Cambria Math" panose="02040503050406030204" pitchFamily="18" charset="0"/>
                      </a:rPr>
                      <m:t>𝐷</m:t>
                    </m:r>
                    <m:r>
                      <a:rPr lang="en-US" i="1" dirty="0">
                        <a:latin typeface="Cambria Math" panose="02040503050406030204" pitchFamily="18" charset="0"/>
                      </a:rPr>
                      <m:t>1</m:t>
                    </m:r>
                  </m:oMath>
                </a14:m>
                <a:r>
                  <a:rPr lang="en-US" dirty="0"/>
                  <a:t> is not reaching definition for block </a:t>
                </a:r>
                <a14:m>
                  <m:oMath xmlns:m="http://schemas.openxmlformats.org/officeDocument/2006/math">
                    <m:r>
                      <a:rPr lang="en-US" i="1" dirty="0">
                        <a:latin typeface="Cambria Math" panose="02040503050406030204" pitchFamily="18" charset="0"/>
                      </a:rPr>
                      <m:t>𝐵</m:t>
                    </m:r>
                    <m:r>
                      <a:rPr lang="en-US" i="1" dirty="0">
                        <a:latin typeface="Cambria Math" panose="02040503050406030204" pitchFamily="18" charset="0"/>
                      </a:rPr>
                      <m:t>3</m:t>
                    </m:r>
                  </m:oMath>
                </a14:m>
                <a:r>
                  <a:rPr lang="en-US" dirty="0"/>
                  <a:t>, because it is killed by definition </a:t>
                </a:r>
                <a14:m>
                  <m:oMath xmlns:m="http://schemas.openxmlformats.org/officeDocument/2006/math">
                    <m:r>
                      <a:rPr lang="en-US" i="1" dirty="0">
                        <a:latin typeface="Cambria Math" panose="02040503050406030204" pitchFamily="18" charset="0"/>
                      </a:rPr>
                      <m:t>𝐷</m:t>
                    </m:r>
                    <m:r>
                      <a:rPr lang="en-US" i="1" dirty="0">
                        <a:latin typeface="Cambria Math" panose="02040503050406030204" pitchFamily="18" charset="0"/>
                      </a:rPr>
                      <m:t>2</m:t>
                    </m:r>
                  </m:oMath>
                </a14:m>
                <a:r>
                  <a:rPr lang="en-US" dirty="0"/>
                  <a:t> in block </a:t>
                </a:r>
                <a14:m>
                  <m:oMath xmlns:m="http://schemas.openxmlformats.org/officeDocument/2006/math">
                    <m:r>
                      <a:rPr lang="en-US" i="1" dirty="0">
                        <a:latin typeface="Cambria Math" panose="02040503050406030204" pitchFamily="18" charset="0"/>
                      </a:rPr>
                      <m:t>𝐵</m:t>
                    </m:r>
                    <m:r>
                      <a:rPr lang="en-US" i="1" dirty="0">
                        <a:latin typeface="Cambria Math" panose="02040503050406030204" pitchFamily="18" charset="0"/>
                      </a:rPr>
                      <m:t>2</m:t>
                    </m:r>
                  </m:oMath>
                </a14:m>
                <a:r>
                  <a:rPr lang="en-US" dirty="0"/>
                  <a:t>.</a:t>
                </a:r>
              </a:p>
              <a:p>
                <a:pPr lvl="0"/>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
        <p:nvSpPr>
          <p:cNvPr id="9" name="Rectangle 8"/>
          <p:cNvSpPr>
            <a:spLocks noChangeArrowheads="1"/>
          </p:cNvSpPr>
          <p:nvPr/>
        </p:nvSpPr>
        <p:spPr bwMode="auto">
          <a:xfrm>
            <a:off x="4702628" y="2411860"/>
            <a:ext cx="1676400" cy="438150"/>
          </a:xfrm>
          <a:prstGeom prst="rect">
            <a:avLst/>
          </a:prstGeom>
          <a:solidFill>
            <a:srgbClr val="FFFFFF"/>
          </a:solidFill>
          <a:ln w="25400">
            <a:solidFill>
              <a:srgbClr val="0E47A1"/>
            </a:solidFill>
            <a:miter lim="800000"/>
            <a:headEnd/>
            <a:tailEnd/>
          </a:ln>
        </p:spPr>
        <p:txBody>
          <a:bodyPr rot="0" vert="horz" wrap="square" lIns="91440" tIns="45720" rIns="91440" bIns="45720" anchor="t" anchorCtr="0" upright="1">
            <a:noAutofit/>
          </a:bodyPr>
          <a:lstStyle/>
          <a:p>
            <a:pPr algn="ctr"/>
            <a:r>
              <a:rPr lang="en-US" dirty="0"/>
              <a:t>D1: y=2</a:t>
            </a:r>
          </a:p>
        </p:txBody>
      </p:sp>
      <p:sp>
        <p:nvSpPr>
          <p:cNvPr id="10" name="Rectangle 9"/>
          <p:cNvSpPr>
            <a:spLocks noChangeArrowheads="1"/>
          </p:cNvSpPr>
          <p:nvPr/>
        </p:nvSpPr>
        <p:spPr bwMode="auto">
          <a:xfrm>
            <a:off x="4702629" y="3098927"/>
            <a:ext cx="1676400" cy="403225"/>
          </a:xfrm>
          <a:prstGeom prst="rect">
            <a:avLst/>
          </a:prstGeom>
          <a:solidFill>
            <a:srgbClr val="FFFFFF"/>
          </a:solidFill>
          <a:ln w="25400">
            <a:solidFill>
              <a:srgbClr val="0E47A1"/>
            </a:solidFill>
            <a:miter lim="800000"/>
            <a:headEnd/>
            <a:tailEnd/>
          </a:ln>
        </p:spPr>
        <p:txBody>
          <a:bodyPr rot="0" vert="horz" wrap="square" lIns="91440" tIns="45720" rIns="91440" bIns="45720" anchor="t" anchorCtr="0" upright="1">
            <a:noAutofit/>
          </a:bodyPr>
          <a:lstStyle/>
          <a:p>
            <a:pPr algn="ctr"/>
            <a:r>
              <a:rPr lang="en-US" dirty="0"/>
              <a:t>D2: y=y+2</a:t>
            </a:r>
          </a:p>
        </p:txBody>
      </p:sp>
      <p:sp>
        <p:nvSpPr>
          <p:cNvPr id="11" name="Rectangle 10"/>
          <p:cNvSpPr>
            <a:spLocks noChangeArrowheads="1"/>
          </p:cNvSpPr>
          <p:nvPr/>
        </p:nvSpPr>
        <p:spPr bwMode="auto">
          <a:xfrm>
            <a:off x="4688341" y="3742819"/>
            <a:ext cx="1704976" cy="379730"/>
          </a:xfrm>
          <a:prstGeom prst="rect">
            <a:avLst/>
          </a:prstGeom>
          <a:solidFill>
            <a:srgbClr val="FFFFFF"/>
          </a:solidFill>
          <a:ln w="25400">
            <a:solidFill>
              <a:srgbClr val="0E47A1"/>
            </a:solidFill>
            <a:miter lim="800000"/>
            <a:headEnd/>
            <a:tailEnd/>
          </a:ln>
        </p:spPr>
        <p:txBody>
          <a:bodyPr rot="0" vert="horz" wrap="square" lIns="91440" tIns="45720" rIns="91440" bIns="45720" anchor="t" anchorCtr="0" upright="1">
            <a:noAutofit/>
          </a:bodyPr>
          <a:lstStyle/>
          <a:p>
            <a:pPr algn="ctr"/>
            <a:r>
              <a:rPr lang="en-US" dirty="0"/>
              <a:t>D3: x=y+2</a:t>
            </a:r>
          </a:p>
        </p:txBody>
      </p:sp>
      <p:cxnSp>
        <p:nvCxnSpPr>
          <p:cNvPr id="12" name="AutoShape 7"/>
          <p:cNvCxnSpPr>
            <a:cxnSpLocks noChangeShapeType="1"/>
            <a:stCxn id="9" idx="2"/>
            <a:endCxn id="10" idx="0"/>
          </p:cNvCxnSpPr>
          <p:nvPr/>
        </p:nvCxnSpPr>
        <p:spPr bwMode="auto">
          <a:xfrm>
            <a:off x="5540828" y="2850010"/>
            <a:ext cx="1" cy="248917"/>
          </a:xfrm>
          <a:prstGeom prst="straightConnector1">
            <a:avLst/>
          </a:prstGeom>
          <a:noFill/>
          <a:ln w="25400">
            <a:solidFill>
              <a:srgbClr val="0E47A1"/>
            </a:solidFill>
            <a:round/>
            <a:headEnd/>
            <a:tailEnd type="arrow" w="med" len="med"/>
          </a:ln>
          <a:extLst>
            <a:ext uri="{909E8E84-426E-40DD-AFC4-6F175D3DCCD1}">
              <a14:hiddenFill xmlns:a14="http://schemas.microsoft.com/office/drawing/2010/main">
                <a:noFill/>
              </a14:hiddenFill>
            </a:ext>
          </a:extLst>
        </p:spPr>
      </p:cxnSp>
      <p:cxnSp>
        <p:nvCxnSpPr>
          <p:cNvPr id="13" name="AutoShape 7"/>
          <p:cNvCxnSpPr>
            <a:cxnSpLocks noChangeShapeType="1"/>
            <a:stCxn id="10" idx="2"/>
            <a:endCxn id="11" idx="0"/>
          </p:cNvCxnSpPr>
          <p:nvPr/>
        </p:nvCxnSpPr>
        <p:spPr bwMode="auto">
          <a:xfrm>
            <a:off x="5540829" y="3502152"/>
            <a:ext cx="0" cy="240667"/>
          </a:xfrm>
          <a:prstGeom prst="straightConnector1">
            <a:avLst/>
          </a:prstGeom>
          <a:noFill/>
          <a:ln w="25400">
            <a:solidFill>
              <a:srgbClr val="0E47A1"/>
            </a:solidFill>
            <a:round/>
            <a:headEnd/>
            <a:tailEnd type="arrow" w="med" len="med"/>
          </a:ln>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6412366" y="2421385"/>
            <a:ext cx="1823402" cy="438150"/>
          </a:xfrm>
          <a:prstGeom prst="rect">
            <a:avLst/>
          </a:prstGeom>
          <a:solidFill>
            <a:srgbClr val="FFFFFF"/>
          </a:solidFill>
          <a:ln w="22225">
            <a:no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dirty="0"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B1</a:t>
            </a:r>
            <a:endParaRPr lang="en-US"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a:spLocks noChangeArrowheads="1"/>
          </p:cNvSpPr>
          <p:nvPr/>
        </p:nvSpPr>
        <p:spPr bwMode="auto">
          <a:xfrm>
            <a:off x="6412366" y="3108452"/>
            <a:ext cx="1823401" cy="403225"/>
          </a:xfrm>
          <a:prstGeom prst="rect">
            <a:avLst/>
          </a:prstGeom>
          <a:solidFill>
            <a:srgbClr val="FFFFFF"/>
          </a:solidFill>
          <a:ln w="22225">
            <a:no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dirty="0"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B2</a:t>
            </a:r>
            <a:endParaRPr lang="en-US"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a:spLocks noChangeArrowheads="1"/>
          </p:cNvSpPr>
          <p:nvPr/>
        </p:nvSpPr>
        <p:spPr bwMode="auto">
          <a:xfrm>
            <a:off x="6412366" y="3760594"/>
            <a:ext cx="1990089" cy="379730"/>
          </a:xfrm>
          <a:prstGeom prst="rect">
            <a:avLst/>
          </a:prstGeom>
          <a:solidFill>
            <a:srgbClr val="FFFFFF"/>
          </a:solidFill>
          <a:ln w="22225">
            <a:no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dirty="0" smtClean="0">
                <a:solidFill>
                  <a:srgbClr val="C00000"/>
                </a:solidFill>
              </a:rPr>
              <a:t>B3</a:t>
            </a:r>
            <a:endParaRPr lang="en-US"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301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variable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live variable </a:t>
                </a:r>
                <a14:m>
                  <m:oMath xmlns:m="http://schemas.openxmlformats.org/officeDocument/2006/math">
                    <m:r>
                      <a:rPr lang="en-US" i="1" dirty="0">
                        <a:latin typeface="Cambria Math" panose="02040503050406030204" pitchFamily="18" charset="0"/>
                      </a:rPr>
                      <m:t>𝑥</m:t>
                    </m:r>
                  </m:oMath>
                </a14:m>
                <a:r>
                  <a:rPr lang="en-US" dirty="0"/>
                  <a:t> is live at point </a:t>
                </a:r>
                <a14:m>
                  <m:oMath xmlns:m="http://schemas.openxmlformats.org/officeDocument/2006/math">
                    <m:r>
                      <a:rPr lang="en-US" i="1" dirty="0">
                        <a:latin typeface="Cambria Math" panose="02040503050406030204" pitchFamily="18" charset="0"/>
                      </a:rPr>
                      <m:t>𝑝</m:t>
                    </m:r>
                  </m:oMath>
                </a14:m>
                <a:r>
                  <a:rPr lang="en-US" dirty="0"/>
                  <a:t> if there is a path from </a:t>
                </a:r>
                <a14:m>
                  <m:oMath xmlns:m="http://schemas.openxmlformats.org/officeDocument/2006/math">
                    <m:r>
                      <a:rPr lang="en-US" i="1" dirty="0">
                        <a:latin typeface="Cambria Math" panose="02040503050406030204" pitchFamily="18" charset="0"/>
                      </a:rPr>
                      <m:t>𝑝</m:t>
                    </m:r>
                  </m:oMath>
                </a14:m>
                <a:r>
                  <a:rPr lang="en-US" dirty="0"/>
                  <a:t> to the exit, along which the value of </a:t>
                </a:r>
                <a14:m>
                  <m:oMath xmlns:m="http://schemas.openxmlformats.org/officeDocument/2006/math">
                    <m:r>
                      <a:rPr lang="en-US" i="1" dirty="0">
                        <a:latin typeface="Cambria Math" panose="02040503050406030204" pitchFamily="18" charset="0"/>
                      </a:rPr>
                      <m:t>𝑥</m:t>
                    </m:r>
                  </m:oMath>
                </a14:m>
                <a:r>
                  <a:rPr lang="en-US" dirty="0"/>
                  <a:t> is used before it is redefined.</a:t>
                </a:r>
              </a:p>
              <a:p>
                <a:r>
                  <a:rPr lang="en-US" dirty="0"/>
                  <a:t>Otherwise the variable is said to be dead at the point.</a:t>
                </a:r>
              </a:p>
              <a:p>
                <a:r>
                  <a:rPr lang="en-US" dirty="0"/>
                  <a:t>Example:</a:t>
                </a:r>
              </a:p>
              <a:p>
                <a:pPr marL="400050" lvl="1" indent="0">
                  <a:buNone/>
                </a:pPr>
                <a:r>
                  <a:rPr lang="en-US" sz="2400" dirty="0"/>
                  <a:t>	</a:t>
                </a:r>
                <a:r>
                  <a:rPr lang="en-US" sz="2400" dirty="0">
                    <a:solidFill>
                      <a:srgbClr val="0E47A1"/>
                    </a:solidFill>
                  </a:rPr>
                  <a:t>b = 3</a:t>
                </a:r>
              </a:p>
              <a:p>
                <a:pPr marL="400050" lvl="1" indent="0">
                  <a:buNone/>
                </a:pPr>
                <a:r>
                  <a:rPr lang="en-US" sz="2400" dirty="0">
                    <a:solidFill>
                      <a:srgbClr val="0E47A1"/>
                    </a:solidFill>
                  </a:rPr>
                  <a:t>	c = 5</a:t>
                </a:r>
              </a:p>
              <a:p>
                <a:pPr marL="400050" lvl="1" indent="0">
                  <a:buNone/>
                </a:pPr>
                <a:r>
                  <a:rPr lang="en-US" sz="2400" dirty="0">
                    <a:solidFill>
                      <a:srgbClr val="0E47A1"/>
                    </a:solidFill>
                  </a:rPr>
                  <a:t>	a = f(b * c)</a:t>
                </a:r>
              </a:p>
              <a:p>
                <a:r>
                  <a:rPr lang="en-US" dirty="0"/>
                  <a:t>The set of live variables are </a:t>
                </a:r>
                <a:r>
                  <a:rPr lang="en-US" dirty="0">
                    <a:solidFill>
                      <a:srgbClr val="0E47A1"/>
                    </a:solidFill>
                  </a:rPr>
                  <a:t>{b, c} </a:t>
                </a:r>
                <a:r>
                  <a:rPr lang="en-US" dirty="0"/>
                  <a:t>because both are used in the multiplication on line 3.</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a:stretch>
              </a:blipFill>
            </p:spPr>
            <p:txBody>
              <a:bodyPr/>
              <a:lstStyle/>
              <a:p>
                <a:r>
                  <a:rPr lang="en-US">
                    <a:noFill/>
                  </a:rPr>
                  <a:t> </a:t>
                </a:r>
              </a:p>
            </p:txBody>
          </p:sp>
        </mc:Fallback>
      </mc:AlternateContent>
    </p:spTree>
    <p:extLst>
      <p:ext uri="{BB962C8B-B14F-4D97-AF65-F5344CB8AC3E}">
        <p14:creationId xmlns:p14="http://schemas.microsoft.com/office/powerpoint/2010/main" val="254287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Busy Expression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An expression </a:t>
                </a:r>
                <a14:m>
                  <m:oMath xmlns:m="http://schemas.openxmlformats.org/officeDocument/2006/math">
                    <m:r>
                      <a:rPr lang="en-US" i="1" dirty="0">
                        <a:latin typeface="Cambria Math" panose="02040503050406030204" pitchFamily="18" charset="0"/>
                      </a:rPr>
                      <m:t>𝑒</m:t>
                    </m:r>
                  </m:oMath>
                </a14:m>
                <a:r>
                  <a:rPr lang="en-US" dirty="0"/>
                  <a:t> is said to be busy expression along some path </a:t>
                </a:r>
                <a14:m>
                  <m:oMath xmlns:m="http://schemas.openxmlformats.org/officeDocument/2006/math">
                    <m:r>
                      <a:rPr lang="en-US" i="1" dirty="0">
                        <a:latin typeface="Cambria Math" panose="02040503050406030204" pitchFamily="18" charset="0"/>
                      </a:rPr>
                      <m:t>𝑝</m:t>
                    </m:r>
                    <m:r>
                      <a:rPr lang="en-US" i="1" baseline="-25000" dirty="0">
                        <a:latin typeface="Cambria Math" panose="02040503050406030204" pitchFamily="18" charset="0"/>
                      </a:rPr>
                      <m:t>𝑖</m:t>
                    </m:r>
                    <m:r>
                      <a:rPr lang="en-US" i="1" dirty="0">
                        <a:latin typeface="Cambria Math" panose="02040503050406030204" pitchFamily="18" charset="0"/>
                      </a:rPr>
                      <m:t>..</m:t>
                    </m:r>
                    <m:r>
                      <a:rPr lang="en-US" i="1" dirty="0" err="1">
                        <a:latin typeface="Cambria Math" panose="02040503050406030204" pitchFamily="18" charset="0"/>
                      </a:rPr>
                      <m:t>𝑝</m:t>
                    </m:r>
                    <m:r>
                      <a:rPr lang="en-US" i="1" baseline="-25000" dirty="0" err="1">
                        <a:latin typeface="Cambria Math" panose="02040503050406030204" pitchFamily="18" charset="0"/>
                      </a:rPr>
                      <m:t>𝑗</m:t>
                    </m:r>
                    <m:r>
                      <a:rPr lang="en-US" i="1" dirty="0">
                        <a:latin typeface="Cambria Math" panose="02040503050406030204" pitchFamily="18" charset="0"/>
                      </a:rPr>
                      <m:t> </m:t>
                    </m:r>
                  </m:oMath>
                </a14:m>
                <a:r>
                  <a:rPr lang="en-US" dirty="0"/>
                  <a:t>if and only if an evaluation of </a:t>
                </a:r>
                <a14:m>
                  <m:oMath xmlns:m="http://schemas.openxmlformats.org/officeDocument/2006/math">
                    <m:r>
                      <a:rPr lang="en-US" i="1" dirty="0">
                        <a:latin typeface="Cambria Math" panose="02040503050406030204" pitchFamily="18" charset="0"/>
                      </a:rPr>
                      <m:t>𝑒</m:t>
                    </m:r>
                  </m:oMath>
                </a14:m>
                <a:r>
                  <a:rPr lang="en-US" dirty="0"/>
                  <a:t> exists along some path </a:t>
                </a:r>
                <a14:m>
                  <m:oMath xmlns:m="http://schemas.openxmlformats.org/officeDocument/2006/math">
                    <m:r>
                      <a:rPr lang="en-US" i="1" dirty="0">
                        <a:latin typeface="Cambria Math" panose="02040503050406030204" pitchFamily="18" charset="0"/>
                      </a:rPr>
                      <m:t>𝑝</m:t>
                    </m:r>
                    <m:r>
                      <a:rPr lang="en-US" i="1" baseline="-25000" dirty="0">
                        <a:latin typeface="Cambria Math" panose="02040503050406030204" pitchFamily="18" charset="0"/>
                      </a:rPr>
                      <m:t>𝑖</m:t>
                    </m:r>
                    <m:r>
                      <a:rPr lang="en-US" i="1" dirty="0">
                        <a:latin typeface="Cambria Math" panose="02040503050406030204" pitchFamily="18" charset="0"/>
                      </a:rPr>
                      <m:t>…</m:t>
                    </m:r>
                    <m:r>
                      <a:rPr lang="en-US" i="1" dirty="0" err="1">
                        <a:latin typeface="Cambria Math" panose="02040503050406030204" pitchFamily="18" charset="0"/>
                      </a:rPr>
                      <m:t>𝑝</m:t>
                    </m:r>
                    <m:r>
                      <a:rPr lang="en-US" i="1" baseline="-25000" dirty="0" err="1">
                        <a:latin typeface="Cambria Math" panose="02040503050406030204" pitchFamily="18" charset="0"/>
                      </a:rPr>
                      <m:t>𝑗</m:t>
                    </m:r>
                  </m:oMath>
                </a14:m>
                <a:r>
                  <a:rPr lang="en-US" dirty="0"/>
                  <a:t> and no definition of any operand exist before its evaluation along the path.</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150429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 </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6425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Optimization Techniques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5905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time evaluation</a:t>
            </a:r>
          </a:p>
        </p:txBody>
      </p:sp>
      <p:sp>
        <p:nvSpPr>
          <p:cNvPr id="3" name="Content Placeholder 2"/>
          <p:cNvSpPr>
            <a:spLocks noGrp="1"/>
          </p:cNvSpPr>
          <p:nvPr>
            <p:ph idx="1"/>
          </p:nvPr>
        </p:nvSpPr>
        <p:spPr>
          <a:xfrm>
            <a:off x="103044" y="821240"/>
            <a:ext cx="11929641" cy="5590565"/>
          </a:xfrm>
        </p:spPr>
        <p:txBody>
          <a:bodyPr/>
          <a:lstStyle/>
          <a:p>
            <a:pPr lvl="0">
              <a:lnSpc>
                <a:spcPct val="85000"/>
              </a:lnSpc>
            </a:pPr>
            <a:r>
              <a:rPr lang="en-US" dirty="0"/>
              <a:t>Compile time evaluation means shifting of computations from run time to compile time.</a:t>
            </a:r>
          </a:p>
          <a:p>
            <a:pPr lvl="0">
              <a:lnSpc>
                <a:spcPct val="85000"/>
              </a:lnSpc>
            </a:pPr>
            <a:r>
              <a:rPr lang="en-US" dirty="0"/>
              <a:t>There are two methods used to obtain the compile time evaluation.</a:t>
            </a:r>
          </a:p>
          <a:p>
            <a:pPr marL="0" indent="0">
              <a:lnSpc>
                <a:spcPct val="85000"/>
              </a:lnSpc>
              <a:buNone/>
            </a:pPr>
            <a:r>
              <a:rPr lang="en-US" b="1" dirty="0">
                <a:solidFill>
                  <a:srgbClr val="C00000"/>
                </a:solidFill>
              </a:rPr>
              <a:t>Folding</a:t>
            </a:r>
            <a:endParaRPr lang="en-US" dirty="0">
              <a:solidFill>
                <a:srgbClr val="C00000"/>
              </a:solidFill>
            </a:endParaRPr>
          </a:p>
          <a:p>
            <a:pPr lvl="0">
              <a:lnSpc>
                <a:spcPct val="85000"/>
              </a:lnSpc>
            </a:pPr>
            <a:r>
              <a:rPr lang="en-US" dirty="0"/>
              <a:t>In the folding technique the computation of constant is done at compile time instead of run time.</a:t>
            </a:r>
          </a:p>
          <a:p>
            <a:pPr marL="0" indent="0">
              <a:lnSpc>
                <a:spcPct val="85000"/>
              </a:lnSpc>
              <a:buNone/>
            </a:pPr>
            <a:r>
              <a:rPr lang="en-US" dirty="0"/>
              <a:t>	</a:t>
            </a:r>
            <a:r>
              <a:rPr lang="en-US" dirty="0">
                <a:solidFill>
                  <a:srgbClr val="0E47A1"/>
                </a:solidFill>
              </a:rPr>
              <a:t>Example : length = (22/7)*d</a:t>
            </a:r>
          </a:p>
          <a:p>
            <a:pPr lvl="0">
              <a:lnSpc>
                <a:spcPct val="85000"/>
              </a:lnSpc>
            </a:pPr>
            <a:r>
              <a:rPr lang="en-US" dirty="0"/>
              <a:t>Here folding is implied by performing the computation of </a:t>
            </a:r>
            <a:r>
              <a:rPr lang="en-US" dirty="0">
                <a:solidFill>
                  <a:schemeClr val="accent1">
                    <a:lumMod val="75000"/>
                  </a:schemeClr>
                </a:solidFill>
              </a:rPr>
              <a:t>22/7 at compile time</a:t>
            </a:r>
            <a:r>
              <a:rPr lang="en-US" dirty="0"/>
              <a:t>. </a:t>
            </a:r>
          </a:p>
          <a:p>
            <a:pPr marL="0" indent="0">
              <a:lnSpc>
                <a:spcPct val="85000"/>
              </a:lnSpc>
              <a:buNone/>
            </a:pPr>
            <a:r>
              <a:rPr lang="en-US" b="1" dirty="0">
                <a:solidFill>
                  <a:srgbClr val="C00000"/>
                </a:solidFill>
              </a:rPr>
              <a:t>Constant propagation</a:t>
            </a:r>
            <a:endParaRPr lang="en-US" dirty="0">
              <a:solidFill>
                <a:srgbClr val="C00000"/>
              </a:solidFill>
            </a:endParaRPr>
          </a:p>
          <a:p>
            <a:pPr lvl="0">
              <a:lnSpc>
                <a:spcPct val="85000"/>
              </a:lnSpc>
            </a:pPr>
            <a:r>
              <a:rPr lang="en-US" dirty="0"/>
              <a:t>In this technique the value of variable is replaced and computation of an expression is done at compilation time.</a:t>
            </a:r>
          </a:p>
          <a:p>
            <a:pPr marL="0" indent="0">
              <a:lnSpc>
                <a:spcPct val="85000"/>
              </a:lnSpc>
              <a:buNone/>
            </a:pPr>
            <a:r>
              <a:rPr lang="en-US" dirty="0"/>
              <a:t>	</a:t>
            </a:r>
            <a:r>
              <a:rPr lang="en-US" dirty="0">
                <a:solidFill>
                  <a:srgbClr val="0E47A1"/>
                </a:solidFill>
              </a:rPr>
              <a:t>Example : pi = 3.14; r = 5;</a:t>
            </a:r>
          </a:p>
          <a:p>
            <a:pPr marL="0" indent="0">
              <a:lnSpc>
                <a:spcPct val="85000"/>
              </a:lnSpc>
              <a:buNone/>
            </a:pPr>
            <a:r>
              <a:rPr lang="en-US" dirty="0">
                <a:solidFill>
                  <a:srgbClr val="0E47A1"/>
                </a:solidFill>
              </a:rPr>
              <a:t>	Area = pi * r * r;</a:t>
            </a:r>
          </a:p>
          <a:p>
            <a:pPr lvl="0">
              <a:lnSpc>
                <a:spcPct val="85000"/>
              </a:lnSpc>
            </a:pPr>
            <a:r>
              <a:rPr lang="en-US" dirty="0"/>
              <a:t>Here at the compilation time the value of pi is replaced by 3.14 and r by 5 then </a:t>
            </a:r>
            <a:r>
              <a:rPr lang="en-US" dirty="0">
                <a:solidFill>
                  <a:schemeClr val="accent1">
                    <a:lumMod val="75000"/>
                  </a:schemeClr>
                </a:solidFill>
              </a:rPr>
              <a:t>computation of </a:t>
            </a:r>
            <a:r>
              <a:rPr lang="en-US" dirty="0">
                <a:solidFill>
                  <a:srgbClr val="0E47A1"/>
                </a:solidFill>
              </a:rPr>
              <a:t>3.14 * 5 * 5 is done during compilation</a:t>
            </a:r>
            <a:r>
              <a:rPr lang="en-US" dirty="0">
                <a:solidFill>
                  <a:schemeClr val="accent1">
                    <a:lumMod val="75000"/>
                  </a:schemeClr>
                </a:solidFill>
              </a:rPr>
              <a:t>.</a:t>
            </a:r>
            <a:endParaRPr lang="en-US" dirty="0"/>
          </a:p>
          <a:p>
            <a:endParaRPr lang="en-US" dirty="0"/>
          </a:p>
        </p:txBody>
      </p:sp>
    </p:spTree>
    <p:extLst>
      <p:ext uri="{BB962C8B-B14F-4D97-AF65-F5344CB8AC3E}">
        <p14:creationId xmlns:p14="http://schemas.microsoft.com/office/powerpoint/2010/main" val="225079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sub expressions elimination</a:t>
            </a:r>
          </a:p>
        </p:txBody>
      </p:sp>
      <p:sp>
        <p:nvSpPr>
          <p:cNvPr id="3" name="Content Placeholder 2"/>
          <p:cNvSpPr>
            <a:spLocks noGrp="1"/>
          </p:cNvSpPr>
          <p:nvPr>
            <p:ph idx="1"/>
          </p:nvPr>
        </p:nvSpPr>
        <p:spPr/>
        <p:txBody>
          <a:bodyPr/>
          <a:lstStyle/>
          <a:p>
            <a:pPr lvl="0"/>
            <a:r>
              <a:rPr lang="en-US" dirty="0"/>
              <a:t>The common sub expression is an expression appearing repeatedly in the program which is computed previously.</a:t>
            </a:r>
          </a:p>
          <a:p>
            <a:pPr lvl="0"/>
            <a:r>
              <a:rPr lang="en-US" dirty="0"/>
              <a:t>If the operands of this sub expression do not get changed at all then result of such sub expression is used instead of re-computing it each time.</a:t>
            </a:r>
          </a:p>
          <a:p>
            <a:pPr lvl="0"/>
            <a:r>
              <a:rPr lang="en-US" dirty="0">
                <a:solidFill>
                  <a:srgbClr val="0E47A1"/>
                </a:solidFill>
              </a:rPr>
              <a:t>Example: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75977439"/>
              </p:ext>
            </p:extLst>
          </p:nvPr>
        </p:nvGraphicFramePr>
        <p:xfrm>
          <a:off x="1180214" y="3274828"/>
          <a:ext cx="1752600" cy="2405380"/>
        </p:xfrm>
        <a:graphic>
          <a:graphicData uri="http://schemas.openxmlformats.org/drawingml/2006/table">
            <a:tbl>
              <a:tblPr firstRow="1" bandRow="1">
                <a:tableStyleId>{D7AC3CCA-C797-4891-BE02-D94E43425B78}</a:tableStyleId>
              </a:tblPr>
              <a:tblGrid>
                <a:gridCol w="1752600"/>
              </a:tblGrid>
              <a:tr h="325392">
                <a:tc>
                  <a:txBody>
                    <a:bodyPr/>
                    <a:lstStyle/>
                    <a:p>
                      <a:pPr marL="0" marR="0" algn="just">
                        <a:lnSpc>
                          <a:spcPct val="115000"/>
                        </a:lnSpc>
                        <a:spcBef>
                          <a:spcPts val="0"/>
                        </a:spcBef>
                        <a:spcAft>
                          <a:spcPts val="1000"/>
                        </a:spcAft>
                      </a:pPr>
                      <a:r>
                        <a:rPr lang="en-US" sz="1800" b="0" dirty="0"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t1 := 4 * </a:t>
                      </a:r>
                      <a:r>
                        <a:rPr lang="en-US" sz="1800" b="0" dirty="0" err="1"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a:t>
                      </a:r>
                      <a:endParaRPr lang="en-US" sz="1800" b="0" dirty="0"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t2 := a[t1]</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t3 := </a:t>
                      </a:r>
                      <a:r>
                        <a:rPr lang="en-US" sz="1800" b="0" spc="300" dirty="0" smtClean="0">
                          <a:effectLst/>
                          <a:latin typeface="Calibri" panose="020F0502020204030204" pitchFamily="34" charset="0"/>
                          <a:ea typeface="Palatino Linotype" panose="02040502050505030304" pitchFamily="18" charset="0"/>
                          <a:cs typeface="Palatino Linotype" panose="02040502050505030304" pitchFamily="18" charset="0"/>
                        </a:rPr>
                        <a:t>4*j </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solidFill>
                            <a:srgbClr val="C00000"/>
                          </a:solidFill>
                          <a:effectLst/>
                          <a:latin typeface="Calibri" panose="020F0502020204030204" pitchFamily="34" charset="0"/>
                          <a:ea typeface="Palatino Linotype" panose="02040502050505030304" pitchFamily="18" charset="0"/>
                          <a:cs typeface="Palatino Linotype" panose="02040502050505030304" pitchFamily="18" charset="0"/>
                        </a:rPr>
                        <a:t>t4 : = 4 * </a:t>
                      </a:r>
                      <a:r>
                        <a:rPr lang="en-US" sz="1800" b="0" dirty="0" err="1" smtClean="0">
                          <a:solidFill>
                            <a:srgbClr val="C00000"/>
                          </a:solidFill>
                          <a:effectLst/>
                          <a:latin typeface="Calibri" panose="020F0502020204030204" pitchFamily="34" charset="0"/>
                          <a:ea typeface="Palatino Linotype" panose="02040502050505030304" pitchFamily="18" charset="0"/>
                          <a:cs typeface="Palatino Linotype" panose="02040502050505030304" pitchFamily="18" charset="0"/>
                        </a:rPr>
                        <a:t>i</a:t>
                      </a:r>
                      <a:endParaRPr lang="en-US" sz="1800" b="0" dirty="0"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t5:= n</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t6 := b[t4]+t5</a:t>
                      </a:r>
                      <a:endParaRPr lang="en-US" sz="1800" b="0" dirty="0"/>
                    </a:p>
                  </a:txBody>
                  <a:tcPr>
                    <a:noFill/>
                  </a:tcPr>
                </a:tc>
              </a:tr>
            </a:tbl>
          </a:graphicData>
        </a:graphic>
      </p:graphicFrame>
      <p:cxnSp>
        <p:nvCxnSpPr>
          <p:cNvPr id="5" name="Straight Connector 4"/>
          <p:cNvCxnSpPr/>
          <p:nvPr/>
        </p:nvCxnSpPr>
        <p:spPr>
          <a:xfrm>
            <a:off x="773840" y="4668402"/>
            <a:ext cx="2362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35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Propagation</a:t>
            </a:r>
          </a:p>
        </p:txBody>
      </p:sp>
      <p:sp>
        <p:nvSpPr>
          <p:cNvPr id="3" name="Content Placeholder 2"/>
          <p:cNvSpPr>
            <a:spLocks noGrp="1"/>
          </p:cNvSpPr>
          <p:nvPr>
            <p:ph idx="1"/>
          </p:nvPr>
        </p:nvSpPr>
        <p:spPr/>
        <p:txBody>
          <a:bodyPr/>
          <a:lstStyle/>
          <a:p>
            <a:pPr lvl="0"/>
            <a:r>
              <a:rPr lang="en-US" dirty="0"/>
              <a:t>Copy propagation means </a:t>
            </a:r>
            <a:r>
              <a:rPr lang="en-US" dirty="0">
                <a:solidFill>
                  <a:srgbClr val="C00000"/>
                </a:solidFill>
              </a:rPr>
              <a:t>use of one variable instead of another</a:t>
            </a:r>
            <a:r>
              <a:rPr lang="en-US" dirty="0"/>
              <a:t>.</a:t>
            </a:r>
          </a:p>
          <a:p>
            <a:r>
              <a:rPr lang="en-US" dirty="0">
                <a:solidFill>
                  <a:srgbClr val="0E47A1"/>
                </a:solidFill>
              </a:rPr>
              <a:t>Example:</a:t>
            </a:r>
          </a:p>
          <a:p>
            <a:pPr marL="0" indent="0">
              <a:buNone/>
            </a:pPr>
            <a:r>
              <a:rPr lang="en-US" dirty="0"/>
              <a:t>	x = pi;</a:t>
            </a:r>
          </a:p>
          <a:p>
            <a:pPr marL="0" indent="0">
              <a:buNone/>
            </a:pPr>
            <a:r>
              <a:rPr lang="en-US" dirty="0"/>
              <a:t>	area = </a:t>
            </a:r>
            <a:r>
              <a:rPr lang="en-US" dirty="0">
                <a:solidFill>
                  <a:srgbClr val="C00000"/>
                </a:solidFill>
              </a:rPr>
              <a:t>x</a:t>
            </a:r>
            <a:r>
              <a:rPr lang="en-US" dirty="0"/>
              <a:t> * r * r;</a:t>
            </a:r>
          </a:p>
          <a:p>
            <a:pPr marL="0" lvl="0" indent="0">
              <a:buNone/>
            </a:pPr>
            <a:r>
              <a:rPr lang="en-US" dirty="0"/>
              <a:t>	</a:t>
            </a:r>
          </a:p>
          <a:p>
            <a:pPr marL="0" lvl="0" indent="0">
              <a:buNone/>
            </a:pPr>
            <a:endParaRPr lang="en-US" dirty="0"/>
          </a:p>
          <a:p>
            <a:pPr marL="0" lvl="0" indent="0">
              <a:buNone/>
            </a:pPr>
            <a:endParaRPr lang="en-US" dirty="0" smtClean="0"/>
          </a:p>
          <a:p>
            <a:pPr marL="0" lvl="0" indent="0">
              <a:buNone/>
            </a:pPr>
            <a:endParaRPr lang="en-US" dirty="0"/>
          </a:p>
          <a:p>
            <a:pPr marL="0" lvl="0" indent="0">
              <a:buNone/>
            </a:pPr>
            <a:r>
              <a:rPr lang="en-US" dirty="0"/>
              <a:t>	area = </a:t>
            </a:r>
            <a:r>
              <a:rPr lang="en-US" dirty="0">
                <a:solidFill>
                  <a:srgbClr val="C00000"/>
                </a:solidFill>
              </a:rPr>
              <a:t>pi</a:t>
            </a:r>
            <a:r>
              <a:rPr lang="en-US" dirty="0"/>
              <a:t> * r * r;</a:t>
            </a:r>
          </a:p>
          <a:p>
            <a:endParaRPr lang="en-US" dirty="0"/>
          </a:p>
        </p:txBody>
      </p:sp>
      <p:sp>
        <p:nvSpPr>
          <p:cNvPr id="4" name="Down Arrow 3"/>
          <p:cNvSpPr/>
          <p:nvPr/>
        </p:nvSpPr>
        <p:spPr>
          <a:xfrm>
            <a:off x="2130410" y="2858626"/>
            <a:ext cx="45719" cy="1600200"/>
          </a:xfrm>
          <a:prstGeom prst="downArrow">
            <a:avLst/>
          </a:prstGeom>
          <a:solidFill>
            <a:schemeClr val="tx1"/>
          </a:solid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E47A1"/>
              </a:solidFill>
            </a:endParaRPr>
          </a:p>
        </p:txBody>
      </p:sp>
      <p:cxnSp>
        <p:nvCxnSpPr>
          <p:cNvPr id="5" name="Straight Connector 4"/>
          <p:cNvCxnSpPr/>
          <p:nvPr/>
        </p:nvCxnSpPr>
        <p:spPr>
          <a:xfrm>
            <a:off x="948425" y="1973048"/>
            <a:ext cx="990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28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Motion</a:t>
            </a:r>
          </a:p>
        </p:txBody>
      </p:sp>
      <p:sp>
        <p:nvSpPr>
          <p:cNvPr id="3" name="Content Placeholder 2"/>
          <p:cNvSpPr>
            <a:spLocks noGrp="1"/>
          </p:cNvSpPr>
          <p:nvPr>
            <p:ph idx="1"/>
          </p:nvPr>
        </p:nvSpPr>
        <p:spPr/>
        <p:txBody>
          <a:bodyPr/>
          <a:lstStyle/>
          <a:p>
            <a:pPr lvl="0"/>
            <a:r>
              <a:rPr lang="en-US" dirty="0"/>
              <a:t>Optimization can be obtained by </a:t>
            </a:r>
            <a:r>
              <a:rPr lang="en-US" dirty="0">
                <a:solidFill>
                  <a:srgbClr val="C00000"/>
                </a:solidFill>
              </a:rPr>
              <a:t>moving some amount of code outside the loop</a:t>
            </a:r>
            <a:r>
              <a:rPr lang="en-US" dirty="0"/>
              <a:t> and placing it just before entering in the loop. </a:t>
            </a:r>
          </a:p>
          <a:p>
            <a:pPr lvl="0"/>
            <a:r>
              <a:rPr lang="en-US" dirty="0"/>
              <a:t>This method is also called loop invariant computation.</a:t>
            </a:r>
          </a:p>
          <a:p>
            <a:r>
              <a:rPr lang="en-US" dirty="0">
                <a:solidFill>
                  <a:srgbClr val="0E47A1"/>
                </a:solidFill>
              </a:rPr>
              <a:t>Example: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45306750"/>
              </p:ext>
            </p:extLst>
          </p:nvPr>
        </p:nvGraphicFramePr>
        <p:xfrm>
          <a:off x="1802564" y="3175420"/>
          <a:ext cx="5486402" cy="1752600"/>
        </p:xfrm>
        <a:graphic>
          <a:graphicData uri="http://schemas.openxmlformats.org/drawingml/2006/table">
            <a:tbl>
              <a:tblPr firstRow="1" firstCol="1" bandRow="1">
                <a:tableStyleId>{5C22544A-7EE6-4342-B048-85BDC9FD1C3A}</a:tableStyleId>
              </a:tblPr>
              <a:tblGrid>
                <a:gridCol w="1956786"/>
                <a:gridCol w="836376"/>
                <a:gridCol w="2693240"/>
              </a:tblGrid>
              <a:tr h="1689830">
                <a:tc>
                  <a:txBody>
                    <a:bodyPr/>
                    <a:lstStyle/>
                    <a:p>
                      <a:pPr marL="0" marR="12700" algn="just">
                        <a:lnSpc>
                          <a:spcPct val="115000"/>
                        </a:lnSpc>
                        <a:spcBef>
                          <a:spcPts val="0"/>
                        </a:spcBef>
                        <a:spcAft>
                          <a:spcPts val="0"/>
                        </a:spcAft>
                      </a:pPr>
                      <a:r>
                        <a:rPr lang="en-US" sz="2000" b="0" dirty="0">
                          <a:solidFill>
                            <a:schemeClr val="tx1"/>
                          </a:solidFill>
                          <a:effectLst/>
                        </a:rPr>
                        <a:t>While(</a:t>
                      </a:r>
                      <a:r>
                        <a:rPr lang="en-US" sz="2000" b="0" dirty="0" err="1">
                          <a:solidFill>
                            <a:schemeClr val="tx1"/>
                          </a:solidFill>
                          <a:effectLst/>
                        </a:rPr>
                        <a:t>i</a:t>
                      </a:r>
                      <a:r>
                        <a:rPr lang="en-US" sz="2000" b="0" dirty="0">
                          <a:solidFill>
                            <a:schemeClr val="tx1"/>
                          </a:solidFill>
                          <a:effectLst/>
                        </a:rPr>
                        <a:t>&lt;=</a:t>
                      </a:r>
                      <a:r>
                        <a:rPr lang="en-US" sz="2000" b="0" dirty="0">
                          <a:solidFill>
                            <a:srgbClr val="C00000"/>
                          </a:solidFill>
                          <a:effectLst/>
                        </a:rPr>
                        <a:t>max-1</a:t>
                      </a:r>
                      <a:r>
                        <a:rPr lang="en-US" sz="2000" b="0" dirty="0">
                          <a:solidFill>
                            <a:schemeClr val="tx1"/>
                          </a:solidFill>
                          <a:effectLst/>
                        </a:rPr>
                        <a:t>)</a:t>
                      </a:r>
                    </a:p>
                    <a:p>
                      <a:pPr marL="0" marR="12700" algn="just">
                        <a:lnSpc>
                          <a:spcPct val="115000"/>
                        </a:lnSpc>
                        <a:spcBef>
                          <a:spcPts val="0"/>
                        </a:spcBef>
                        <a:spcAft>
                          <a:spcPts val="0"/>
                        </a:spcAft>
                      </a:pPr>
                      <a:r>
                        <a:rPr lang="en-US" sz="2000" b="0" dirty="0">
                          <a:solidFill>
                            <a:schemeClr val="tx1"/>
                          </a:solidFill>
                          <a:effectLst/>
                        </a:rPr>
                        <a:t>{</a:t>
                      </a:r>
                    </a:p>
                    <a:p>
                      <a:pPr marL="0" marR="12700" algn="just">
                        <a:lnSpc>
                          <a:spcPct val="115000"/>
                        </a:lnSpc>
                        <a:spcBef>
                          <a:spcPts val="0"/>
                        </a:spcBef>
                        <a:spcAft>
                          <a:spcPts val="0"/>
                        </a:spcAft>
                      </a:pPr>
                      <a:r>
                        <a:rPr lang="en-US" sz="2000" b="0" dirty="0" smtClean="0">
                          <a:solidFill>
                            <a:schemeClr val="tx1"/>
                          </a:solidFill>
                          <a:effectLst/>
                        </a:rPr>
                        <a:t>    sum=</a:t>
                      </a:r>
                      <a:r>
                        <a:rPr lang="en-US" sz="2000" b="0" dirty="0" err="1" smtClean="0">
                          <a:solidFill>
                            <a:schemeClr val="tx1"/>
                          </a:solidFill>
                          <a:effectLst/>
                        </a:rPr>
                        <a:t>sum+a</a:t>
                      </a:r>
                      <a:r>
                        <a:rPr lang="en-US" sz="2000" b="0" dirty="0" smtClean="0">
                          <a:solidFill>
                            <a:schemeClr val="tx1"/>
                          </a:solidFill>
                          <a:effectLst/>
                        </a:rPr>
                        <a:t>[</a:t>
                      </a:r>
                      <a:r>
                        <a:rPr lang="en-US" sz="2000" b="0" dirty="0" err="1" smtClean="0">
                          <a:solidFill>
                            <a:schemeClr val="tx1"/>
                          </a:solidFill>
                          <a:effectLst/>
                        </a:rPr>
                        <a:t>i</a:t>
                      </a:r>
                      <a:r>
                        <a:rPr lang="en-US" sz="2000" b="0" dirty="0">
                          <a:solidFill>
                            <a:schemeClr val="tx1"/>
                          </a:solidFill>
                          <a:effectLst/>
                        </a:rPr>
                        <a:t>];</a:t>
                      </a:r>
                    </a:p>
                    <a:p>
                      <a:pPr marL="0" marR="12700" algn="just">
                        <a:lnSpc>
                          <a:spcPct val="115000"/>
                        </a:lnSpc>
                        <a:spcBef>
                          <a:spcPts val="0"/>
                        </a:spcBef>
                        <a:spcAft>
                          <a:spcPts val="0"/>
                        </a:spcAft>
                      </a:pPr>
                      <a:r>
                        <a:rPr lang="en-US" sz="2000" b="0" dirty="0">
                          <a:solidFill>
                            <a:schemeClr val="tx1"/>
                          </a:solidFill>
                          <a:effectLst/>
                        </a:rPr>
                        <a:t>}</a:t>
                      </a:r>
                    </a:p>
                    <a:p>
                      <a:pPr marL="0" marR="0" algn="just">
                        <a:lnSpc>
                          <a:spcPct val="115000"/>
                        </a:lnSpc>
                        <a:spcBef>
                          <a:spcPts val="0"/>
                        </a:spcBef>
                        <a:spcAft>
                          <a:spcPts val="0"/>
                        </a:spcAft>
                      </a:pPr>
                      <a:r>
                        <a:rPr lang="en-US" sz="2000" b="0" dirty="0">
                          <a:solidFill>
                            <a:schemeClr val="tx1"/>
                          </a:solidFill>
                          <a:effectLst/>
                        </a:rPr>
                        <a:t> </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just">
                        <a:lnSpc>
                          <a:spcPct val="115000"/>
                        </a:lnSpc>
                        <a:spcBef>
                          <a:spcPts val="0"/>
                        </a:spcBef>
                        <a:spcAft>
                          <a:spcPts val="0"/>
                        </a:spcAft>
                      </a:pPr>
                      <a:r>
                        <a:rPr lang="en-US" sz="2000" b="0">
                          <a:solidFill>
                            <a:schemeClr val="tx1"/>
                          </a:solidFill>
                          <a:effectLst/>
                        </a:rPr>
                        <a:t> </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457200" marR="12700" algn="just">
                        <a:lnSpc>
                          <a:spcPct val="115000"/>
                        </a:lnSpc>
                        <a:spcBef>
                          <a:spcPts val="0"/>
                        </a:spcBef>
                        <a:spcAft>
                          <a:spcPts val="0"/>
                        </a:spcAft>
                      </a:pPr>
                      <a:r>
                        <a:rPr lang="en-US" sz="2000" b="0" dirty="0">
                          <a:solidFill>
                            <a:srgbClr val="C00000"/>
                          </a:solidFill>
                          <a:effectLst/>
                        </a:rPr>
                        <a:t>N=max-1;</a:t>
                      </a:r>
                    </a:p>
                    <a:p>
                      <a:pPr marL="457200" marR="12700" algn="just">
                        <a:lnSpc>
                          <a:spcPct val="115000"/>
                        </a:lnSpc>
                        <a:spcBef>
                          <a:spcPts val="0"/>
                        </a:spcBef>
                        <a:spcAft>
                          <a:spcPts val="0"/>
                        </a:spcAft>
                      </a:pPr>
                      <a:r>
                        <a:rPr lang="en-US" sz="2000" b="0" dirty="0">
                          <a:solidFill>
                            <a:schemeClr val="tx1"/>
                          </a:solidFill>
                          <a:effectLst/>
                        </a:rPr>
                        <a:t>While(</a:t>
                      </a:r>
                      <a:r>
                        <a:rPr lang="en-US" sz="2000" b="0" dirty="0" err="1">
                          <a:solidFill>
                            <a:schemeClr val="tx1"/>
                          </a:solidFill>
                          <a:effectLst/>
                        </a:rPr>
                        <a:t>i</a:t>
                      </a:r>
                      <a:r>
                        <a:rPr lang="en-US" sz="2000" b="0" dirty="0">
                          <a:solidFill>
                            <a:schemeClr val="tx1"/>
                          </a:solidFill>
                          <a:effectLst/>
                        </a:rPr>
                        <a:t>&lt;=N)</a:t>
                      </a:r>
                    </a:p>
                    <a:p>
                      <a:pPr marL="457200" marR="12700" algn="just">
                        <a:lnSpc>
                          <a:spcPct val="115000"/>
                        </a:lnSpc>
                        <a:spcBef>
                          <a:spcPts val="0"/>
                        </a:spcBef>
                        <a:spcAft>
                          <a:spcPts val="0"/>
                        </a:spcAft>
                      </a:pPr>
                      <a:r>
                        <a:rPr lang="en-US" sz="2000" b="0" dirty="0">
                          <a:solidFill>
                            <a:schemeClr val="tx1"/>
                          </a:solidFill>
                          <a:effectLst/>
                        </a:rPr>
                        <a:t>{</a:t>
                      </a:r>
                    </a:p>
                    <a:p>
                      <a:pPr marL="457200" marR="12700" algn="just">
                        <a:lnSpc>
                          <a:spcPct val="115000"/>
                        </a:lnSpc>
                        <a:spcBef>
                          <a:spcPts val="0"/>
                        </a:spcBef>
                        <a:spcAft>
                          <a:spcPts val="0"/>
                        </a:spcAft>
                      </a:pPr>
                      <a:r>
                        <a:rPr lang="en-US" sz="2000" b="0" dirty="0">
                          <a:solidFill>
                            <a:schemeClr val="tx1"/>
                          </a:solidFill>
                          <a:effectLst/>
                        </a:rPr>
                        <a:t>	sum=</a:t>
                      </a:r>
                      <a:r>
                        <a:rPr lang="en-US" sz="2000" b="0" dirty="0" err="1">
                          <a:solidFill>
                            <a:schemeClr val="tx1"/>
                          </a:solidFill>
                          <a:effectLst/>
                        </a:rPr>
                        <a:t>sum+a</a:t>
                      </a:r>
                      <a:r>
                        <a:rPr lang="en-US" sz="2000" b="0" dirty="0">
                          <a:solidFill>
                            <a:schemeClr val="tx1"/>
                          </a:solidFill>
                          <a:effectLst/>
                        </a:rPr>
                        <a:t>[</a:t>
                      </a:r>
                      <a:r>
                        <a:rPr lang="en-US" sz="2000" b="0" dirty="0" err="1">
                          <a:solidFill>
                            <a:schemeClr val="tx1"/>
                          </a:solidFill>
                          <a:effectLst/>
                        </a:rPr>
                        <a:t>i</a:t>
                      </a:r>
                      <a:r>
                        <a:rPr lang="en-US" sz="2000" b="0" dirty="0">
                          <a:solidFill>
                            <a:schemeClr val="tx1"/>
                          </a:solidFill>
                          <a:effectLst/>
                        </a:rPr>
                        <a:t>];</a:t>
                      </a:r>
                    </a:p>
                    <a:p>
                      <a:pPr marL="457200" marR="12700" algn="just">
                        <a:lnSpc>
                          <a:spcPct val="115000"/>
                        </a:lnSpc>
                        <a:spcBef>
                          <a:spcPts val="0"/>
                        </a:spcBef>
                        <a:spcAft>
                          <a:spcPts val="0"/>
                        </a:spcAft>
                      </a:pPr>
                      <a:r>
                        <a:rPr lang="en-US" sz="2000" b="0" dirty="0">
                          <a:solidFill>
                            <a:schemeClr val="tx1"/>
                          </a:solidFill>
                          <a:effectLst/>
                        </a:rPr>
                        <a:t>}</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r>
            </a:tbl>
          </a:graphicData>
        </a:graphic>
      </p:graphicFrame>
      <p:sp>
        <p:nvSpPr>
          <p:cNvPr id="5" name="Right Arrow 4"/>
          <p:cNvSpPr/>
          <p:nvPr/>
        </p:nvSpPr>
        <p:spPr>
          <a:xfrm>
            <a:off x="3936165" y="3733800"/>
            <a:ext cx="914400" cy="127420"/>
          </a:xfrm>
          <a:prstGeom prst="right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41065" y="3175420"/>
            <a:ext cx="2057400" cy="1808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7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1" fill="hold" grpId="0" nodeType="clickEffect">
                                  <p:stCondLst>
                                    <p:cond delay="0"/>
                                  </p:stCondLst>
                                  <p:childTnLst>
                                    <p:animEffect transition="out" filter="wipe(up)">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in Strength</a:t>
            </a:r>
          </a:p>
        </p:txBody>
      </p:sp>
      <p:sp>
        <p:nvSpPr>
          <p:cNvPr id="3" name="Content Placeholder 2"/>
          <p:cNvSpPr>
            <a:spLocks noGrp="1"/>
          </p:cNvSpPr>
          <p:nvPr>
            <p:ph idx="1"/>
          </p:nvPr>
        </p:nvSpPr>
        <p:spPr/>
        <p:txBody>
          <a:bodyPr/>
          <a:lstStyle/>
          <a:p>
            <a:pPr lvl="0"/>
            <a:r>
              <a:rPr lang="en-US" dirty="0"/>
              <a:t>priority of certain operators is higher than others. </a:t>
            </a:r>
          </a:p>
          <a:p>
            <a:pPr lvl="0"/>
            <a:r>
              <a:rPr lang="en-US" dirty="0"/>
              <a:t>For instance strength of * is higher than +. </a:t>
            </a:r>
          </a:p>
          <a:p>
            <a:pPr lvl="0"/>
            <a:r>
              <a:rPr lang="en-US" dirty="0"/>
              <a:t>In this technique the higher strength operators can be replaced by lower strength operators.</a:t>
            </a:r>
          </a:p>
          <a:p>
            <a:pPr lvl="0"/>
            <a:r>
              <a:rPr lang="en-US" dirty="0">
                <a:solidFill>
                  <a:srgbClr val="0E47A1"/>
                </a:solidFill>
              </a:rPr>
              <a:t>Example</a:t>
            </a:r>
            <a:r>
              <a:rPr lang="en-US" dirty="0" smtClean="0">
                <a:solidFill>
                  <a:srgbClr val="0E47A1"/>
                </a:solidFill>
              </a:rPr>
              <a:t>:</a:t>
            </a:r>
          </a:p>
          <a:p>
            <a:pPr lvl="0"/>
            <a:endParaRPr lang="en-US" dirty="0">
              <a:solidFill>
                <a:schemeClr val="accent1">
                  <a:lumMod val="75000"/>
                </a:schemeClr>
              </a:solidFill>
            </a:endParaRPr>
          </a:p>
          <a:p>
            <a:pPr lvl="0"/>
            <a:endParaRPr lang="en-US" dirty="0" smtClean="0">
              <a:solidFill>
                <a:schemeClr val="accent1">
                  <a:lumMod val="75000"/>
                </a:schemeClr>
              </a:solidFill>
            </a:endParaRPr>
          </a:p>
          <a:p>
            <a:pPr lvl="0"/>
            <a:endParaRPr lang="en-US" dirty="0">
              <a:solidFill>
                <a:schemeClr val="accent1">
                  <a:lumMod val="75000"/>
                </a:schemeClr>
              </a:solidFill>
            </a:endParaRPr>
          </a:p>
          <a:p>
            <a:pPr lvl="0"/>
            <a:endParaRPr lang="en-US" dirty="0" smtClean="0">
              <a:solidFill>
                <a:schemeClr val="accent1">
                  <a:lumMod val="75000"/>
                </a:schemeClr>
              </a:solidFill>
            </a:endParaRPr>
          </a:p>
          <a:p>
            <a:pPr lvl="0"/>
            <a:endParaRPr lang="en-US" dirty="0">
              <a:solidFill>
                <a:schemeClr val="accent1">
                  <a:lumMod val="75000"/>
                </a:schemeClr>
              </a:solidFill>
            </a:endParaRPr>
          </a:p>
          <a:p>
            <a:endParaRPr lang="en-US" dirty="0" smtClean="0"/>
          </a:p>
          <a:p>
            <a:r>
              <a:rPr lang="en-US" dirty="0" smtClean="0"/>
              <a:t>Here </a:t>
            </a:r>
            <a:r>
              <a:rPr lang="en-US" dirty="0"/>
              <a:t>we get the count values as 7, 14, 21…. and so on.</a:t>
            </a:r>
          </a:p>
          <a:p>
            <a:pPr lvl="0"/>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9467204"/>
              </p:ext>
            </p:extLst>
          </p:nvPr>
        </p:nvGraphicFramePr>
        <p:xfrm>
          <a:off x="1676400" y="3248786"/>
          <a:ext cx="6934201" cy="2011680"/>
        </p:xfrm>
        <a:graphic>
          <a:graphicData uri="http://schemas.openxmlformats.org/drawingml/2006/table">
            <a:tbl>
              <a:tblPr firstRow="1" firstCol="1" bandRow="1">
                <a:tableStyleId>{5C22544A-7EE6-4342-B048-85BDC9FD1C3A}</a:tableStyleId>
              </a:tblPr>
              <a:tblGrid>
                <a:gridCol w="2959719"/>
                <a:gridCol w="570527"/>
                <a:gridCol w="3403955"/>
              </a:tblGrid>
              <a:tr h="1689830">
                <a:tc>
                  <a:txBody>
                    <a:bodyPr/>
                    <a:lstStyle/>
                    <a:p>
                      <a:r>
                        <a:rPr lang="en-US" sz="2200" b="0" dirty="0" smtClean="0">
                          <a:solidFill>
                            <a:schemeClr val="tx1"/>
                          </a:solidFill>
                        </a:rPr>
                        <a:t>for(</a:t>
                      </a:r>
                      <a:r>
                        <a:rPr lang="en-US" sz="2200" b="0" dirty="0" err="1" smtClean="0">
                          <a:solidFill>
                            <a:schemeClr val="tx1"/>
                          </a:solidFill>
                        </a:rPr>
                        <a:t>i</a:t>
                      </a:r>
                      <a:r>
                        <a:rPr lang="en-US" sz="2200" b="0" dirty="0" smtClean="0">
                          <a:solidFill>
                            <a:schemeClr val="tx1"/>
                          </a:solidFill>
                        </a:rPr>
                        <a:t>=1;i&lt;=50;i++)</a:t>
                      </a:r>
                    </a:p>
                    <a:p>
                      <a:r>
                        <a:rPr lang="en-US" sz="2200" b="0" dirty="0" smtClean="0">
                          <a:solidFill>
                            <a:schemeClr val="tx1"/>
                          </a:solidFill>
                        </a:rPr>
                        <a:t>{</a:t>
                      </a:r>
                    </a:p>
                    <a:p>
                      <a:r>
                        <a:rPr lang="en-US" sz="2200" b="0" dirty="0" smtClean="0">
                          <a:solidFill>
                            <a:schemeClr val="tx1"/>
                          </a:solidFill>
                        </a:rPr>
                        <a:t>	count = </a:t>
                      </a:r>
                      <a:r>
                        <a:rPr lang="en-US" sz="2200" b="0" dirty="0" err="1" smtClean="0">
                          <a:solidFill>
                            <a:srgbClr val="C00000"/>
                          </a:solidFill>
                        </a:rPr>
                        <a:t>i</a:t>
                      </a:r>
                      <a:r>
                        <a:rPr lang="en-US" sz="2200" b="0" dirty="0" smtClean="0">
                          <a:solidFill>
                            <a:srgbClr val="C00000"/>
                          </a:solidFill>
                        </a:rPr>
                        <a:t>*7</a:t>
                      </a:r>
                      <a:r>
                        <a:rPr lang="en-US" sz="2200" b="0" dirty="0" smtClean="0">
                          <a:solidFill>
                            <a:schemeClr val="tx1"/>
                          </a:solidFill>
                        </a:rPr>
                        <a:t>;</a:t>
                      </a:r>
                    </a:p>
                    <a:p>
                      <a:r>
                        <a:rPr lang="en-US" sz="2200" b="0" dirty="0" smtClean="0">
                          <a:solidFill>
                            <a:schemeClr val="tx1"/>
                          </a:solidFill>
                        </a:rPr>
                        <a:t>}</a:t>
                      </a:r>
                    </a:p>
                  </a:txBody>
                  <a:tcPr marL="68580" marR="68580" marT="0" marB="0">
                    <a:noFill/>
                  </a:tcPr>
                </a:tc>
                <a:tc>
                  <a:txBody>
                    <a:bodyPr/>
                    <a:lstStyle/>
                    <a:p>
                      <a:pPr marL="0" marR="0" algn="just">
                        <a:lnSpc>
                          <a:spcPct val="115000"/>
                        </a:lnSpc>
                        <a:spcBef>
                          <a:spcPts val="0"/>
                        </a:spcBef>
                        <a:spcAft>
                          <a:spcPts val="0"/>
                        </a:spcAft>
                      </a:pPr>
                      <a:r>
                        <a:rPr lang="en-US" sz="2200" b="0" dirty="0">
                          <a:solidFill>
                            <a:schemeClr val="tx1"/>
                          </a:solidFill>
                          <a:effectLst/>
                        </a:rPr>
                        <a:t> </a:t>
                      </a:r>
                      <a:endParaRPr lang="en-US" sz="2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r>
                        <a:rPr lang="en-US" sz="2200" b="0" dirty="0" smtClean="0">
                          <a:solidFill>
                            <a:schemeClr val="tx1"/>
                          </a:solidFill>
                        </a:rPr>
                        <a:t>temp=7;</a:t>
                      </a:r>
                    </a:p>
                    <a:p>
                      <a:r>
                        <a:rPr lang="en-US" sz="2200" b="0" dirty="0" smtClean="0">
                          <a:solidFill>
                            <a:schemeClr val="tx1"/>
                          </a:solidFill>
                        </a:rPr>
                        <a:t>for(</a:t>
                      </a:r>
                      <a:r>
                        <a:rPr lang="en-US" sz="2200" b="0" dirty="0" err="1" smtClean="0">
                          <a:solidFill>
                            <a:schemeClr val="tx1"/>
                          </a:solidFill>
                        </a:rPr>
                        <a:t>i</a:t>
                      </a:r>
                      <a:r>
                        <a:rPr lang="en-US" sz="2200" b="0" dirty="0" smtClean="0">
                          <a:solidFill>
                            <a:schemeClr val="tx1"/>
                          </a:solidFill>
                        </a:rPr>
                        <a:t>=1;i&lt;=50;i++) </a:t>
                      </a:r>
                    </a:p>
                    <a:p>
                      <a:r>
                        <a:rPr lang="en-US" sz="2200" b="0" dirty="0" smtClean="0">
                          <a:solidFill>
                            <a:schemeClr val="tx1"/>
                          </a:solidFill>
                        </a:rPr>
                        <a:t>{</a:t>
                      </a:r>
                    </a:p>
                    <a:p>
                      <a:r>
                        <a:rPr lang="en-US" sz="2200" b="0" dirty="0" smtClean="0">
                          <a:solidFill>
                            <a:schemeClr val="tx1"/>
                          </a:solidFill>
                        </a:rPr>
                        <a:t>	count = temp;</a:t>
                      </a:r>
                    </a:p>
                    <a:p>
                      <a:r>
                        <a:rPr lang="en-US" sz="2200" b="0" dirty="0" smtClean="0">
                          <a:solidFill>
                            <a:schemeClr val="tx1"/>
                          </a:solidFill>
                        </a:rPr>
                        <a:t>	temp = temp+7;</a:t>
                      </a:r>
                    </a:p>
                    <a:p>
                      <a:r>
                        <a:rPr lang="en-US" sz="2200" b="0" dirty="0" smtClean="0">
                          <a:solidFill>
                            <a:schemeClr val="tx1"/>
                          </a:solidFill>
                        </a:rPr>
                        <a:t>}</a:t>
                      </a:r>
                      <a:endParaRPr lang="en-US" sz="2200" b="0" dirty="0">
                        <a:solidFill>
                          <a:schemeClr val="tx1"/>
                        </a:solidFill>
                      </a:endParaRPr>
                    </a:p>
                  </a:txBody>
                  <a:tcPr marL="68580" marR="68580" marT="0" marB="0">
                    <a:noFill/>
                  </a:tcPr>
                </a:tc>
              </a:tr>
            </a:tbl>
          </a:graphicData>
        </a:graphic>
      </p:graphicFrame>
      <p:sp>
        <p:nvSpPr>
          <p:cNvPr id="5" name="Right Arrow 4"/>
          <p:cNvSpPr/>
          <p:nvPr/>
        </p:nvSpPr>
        <p:spPr>
          <a:xfrm>
            <a:off x="4161021" y="4015953"/>
            <a:ext cx="609600" cy="177547"/>
          </a:xfrm>
          <a:prstGeom prst="right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38012" y="3202900"/>
            <a:ext cx="3215388" cy="2106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245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VIdeo Lecture 16x9 Light Template (2)">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VIdeo Lecture 16x9 Light Template (2)</Template>
  <TotalTime>3663</TotalTime>
  <Words>1581</Words>
  <Application>Microsoft Office PowerPoint</Application>
  <PresentationFormat>Widescreen</PresentationFormat>
  <Paragraphs>281</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Wingdings 3</vt:lpstr>
      <vt:lpstr>Wingdings</vt:lpstr>
      <vt:lpstr>Wingdings 2</vt:lpstr>
      <vt:lpstr>Palatino Linotype</vt:lpstr>
      <vt:lpstr>Segoe UI Black</vt:lpstr>
      <vt:lpstr>Arial</vt:lpstr>
      <vt:lpstr>Roboto Condensed Light</vt:lpstr>
      <vt:lpstr>Cambria Math</vt:lpstr>
      <vt:lpstr>Calibri</vt:lpstr>
      <vt:lpstr>Roboto Condensed</vt:lpstr>
      <vt:lpstr>Times New Roman</vt:lpstr>
      <vt:lpstr>VIdeo Lecture 16x9 Light Template (2)</vt:lpstr>
      <vt:lpstr>Unit – 7 Code Optimization</vt:lpstr>
      <vt:lpstr>PowerPoint Presentation</vt:lpstr>
      <vt:lpstr>Code Optimization</vt:lpstr>
      <vt:lpstr>Optimization Techniques</vt:lpstr>
      <vt:lpstr>Compile time evaluation</vt:lpstr>
      <vt:lpstr>Common sub expressions elimination</vt:lpstr>
      <vt:lpstr>Copy Propagation</vt:lpstr>
      <vt:lpstr>Code Motion</vt:lpstr>
      <vt:lpstr>Reduction in Strength</vt:lpstr>
      <vt:lpstr>Dead code elimination</vt:lpstr>
      <vt:lpstr>Peephole Optimization</vt:lpstr>
      <vt:lpstr>Peephole optimization</vt:lpstr>
      <vt:lpstr>Redundant Loads &amp; Stores</vt:lpstr>
      <vt:lpstr>Flow of Control Optimization</vt:lpstr>
      <vt:lpstr>Algebraic simplification</vt:lpstr>
      <vt:lpstr>Reduction in strength</vt:lpstr>
      <vt:lpstr>Machine idioms</vt:lpstr>
      <vt:lpstr>Loops in Flow Graphs</vt:lpstr>
      <vt:lpstr>Dominators</vt:lpstr>
      <vt:lpstr>Natural Loops</vt:lpstr>
      <vt:lpstr>Inner Loops</vt:lpstr>
      <vt:lpstr>Preheader</vt:lpstr>
      <vt:lpstr>Reducible Flow Graph</vt:lpstr>
      <vt:lpstr>Nonreducible Flow Graph</vt:lpstr>
      <vt:lpstr>Global Data Flow Analysis</vt:lpstr>
      <vt:lpstr>Global Data Flow Analysis</vt:lpstr>
      <vt:lpstr>Global Data Flow Analysis</vt:lpstr>
      <vt:lpstr>Dataflow Properties</vt:lpstr>
      <vt:lpstr>Data Flow Properties</vt:lpstr>
      <vt:lpstr>Available Expression</vt:lpstr>
      <vt:lpstr>Reaching Definition</vt:lpstr>
      <vt:lpstr>Live variable</vt:lpstr>
      <vt:lpstr>Busy Expression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314</cp:revision>
  <dcterms:created xsi:type="dcterms:W3CDTF">2020-05-01T05:09:15Z</dcterms:created>
  <dcterms:modified xsi:type="dcterms:W3CDTF">2020-12-04T07:26:05Z</dcterms:modified>
</cp:coreProperties>
</file>