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94" r:id="rId1"/>
  </p:sldMasterIdLst>
  <p:notesMasterIdLst>
    <p:notesMasterId r:id="rId16"/>
  </p:notesMasterIdLst>
  <p:sldIdLst>
    <p:sldId id="372" r:id="rId2"/>
    <p:sldId id="376" r:id="rId3"/>
    <p:sldId id="319" r:id="rId4"/>
    <p:sldId id="320" r:id="rId5"/>
    <p:sldId id="378" r:id="rId6"/>
    <p:sldId id="379" r:id="rId7"/>
    <p:sldId id="380" r:id="rId8"/>
    <p:sldId id="381" r:id="rId9"/>
    <p:sldId id="382" r:id="rId10"/>
    <p:sldId id="383" r:id="rId11"/>
    <p:sldId id="384" r:id="rId12"/>
    <p:sldId id="385" r:id="rId13"/>
    <p:sldId id="386" r:id="rId14"/>
    <p:sldId id="377" r:id="rId15"/>
  </p:sldIdLst>
  <p:sldSz cx="12192000" cy="6858000"/>
  <p:notesSz cx="6858000" cy="9144000"/>
  <p:embeddedFontLs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Wingdings 3" panose="05040102010807070707" pitchFamily="18" charset="2"/>
      <p:regular r:id="rId21"/>
    </p:embeddedFont>
    <p:embeddedFont>
      <p:font typeface="Roboto Condensed Light" panose="02000000000000000000" pitchFamily="2" charset="0"/>
      <p:regular r:id="rId22"/>
      <p:italic r:id="rId23"/>
    </p:embeddedFont>
    <p:embeddedFont>
      <p:font typeface="Wingdings 2" panose="05020102010507070707" pitchFamily="18" charset="2"/>
      <p:regular r:id="rId24"/>
    </p:embeddedFont>
    <p:embeddedFont>
      <p:font typeface="Roboto Condensed" panose="02000000000000000000" pitchFamily="2" charset="0"/>
      <p:regular r:id="rId25"/>
      <p:bold r:id="rId26"/>
      <p:italic r:id="rId27"/>
      <p:boldItalic r:id="rId28"/>
    </p:embeddedFont>
    <p:embeddedFont>
      <p:font typeface="Segoe UI Black" panose="020B0A02040204020203" pitchFamily="34" charset="0"/>
      <p:bold r:id="rId29"/>
      <p:boldItalic r:id="rId3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QNHLLk0/z/W0wPxG/X1V+g==" hashData="wKGmS+Kdrjxqh4YAzpgxcD2PR25QUUVtzqy0n7ep2uUAQiPG8ylyKf5rjv2wcaRAQ+gfV1ko+3wLkQEIBrID6A=="/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47A1"/>
    <a:srgbClr val="03A9F5"/>
    <a:srgbClr val="0972C6"/>
    <a:srgbClr val="607D8B"/>
    <a:srgbClr val="301B92"/>
    <a:srgbClr val="673BB7"/>
    <a:srgbClr val="ED524F"/>
    <a:srgbClr val="B71B1C"/>
    <a:srgbClr val="F54337"/>
    <a:srgbClr val="D81A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662" autoAdjust="0"/>
    <p:restoredTop sz="94660"/>
  </p:normalViewPr>
  <p:slideViewPr>
    <p:cSldViewPr snapToGrid="0">
      <p:cViewPr varScale="1">
        <p:scale>
          <a:sx n="89" d="100"/>
          <a:sy n="89" d="100"/>
        </p:scale>
        <p:origin x="66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font" Target="fonts/font14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48E3F3-8B31-41D2-AA9B-9796555DB866}" type="datetimeFigureOut">
              <a:rPr lang="en-US" smtClean="0"/>
              <a:t>30-Aug-20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79BDEF-6165-4E72-B1A6-6E8034CEC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013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0.jpeg"/><Relationship Id="rId4" Type="http://schemas.openxmlformats.org/officeDocument/2006/relationships/image" Target="../media/image6.png"/><Relationship Id="rId9" Type="http://schemas.microsoft.com/office/2007/relationships/hdphoto" Target="../media/hdphoto1.wdp"/></Relationships>
</file>

<file path=ppt/slideLayouts/_rels/slideLayout1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0.jpe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.png"/><Relationship Id="rId4" Type="http://schemas.microsoft.com/office/2007/relationships/hdphoto" Target="../media/hdphoto1.wdp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0.jpeg"/><Relationship Id="rId4" Type="http://schemas.openxmlformats.org/officeDocument/2006/relationships/image" Target="../media/image6.png"/><Relationship Id="rId9" Type="http://schemas.microsoft.com/office/2007/relationships/hdphoto" Target="../media/hdphoto1.wdp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2967F7A9-F404-4412-B868-8EB67A41E2A4}"/>
              </a:ext>
            </a:extLst>
          </p:cNvPr>
          <p:cNvGrpSpPr/>
          <p:nvPr/>
        </p:nvGrpSpPr>
        <p:grpSpPr>
          <a:xfrm>
            <a:off x="9576895" y="861192"/>
            <a:ext cx="2554143" cy="587454"/>
            <a:chOff x="131177" y="5775962"/>
            <a:chExt cx="2530239" cy="581956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xmlns="" id="{23F8D339-A0AA-4150-B7E8-C84E7F2AB7D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xmlns="" id="{6112BAB0-1CB8-413D-970D-4F482F1A0EDB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xmlns="" id="{7CD05EDD-7D4D-4F15-B3BB-F4E2E35E1780}"/>
              </a:ext>
            </a:extLst>
          </p:cNvPr>
          <p:cNvSpPr/>
          <p:nvPr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xmlns="" id="{CA463A36-7025-4394-9467-8A3EC3425B00}"/>
              </a:ext>
            </a:extLst>
          </p:cNvPr>
          <p:cNvSpPr txBox="1">
            <a:spLocks/>
          </p:cNvSpPr>
          <p:nvPr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Jay R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Dhamsaniya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xmlns="" id="{BF2BE79E-EA17-4AB9-8CB5-714A52A6B2F5}"/>
              </a:ext>
            </a:extLst>
          </p:cNvPr>
          <p:cNvSpPr txBox="1">
            <a:spLocks/>
          </p:cNvSpPr>
          <p:nvPr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#3130006 (PS)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1 – Basic Probability</a:t>
            </a: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xmlns="" id="{FE084249-8DB7-4B0A-AA7A-A1A407FC0773}"/>
              </a:ext>
            </a:extLst>
          </p:cNvPr>
          <p:cNvSpPr txBox="1">
            <a:spLocks/>
          </p:cNvSpPr>
          <p:nvPr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xmlns="" id="{ACB01872-4321-4181-A609-1C503C074C10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rgbClr val="0E47A1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rgbClr val="0E47A1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rgbClr val="0E47A1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rgbClr val="0E47A1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rgbClr val="0E47A1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05596C8C-2163-45E8-B709-8118C381771F}"/>
              </a:ext>
            </a:extLst>
          </p:cNvPr>
          <p:cNvCxnSpPr/>
          <p:nvPr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xmlns="" id="{F86BF578-C91A-4942-95D5-11408C3CCACF}"/>
              </a:ext>
            </a:extLst>
          </p:cNvPr>
          <p:cNvCxnSpPr/>
          <p:nvPr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2967F7A9-F404-4412-B868-8EB67A41E2A4}"/>
              </a:ext>
            </a:extLst>
          </p:cNvPr>
          <p:cNvGrpSpPr/>
          <p:nvPr userDrawn="1"/>
        </p:nvGrpSpPr>
        <p:grpSpPr>
          <a:xfrm>
            <a:off x="9576895" y="861192"/>
            <a:ext cx="2554143" cy="587454"/>
            <a:chOff x="131177" y="5775962"/>
            <a:chExt cx="2530239" cy="581956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xmlns="" id="{23F8D339-A0AA-4150-B7E8-C84E7F2AB7D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xmlns="" id="{6112BAB0-1CB8-413D-970D-4F482F1A0EDB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Rectangle: Rounded Corners 16">
            <a:extLst>
              <a:ext uri="{FF2B5EF4-FFF2-40B4-BE49-F238E27FC236}">
                <a16:creationId xmlns:a16="http://schemas.microsoft.com/office/drawing/2014/main" xmlns="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Date Placeholder 1">
            <a:extLst>
              <a:ext uri="{FF2B5EF4-FFF2-40B4-BE49-F238E27FC236}">
                <a16:creationId xmlns:a16="http://schemas.microsoft.com/office/drawing/2014/main" xmlns="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Dixita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B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Kagathara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7" name="Footer Placeholder 2">
            <a:extLst>
              <a:ext uri="{FF2B5EF4-FFF2-40B4-BE49-F238E27FC236}">
                <a16:creationId xmlns:a16="http://schemas.microsoft.com/office/drawing/2014/main" xmlns="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#2170701 (CD)  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4 – Error Recovery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8" name="Slide Number Placeholder 3">
            <a:extLst>
              <a:ext uri="{FF2B5EF4-FFF2-40B4-BE49-F238E27FC236}">
                <a16:creationId xmlns:a16="http://schemas.microsoft.com/office/drawing/2014/main" xmlns="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29" name="Shape 56">
            <a:extLst>
              <a:ext uri="{FF2B5EF4-FFF2-40B4-BE49-F238E27FC236}">
                <a16:creationId xmlns:a16="http://schemas.microsoft.com/office/drawing/2014/main" xmlns="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xmlns="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xmlns="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99724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77050">
                <a:srgbClr val="0690E0"/>
              </a:gs>
              <a:gs pos="10000">
                <a:srgbClr val="0E47A1"/>
              </a:gs>
              <a:gs pos="49425">
                <a:srgbClr val="0972C6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0E47A1"/>
                    </a:gs>
                    <a:gs pos="100000">
                      <a:srgbClr val="03A9F5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C3A13D11-EC6C-4E81-AD83-7AC73D273FD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85035EF3-F5FB-41C2-A0BE-B3AEF7556AB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3846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12448" y="-52871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77050">
                <a:srgbClr val="0690E0"/>
              </a:gs>
              <a:gs pos="10000">
                <a:srgbClr val="0E47A1"/>
              </a:gs>
              <a:gs pos="49425">
                <a:srgbClr val="0972C6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 smtClean="0"/>
              <a:t>dixita.kagathara@darshan.ac.in</a:t>
            </a:r>
            <a:endParaRPr lang="en-US" dirty="0"/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r>
              <a:rPr lang="en-US" dirty="0" smtClean="0"/>
              <a:t>+91 - 97277 47317 (CE Department)</a:t>
            </a:r>
            <a:endParaRPr lang="en-US" dirty="0"/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Computer Engineering Department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0E47A1"/>
                    </a:gs>
                    <a:gs pos="100000">
                      <a:srgbClr val="03A9F5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Prof. </a:t>
            </a:r>
            <a:r>
              <a:rPr lang="en-US" dirty="0" err="1" smtClean="0"/>
              <a:t>Dixita</a:t>
            </a:r>
            <a:r>
              <a:rPr lang="en-US" dirty="0" smtClean="0"/>
              <a:t> B </a:t>
            </a:r>
            <a:r>
              <a:rPr lang="en-US" dirty="0" err="1" smtClean="0"/>
              <a:t>Kagathara</a:t>
            </a:r>
            <a:endParaRPr lang="en-US" dirty="0"/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Compiler Design (CD)</a:t>
            </a:r>
            <a:endParaRPr lang="en-US" dirty="0"/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C3A13D11-EC6C-4E81-AD83-7AC73D273FD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85035EF3-F5FB-41C2-A0BE-B3AEF7556AB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sp>
        <p:nvSpPr>
          <p:cNvPr id="31" name="Hexagon 30"/>
          <p:cNvSpPr/>
          <p:nvPr userDrawn="1"/>
        </p:nvSpPr>
        <p:spPr>
          <a:xfrm rot="5400000">
            <a:off x="4309292" y="1717040"/>
            <a:ext cx="3461658" cy="2984188"/>
          </a:xfrm>
          <a:prstGeom prst="hexagon">
            <a:avLst/>
          </a:prstGeom>
          <a:solidFill>
            <a:schemeClr val="bg1">
              <a:lumMod val="95000"/>
            </a:schemeClr>
          </a:solidFill>
          <a:ln w="57150">
            <a:solidFill>
              <a:srgbClr val="0E47A1"/>
            </a:solidFill>
            <a:prstDash val="lg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/>
          <p:cNvSpPr/>
          <p:nvPr userDrawn="1"/>
        </p:nvSpPr>
        <p:spPr>
          <a:xfrm>
            <a:off x="7678346" y="2221532"/>
            <a:ext cx="4513654" cy="1951692"/>
          </a:xfrm>
          <a:prstGeom prst="rect">
            <a:avLst/>
          </a:prstGeom>
          <a:solidFill>
            <a:srgbClr val="0972C6"/>
          </a:solidFill>
          <a:ln w="9525">
            <a:solidFill>
              <a:srgbClr val="0E47A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 userDrawn="1"/>
        </p:nvSpPr>
        <p:spPr>
          <a:xfrm>
            <a:off x="0" y="2221532"/>
            <a:ext cx="4402106" cy="1951692"/>
          </a:xfrm>
          <a:prstGeom prst="rect">
            <a:avLst/>
          </a:prstGeom>
          <a:solidFill>
            <a:srgbClr val="0972C6"/>
          </a:solidFill>
          <a:ln w="9525">
            <a:solidFill>
              <a:srgbClr val="0E47A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 userDrawn="1"/>
        </p:nvSpPr>
        <p:spPr>
          <a:xfrm>
            <a:off x="5014038" y="2239638"/>
            <a:ext cx="205216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i="1" dirty="0" smtClean="0"/>
              <a:t>Thank</a:t>
            </a:r>
          </a:p>
          <a:p>
            <a:pPr algn="ctr"/>
            <a:r>
              <a:rPr lang="en-US" sz="6000" b="1" i="1" dirty="0" smtClean="0"/>
              <a:t>You</a:t>
            </a:r>
            <a:endParaRPr lang="en-US" sz="6000" b="1" i="1" dirty="0"/>
          </a:p>
        </p:txBody>
      </p:sp>
    </p:spTree>
    <p:extLst>
      <p:ext uri="{BB962C8B-B14F-4D97-AF65-F5344CB8AC3E}">
        <p14:creationId xmlns:p14="http://schemas.microsoft.com/office/powerpoint/2010/main" val="27789894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2967F7A9-F404-4412-B868-8EB67A41E2A4}"/>
              </a:ext>
            </a:extLst>
          </p:cNvPr>
          <p:cNvGrpSpPr/>
          <p:nvPr userDrawn="1"/>
        </p:nvGrpSpPr>
        <p:grpSpPr>
          <a:xfrm>
            <a:off x="9576895" y="861192"/>
            <a:ext cx="2554143" cy="587454"/>
            <a:chOff x="131177" y="5775962"/>
            <a:chExt cx="2530239" cy="581956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xmlns="" id="{23F8D339-A0AA-4150-B7E8-C84E7F2AB7D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xmlns="" id="{6112BAB0-1CB8-413D-970D-4F482F1A0EDB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xmlns="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xmlns="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Dixita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B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Kagathara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xmlns="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#2170701 (CD)  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4 – Error Recovery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xmlns="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xmlns="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rgbClr val="0E47A1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rgbClr val="0E47A1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rgbClr val="0E47A1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rgbClr val="0E47A1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rgbClr val="0E47A1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xmlns="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66333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2967F7A9-F404-4412-B868-8EB67A41E2A4}"/>
              </a:ext>
            </a:extLst>
          </p:cNvPr>
          <p:cNvGrpSpPr/>
          <p:nvPr userDrawn="1"/>
        </p:nvGrpSpPr>
        <p:grpSpPr>
          <a:xfrm>
            <a:off x="9576895" y="5890392"/>
            <a:ext cx="2554143" cy="587454"/>
            <a:chOff x="131177" y="5775962"/>
            <a:chExt cx="2530239" cy="581956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xmlns="" id="{23F8D339-A0AA-4150-B7E8-C84E7F2AB7D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xmlns="" id="{6112BAB0-1CB8-413D-970D-4F482F1A0EDB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xmlns="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xmlns="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Dixita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B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Kagathara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xmlns="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#2170701 (CD)  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4 – Error Recovery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xmlns="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xmlns="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rgbClr val="0E47A1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rgbClr val="0E47A1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rgbClr val="0E47A1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rgbClr val="0E47A1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rgbClr val="0E47A1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xmlns="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27612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2967F7A9-F404-4412-B868-8EB67A41E2A4}"/>
              </a:ext>
            </a:extLst>
          </p:cNvPr>
          <p:cNvGrpSpPr/>
          <p:nvPr userDrawn="1"/>
        </p:nvGrpSpPr>
        <p:grpSpPr>
          <a:xfrm>
            <a:off x="128095" y="5890392"/>
            <a:ext cx="2554143" cy="587454"/>
            <a:chOff x="131177" y="5775962"/>
            <a:chExt cx="2530239" cy="581956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xmlns="" id="{23F8D339-A0AA-4150-B7E8-C84E7F2AB7D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xmlns="" id="{6112BAB0-1CB8-413D-970D-4F482F1A0EDB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xmlns="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xmlns="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Dixita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B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Kagathara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xmlns="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#2170701 (CD)  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4 – Error Recovery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xmlns="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xmlns="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rgbClr val="0E47A1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rgbClr val="0E47A1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rgbClr val="0E47A1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rgbClr val="0E47A1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rgbClr val="0E47A1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xmlns="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8628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ck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xmlns="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xmlns="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Dixita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B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Kagathara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xmlns="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#2170701 (CD)  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4 – Error Recovery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xmlns="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FE191CF5-3D57-422B-B2EB-FF235E30DB22}"/>
              </a:ext>
            </a:extLst>
          </p:cNvPr>
          <p:cNvGrpSpPr/>
          <p:nvPr userDrawn="1"/>
        </p:nvGrpSpPr>
        <p:grpSpPr>
          <a:xfrm>
            <a:off x="9576895" y="99192"/>
            <a:ext cx="2554143" cy="587454"/>
            <a:chOff x="131177" y="5775962"/>
            <a:chExt cx="2530239" cy="58195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xmlns="" id="{C9B183D5-5DE8-48E7-85E7-60CE9D0FD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xmlns="" id="{62445F4B-50F2-4CA0-A5C5-6D690A29F3F2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719725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ck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xmlns="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xmlns="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Dixita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B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Kagathara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xmlns="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#2170701 (CD)  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4 – Error Recovery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xmlns="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913602D2-CAF0-4790-95E8-87990761ED0C}"/>
              </a:ext>
            </a:extLst>
          </p:cNvPr>
          <p:cNvGrpSpPr/>
          <p:nvPr userDrawn="1"/>
        </p:nvGrpSpPr>
        <p:grpSpPr>
          <a:xfrm>
            <a:off x="9576895" y="5890392"/>
            <a:ext cx="2554143" cy="587454"/>
            <a:chOff x="131177" y="5775962"/>
            <a:chExt cx="2530239" cy="58195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xmlns="" id="{A378A2C8-EF9C-479C-ACF0-D9819B46DF5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xmlns="" id="{61DE4F58-7D48-453D-89E1-B25767150977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062478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ck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xmlns="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xmlns="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Dixita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B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Kagathara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xmlns="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#2170701 (CD)  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4 – Error Recovery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xmlns="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15C60ED7-12D4-496E-AF73-0995BE8C12FD}"/>
              </a:ext>
            </a:extLst>
          </p:cNvPr>
          <p:cNvGrpSpPr/>
          <p:nvPr userDrawn="1"/>
        </p:nvGrpSpPr>
        <p:grpSpPr>
          <a:xfrm>
            <a:off x="128095" y="5890392"/>
            <a:ext cx="2554143" cy="587454"/>
            <a:chOff x="131177" y="5775962"/>
            <a:chExt cx="2530239" cy="58195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xmlns="" id="{30CB04CE-0025-4B1F-B962-A759D179D84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xmlns="" id="{43F480CB-A4AF-424E-90DB-5B677403441A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433145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23116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2967F7A9-F404-4412-B868-8EB67A41E2A4}"/>
              </a:ext>
            </a:extLst>
          </p:cNvPr>
          <p:cNvGrpSpPr/>
          <p:nvPr/>
        </p:nvGrpSpPr>
        <p:grpSpPr>
          <a:xfrm>
            <a:off x="9576895" y="5890392"/>
            <a:ext cx="2554143" cy="587454"/>
            <a:chOff x="131177" y="5775962"/>
            <a:chExt cx="2530239" cy="581956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xmlns="" id="{23F8D339-A0AA-4150-B7E8-C84E7F2AB7D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xmlns="" id="{6112BAB0-1CB8-413D-970D-4F482F1A0EDB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xmlns="" id="{7CD05EDD-7D4D-4F15-B3BB-F4E2E35E1780}"/>
              </a:ext>
            </a:extLst>
          </p:cNvPr>
          <p:cNvSpPr/>
          <p:nvPr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xmlns="" id="{CA463A36-7025-4394-9467-8A3EC3425B00}"/>
              </a:ext>
            </a:extLst>
          </p:cNvPr>
          <p:cNvSpPr txBox="1">
            <a:spLocks/>
          </p:cNvSpPr>
          <p:nvPr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Jay R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Dhamsaniya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xmlns="" id="{BF2BE79E-EA17-4AB9-8CB5-714A52A6B2F5}"/>
              </a:ext>
            </a:extLst>
          </p:cNvPr>
          <p:cNvSpPr txBox="1">
            <a:spLocks/>
          </p:cNvSpPr>
          <p:nvPr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#3130006 (PS)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1 – Basic Probability</a:t>
            </a: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xmlns="" id="{FE084249-8DB7-4B0A-AA7A-A1A407FC0773}"/>
              </a:ext>
            </a:extLst>
          </p:cNvPr>
          <p:cNvSpPr txBox="1">
            <a:spLocks/>
          </p:cNvSpPr>
          <p:nvPr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xmlns="" id="{ACB01872-4321-4181-A609-1C503C074C10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rgbClr val="0E47A1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rgbClr val="0E47A1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rgbClr val="0E47A1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rgbClr val="0E47A1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rgbClr val="0E47A1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05596C8C-2163-45E8-B709-8118C381771F}"/>
              </a:ext>
            </a:extLst>
          </p:cNvPr>
          <p:cNvCxnSpPr/>
          <p:nvPr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xmlns="" id="{F86BF578-C91A-4942-95D5-11408C3CCACF}"/>
              </a:ext>
            </a:extLst>
          </p:cNvPr>
          <p:cNvCxnSpPr/>
          <p:nvPr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2967F7A9-F404-4412-B868-8EB67A41E2A4}"/>
              </a:ext>
            </a:extLst>
          </p:cNvPr>
          <p:cNvGrpSpPr/>
          <p:nvPr userDrawn="1"/>
        </p:nvGrpSpPr>
        <p:grpSpPr>
          <a:xfrm>
            <a:off x="9576895" y="5890392"/>
            <a:ext cx="2554143" cy="587454"/>
            <a:chOff x="131177" y="5775962"/>
            <a:chExt cx="2530239" cy="581956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xmlns="" id="{23F8D339-A0AA-4150-B7E8-C84E7F2AB7D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xmlns="" id="{6112BAB0-1CB8-413D-970D-4F482F1A0EDB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Rectangle: Rounded Corners 16">
            <a:extLst>
              <a:ext uri="{FF2B5EF4-FFF2-40B4-BE49-F238E27FC236}">
                <a16:creationId xmlns:a16="http://schemas.microsoft.com/office/drawing/2014/main" xmlns="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Date Placeholder 1">
            <a:extLst>
              <a:ext uri="{FF2B5EF4-FFF2-40B4-BE49-F238E27FC236}">
                <a16:creationId xmlns:a16="http://schemas.microsoft.com/office/drawing/2014/main" xmlns="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Dixita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B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Kagathara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7" name="Footer Placeholder 2">
            <a:extLst>
              <a:ext uri="{FF2B5EF4-FFF2-40B4-BE49-F238E27FC236}">
                <a16:creationId xmlns:a16="http://schemas.microsoft.com/office/drawing/2014/main" xmlns="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#2170701 (CD)  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4 – Error Recovery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8" name="Slide Number Placeholder 3">
            <a:extLst>
              <a:ext uri="{FF2B5EF4-FFF2-40B4-BE49-F238E27FC236}">
                <a16:creationId xmlns:a16="http://schemas.microsoft.com/office/drawing/2014/main" xmlns="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29" name="Shape 56">
            <a:extLst>
              <a:ext uri="{FF2B5EF4-FFF2-40B4-BE49-F238E27FC236}">
                <a16:creationId xmlns:a16="http://schemas.microsoft.com/office/drawing/2014/main" xmlns="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xmlns="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xmlns="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61096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2967F7A9-F404-4412-B868-8EB67A41E2A4}"/>
              </a:ext>
            </a:extLst>
          </p:cNvPr>
          <p:cNvGrpSpPr/>
          <p:nvPr/>
        </p:nvGrpSpPr>
        <p:grpSpPr>
          <a:xfrm>
            <a:off x="128095" y="5890392"/>
            <a:ext cx="2554143" cy="587454"/>
            <a:chOff x="131177" y="5775962"/>
            <a:chExt cx="2530239" cy="581956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xmlns="" id="{23F8D339-A0AA-4150-B7E8-C84E7F2AB7D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xmlns="" id="{6112BAB0-1CB8-413D-970D-4F482F1A0EDB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xmlns="" id="{7CD05EDD-7D4D-4F15-B3BB-F4E2E35E1780}"/>
              </a:ext>
            </a:extLst>
          </p:cNvPr>
          <p:cNvSpPr/>
          <p:nvPr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xmlns="" id="{CA463A36-7025-4394-9467-8A3EC3425B00}"/>
              </a:ext>
            </a:extLst>
          </p:cNvPr>
          <p:cNvSpPr txBox="1">
            <a:spLocks/>
          </p:cNvSpPr>
          <p:nvPr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Jay R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Dhamsaniya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xmlns="" id="{BF2BE79E-EA17-4AB9-8CB5-714A52A6B2F5}"/>
              </a:ext>
            </a:extLst>
          </p:cNvPr>
          <p:cNvSpPr txBox="1">
            <a:spLocks/>
          </p:cNvSpPr>
          <p:nvPr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#3130006 (PS)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1 – Basic Probability</a:t>
            </a: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xmlns="" id="{FE084249-8DB7-4B0A-AA7A-A1A407FC0773}"/>
              </a:ext>
            </a:extLst>
          </p:cNvPr>
          <p:cNvSpPr txBox="1">
            <a:spLocks/>
          </p:cNvSpPr>
          <p:nvPr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xmlns="" id="{ACB01872-4321-4181-A609-1C503C074C10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rgbClr val="0E47A1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rgbClr val="0E47A1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rgbClr val="0E47A1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rgbClr val="0E47A1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rgbClr val="0E47A1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05596C8C-2163-45E8-B709-8118C381771F}"/>
              </a:ext>
            </a:extLst>
          </p:cNvPr>
          <p:cNvCxnSpPr/>
          <p:nvPr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xmlns="" id="{F86BF578-C91A-4942-95D5-11408C3CCACF}"/>
              </a:ext>
            </a:extLst>
          </p:cNvPr>
          <p:cNvCxnSpPr/>
          <p:nvPr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2967F7A9-F404-4412-B868-8EB67A41E2A4}"/>
              </a:ext>
            </a:extLst>
          </p:cNvPr>
          <p:cNvGrpSpPr/>
          <p:nvPr userDrawn="1"/>
        </p:nvGrpSpPr>
        <p:grpSpPr>
          <a:xfrm>
            <a:off x="128095" y="5890392"/>
            <a:ext cx="2554143" cy="587454"/>
            <a:chOff x="131177" y="5775962"/>
            <a:chExt cx="2530239" cy="581956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xmlns="" id="{23F8D339-A0AA-4150-B7E8-C84E7F2AB7D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xmlns="" id="{6112BAB0-1CB8-413D-970D-4F482F1A0EDB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Rectangle: Rounded Corners 16">
            <a:extLst>
              <a:ext uri="{FF2B5EF4-FFF2-40B4-BE49-F238E27FC236}">
                <a16:creationId xmlns:a16="http://schemas.microsoft.com/office/drawing/2014/main" xmlns="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Date Placeholder 1">
            <a:extLst>
              <a:ext uri="{FF2B5EF4-FFF2-40B4-BE49-F238E27FC236}">
                <a16:creationId xmlns:a16="http://schemas.microsoft.com/office/drawing/2014/main" xmlns="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Dixita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B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Kagathara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7" name="Footer Placeholder 2">
            <a:extLst>
              <a:ext uri="{FF2B5EF4-FFF2-40B4-BE49-F238E27FC236}">
                <a16:creationId xmlns:a16="http://schemas.microsoft.com/office/drawing/2014/main" xmlns="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#2170701 (CD)  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4 – Error Recovery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8" name="Slide Number Placeholder 3">
            <a:extLst>
              <a:ext uri="{FF2B5EF4-FFF2-40B4-BE49-F238E27FC236}">
                <a16:creationId xmlns:a16="http://schemas.microsoft.com/office/drawing/2014/main" xmlns="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29" name="Shape 56">
            <a:extLst>
              <a:ext uri="{FF2B5EF4-FFF2-40B4-BE49-F238E27FC236}">
                <a16:creationId xmlns:a16="http://schemas.microsoft.com/office/drawing/2014/main" xmlns="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xmlns="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xmlns="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60851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07171932-FFF4-4D27-9425-8CB5D27A92F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581" b="21180"/>
          <a:stretch/>
        </p:blipFill>
        <p:spPr>
          <a:xfrm rot="16200000">
            <a:off x="9807099" y="606901"/>
            <a:ext cx="2991808" cy="177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1639DF2A-5426-428D-B32D-78E9191D8A0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9646" t="18062" r="2731" b="17724"/>
          <a:stretch/>
        </p:blipFill>
        <p:spPr>
          <a:xfrm>
            <a:off x="0" y="401568"/>
            <a:ext cx="543946" cy="7721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6B8C6168-C8A4-4660-9D38-045657B80D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lang="en-US" sz="6000" b="1" kern="1200" dirty="0">
                <a:gradFill flip="none" rotWithShape="1">
                  <a:gsLst>
                    <a:gs pos="0">
                      <a:srgbClr val="0E47A1"/>
                    </a:gs>
                    <a:gs pos="100000">
                      <a:srgbClr val="03A9F5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Write here Section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66C89DA-344D-4448-822C-2826084EF12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Write here Section Subtitle</a:t>
            </a:r>
          </a:p>
        </p:txBody>
      </p:sp>
      <p:sp>
        <p:nvSpPr>
          <p:cNvPr id="8" name="Freeform 17">
            <a:extLst>
              <a:ext uri="{FF2B5EF4-FFF2-40B4-BE49-F238E27FC236}">
                <a16:creationId xmlns:a16="http://schemas.microsoft.com/office/drawing/2014/main" xmlns="" id="{910DC0DC-3FC7-402D-8C9F-62D3ACC8DC86}"/>
              </a:ext>
            </a:extLst>
          </p:cNvPr>
          <p:cNvSpPr>
            <a:spLocks/>
          </p:cNvSpPr>
          <p:nvPr/>
        </p:nvSpPr>
        <p:spPr bwMode="auto">
          <a:xfrm>
            <a:off x="0" y="5905332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2802A992-B18A-47D4-8497-02E7586DF58D}"/>
              </a:ext>
            </a:extLst>
          </p:cNvPr>
          <p:cNvGrpSpPr/>
          <p:nvPr/>
        </p:nvGrpSpPr>
        <p:grpSpPr>
          <a:xfrm>
            <a:off x="9437223" y="6087939"/>
            <a:ext cx="2554143" cy="587454"/>
            <a:chOff x="131177" y="5775962"/>
            <a:chExt cx="2530239" cy="58195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xmlns="" id="{8DD61FEC-075B-4EDD-97CA-36E6F72630F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xmlns="" id="{CB550E12-AA95-4B1B-A8D2-ED01E515FC43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07171932-FFF4-4D27-9425-8CB5D27A92F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581" b="21180"/>
          <a:stretch/>
        </p:blipFill>
        <p:spPr>
          <a:xfrm rot="16200000">
            <a:off x="9807099" y="606901"/>
            <a:ext cx="2991808" cy="17780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1639DF2A-5426-428D-B32D-78E9191D8A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9646" t="18062" r="2731" b="17724"/>
          <a:stretch/>
        </p:blipFill>
        <p:spPr>
          <a:xfrm>
            <a:off x="0" y="401568"/>
            <a:ext cx="543946" cy="772151"/>
          </a:xfrm>
          <a:prstGeom prst="rect">
            <a:avLst/>
          </a:prstGeom>
        </p:spPr>
      </p:pic>
      <p:sp>
        <p:nvSpPr>
          <p:cNvPr id="16" name="Freeform 17">
            <a:extLst>
              <a:ext uri="{FF2B5EF4-FFF2-40B4-BE49-F238E27FC236}">
                <a16:creationId xmlns:a16="http://schemas.microsoft.com/office/drawing/2014/main" xmlns="" id="{910DC0DC-3FC7-402D-8C9F-62D3ACC8DC86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2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8DD61FEC-075B-4EDD-97CA-36E6F72630F4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7223" y="6087939"/>
            <a:ext cx="2554142" cy="587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9094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ck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xmlns="" id="{5D17CCA1-DDAA-4D6C-AAE4-2ECFF46CFEAB}"/>
              </a:ext>
            </a:extLst>
          </p:cNvPr>
          <p:cNvSpPr/>
          <p:nvPr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xmlns="" id="{F2FD45BD-9964-4102-8DE9-72CDDDD20A49}"/>
              </a:ext>
            </a:extLst>
          </p:cNvPr>
          <p:cNvSpPr txBox="1">
            <a:spLocks/>
          </p:cNvSpPr>
          <p:nvPr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Jay R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Dhamsaniya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xmlns="" id="{59055D82-7978-44A5-82D1-0A4E00B382BF}"/>
              </a:ext>
            </a:extLst>
          </p:cNvPr>
          <p:cNvSpPr txBox="1">
            <a:spLocks/>
          </p:cNvSpPr>
          <p:nvPr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#3130006 (PS)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1 – Basic Probability</a:t>
            </a: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xmlns="" id="{32768103-D8F5-4649-8107-E4B3B8C554BB}"/>
              </a:ext>
            </a:extLst>
          </p:cNvPr>
          <p:cNvSpPr txBox="1">
            <a:spLocks/>
          </p:cNvSpPr>
          <p:nvPr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86C86632-7EFD-4A64-85B1-0CE7D13E0C97}"/>
              </a:ext>
            </a:extLst>
          </p:cNvPr>
          <p:cNvCxnSpPr/>
          <p:nvPr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FE191CF5-3D57-422B-B2EB-FF235E30DB22}"/>
              </a:ext>
            </a:extLst>
          </p:cNvPr>
          <p:cNvGrpSpPr/>
          <p:nvPr/>
        </p:nvGrpSpPr>
        <p:grpSpPr>
          <a:xfrm>
            <a:off x="9576895" y="99192"/>
            <a:ext cx="2554143" cy="587454"/>
            <a:chOff x="131177" y="5775962"/>
            <a:chExt cx="2530239" cy="58195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xmlns="" id="{C9B183D5-5DE8-48E7-85E7-60CE9D0FD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xmlns="" id="{62445F4B-50F2-4CA0-A5C5-6D690A29F3F2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: Rounded Corners 10">
            <a:extLst>
              <a:ext uri="{FF2B5EF4-FFF2-40B4-BE49-F238E27FC236}">
                <a16:creationId xmlns:a16="http://schemas.microsoft.com/office/drawing/2014/main" xmlns="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ate Placeholder 1">
            <a:extLst>
              <a:ext uri="{FF2B5EF4-FFF2-40B4-BE49-F238E27FC236}">
                <a16:creationId xmlns:a16="http://schemas.microsoft.com/office/drawing/2014/main" xmlns="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Dixita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B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Kagathara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9" name="Footer Placeholder 2">
            <a:extLst>
              <a:ext uri="{FF2B5EF4-FFF2-40B4-BE49-F238E27FC236}">
                <a16:creationId xmlns:a16="http://schemas.microsoft.com/office/drawing/2014/main" xmlns="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#2170701 (CD)  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4 – Error Recovery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0" name="Slide Number Placeholder 3">
            <a:extLst>
              <a:ext uri="{FF2B5EF4-FFF2-40B4-BE49-F238E27FC236}">
                <a16:creationId xmlns:a16="http://schemas.microsoft.com/office/drawing/2014/main" xmlns="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xmlns="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xmlns="" id="{FE191CF5-3D57-422B-B2EB-FF235E30DB22}"/>
              </a:ext>
            </a:extLst>
          </p:cNvPr>
          <p:cNvGrpSpPr/>
          <p:nvPr userDrawn="1"/>
        </p:nvGrpSpPr>
        <p:grpSpPr>
          <a:xfrm>
            <a:off x="9576895" y="99192"/>
            <a:ext cx="2554143" cy="587454"/>
            <a:chOff x="131177" y="5775962"/>
            <a:chExt cx="2530239" cy="581956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xmlns="" id="{C9B183D5-5DE8-48E7-85E7-60CE9D0FD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xmlns="" id="{62445F4B-50F2-4CA0-A5C5-6D690A29F3F2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564616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ck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xmlns="" id="{5D17CCA1-DDAA-4D6C-AAE4-2ECFF46CFEAB}"/>
              </a:ext>
            </a:extLst>
          </p:cNvPr>
          <p:cNvSpPr/>
          <p:nvPr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xmlns="" id="{F2FD45BD-9964-4102-8DE9-72CDDDD20A49}"/>
              </a:ext>
            </a:extLst>
          </p:cNvPr>
          <p:cNvSpPr txBox="1">
            <a:spLocks/>
          </p:cNvSpPr>
          <p:nvPr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Jay R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Dhamsaniya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xmlns="" id="{59055D82-7978-44A5-82D1-0A4E00B382BF}"/>
              </a:ext>
            </a:extLst>
          </p:cNvPr>
          <p:cNvSpPr txBox="1">
            <a:spLocks/>
          </p:cNvSpPr>
          <p:nvPr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#3130006 (PS)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1 – Basic Probability</a:t>
            </a: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xmlns="" id="{32768103-D8F5-4649-8107-E4B3B8C554BB}"/>
              </a:ext>
            </a:extLst>
          </p:cNvPr>
          <p:cNvSpPr txBox="1">
            <a:spLocks/>
          </p:cNvSpPr>
          <p:nvPr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86C86632-7EFD-4A64-85B1-0CE7D13E0C97}"/>
              </a:ext>
            </a:extLst>
          </p:cNvPr>
          <p:cNvCxnSpPr/>
          <p:nvPr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913602D2-CAF0-4790-95E8-87990761ED0C}"/>
              </a:ext>
            </a:extLst>
          </p:cNvPr>
          <p:cNvGrpSpPr/>
          <p:nvPr/>
        </p:nvGrpSpPr>
        <p:grpSpPr>
          <a:xfrm>
            <a:off x="9576895" y="5890392"/>
            <a:ext cx="2554143" cy="587454"/>
            <a:chOff x="131177" y="5775962"/>
            <a:chExt cx="2530239" cy="58195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xmlns="" id="{A378A2C8-EF9C-479C-ACF0-D9819B46DF5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xmlns="" id="{61DE4F58-7D48-453D-89E1-B25767150977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: Rounded Corners 10">
            <a:extLst>
              <a:ext uri="{FF2B5EF4-FFF2-40B4-BE49-F238E27FC236}">
                <a16:creationId xmlns:a16="http://schemas.microsoft.com/office/drawing/2014/main" xmlns="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ate Placeholder 1">
            <a:extLst>
              <a:ext uri="{FF2B5EF4-FFF2-40B4-BE49-F238E27FC236}">
                <a16:creationId xmlns:a16="http://schemas.microsoft.com/office/drawing/2014/main" xmlns="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Dixita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B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Kagathara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9" name="Footer Placeholder 2">
            <a:extLst>
              <a:ext uri="{FF2B5EF4-FFF2-40B4-BE49-F238E27FC236}">
                <a16:creationId xmlns:a16="http://schemas.microsoft.com/office/drawing/2014/main" xmlns="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#2170701 (CD)  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4 – Error Recovery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0" name="Slide Number Placeholder 3">
            <a:extLst>
              <a:ext uri="{FF2B5EF4-FFF2-40B4-BE49-F238E27FC236}">
                <a16:creationId xmlns:a16="http://schemas.microsoft.com/office/drawing/2014/main" xmlns="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xmlns="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xmlns="" id="{913602D2-CAF0-4790-95E8-87990761ED0C}"/>
              </a:ext>
            </a:extLst>
          </p:cNvPr>
          <p:cNvGrpSpPr/>
          <p:nvPr userDrawn="1"/>
        </p:nvGrpSpPr>
        <p:grpSpPr>
          <a:xfrm>
            <a:off x="9576895" y="5890392"/>
            <a:ext cx="2554143" cy="587454"/>
            <a:chOff x="131177" y="5775962"/>
            <a:chExt cx="2530239" cy="581956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xmlns="" id="{A378A2C8-EF9C-479C-ACF0-D9819B46DF5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xmlns="" id="{61DE4F58-7D48-453D-89E1-B25767150977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295795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ck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xmlns="" id="{5D17CCA1-DDAA-4D6C-AAE4-2ECFF46CFEAB}"/>
              </a:ext>
            </a:extLst>
          </p:cNvPr>
          <p:cNvSpPr/>
          <p:nvPr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xmlns="" id="{F2FD45BD-9964-4102-8DE9-72CDDDD20A49}"/>
              </a:ext>
            </a:extLst>
          </p:cNvPr>
          <p:cNvSpPr txBox="1">
            <a:spLocks/>
          </p:cNvSpPr>
          <p:nvPr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Jay R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Dhamsaniya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xmlns="" id="{59055D82-7978-44A5-82D1-0A4E00B382BF}"/>
              </a:ext>
            </a:extLst>
          </p:cNvPr>
          <p:cNvSpPr txBox="1">
            <a:spLocks/>
          </p:cNvSpPr>
          <p:nvPr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#3130006 (PS)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1 – Basic Probability</a:t>
            </a: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xmlns="" id="{32768103-D8F5-4649-8107-E4B3B8C554BB}"/>
              </a:ext>
            </a:extLst>
          </p:cNvPr>
          <p:cNvSpPr txBox="1">
            <a:spLocks/>
          </p:cNvSpPr>
          <p:nvPr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86C86632-7EFD-4A64-85B1-0CE7D13E0C97}"/>
              </a:ext>
            </a:extLst>
          </p:cNvPr>
          <p:cNvCxnSpPr/>
          <p:nvPr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15C60ED7-12D4-496E-AF73-0995BE8C12FD}"/>
              </a:ext>
            </a:extLst>
          </p:cNvPr>
          <p:cNvGrpSpPr/>
          <p:nvPr/>
        </p:nvGrpSpPr>
        <p:grpSpPr>
          <a:xfrm>
            <a:off x="128095" y="5890392"/>
            <a:ext cx="2554143" cy="587454"/>
            <a:chOff x="131177" y="5775962"/>
            <a:chExt cx="2530239" cy="58195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xmlns="" id="{30CB04CE-0025-4B1F-B962-A759D179D84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xmlns="" id="{43F480CB-A4AF-424E-90DB-5B677403441A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: Rounded Corners 10">
            <a:extLst>
              <a:ext uri="{FF2B5EF4-FFF2-40B4-BE49-F238E27FC236}">
                <a16:creationId xmlns:a16="http://schemas.microsoft.com/office/drawing/2014/main" xmlns="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ate Placeholder 1">
            <a:extLst>
              <a:ext uri="{FF2B5EF4-FFF2-40B4-BE49-F238E27FC236}">
                <a16:creationId xmlns:a16="http://schemas.microsoft.com/office/drawing/2014/main" xmlns="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Dixita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B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Kagathara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9" name="Footer Placeholder 2">
            <a:extLst>
              <a:ext uri="{FF2B5EF4-FFF2-40B4-BE49-F238E27FC236}">
                <a16:creationId xmlns:a16="http://schemas.microsoft.com/office/drawing/2014/main" xmlns="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#2170701 (CD)  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4 – Error Recovery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0" name="Slide Number Placeholder 3">
            <a:extLst>
              <a:ext uri="{FF2B5EF4-FFF2-40B4-BE49-F238E27FC236}">
                <a16:creationId xmlns:a16="http://schemas.microsoft.com/office/drawing/2014/main" xmlns="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xmlns="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xmlns="" id="{15C60ED7-12D4-496E-AF73-0995BE8C12FD}"/>
              </a:ext>
            </a:extLst>
          </p:cNvPr>
          <p:cNvGrpSpPr/>
          <p:nvPr userDrawn="1"/>
        </p:nvGrpSpPr>
        <p:grpSpPr>
          <a:xfrm>
            <a:off x="128095" y="5890392"/>
            <a:ext cx="2554143" cy="587454"/>
            <a:chOff x="131177" y="5775962"/>
            <a:chExt cx="2530239" cy="581956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xmlns="" id="{30CB04CE-0025-4B1F-B962-A759D179D84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xmlns="" id="{43F480CB-A4AF-424E-90DB-5B677403441A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985807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56666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0E47A1"/>
                    </a:gs>
                    <a:gs pos="100000">
                      <a:srgbClr val="03A9F5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C3A13D11-EC6C-4E81-AD83-7AC73D273F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85035EF3-F5FB-41C2-A0BE-B3AEF7556AB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35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36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sp>
        <p:nvSpPr>
          <p:cNvPr id="39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43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44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pic>
        <p:nvPicPr>
          <p:cNvPr id="48" name="Picture 47" descr="User icon Royalty Free Vector Image - VectorStock">
            <a:extLst>
              <a:ext uri="{FF2B5EF4-FFF2-40B4-BE49-F238E27FC236}">
                <a16:creationId xmlns:a16="http://schemas.microsoft.com/office/drawing/2014/main" xmlns="" id="{C3A13D11-EC6C-4E81-AD83-7AC73D273FD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36119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5BF5063B-909B-4A7F-B502-780228043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027DDF1-16E2-4622-B8FD-0148CD5CE0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27EA166-F18A-4D32-AA1F-AE475D4910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21B45-1703-4330-B544-825BD8F37AF2}" type="datetimeFigureOut">
              <a:rPr lang="en-US" smtClean="0"/>
              <a:t>30-Aug-20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05C5379-5B41-4775-9279-F9F7608E66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1A4B342-6FD5-4BB7-B9AE-3C5081C089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1F3C7-36DD-4595-AA08-2525D8628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32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13" r:id="rId9"/>
    <p:sldLayoutId id="2147483716" r:id="rId10"/>
    <p:sldLayoutId id="2147483718" r:id="rId11"/>
    <p:sldLayoutId id="2147483670" r:id="rId12"/>
    <p:sldLayoutId id="2147483687" r:id="rId13"/>
    <p:sldLayoutId id="2147483688" r:id="rId14"/>
    <p:sldLayoutId id="2147483672" r:id="rId15"/>
    <p:sldLayoutId id="2147483689" r:id="rId16"/>
    <p:sldLayoutId id="2147483690" r:id="rId17"/>
    <p:sldLayoutId id="2147483673" r:id="rId18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b="0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Unit</a:t>
            </a:r>
            <a:r>
              <a:rPr lang="en-US" dirty="0" smtClean="0"/>
              <a:t> </a:t>
            </a:r>
            <a:r>
              <a:rPr lang="en-US" sz="4800" b="0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– </a:t>
            </a:r>
            <a:r>
              <a:rPr lang="en-US" sz="4800" b="0" dirty="0" smtClean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4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4800" b="0" dirty="0" smtClean="0"/>
              <a:t>Error Recovery</a:t>
            </a:r>
            <a:endParaRPr lang="en-US" sz="4800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xmlns="" id="{05EEC38D-B69A-4F45-9CFB-3F832F2054F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</a:t>
            </a:r>
            <a:r>
              <a:rPr lang="en-US" dirty="0" smtClean="0"/>
              <a:t>ixita.kagathara@darshan.ac.in</a:t>
            </a:r>
            <a:endParaRPr lang="en-US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xmlns="" id="{3B892750-977A-4A19-B627-46C829D9CDA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+91 - 97277 </a:t>
            </a:r>
            <a:r>
              <a:rPr lang="en-US" dirty="0" smtClean="0"/>
              <a:t>47317 (CE Department)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xmlns="" id="{DDD3C75D-9CAD-401D-B6F2-D687EEC3CD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Computer Engineering </a:t>
            </a:r>
            <a:r>
              <a:rPr lang="en-US" dirty="0" smtClean="0"/>
              <a:t>Department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xmlns="" id="{D6DA44CB-50AE-4D51-AC18-61617625288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Prof. </a:t>
            </a:r>
            <a:r>
              <a:rPr lang="en-US" dirty="0" err="1" smtClean="0"/>
              <a:t>Dixita</a:t>
            </a:r>
            <a:r>
              <a:rPr lang="en-US" dirty="0" smtClean="0"/>
              <a:t> B. </a:t>
            </a:r>
            <a:r>
              <a:rPr lang="en-US" dirty="0" err="1" smtClean="0"/>
              <a:t>Kagathara</a:t>
            </a:r>
            <a:endParaRPr lang="en-US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xmlns="" id="{FF5B8673-7BA1-4EA7-991A-5F4DCD3054D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b="1" dirty="0" smtClean="0"/>
              <a:t>Compiler Design </a:t>
            </a:r>
            <a:r>
              <a:rPr lang="en-US" dirty="0" smtClean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(CD)</a:t>
            </a:r>
          </a:p>
          <a:p>
            <a:r>
              <a:rPr lang="en-US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GTU # </a:t>
            </a:r>
            <a:r>
              <a:rPr lang="en-US" dirty="0" smtClean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2170701</a:t>
            </a:r>
            <a:endParaRPr lang="en-US" dirty="0"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pic>
        <p:nvPicPr>
          <p:cNvPr id="3" name="Picture Placeholder 2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43203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Panic mode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In this method on discovering error, the parser </a:t>
            </a:r>
            <a:r>
              <a:rPr lang="en-US" dirty="0">
                <a:solidFill>
                  <a:srgbClr val="C00000"/>
                </a:solidFill>
              </a:rPr>
              <a:t>discards input symbol one at a time</a:t>
            </a:r>
            <a:r>
              <a:rPr lang="en-US" dirty="0"/>
              <a:t>. This process is continued until one of a </a:t>
            </a:r>
            <a:r>
              <a:rPr lang="en-US" dirty="0">
                <a:solidFill>
                  <a:srgbClr val="C00000"/>
                </a:solidFill>
              </a:rPr>
              <a:t>designated set of synchronizing tokens </a:t>
            </a:r>
            <a:r>
              <a:rPr lang="en-US" dirty="0"/>
              <a:t>is found. </a:t>
            </a:r>
          </a:p>
          <a:p>
            <a:pPr lvl="0"/>
            <a:r>
              <a:rPr lang="en-US" dirty="0"/>
              <a:t>Synchronizing tokens are </a:t>
            </a:r>
            <a:r>
              <a:rPr lang="en-US" dirty="0">
                <a:solidFill>
                  <a:srgbClr val="C00000"/>
                </a:solidFill>
              </a:rPr>
              <a:t>delimiters such as semicolon or end</a:t>
            </a:r>
            <a:r>
              <a:rPr lang="en-US" dirty="0"/>
              <a:t>. </a:t>
            </a:r>
          </a:p>
          <a:p>
            <a:pPr lvl="0"/>
            <a:r>
              <a:rPr lang="en-US" dirty="0"/>
              <a:t>These tokens </a:t>
            </a:r>
            <a:r>
              <a:rPr lang="en-US" dirty="0">
                <a:solidFill>
                  <a:srgbClr val="C00000"/>
                </a:solidFill>
              </a:rPr>
              <a:t>indicate an end </a:t>
            </a:r>
            <a:r>
              <a:rPr lang="en-US" dirty="0"/>
              <a:t>of the statement. </a:t>
            </a:r>
          </a:p>
          <a:p>
            <a:r>
              <a:rPr lang="en-US" dirty="0"/>
              <a:t>If there is less number of errors in the same statement then this strategy is best choice.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1180" y="3272725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marL="742950" indent="0" algn="just">
              <a:buNone/>
            </a:pPr>
            <a:r>
              <a:rPr lang="en-US" sz="2400" dirty="0">
                <a:solidFill>
                  <a:srgbClr val="C00000"/>
                </a:solidFill>
              </a:rPr>
              <a:t>fi ( ) </a:t>
            </a:r>
          </a:p>
          <a:p>
            <a:pPr marL="742950" indent="0" algn="just">
              <a:buNone/>
            </a:pPr>
            <a:r>
              <a:rPr lang="en-US" sz="2400" dirty="0">
                <a:solidFill>
                  <a:srgbClr val="C00000"/>
                </a:solidFill>
              </a:rPr>
              <a:t>{</a:t>
            </a:r>
          </a:p>
          <a:p>
            <a:pPr marL="742950" indent="0" algn="just">
              <a:buNone/>
            </a:pPr>
            <a:r>
              <a:rPr lang="en-US" sz="2400" dirty="0">
                <a:solidFill>
                  <a:srgbClr val="C00000"/>
                </a:solidFill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1592291" y="3337301"/>
            <a:ext cx="9055729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0E47A1"/>
                </a:solidFill>
              </a:rPr>
              <a:t>Scan entire line otherwise scanner will return fi as valid identifier</a:t>
            </a:r>
            <a:endParaRPr lang="en-US" sz="2400" dirty="0">
              <a:solidFill>
                <a:srgbClr val="0E47A1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1592291" y="3527801"/>
            <a:ext cx="457200" cy="0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3102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Phrase level recovery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In this method, on discovering an error parser </a:t>
            </a:r>
            <a:r>
              <a:rPr lang="en-US" dirty="0">
                <a:solidFill>
                  <a:srgbClr val="C00000"/>
                </a:solidFill>
              </a:rPr>
              <a:t>performs local correction </a:t>
            </a:r>
            <a:r>
              <a:rPr lang="en-US" dirty="0"/>
              <a:t>on remaining input.</a:t>
            </a:r>
          </a:p>
          <a:p>
            <a:pPr lvl="0"/>
            <a:r>
              <a:rPr lang="en-US" dirty="0"/>
              <a:t>The local correction can be </a:t>
            </a:r>
            <a:r>
              <a:rPr lang="en-US" dirty="0">
                <a:solidFill>
                  <a:srgbClr val="C00000"/>
                </a:solidFill>
              </a:rPr>
              <a:t>replacing comma by semicolon, deletion of semicolons or inserting missing semicolon</a:t>
            </a:r>
            <a:r>
              <a:rPr lang="en-US" dirty="0"/>
              <a:t>. </a:t>
            </a:r>
          </a:p>
          <a:p>
            <a:pPr lvl="0"/>
            <a:r>
              <a:rPr lang="en-US" dirty="0"/>
              <a:t>This type of local correction is decided by compiler designer.</a:t>
            </a:r>
          </a:p>
          <a:p>
            <a:pPr lvl="0"/>
            <a:r>
              <a:rPr lang="en-US" dirty="0"/>
              <a:t>This method is used in many error-repairing compilers.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215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production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If we have good knowledge of common errors that might be encountered, then we can augment the grammar for the corresponding language with </a:t>
            </a:r>
            <a:r>
              <a:rPr lang="en-US" dirty="0">
                <a:solidFill>
                  <a:srgbClr val="C00000"/>
                </a:solidFill>
              </a:rPr>
              <a:t>error productions that generate the erroneous constructs</a:t>
            </a:r>
            <a:r>
              <a:rPr lang="en-US" dirty="0"/>
              <a:t>. </a:t>
            </a:r>
          </a:p>
          <a:p>
            <a:pPr lvl="0"/>
            <a:r>
              <a:rPr lang="en-US" dirty="0"/>
              <a:t>Then we use the grammar augmented by these error production to construct a parser.</a:t>
            </a:r>
          </a:p>
          <a:p>
            <a:pPr lvl="0"/>
            <a:r>
              <a:rPr lang="en-US" dirty="0"/>
              <a:t>If error production is used then, during parsing we can generate appropriate error message and parsing can be continued.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8379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 correction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Given an incorrect input </a:t>
            </a:r>
            <a:r>
              <a:rPr lang="en-US" dirty="0">
                <a:solidFill>
                  <a:srgbClr val="C00000"/>
                </a:solidFill>
              </a:rPr>
              <a:t>string x and grammar G</a:t>
            </a:r>
            <a:r>
              <a:rPr lang="en-US" dirty="0"/>
              <a:t>, the algorithm will find a parse tree for a </a:t>
            </a:r>
            <a:r>
              <a:rPr lang="en-US" dirty="0">
                <a:solidFill>
                  <a:srgbClr val="C00000"/>
                </a:solidFill>
              </a:rPr>
              <a:t>related string y</a:t>
            </a:r>
            <a:r>
              <a:rPr lang="en-US" dirty="0"/>
              <a:t>, such that number of insertions, deletions and changes of token require </a:t>
            </a:r>
            <a:r>
              <a:rPr lang="en-US" dirty="0">
                <a:solidFill>
                  <a:srgbClr val="C00000"/>
                </a:solidFill>
              </a:rPr>
              <a:t>to transform x into y is as small as possible</a:t>
            </a:r>
            <a:r>
              <a:rPr lang="en-US" dirty="0"/>
              <a:t>. </a:t>
            </a:r>
          </a:p>
          <a:p>
            <a:pPr lvl="0"/>
            <a:r>
              <a:rPr lang="en-US" dirty="0"/>
              <a:t>Such methods increase time and space requirements at parsing time.</a:t>
            </a:r>
          </a:p>
          <a:p>
            <a:r>
              <a:rPr lang="en-US" dirty="0"/>
              <a:t>Global correction is thus simply a theoretical concept.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2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 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425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xmlns="" id="{D9EBF344-4A7B-4C4A-AF6D-6441BD040AB3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1191446" y="0"/>
            <a:ext cx="0" cy="6829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xmlns="" id="{4BD1E24D-7739-4C4F-8234-2614FB54ADBC}"/>
              </a:ext>
            </a:extLst>
          </p:cNvPr>
          <p:cNvSpPr/>
          <p:nvPr/>
        </p:nvSpPr>
        <p:spPr>
          <a:xfrm>
            <a:off x="954165" y="682906"/>
            <a:ext cx="474562" cy="474562"/>
          </a:xfrm>
          <a:prstGeom prst="ellips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ym typeface="Wingdings 2" panose="05020102010507070707" pitchFamily="18" charset="2"/>
              </a:rPr>
              <a:t></a:t>
            </a:r>
            <a:endParaRPr 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00F422F9-3B3A-4A97-ADB3-F83B13E11C16}"/>
              </a:ext>
            </a:extLst>
          </p:cNvPr>
          <p:cNvSpPr txBox="1"/>
          <p:nvPr/>
        </p:nvSpPr>
        <p:spPr>
          <a:xfrm>
            <a:off x="1527893" y="720132"/>
            <a:ext cx="11753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Looping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F34260FD-CAA3-43A0-977C-7E4B57013872}"/>
              </a:ext>
            </a:extLst>
          </p:cNvPr>
          <p:cNvCxnSpPr>
            <a:cxnSpLocks/>
          </p:cNvCxnSpPr>
          <p:nvPr/>
        </p:nvCxnSpPr>
        <p:spPr>
          <a:xfrm>
            <a:off x="1191446" y="1157468"/>
            <a:ext cx="0" cy="507492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BDA2F9A4-6988-4274-8384-12496EC9D59D}"/>
              </a:ext>
            </a:extLst>
          </p:cNvPr>
          <p:cNvSpPr txBox="1"/>
          <p:nvPr/>
        </p:nvSpPr>
        <p:spPr>
          <a:xfrm>
            <a:off x="1479767" y="195312"/>
            <a:ext cx="7668994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Topics to be covered </a:t>
            </a:r>
            <a:endParaRPr lang="en-US" sz="3600" b="1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Types of errors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Error recovery strategies</a:t>
            </a:r>
            <a:endParaRPr lang="en-US" sz="24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6390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errors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905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Types of Errors</a:t>
            </a: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5209855" y="1806524"/>
            <a:ext cx="2041601" cy="609600"/>
          </a:xfrm>
          <a:prstGeom prst="rect">
            <a:avLst/>
          </a:prstGeom>
          <a:solidFill>
            <a:srgbClr val="0E47A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bg1"/>
                </a:solidFill>
              </a:rPr>
              <a:t>Errors</a:t>
            </a:r>
            <a:endParaRPr lang="en-US" sz="2200" dirty="0">
              <a:solidFill>
                <a:schemeClr val="bg1"/>
              </a:solidFill>
            </a:endParaRPr>
          </a:p>
        </p:txBody>
      </p:sp>
      <p:cxnSp>
        <p:nvCxnSpPr>
          <p:cNvPr id="51" name="Elbow Connector 50"/>
          <p:cNvCxnSpPr/>
          <p:nvPr/>
        </p:nvCxnSpPr>
        <p:spPr>
          <a:xfrm rot="16200000" flipH="1">
            <a:off x="6731744" y="1914441"/>
            <a:ext cx="704207" cy="1693504"/>
          </a:xfrm>
          <a:prstGeom prst="bentConnector3">
            <a:avLst>
              <a:gd name="adj1" fmla="val 48647"/>
            </a:avLst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/>
          <p:nvPr/>
        </p:nvCxnSpPr>
        <p:spPr>
          <a:xfrm rot="5400000">
            <a:off x="5062740" y="1923380"/>
            <a:ext cx="688645" cy="1660064"/>
          </a:xfrm>
          <a:prstGeom prst="bentConnector3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3637486" y="3080720"/>
            <a:ext cx="1828800" cy="609600"/>
          </a:xfrm>
          <a:prstGeom prst="rect">
            <a:avLst/>
          </a:prstGeom>
          <a:solidFill>
            <a:srgbClr val="0E47A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bg1"/>
                </a:solidFill>
              </a:rPr>
              <a:t>Compile time </a:t>
            </a:r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7010705" y="3101416"/>
            <a:ext cx="1828800" cy="609600"/>
          </a:xfrm>
          <a:prstGeom prst="rect">
            <a:avLst/>
          </a:prstGeom>
          <a:solidFill>
            <a:srgbClr val="0E47A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bg1"/>
                </a:solidFill>
              </a:rPr>
              <a:t>Run time</a:t>
            </a:r>
            <a:endParaRPr lang="en-US" sz="2200" dirty="0">
              <a:solidFill>
                <a:schemeClr val="bg1"/>
              </a:solidFill>
            </a:endParaRPr>
          </a:p>
        </p:txBody>
      </p:sp>
      <p:cxnSp>
        <p:nvCxnSpPr>
          <p:cNvPr id="56" name="Elbow Connector 55"/>
          <p:cNvCxnSpPr/>
          <p:nvPr/>
        </p:nvCxnSpPr>
        <p:spPr>
          <a:xfrm rot="16200000" flipH="1">
            <a:off x="5086629" y="3194912"/>
            <a:ext cx="704207" cy="1693504"/>
          </a:xfrm>
          <a:prstGeom prst="bentConnector3">
            <a:avLst>
              <a:gd name="adj1" fmla="val 48647"/>
            </a:avLst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/>
          <p:cNvCxnSpPr/>
          <p:nvPr/>
        </p:nvCxnSpPr>
        <p:spPr>
          <a:xfrm rot="5400000">
            <a:off x="3417625" y="3203851"/>
            <a:ext cx="688645" cy="1660064"/>
          </a:xfrm>
          <a:prstGeom prst="bentConnector3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AutoShape 15"/>
          <p:cNvCxnSpPr>
            <a:cxnSpLocks noChangeShapeType="1"/>
          </p:cNvCxnSpPr>
          <p:nvPr/>
        </p:nvCxnSpPr>
        <p:spPr bwMode="auto">
          <a:xfrm>
            <a:off x="4592643" y="4022607"/>
            <a:ext cx="0" cy="342900"/>
          </a:xfrm>
          <a:prstGeom prst="straightConnector1">
            <a:avLst/>
          </a:prstGeom>
          <a:noFill/>
          <a:ln w="25400">
            <a:solidFill>
              <a:srgbClr val="0E47A1"/>
            </a:solidFill>
            <a:round/>
            <a:headEnd/>
            <a:tailEnd type="arrow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9" name="Rectangle 58"/>
          <p:cNvSpPr/>
          <p:nvPr/>
        </p:nvSpPr>
        <p:spPr>
          <a:xfrm>
            <a:off x="2129007" y="4367794"/>
            <a:ext cx="1538936" cy="1078682"/>
          </a:xfrm>
          <a:prstGeom prst="rect">
            <a:avLst/>
          </a:prstGeom>
          <a:solidFill>
            <a:srgbClr val="0E47A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bg1"/>
                </a:solidFill>
              </a:rPr>
              <a:t>Lexical Phase error</a:t>
            </a:r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3845572" y="4361852"/>
            <a:ext cx="1530590" cy="1063430"/>
          </a:xfrm>
          <a:prstGeom prst="rect">
            <a:avLst/>
          </a:prstGeom>
          <a:solidFill>
            <a:srgbClr val="0E47A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bg1"/>
                </a:solidFill>
              </a:rPr>
              <a:t>Syntactic Phase error</a:t>
            </a:r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5516017" y="4371946"/>
            <a:ext cx="1530590" cy="1063430"/>
          </a:xfrm>
          <a:prstGeom prst="rect">
            <a:avLst/>
          </a:prstGeom>
          <a:solidFill>
            <a:srgbClr val="0E47A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bg1"/>
                </a:solidFill>
              </a:rPr>
              <a:t>Semantic Phase error</a:t>
            </a:r>
            <a:endParaRPr lang="en-US" sz="2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7460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54" grpId="0" animBg="1"/>
      <p:bldP spid="55" grpId="0" animBg="1"/>
      <p:bldP spid="59" grpId="0" animBg="1"/>
      <p:bldP spid="60" grpId="0" animBg="1"/>
      <p:bldP spid="6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Lexical error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Lexical errors can be detected during lexical analysis phase. </a:t>
            </a:r>
          </a:p>
          <a:p>
            <a:r>
              <a:rPr lang="en-US" dirty="0"/>
              <a:t>Typical lexical phase errors are: </a:t>
            </a:r>
          </a:p>
          <a:p>
            <a:pPr marL="914400" lvl="0" indent="-457200">
              <a:buFont typeface="+mj-lt"/>
              <a:buAutoNum type="arabicPeriod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rgbClr val="0E47A1"/>
                </a:solidFill>
              </a:rPr>
              <a:t>Spelling errors</a:t>
            </a:r>
          </a:p>
          <a:p>
            <a:pPr marL="914400" lvl="0" indent="-457200">
              <a:buFont typeface="+mj-lt"/>
              <a:buAutoNum type="arabicPeriod"/>
            </a:pPr>
            <a:r>
              <a:rPr lang="en-US" dirty="0">
                <a:solidFill>
                  <a:srgbClr val="0E47A1"/>
                </a:solidFill>
              </a:rPr>
              <a:t> Exceeding length of identifier or numeric constants</a:t>
            </a:r>
          </a:p>
          <a:p>
            <a:pPr marL="914400" lvl="0" indent="-457200">
              <a:buFont typeface="+mj-lt"/>
              <a:buAutoNum type="arabicPeriod"/>
            </a:pPr>
            <a:r>
              <a:rPr lang="en-US" dirty="0">
                <a:solidFill>
                  <a:srgbClr val="0E47A1"/>
                </a:solidFill>
              </a:rPr>
              <a:t> Appearance of illegal characters</a:t>
            </a:r>
          </a:p>
          <a:p>
            <a:r>
              <a:rPr lang="en-US" dirty="0"/>
              <a:t>Example: </a:t>
            </a:r>
          </a:p>
          <a:p>
            <a:pPr marL="742950" indent="0">
              <a:buNone/>
            </a:pPr>
            <a:r>
              <a:rPr lang="en-US" dirty="0">
                <a:solidFill>
                  <a:srgbClr val="C00000"/>
                </a:solidFill>
              </a:rPr>
              <a:t>fi ( ) </a:t>
            </a:r>
          </a:p>
          <a:p>
            <a:pPr marL="742950" indent="0">
              <a:buNone/>
            </a:pPr>
            <a:r>
              <a:rPr lang="en-US" dirty="0">
                <a:solidFill>
                  <a:srgbClr val="C00000"/>
                </a:solidFill>
              </a:rPr>
              <a:t>{</a:t>
            </a:r>
          </a:p>
          <a:p>
            <a:pPr marL="742950" indent="0">
              <a:buNone/>
            </a:pPr>
            <a:r>
              <a:rPr lang="en-US" dirty="0">
                <a:solidFill>
                  <a:srgbClr val="C00000"/>
                </a:solidFill>
              </a:rPr>
              <a:t>}</a:t>
            </a:r>
          </a:p>
          <a:p>
            <a:pPr lvl="0"/>
            <a:r>
              <a:rPr lang="en-US" dirty="0"/>
              <a:t>In above code </a:t>
            </a:r>
            <a:r>
              <a:rPr lang="en-US" dirty="0">
                <a:solidFill>
                  <a:srgbClr val="C00000"/>
                </a:solidFill>
              </a:rPr>
              <a:t>'fi'</a:t>
            </a:r>
            <a:r>
              <a:rPr lang="en-US" dirty="0"/>
              <a:t> cannot be recognized as a </a:t>
            </a:r>
            <a:r>
              <a:rPr lang="en-US" dirty="0">
                <a:solidFill>
                  <a:srgbClr val="C00000"/>
                </a:solidFill>
              </a:rPr>
              <a:t>misspelling of keyword </a:t>
            </a:r>
            <a:r>
              <a:rPr lang="en-US" b="1" i="1" dirty="0">
                <a:solidFill>
                  <a:srgbClr val="C00000"/>
                </a:solidFill>
              </a:rPr>
              <a:t>if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rather lexical analyzer will understand that it is an identifier and will </a:t>
            </a:r>
            <a:r>
              <a:rPr lang="en-US" dirty="0">
                <a:solidFill>
                  <a:srgbClr val="C00000"/>
                </a:solidFill>
              </a:rPr>
              <a:t>return it as valid identifier</a:t>
            </a:r>
            <a:r>
              <a:rPr lang="en-US" dirty="0"/>
              <a:t>. </a:t>
            </a:r>
          </a:p>
          <a:p>
            <a:pPr lvl="0"/>
            <a:r>
              <a:rPr lang="en-US" dirty="0"/>
              <a:t>Thus misspelling causes errors in token formation.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122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 error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Syntax error appear during syntax analysis phase of compiler.</a:t>
            </a:r>
          </a:p>
          <a:p>
            <a:r>
              <a:rPr lang="en-US" dirty="0"/>
              <a:t>Typical syntax phase errors are:</a:t>
            </a:r>
          </a:p>
          <a:p>
            <a:pPr marL="914400" lvl="0" indent="-457200">
              <a:buFont typeface="+mj-lt"/>
              <a:buAutoNum type="arabicPeriod"/>
            </a:pPr>
            <a:r>
              <a:rPr lang="en-US" dirty="0">
                <a:solidFill>
                  <a:srgbClr val="0E47A1"/>
                </a:solidFill>
              </a:rPr>
              <a:t> Errors in structure</a:t>
            </a:r>
          </a:p>
          <a:p>
            <a:pPr marL="914400" lvl="0" indent="-457200">
              <a:buFont typeface="+mj-lt"/>
              <a:buAutoNum type="arabicPeriod"/>
            </a:pPr>
            <a:r>
              <a:rPr lang="en-US" dirty="0">
                <a:solidFill>
                  <a:srgbClr val="0E47A1"/>
                </a:solidFill>
              </a:rPr>
              <a:t> Missing operators</a:t>
            </a:r>
          </a:p>
          <a:p>
            <a:pPr marL="914400" lvl="0" indent="-457200">
              <a:buFont typeface="+mj-lt"/>
              <a:buAutoNum type="arabicPeriod"/>
            </a:pPr>
            <a:r>
              <a:rPr lang="en-US" dirty="0">
                <a:solidFill>
                  <a:srgbClr val="0E47A1"/>
                </a:solidFill>
              </a:rPr>
              <a:t> Unbalanced parenthesis</a:t>
            </a:r>
          </a:p>
          <a:p>
            <a:pPr lvl="0"/>
            <a:r>
              <a:rPr lang="en-US" dirty="0"/>
              <a:t>The parser demands for tokens from lexical analyzer and if the tokens do not satisfy the grammatical rules of programming language then the syntactical errors get raised.</a:t>
            </a:r>
          </a:p>
          <a:p>
            <a:pPr lvl="0"/>
            <a:r>
              <a:rPr lang="en-US" dirty="0"/>
              <a:t>Example: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21037" y="4417017"/>
            <a:ext cx="61722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>
                <a:solidFill>
                  <a:srgbClr val="0E47A1"/>
                </a:solidFill>
              </a:rPr>
              <a:t>p</a:t>
            </a:r>
            <a:r>
              <a:rPr lang="en-US" sz="2400" b="1" dirty="0" err="1" smtClean="0">
                <a:solidFill>
                  <a:srgbClr val="0E47A1"/>
                </a:solidFill>
              </a:rPr>
              <a:t>rintf</a:t>
            </a:r>
            <a:r>
              <a:rPr lang="en-US" sz="2400" b="1" dirty="0" smtClean="0">
                <a:solidFill>
                  <a:srgbClr val="0E47A1"/>
                </a:solidFill>
              </a:rPr>
              <a:t>(“Hello World !!!”)</a:t>
            </a:r>
            <a:endParaRPr lang="en-US" sz="2400" b="1" dirty="0">
              <a:solidFill>
                <a:srgbClr val="0E47A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831237" y="4417017"/>
            <a:ext cx="26670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Error: Semicolon missing</a:t>
            </a:r>
            <a:endParaRPr lang="en-US" b="1" dirty="0">
              <a:solidFill>
                <a:srgbClr val="C00000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5150197" y="4759917"/>
            <a:ext cx="762000" cy="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5711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Semantic error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Semantic error detected during semantic analysis phase.</a:t>
            </a:r>
          </a:p>
          <a:p>
            <a:r>
              <a:rPr lang="en-US" dirty="0"/>
              <a:t>Typical semantic phase errors are:</a:t>
            </a:r>
          </a:p>
          <a:p>
            <a:pPr marL="857250" lvl="0" indent="-457200">
              <a:buFont typeface="+mj-lt"/>
              <a:buAutoNum type="arabicPeriod"/>
            </a:pPr>
            <a:r>
              <a:rPr lang="en-US" dirty="0">
                <a:solidFill>
                  <a:srgbClr val="0E47A1"/>
                </a:solidFill>
              </a:rPr>
              <a:t>Incompatible types of operands</a:t>
            </a:r>
          </a:p>
          <a:p>
            <a:pPr marL="857250" lvl="0" indent="-457200">
              <a:buFont typeface="+mj-lt"/>
              <a:buAutoNum type="arabicPeriod"/>
            </a:pPr>
            <a:r>
              <a:rPr lang="en-US" dirty="0">
                <a:solidFill>
                  <a:srgbClr val="0E47A1"/>
                </a:solidFill>
              </a:rPr>
              <a:t>Undeclared variable</a:t>
            </a:r>
          </a:p>
          <a:p>
            <a:pPr marL="857250" indent="-457200">
              <a:buFont typeface="+mj-lt"/>
              <a:buAutoNum type="arabicPeriod"/>
            </a:pPr>
            <a:r>
              <a:rPr lang="en-US" dirty="0">
                <a:solidFill>
                  <a:srgbClr val="0E47A1"/>
                </a:solidFill>
              </a:rPr>
              <a:t>Not matching of actual argument with formal argument</a:t>
            </a:r>
          </a:p>
          <a:p>
            <a:pPr marL="400050" indent="-400050"/>
            <a:r>
              <a:rPr lang="en-US" dirty="0"/>
              <a:t>Example:</a:t>
            </a:r>
          </a:p>
          <a:p>
            <a:pPr marL="0" indent="0">
              <a:buNone/>
              <a:tabLst>
                <a:tab pos="685800" algn="l"/>
              </a:tabLst>
            </a:pPr>
            <a:r>
              <a:rPr lang="en-US" dirty="0"/>
              <a:t>	id1=id2+id3*60 </a:t>
            </a:r>
            <a:r>
              <a:rPr lang="en-US" sz="2200" dirty="0"/>
              <a:t>(Note: id1, id2, id3 are real)</a:t>
            </a:r>
          </a:p>
          <a:p>
            <a:pPr marL="0" indent="685800">
              <a:buNone/>
              <a:tabLst>
                <a:tab pos="914400" algn="l"/>
              </a:tabLst>
            </a:pPr>
            <a:r>
              <a:rPr lang="en-US" sz="2200" dirty="0">
                <a:solidFill>
                  <a:srgbClr val="C00000"/>
                </a:solidFill>
              </a:rPr>
              <a:t>(Directly we can not perform multiplication due to incompatible types of variables)</a:t>
            </a:r>
          </a:p>
          <a:p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1903709" y="3970149"/>
            <a:ext cx="914400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4686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recovery strategies</a:t>
            </a:r>
            <a:br>
              <a:rPr lang="en-US" dirty="0"/>
            </a:br>
            <a:r>
              <a:rPr lang="en-US" dirty="0"/>
              <a:t>(Ad-Hoc &amp; systematic methods)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26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Error recovery strategies (Ad-Hoc &amp; systematic methods)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mainly four error recovery strategies:</a:t>
            </a:r>
          </a:p>
          <a:p>
            <a:pPr marL="914400" indent="-457200">
              <a:buFont typeface="+mj-lt"/>
              <a:buAutoNum type="arabicPeriod"/>
            </a:pP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>
                <a:solidFill>
                  <a:srgbClr val="0E47A1"/>
                </a:solidFill>
              </a:rPr>
              <a:t>Panic mode</a:t>
            </a:r>
          </a:p>
          <a:p>
            <a:pPr marL="914400" indent="-457200">
              <a:buFont typeface="+mj-lt"/>
              <a:buAutoNum type="arabicPeriod"/>
            </a:pPr>
            <a:r>
              <a:rPr lang="en-US" dirty="0">
                <a:solidFill>
                  <a:srgbClr val="0E47A1"/>
                </a:solidFill>
              </a:rPr>
              <a:t> Phrase level recovery</a:t>
            </a:r>
          </a:p>
          <a:p>
            <a:pPr marL="914400" indent="-457200">
              <a:buFont typeface="+mj-lt"/>
              <a:buAutoNum type="arabicPeriod"/>
            </a:pPr>
            <a:r>
              <a:rPr lang="en-US" dirty="0">
                <a:solidFill>
                  <a:srgbClr val="0E47A1"/>
                </a:solidFill>
              </a:rPr>
              <a:t> Error production</a:t>
            </a:r>
          </a:p>
          <a:p>
            <a:pPr marL="914400" indent="-457200">
              <a:buFont typeface="+mj-lt"/>
              <a:buAutoNum type="arabicPeriod"/>
            </a:pPr>
            <a:r>
              <a:rPr lang="en-US" dirty="0">
                <a:solidFill>
                  <a:srgbClr val="0E47A1"/>
                </a:solidFill>
              </a:rPr>
              <a:t> Global generation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065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VIdeo Lecture 16x9 Light Template (2)">
  <a:themeElements>
    <a:clrScheme name="Jay">
      <a:dk1>
        <a:srgbClr val="212121"/>
      </a:dk1>
      <a:lt1>
        <a:sysClr val="window" lastClr="FFFFFF"/>
      </a:lt1>
      <a:dk2>
        <a:srgbClr val="1D6FA9"/>
      </a:dk2>
      <a:lt2>
        <a:srgbClr val="FFFFFF"/>
      </a:lt2>
      <a:accent1>
        <a:srgbClr val="909090"/>
      </a:accent1>
      <a:accent2>
        <a:srgbClr val="00BBD3"/>
      </a:accent2>
      <a:accent3>
        <a:srgbClr val="8BC145"/>
      </a:accent3>
      <a:accent4>
        <a:srgbClr val="1D9A78"/>
      </a:accent4>
      <a:accent5>
        <a:srgbClr val="F19D19"/>
      </a:accent5>
      <a:accent6>
        <a:srgbClr val="B84742"/>
      </a:accent6>
      <a:hlink>
        <a:srgbClr val="70AD47"/>
      </a:hlink>
      <a:folHlink>
        <a:srgbClr val="ED7D31"/>
      </a:folHlink>
    </a:clrScheme>
    <a:fontScheme name="Custom 1">
      <a:majorFont>
        <a:latin typeface="Roboto Condensed"/>
        <a:ea typeface=""/>
        <a:cs typeface=""/>
      </a:majorFont>
      <a:minorFont>
        <a:latin typeface="Roboto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VIdeo Lecture 16x9 Light Template (2)</Template>
  <TotalTime>3462</TotalTime>
  <Words>560</Words>
  <Application>Microsoft Office PowerPoint</Application>
  <PresentationFormat>Widescreen</PresentationFormat>
  <Paragraphs>84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Calibri</vt:lpstr>
      <vt:lpstr>Wingdings 3</vt:lpstr>
      <vt:lpstr>Wingdings</vt:lpstr>
      <vt:lpstr>Roboto Condensed Light</vt:lpstr>
      <vt:lpstr>Arial</vt:lpstr>
      <vt:lpstr>Wingdings 2</vt:lpstr>
      <vt:lpstr>Roboto Condensed</vt:lpstr>
      <vt:lpstr>Segoe UI Black</vt:lpstr>
      <vt:lpstr>VIdeo Lecture 16x9 Light Template (2)</vt:lpstr>
      <vt:lpstr>Unit – 4 Error Recovery</vt:lpstr>
      <vt:lpstr>PowerPoint Presentation</vt:lpstr>
      <vt:lpstr>Types of errors</vt:lpstr>
      <vt:lpstr>Types of Errors</vt:lpstr>
      <vt:lpstr>Lexical error</vt:lpstr>
      <vt:lpstr>Syntax error</vt:lpstr>
      <vt:lpstr>Semantic error</vt:lpstr>
      <vt:lpstr>Error recovery strategies (Ad-Hoc &amp; systematic methods)</vt:lpstr>
      <vt:lpstr>Error recovery strategies (Ad-Hoc &amp; systematic methods)</vt:lpstr>
      <vt:lpstr>Panic mode</vt:lpstr>
      <vt:lpstr>Phrase level recovery</vt:lpstr>
      <vt:lpstr>Error production</vt:lpstr>
      <vt:lpstr>Global correction</vt:lpstr>
      <vt:lpstr>Thank You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291</cp:revision>
  <dcterms:created xsi:type="dcterms:W3CDTF">2020-05-01T05:09:15Z</dcterms:created>
  <dcterms:modified xsi:type="dcterms:W3CDTF">2020-08-30T09:48:16Z</dcterms:modified>
</cp:coreProperties>
</file>