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29"/>
  </p:notesMasterIdLst>
  <p:sldIdLst>
    <p:sldId id="372" r:id="rId2"/>
    <p:sldId id="376" r:id="rId3"/>
    <p:sldId id="319" r:id="rId4"/>
    <p:sldId id="387" r:id="rId5"/>
    <p:sldId id="396" r:id="rId6"/>
    <p:sldId id="399" r:id="rId7"/>
    <p:sldId id="398" r:id="rId8"/>
    <p:sldId id="397" r:id="rId9"/>
    <p:sldId id="400" r:id="rId10"/>
    <p:sldId id="401" r:id="rId11"/>
    <p:sldId id="388" r:id="rId12"/>
    <p:sldId id="389" r:id="rId13"/>
    <p:sldId id="402" r:id="rId14"/>
    <p:sldId id="403" r:id="rId15"/>
    <p:sldId id="404" r:id="rId16"/>
    <p:sldId id="390" r:id="rId17"/>
    <p:sldId id="391" r:id="rId18"/>
    <p:sldId id="405" r:id="rId19"/>
    <p:sldId id="392" r:id="rId20"/>
    <p:sldId id="393" r:id="rId21"/>
    <p:sldId id="406" r:id="rId22"/>
    <p:sldId id="394" r:id="rId23"/>
    <p:sldId id="395" r:id="rId24"/>
    <p:sldId id="407" r:id="rId25"/>
    <p:sldId id="408" r:id="rId26"/>
    <p:sldId id="409" r:id="rId27"/>
    <p:sldId id="377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  <p:embeddedFont>
      <p:font typeface="Webdings" panose="05030102010509060703" pitchFamily="18" charset="2"/>
      <p:regular r:id="rId41"/>
    </p:embeddedFont>
    <p:embeddedFont>
      <p:font typeface="Wingdings 3" panose="05040102010807070707" pitchFamily="18" charset="2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DZoBklywJgNqw3v1hUqBQ==" hashData="OQGW5rOF0iv9lx9Gk/T/RFRCngKHPmxiYfyEp4+ZnxPzgwZdZ4LIuVH+5zhibgc26GC8uKrlyO9TF5zIz1NkJ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972C6"/>
    <a:srgbClr val="03A9F5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7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12448" y="-5287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dixita.kagathara@darshan.ac.in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r>
              <a:rPr lang="en-US" dirty="0"/>
              <a:t>+91 - 97277 47317 (CE Department)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Computer Engineering Department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Prof. </a:t>
            </a:r>
            <a:r>
              <a:rPr lang="en-US" dirty="0" err="1"/>
              <a:t>Dixita</a:t>
            </a:r>
            <a:r>
              <a:rPr lang="en-US" dirty="0"/>
              <a:t> B </a:t>
            </a:r>
            <a:r>
              <a:rPr lang="en-US" dirty="0" err="1"/>
              <a:t>Kagathara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Compiler Design (CD)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Hexagon 3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E47A1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0972C6"/>
          </a:solidFill>
          <a:ln w="9525">
            <a:solidFill>
              <a:srgbClr val="0E47A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77898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6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D61FEC-075B-4EDD-97CA-36E6F72630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23" y="6087939"/>
            <a:ext cx="2554142" cy="5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46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957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#2170701 (CD)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Parsing Theory (II)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5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6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8" name="Picture 47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13" r:id="rId9"/>
    <p:sldLayoutId id="2147483716" r:id="rId10"/>
    <p:sldLayoutId id="2147483718" r:id="rId11"/>
    <p:sldLayoutId id="2147483670" r:id="rId12"/>
    <p:sldLayoutId id="2147483687" r:id="rId13"/>
    <p:sldLayoutId id="2147483688" r:id="rId14"/>
    <p:sldLayoutId id="2147483672" r:id="rId15"/>
    <p:sldLayoutId id="2147483689" r:id="rId16"/>
    <p:sldLayoutId id="2147483690" r:id="rId17"/>
    <p:sldLayoutId id="214748367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3</a:t>
            </a:r>
            <a:br>
              <a:rPr lang="en-US" dirty="0"/>
            </a:br>
            <a:r>
              <a:rPr lang="en-US" sz="4800" b="0" dirty="0"/>
              <a:t>Parsing Theory (II)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Dixita</a:t>
            </a:r>
            <a:r>
              <a:rPr lang="en-US" dirty="0"/>
              <a:t> B. </a:t>
            </a:r>
            <a:r>
              <a:rPr lang="en-US" dirty="0" err="1"/>
              <a:t>Kagathara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Compiler Design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(CD)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2170701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Inherited attribute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0" y="863445"/>
            <a:ext cx="7184019" cy="508155"/>
          </a:xfrm>
        </p:spPr>
        <p:txBody>
          <a:bodyPr/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rgbClr val="0E47A1"/>
                </a:solidFill>
              </a:rPr>
              <a:t>Example: Pass data types to all identifier real id1,id2,id3</a:t>
            </a:r>
          </a:p>
          <a:p>
            <a:endParaRPr lang="en-US" dirty="0">
              <a:solidFill>
                <a:srgbClr val="0E47A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55948"/>
              </p:ext>
            </p:extLst>
          </p:nvPr>
        </p:nvGraphicFramePr>
        <p:xfrm>
          <a:off x="336874" y="2036952"/>
          <a:ext cx="3854012" cy="26716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3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Production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Semantic rules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 → T 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L.in = </a:t>
                      </a:r>
                      <a:r>
                        <a:rPr lang="en-US" sz="1800" dirty="0" err="1">
                          <a:effectLst/>
                        </a:rPr>
                        <a:t>T.type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 → 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	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T.type</a:t>
                      </a:r>
                      <a:r>
                        <a:rPr lang="en-US" sz="1800" dirty="0">
                          <a:effectLst/>
                        </a:rPr>
                        <a:t> = integer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 → real	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T.type</a:t>
                      </a:r>
                      <a:r>
                        <a:rPr lang="en-US" sz="1800" dirty="0">
                          <a:effectLst/>
                        </a:rPr>
                        <a:t> = real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 → L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,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.in = L.in,   </a:t>
                      </a:r>
                      <a:r>
                        <a:rPr lang="en-US" sz="1800" dirty="0" err="1">
                          <a:effectLst/>
                        </a:rPr>
                        <a:t>addtype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id.entry,L.in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 →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addtype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id.entry,L.in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985" y="1630637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8" name="AutoShape 10"/>
          <p:cNvCxnSpPr>
            <a:cxnSpLocks noChangeShapeType="1"/>
          </p:cNvCxnSpPr>
          <p:nvPr/>
        </p:nvCxnSpPr>
        <p:spPr bwMode="auto">
          <a:xfrm>
            <a:off x="7631895" y="2034769"/>
            <a:ext cx="1123950" cy="40005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1"/>
          <p:cNvCxnSpPr>
            <a:cxnSpLocks noChangeShapeType="1"/>
          </p:cNvCxnSpPr>
          <p:nvPr/>
        </p:nvCxnSpPr>
        <p:spPr bwMode="auto">
          <a:xfrm flipH="1">
            <a:off x="6384582" y="2036952"/>
            <a:ext cx="1247775" cy="4667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051473" y="2530613"/>
            <a:ext cx="1355054" cy="4272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T.type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8400808" y="2443020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815558" y="3121596"/>
            <a:ext cx="1105757" cy="39733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E47A1"/>
                </a:solidFill>
                <a:effectLst/>
                <a:latin typeface="+mj-lt"/>
              </a:rPr>
              <a:t>real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E47A1"/>
              </a:solidFill>
              <a:effectLst/>
              <a:latin typeface="+mj-lt"/>
            </a:endParaRPr>
          </a:p>
        </p:txBody>
      </p:sp>
      <p:cxnSp>
        <p:nvCxnSpPr>
          <p:cNvPr id="13" name="AutoShape 16"/>
          <p:cNvCxnSpPr>
            <a:cxnSpLocks noChangeShapeType="1"/>
          </p:cNvCxnSpPr>
          <p:nvPr/>
        </p:nvCxnSpPr>
        <p:spPr bwMode="auto">
          <a:xfrm>
            <a:off x="6278102" y="2929078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846203" y="2522617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8757388" y="2462689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L.in=real</a:t>
            </a: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6238044" y="2977468"/>
            <a:ext cx="600129" cy="288255"/>
          </a:xfrm>
          <a:prstGeom prst="curvedConnector4">
            <a:avLst>
              <a:gd name="adj1" fmla="val -16952"/>
              <a:gd name="adj2" fmla="val 189538"/>
            </a:avLst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06527" y="2670517"/>
            <a:ext cx="1436961" cy="18456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0"/>
          <p:cNvCxnSpPr>
            <a:cxnSpLocks noChangeShapeType="1"/>
          </p:cNvCxnSpPr>
          <p:nvPr/>
        </p:nvCxnSpPr>
        <p:spPr bwMode="auto">
          <a:xfrm>
            <a:off x="8966851" y="2925513"/>
            <a:ext cx="1123950" cy="40005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1"/>
          <p:cNvCxnSpPr>
            <a:cxnSpLocks noChangeShapeType="1"/>
          </p:cNvCxnSpPr>
          <p:nvPr/>
        </p:nvCxnSpPr>
        <p:spPr bwMode="auto">
          <a:xfrm flipH="1">
            <a:off x="7719538" y="2927696"/>
            <a:ext cx="1247775" cy="4667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8332233" y="3184549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AutoShape 16"/>
          <p:cNvCxnSpPr>
            <a:cxnSpLocks noChangeShapeType="1"/>
          </p:cNvCxnSpPr>
          <p:nvPr/>
        </p:nvCxnSpPr>
        <p:spPr bwMode="auto">
          <a:xfrm>
            <a:off x="8958255" y="2947787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7064394" y="3394421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</a:t>
            </a:r>
            <a:r>
              <a:rPr kumimoji="0" lang="en-US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7193422" y="3401643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L.in=real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9940286" y="3359762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E47A1"/>
                </a:solidFill>
                <a:effectLst/>
                <a:latin typeface="+mj-lt"/>
              </a:rPr>
              <a:t>id</a:t>
            </a:r>
          </a:p>
        </p:txBody>
      </p:sp>
      <p:cxnSp>
        <p:nvCxnSpPr>
          <p:cNvPr id="25" name="AutoShape 10"/>
          <p:cNvCxnSpPr>
            <a:cxnSpLocks noChangeShapeType="1"/>
          </p:cNvCxnSpPr>
          <p:nvPr/>
        </p:nvCxnSpPr>
        <p:spPr bwMode="auto">
          <a:xfrm>
            <a:off x="7719538" y="3874285"/>
            <a:ext cx="1123950" cy="40005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1"/>
          <p:cNvCxnSpPr>
            <a:cxnSpLocks noChangeShapeType="1"/>
          </p:cNvCxnSpPr>
          <p:nvPr/>
        </p:nvCxnSpPr>
        <p:spPr bwMode="auto">
          <a:xfrm flipH="1">
            <a:off x="6472225" y="3876468"/>
            <a:ext cx="1247775" cy="4667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7084920" y="4133321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AutoShape 16"/>
          <p:cNvCxnSpPr>
            <a:cxnSpLocks noChangeShapeType="1"/>
          </p:cNvCxnSpPr>
          <p:nvPr/>
        </p:nvCxnSpPr>
        <p:spPr bwMode="auto">
          <a:xfrm>
            <a:off x="7725690" y="3867063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5905878" y="4373844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</a:t>
            </a:r>
            <a:r>
              <a:rPr kumimoji="0" lang="en-US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5991360" y="4351033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L.in=real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8586342" y="4306601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5846203" y="5031029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3" name="AutoShape 16"/>
          <p:cNvCxnSpPr>
            <a:cxnSpLocks noChangeShapeType="1"/>
          </p:cNvCxnSpPr>
          <p:nvPr/>
        </p:nvCxnSpPr>
        <p:spPr bwMode="auto">
          <a:xfrm>
            <a:off x="6472225" y="4794267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Curved Connector 33"/>
          <p:cNvCxnSpPr>
            <a:endCxn id="22" idx="0"/>
          </p:cNvCxnSpPr>
          <p:nvPr/>
        </p:nvCxnSpPr>
        <p:spPr>
          <a:xfrm rot="10800000" flipV="1">
            <a:off x="7663218" y="2790881"/>
            <a:ext cx="1395325" cy="603540"/>
          </a:xfrm>
          <a:prstGeom prst="curvedConnector2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503325" y="3605135"/>
            <a:ext cx="1436961" cy="18456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 flipV="1">
            <a:off x="6238297" y="3770303"/>
            <a:ext cx="1395325" cy="603540"/>
          </a:xfrm>
          <a:prstGeom prst="curvedConnector2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09208" y="4553959"/>
            <a:ext cx="1436961" cy="18456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6647620" y="4794018"/>
            <a:ext cx="600129" cy="288255"/>
          </a:xfrm>
          <a:prstGeom prst="curvedConnector4">
            <a:avLst>
              <a:gd name="adj1" fmla="val -16952"/>
              <a:gd name="adj2" fmla="val 199771"/>
            </a:avLst>
          </a:prstGeom>
          <a:ln w="22225">
            <a:solidFill>
              <a:srgbClr val="C0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10021957" y="3359762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E47A1"/>
                </a:solidFill>
                <a:effectLst/>
                <a:latin typeface="+mj-lt"/>
              </a:rPr>
              <a:t>id3</a:t>
            </a:r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8666371" y="4294206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E47A1"/>
                </a:solidFill>
                <a:effectLst/>
                <a:latin typeface="+mj-lt"/>
              </a:rPr>
              <a:t>id2</a:t>
            </a:r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6247555" y="5038460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E47A1"/>
                </a:solidFill>
                <a:effectLst/>
                <a:latin typeface="+mj-lt"/>
              </a:rPr>
              <a:t>id1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815" y="5849782"/>
            <a:ext cx="164689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E47A1"/>
                </a:solidFill>
                <a:latin typeface="+mj-lt"/>
              </a:rPr>
              <a:t>D</a:t>
            </a:r>
            <a:r>
              <a:rPr lang="en-US" sz="2200" dirty="0">
                <a:solidFill>
                  <a:srgbClr val="0E47A1"/>
                </a:solidFill>
                <a:latin typeface="+mj-lt"/>
                <a:sym typeface="Wingdings" panose="05000000000000000000" pitchFamily="2" charset="2"/>
              </a:rPr>
              <a:t>TL</a:t>
            </a:r>
            <a:endParaRPr lang="en-US" sz="2200" dirty="0">
              <a:solidFill>
                <a:srgbClr val="0E47A1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28272" y="5848244"/>
            <a:ext cx="164689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</a:pPr>
            <a:r>
              <a:rPr lang="en-US" sz="2200" dirty="0">
                <a:solidFill>
                  <a:srgbClr val="0E47A1"/>
                </a:solidFill>
                <a:latin typeface="+mj-lt"/>
              </a:rPr>
              <a:t>L → L</a:t>
            </a:r>
            <a:r>
              <a:rPr lang="en-US" sz="2200" baseline="-25000" dirty="0">
                <a:solidFill>
                  <a:srgbClr val="0E47A1"/>
                </a:solidFill>
                <a:latin typeface="+mj-lt"/>
              </a:rPr>
              <a:t>1</a:t>
            </a:r>
            <a:r>
              <a:rPr lang="en-US" sz="2200" dirty="0">
                <a:solidFill>
                  <a:srgbClr val="0E47A1"/>
                </a:solidFill>
                <a:latin typeface="+mj-lt"/>
              </a:rPr>
              <a:t> , id</a:t>
            </a:r>
            <a:endParaRPr lang="en-US" sz="2200" dirty="0">
              <a:solidFill>
                <a:srgbClr val="0E47A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38182" y="5849013"/>
            <a:ext cx="164689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</a:pPr>
            <a:r>
              <a:rPr lang="en-US" sz="2200" dirty="0">
                <a:solidFill>
                  <a:srgbClr val="0E47A1"/>
                </a:solidFill>
                <a:latin typeface="+mj-lt"/>
              </a:rPr>
              <a:t>L →  id</a:t>
            </a:r>
            <a:endParaRPr lang="en-US" sz="2200" dirty="0">
              <a:solidFill>
                <a:srgbClr val="0E47A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1" grpId="1" animBg="1"/>
      <p:bldP spid="12" grpId="0" animBg="1"/>
      <p:bldP spid="14" grpId="0" animBg="1"/>
      <p:bldP spid="14" grpId="1" animBg="1"/>
      <p:bldP spid="15" grpId="0" animBg="1"/>
      <p:bldP spid="20" grpId="0" animBg="1"/>
      <p:bldP spid="22" grpId="0" animBg="1"/>
      <p:bldP spid="22" grpId="1" animBg="1"/>
      <p:bldP spid="23" grpId="0" animBg="1"/>
      <p:bldP spid="24" grpId="0" animBg="1"/>
      <p:bldP spid="27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9" grpId="0" animBg="1"/>
      <p:bldP spid="40" grpId="0" animBg="1"/>
      <p:bldP spid="41" grpId="0" animBg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directed graph that represents the interdependencies between synthesized and inherited attribute at nodes in the parse tree is called dependency graph.</a:t>
            </a:r>
          </a:p>
          <a:p>
            <a:pPr lvl="0"/>
            <a:r>
              <a:rPr lang="en-US" dirty="0"/>
              <a:t>For the rule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YZ </a:t>
            </a:r>
            <a:r>
              <a:rPr lang="en-US" dirty="0"/>
              <a:t>the semantic action is given by </a:t>
            </a:r>
            <a:r>
              <a:rPr lang="en-US" dirty="0" err="1">
                <a:solidFill>
                  <a:srgbClr val="0E47A1"/>
                </a:solidFill>
              </a:rPr>
              <a:t>X.x</a:t>
            </a:r>
            <a:r>
              <a:rPr lang="en-US" dirty="0">
                <a:solidFill>
                  <a:srgbClr val="0E47A1"/>
                </a:solidFill>
              </a:rPr>
              <a:t>=f(</a:t>
            </a:r>
            <a:r>
              <a:rPr lang="en-US" dirty="0" err="1">
                <a:solidFill>
                  <a:srgbClr val="0E47A1"/>
                </a:solidFill>
              </a:rPr>
              <a:t>Y.y</a:t>
            </a:r>
            <a:r>
              <a:rPr lang="en-US" dirty="0">
                <a:solidFill>
                  <a:srgbClr val="0E47A1"/>
                </a:solidFill>
              </a:rPr>
              <a:t>, </a:t>
            </a:r>
            <a:r>
              <a:rPr lang="en-US" dirty="0" err="1">
                <a:solidFill>
                  <a:srgbClr val="0E47A1"/>
                </a:solidFill>
              </a:rPr>
              <a:t>Z.z</a:t>
            </a:r>
            <a:r>
              <a:rPr lang="en-US" dirty="0">
                <a:solidFill>
                  <a:srgbClr val="0E47A1"/>
                </a:solidFill>
              </a:rPr>
              <a:t>) </a:t>
            </a:r>
            <a:r>
              <a:rPr lang="en-US" dirty="0"/>
              <a:t>then synthesized attribute </a:t>
            </a:r>
            <a:r>
              <a:rPr lang="en-US" dirty="0" err="1">
                <a:solidFill>
                  <a:srgbClr val="0E47A1"/>
                </a:solidFill>
              </a:rPr>
              <a:t>X.x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depends on </a:t>
            </a:r>
            <a:r>
              <a:rPr lang="en-US" dirty="0"/>
              <a:t>attributes </a:t>
            </a:r>
            <a:r>
              <a:rPr lang="en-US" dirty="0" err="1">
                <a:solidFill>
                  <a:srgbClr val="0E47A1"/>
                </a:solidFill>
              </a:rPr>
              <a:t>Y.y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0E47A1"/>
                </a:solidFill>
              </a:rPr>
              <a:t>Z.z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basic idea behind dependency graphs is for a compiler to look for various kinds of dependency among statements to </a:t>
            </a:r>
            <a:r>
              <a:rPr lang="en-US" dirty="0">
                <a:solidFill>
                  <a:srgbClr val="C00000"/>
                </a:solidFill>
              </a:rPr>
              <a:t>prevent their execution in wrong order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5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: 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for</a:t>
            </a:r>
            <a:r>
              <a:rPr lang="en-US" i="1" dirty="0"/>
              <a:t> each node n in the parse tree </a:t>
            </a:r>
            <a:r>
              <a:rPr lang="en-US" b="1" i="1" dirty="0"/>
              <a:t>do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b="1" i="1" dirty="0"/>
              <a:t>for</a:t>
            </a:r>
            <a:r>
              <a:rPr lang="en-US" i="1" dirty="0"/>
              <a:t> each attribute a of the grammar symbol at n </a:t>
            </a:r>
            <a:r>
              <a:rPr lang="en-US" b="1" i="1" dirty="0"/>
              <a:t>do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Construct a node in the dependency graph for a;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for</a:t>
            </a:r>
            <a:r>
              <a:rPr lang="en-US" i="1" dirty="0"/>
              <a:t> each node n in the parse tree </a:t>
            </a:r>
            <a:r>
              <a:rPr lang="en-US" b="1" i="1" dirty="0"/>
              <a:t>do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for</a:t>
            </a:r>
            <a:r>
              <a:rPr lang="en-US" i="1" dirty="0"/>
              <a:t> each semantic rule b=f(c</a:t>
            </a:r>
            <a:r>
              <a:rPr lang="en-US" i="1" baseline="-25000" dirty="0"/>
              <a:t>1</a:t>
            </a:r>
            <a:r>
              <a:rPr lang="en-US" i="1" dirty="0"/>
              <a:t>,c</a:t>
            </a:r>
            <a:r>
              <a:rPr lang="en-US" i="1" baseline="-25000" dirty="0"/>
              <a:t>2</a:t>
            </a:r>
            <a:r>
              <a:rPr lang="en-US" i="1" dirty="0"/>
              <a:t>,…..,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i="1" dirty="0"/>
              <a:t>)</a:t>
            </a:r>
            <a:endParaRPr lang="en-US" dirty="0"/>
          </a:p>
          <a:p>
            <a:pPr marL="0" indent="0" defTabSz="804863">
              <a:buNone/>
            </a:pPr>
            <a:r>
              <a:rPr lang="en-US" b="1" i="1" dirty="0"/>
              <a:t>		</a:t>
            </a:r>
            <a:r>
              <a:rPr lang="en-US" i="1" dirty="0"/>
              <a:t>associated with the production used at n </a:t>
            </a:r>
            <a:r>
              <a:rPr lang="en-US" b="1" i="1" dirty="0"/>
              <a:t>do</a:t>
            </a:r>
            <a:endParaRPr lang="en-US" dirty="0"/>
          </a:p>
          <a:p>
            <a:pPr marL="0" indent="0" defTabSz="1371600">
              <a:buNone/>
            </a:pPr>
            <a:r>
              <a:rPr lang="en-US" i="1" dirty="0"/>
              <a:t>	</a:t>
            </a:r>
            <a:r>
              <a:rPr lang="en-US" b="1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=1 to k </a:t>
            </a:r>
            <a:r>
              <a:rPr lang="en-US" b="1" i="1" dirty="0"/>
              <a:t>do</a:t>
            </a:r>
            <a:endParaRPr lang="en-US" dirty="0"/>
          </a:p>
          <a:p>
            <a:pPr marL="0" indent="0" defTabSz="804863">
              <a:buNone/>
            </a:pPr>
            <a:r>
              <a:rPr lang="en-US" i="1" dirty="0"/>
              <a:t>		construct an edge from the node for C</a:t>
            </a:r>
            <a:r>
              <a:rPr lang="en-US" i="1" baseline="-25000" dirty="0"/>
              <a:t>i</a:t>
            </a:r>
            <a:r>
              <a:rPr lang="en-US" i="1" dirty="0"/>
              <a:t> to the node for b;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0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1368436" cy="9836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+E</a:t>
            </a:r>
            <a:r>
              <a:rPr lang="en-US" baseline="-25000" dirty="0"/>
              <a:t>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64434"/>
              </p:ext>
            </p:extLst>
          </p:nvPr>
        </p:nvGraphicFramePr>
        <p:xfrm>
          <a:off x="7525511" y="1075944"/>
          <a:ext cx="3581400" cy="1088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Production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Semantic rules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+E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baseline="-25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E.val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= 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.val+E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.val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979100" y="2982992"/>
            <a:ext cx="152400" cy="1524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12300" y="4022579"/>
            <a:ext cx="152400" cy="1524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70332" y="4019530"/>
            <a:ext cx="152400" cy="1524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flipV="1">
            <a:off x="5039332" y="3135392"/>
            <a:ext cx="1015968" cy="90823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53679" y="3143541"/>
            <a:ext cx="1141071" cy="91402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37682" y="2682541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+mj-lt"/>
              </a:rPr>
              <a:t>val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32727" y="4174979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+mj-lt"/>
              </a:rPr>
              <a:t>val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9119" y="4174979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+mj-lt"/>
              </a:rPr>
              <a:t>val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31223" y="2911141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8223" y="3932023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b="1" baseline="-25000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6415" y="3968697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b="1" baseline="-25000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534380" y="3151442"/>
            <a:ext cx="1016004" cy="823844"/>
          </a:xfrm>
          <a:prstGeom prst="line">
            <a:avLst/>
          </a:prstGeom>
          <a:ln w="25400">
            <a:solidFill>
              <a:srgbClr val="0E47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79643" y="3200159"/>
            <a:ext cx="969280" cy="798034"/>
          </a:xfrm>
          <a:prstGeom prst="line">
            <a:avLst/>
          </a:prstGeom>
          <a:ln w="25400">
            <a:solidFill>
              <a:srgbClr val="0E47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</p:cNvCxnSpPr>
          <p:nvPr/>
        </p:nvCxnSpPr>
        <p:spPr>
          <a:xfrm>
            <a:off x="5602723" y="3215941"/>
            <a:ext cx="0" cy="905156"/>
          </a:xfrm>
          <a:prstGeom prst="line">
            <a:avLst/>
          </a:prstGeom>
          <a:ln w="25400">
            <a:solidFill>
              <a:srgbClr val="0E47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31223" y="4105368"/>
            <a:ext cx="1143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+</a:t>
            </a:r>
            <a:endParaRPr lang="en-US" b="1" baseline="-250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990087" y="4709557"/>
                <a:ext cx="5486399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𝒗𝒂𝒍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 is synthesized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baseline="-25000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𝒗𝒂𝒍</m:t>
                    </m:r>
                  </m:oMath>
                </a14:m>
                <a:r>
                  <a:rPr lang="en-US" b="1" dirty="0">
                    <a:solidFill>
                      <a:srgbClr val="0E47A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baseline="-25000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𝒗𝒂𝒍</m:t>
                    </m:r>
                  </m:oMath>
                </a14:m>
                <a:endParaRPr lang="en-US" b="1" dirty="0">
                  <a:solidFill>
                    <a:srgbClr val="0E47A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87" y="4709557"/>
                <a:ext cx="5486399" cy="533400"/>
              </a:xfrm>
              <a:prstGeom prst="rect">
                <a:avLst/>
              </a:prstGeom>
              <a:blipFill rotWithShape="0">
                <a:blip r:embed="rId2"/>
                <a:stretch>
                  <a:fillRect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279193" y="2351131"/>
            <a:ext cx="1342640" cy="44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+mj-lt"/>
              </a:rPr>
              <a:t>Parse tree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39428" y="2722513"/>
            <a:ext cx="914400" cy="9144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76275" y="2445291"/>
            <a:ext cx="2444923" cy="44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+mj-lt"/>
              </a:rPr>
              <a:t>Dependency graph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677518" y="2887198"/>
            <a:ext cx="724951" cy="73250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865" y="5812074"/>
            <a:ext cx="9538716" cy="55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The edges to </a:t>
            </a:r>
            <a:r>
              <a:rPr lang="en-US" sz="2000" dirty="0" err="1">
                <a:solidFill>
                  <a:schemeClr val="tx1"/>
                </a:solidFill>
              </a:rPr>
              <a:t>E.val</a:t>
            </a:r>
            <a:r>
              <a:rPr lang="en-US" sz="2000" dirty="0">
                <a:solidFill>
                  <a:schemeClr val="tx1"/>
                </a:solidFill>
              </a:rPr>
              <a:t> from E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.val and E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.val shows that </a:t>
            </a:r>
            <a:r>
              <a:rPr lang="en-US" sz="2000" dirty="0" err="1">
                <a:solidFill>
                  <a:schemeClr val="tx1"/>
                </a:solidFill>
              </a:rPr>
              <a:t>E.val</a:t>
            </a:r>
            <a:r>
              <a:rPr lang="en-US" sz="2000" dirty="0">
                <a:solidFill>
                  <a:schemeClr val="tx1"/>
                </a:solidFill>
              </a:rPr>
              <a:t> is depends on E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.val and E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.val</a:t>
            </a:r>
          </a:p>
        </p:txBody>
      </p:sp>
    </p:spTree>
    <p:extLst>
      <p:ext uri="{BB962C8B-B14F-4D97-AF65-F5344CB8AC3E}">
        <p14:creationId xmlns:p14="http://schemas.microsoft.com/office/powerpoint/2010/main" val="8040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0" grpId="0"/>
      <p:bldP spid="11" grpId="0"/>
      <p:bldP spid="12" grpId="0"/>
      <p:bldP spid="13" grpId="0"/>
      <p:bldP spid="15" grpId="0"/>
      <p:bldP spid="19" grpId="0"/>
      <p:bldP spid="20" grpId="0"/>
      <p:bldP spid="21" grpId="0"/>
      <p:bldP spid="23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1288913"/>
              </a:xfrm>
            </p:spPr>
            <p:txBody>
              <a:bodyPr/>
              <a:lstStyle/>
              <a:p>
                <a:r>
                  <a:rPr lang="en-US" dirty="0"/>
                  <a:t>A topological sort of a directed acyclic graph is any ordering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,………..,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nodes of the graph such that edges go from nodes earlier in the ordering to later nodes.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edge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then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appears before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in the ordering.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1288913"/>
              </a:xfrm>
              <a:blipFill rotWithShape="0">
                <a:blip r:embed="rId2"/>
                <a:stretch>
                  <a:fillRect l="-716" t="-6161" r="-818" b="-4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6603" y="2564352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AutoShape 10"/>
          <p:cNvCxnSpPr>
            <a:cxnSpLocks noChangeShapeType="1"/>
          </p:cNvCxnSpPr>
          <p:nvPr/>
        </p:nvCxnSpPr>
        <p:spPr bwMode="auto">
          <a:xfrm>
            <a:off x="5514513" y="2968484"/>
            <a:ext cx="1123950" cy="40005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11"/>
          <p:cNvCxnSpPr>
            <a:cxnSpLocks noChangeShapeType="1"/>
          </p:cNvCxnSpPr>
          <p:nvPr/>
        </p:nvCxnSpPr>
        <p:spPr bwMode="auto">
          <a:xfrm flipH="1">
            <a:off x="4267200" y="2970667"/>
            <a:ext cx="1247775" cy="4667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934091" y="3464328"/>
            <a:ext cx="1355054" cy="4272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T.type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534698" y="4055311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real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</p:txBody>
      </p:sp>
      <p:cxnSp>
        <p:nvCxnSpPr>
          <p:cNvPr id="9" name="AutoShape 16"/>
          <p:cNvCxnSpPr>
            <a:cxnSpLocks noChangeShapeType="1"/>
          </p:cNvCxnSpPr>
          <p:nvPr/>
        </p:nvCxnSpPr>
        <p:spPr bwMode="auto">
          <a:xfrm>
            <a:off x="4160720" y="3862793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6640006" y="3396404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L.in=real</a:t>
            </a:r>
          </a:p>
        </p:txBody>
      </p:sp>
      <p:cxnSp>
        <p:nvCxnSpPr>
          <p:cNvPr id="11" name="AutoShape 10"/>
          <p:cNvCxnSpPr>
            <a:cxnSpLocks noChangeShapeType="1"/>
          </p:cNvCxnSpPr>
          <p:nvPr/>
        </p:nvCxnSpPr>
        <p:spPr bwMode="auto">
          <a:xfrm>
            <a:off x="6849469" y="3859228"/>
            <a:ext cx="1123950" cy="40005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 flipH="1">
            <a:off x="5602156" y="3861411"/>
            <a:ext cx="1247775" cy="4667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214851" y="4118264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AutoShape 16"/>
          <p:cNvCxnSpPr>
            <a:cxnSpLocks noChangeShapeType="1"/>
          </p:cNvCxnSpPr>
          <p:nvPr/>
        </p:nvCxnSpPr>
        <p:spPr bwMode="auto">
          <a:xfrm>
            <a:off x="6840873" y="3881502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076040" y="4335358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L.in=real</a:t>
            </a:r>
          </a:p>
        </p:txBody>
      </p:sp>
      <p:cxnSp>
        <p:nvCxnSpPr>
          <p:cNvPr id="16" name="AutoShape 10"/>
          <p:cNvCxnSpPr>
            <a:cxnSpLocks noChangeShapeType="1"/>
          </p:cNvCxnSpPr>
          <p:nvPr/>
        </p:nvCxnSpPr>
        <p:spPr bwMode="auto">
          <a:xfrm>
            <a:off x="5602156" y="4808000"/>
            <a:ext cx="1123950" cy="40005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 flipH="1">
            <a:off x="4354843" y="4810183"/>
            <a:ext cx="1247775" cy="4667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</p:cNvCxnSpPr>
          <p:nvPr/>
        </p:nvCxnSpPr>
        <p:spPr bwMode="auto">
          <a:xfrm>
            <a:off x="5608308" y="4800778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3873978" y="5284748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L.in=real</a:t>
            </a:r>
          </a:p>
        </p:txBody>
      </p:sp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>
            <a:off x="4354843" y="5727982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7904575" y="4293477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id3</a:t>
            </a: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6548989" y="5227921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id2</a:t>
            </a: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4130173" y="5972175"/>
            <a:ext cx="514291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id1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73266" y="3595521"/>
            <a:ext cx="1436961" cy="18456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 flipV="1">
            <a:off x="5429957" y="3715885"/>
            <a:ext cx="1395325" cy="603540"/>
          </a:xfrm>
          <a:prstGeom prst="curvedConnector2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270064" y="4530139"/>
            <a:ext cx="1436961" cy="18456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4005036" y="4695307"/>
            <a:ext cx="1395325" cy="603540"/>
          </a:xfrm>
          <a:prstGeom prst="curvedConnector2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75947" y="5527950"/>
            <a:ext cx="1436961" cy="18456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4414359" y="5719022"/>
            <a:ext cx="600129" cy="288255"/>
          </a:xfrm>
          <a:prstGeom prst="curvedConnector4">
            <a:avLst>
              <a:gd name="adj1" fmla="val -16952"/>
              <a:gd name="adj2" fmla="val 199771"/>
            </a:avLst>
          </a:prstGeom>
          <a:ln w="22225">
            <a:solidFill>
              <a:srgbClr val="C000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4967538" y="5100328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534698" y="3464328"/>
            <a:ext cx="470337" cy="3949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7754155" y="3386506"/>
            <a:ext cx="470337" cy="3949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4799736" y="4114808"/>
            <a:ext cx="470337" cy="3949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8475600" y="4226620"/>
            <a:ext cx="470337" cy="3949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4</a:t>
            </a:r>
          </a:p>
        </p:txBody>
      </p:sp>
      <p:sp>
        <p:nvSpPr>
          <p:cNvPr id="35" name="Oval 34"/>
          <p:cNvSpPr/>
          <p:nvPr/>
        </p:nvSpPr>
        <p:spPr>
          <a:xfrm>
            <a:off x="3541612" y="5327574"/>
            <a:ext cx="470337" cy="3949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5</a:t>
            </a:r>
          </a:p>
        </p:txBody>
      </p:sp>
      <p:sp>
        <p:nvSpPr>
          <p:cNvPr id="36" name="Oval 35"/>
          <p:cNvSpPr/>
          <p:nvPr/>
        </p:nvSpPr>
        <p:spPr>
          <a:xfrm>
            <a:off x="7095165" y="5239147"/>
            <a:ext cx="470337" cy="3949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3701825" y="6027742"/>
            <a:ext cx="470337" cy="394900"/>
          </a:xfrm>
          <a:prstGeom prst="ellipse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896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3" grpId="0" animBg="1"/>
      <p:bldP spid="15" grpId="0" animBg="1"/>
      <p:bldP spid="19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syntax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syntax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functions are used to create the nodes of the syntax tree.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C00000"/>
                </a:solidFill>
              </a:rPr>
              <a:t>Mknode</a:t>
            </a:r>
            <a:r>
              <a:rPr lang="en-US" sz="2400" b="1" dirty="0">
                <a:solidFill>
                  <a:srgbClr val="C00000"/>
                </a:solidFill>
              </a:rPr>
              <a:t> (</a:t>
            </a:r>
            <a:r>
              <a:rPr lang="en-US" sz="2400" b="1" dirty="0" err="1">
                <a:solidFill>
                  <a:srgbClr val="C00000"/>
                </a:solidFill>
              </a:rPr>
              <a:t>op,left,right</a:t>
            </a:r>
            <a:r>
              <a:rPr lang="en-US" sz="2400" b="1" dirty="0">
                <a:solidFill>
                  <a:srgbClr val="C00000"/>
                </a:solidFill>
              </a:rPr>
              <a:t>): </a:t>
            </a:r>
            <a:r>
              <a:rPr lang="en-US" sz="2400" dirty="0"/>
              <a:t>creates an operator node with label </a:t>
            </a:r>
            <a:r>
              <a:rPr lang="en-US" sz="2400" dirty="0">
                <a:solidFill>
                  <a:srgbClr val="0E47A1"/>
                </a:solidFill>
              </a:rPr>
              <a:t>op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and two fields containing </a:t>
            </a:r>
            <a:r>
              <a:rPr lang="en-US" sz="2400" dirty="0">
                <a:solidFill>
                  <a:srgbClr val="0E47A1"/>
                </a:solidFill>
              </a:rPr>
              <a:t>pointers to left and right</a:t>
            </a:r>
            <a:r>
              <a:rPr lang="en-US" sz="2400" dirty="0"/>
              <a:t>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C00000"/>
                </a:solidFill>
              </a:rPr>
              <a:t>Mkleaf</a:t>
            </a:r>
            <a:r>
              <a:rPr lang="en-US" sz="2400" b="1" dirty="0">
                <a:solidFill>
                  <a:srgbClr val="C00000"/>
                </a:solidFill>
              </a:rPr>
              <a:t> (id, entry): </a:t>
            </a:r>
            <a:r>
              <a:rPr lang="en-US" sz="2400" dirty="0"/>
              <a:t>creates an identifier node with label </a:t>
            </a:r>
            <a:r>
              <a:rPr lang="en-US" sz="2400" dirty="0">
                <a:solidFill>
                  <a:srgbClr val="0E47A1"/>
                </a:solidFill>
              </a:rPr>
              <a:t>id </a:t>
            </a:r>
            <a:r>
              <a:rPr lang="en-US" sz="2400" dirty="0"/>
              <a:t>and a field containing entry, a pointer to the symbol table </a:t>
            </a:r>
            <a:r>
              <a:rPr lang="en-US" sz="2400" dirty="0">
                <a:solidFill>
                  <a:srgbClr val="0E47A1"/>
                </a:solidFill>
              </a:rPr>
              <a:t>entry</a:t>
            </a:r>
            <a:r>
              <a:rPr lang="en-US" sz="2400" dirty="0"/>
              <a:t> for the identifier.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C00000"/>
                </a:solidFill>
              </a:rPr>
              <a:t>Mkleaf</a:t>
            </a:r>
            <a:r>
              <a:rPr lang="en-US" sz="2400" b="1" dirty="0">
                <a:solidFill>
                  <a:srgbClr val="C00000"/>
                </a:solidFill>
              </a:rPr>
              <a:t> (</a:t>
            </a:r>
            <a:r>
              <a:rPr lang="en-US" sz="2400" b="1" dirty="0" err="1">
                <a:solidFill>
                  <a:srgbClr val="C00000"/>
                </a:solidFill>
              </a:rPr>
              <a:t>num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val</a:t>
            </a:r>
            <a:r>
              <a:rPr lang="en-US" sz="2400" b="1" dirty="0">
                <a:solidFill>
                  <a:srgbClr val="C00000"/>
                </a:solidFill>
              </a:rPr>
              <a:t>): </a:t>
            </a:r>
            <a:r>
              <a:rPr lang="en-US" sz="2400" dirty="0"/>
              <a:t>creates a number node with label </a:t>
            </a:r>
            <a:r>
              <a:rPr lang="en-US" sz="2400" dirty="0" err="1">
                <a:solidFill>
                  <a:srgbClr val="0E47A1"/>
                </a:solidFill>
              </a:rPr>
              <a:t>num</a:t>
            </a:r>
            <a:r>
              <a:rPr lang="en-US" sz="2400" dirty="0"/>
              <a:t> and a field containing </a:t>
            </a:r>
            <a:r>
              <a:rPr lang="en-US" sz="2400" dirty="0" err="1">
                <a:solidFill>
                  <a:srgbClr val="0E47A1"/>
                </a:solidFill>
              </a:rPr>
              <a:t>val</a:t>
            </a:r>
            <a:r>
              <a:rPr lang="en-US" sz="2400" dirty="0"/>
              <a:t>, the value of the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syntax tree for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241099" cy="55905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construct syntax tree for a-4+c</a:t>
            </a:r>
          </a:p>
          <a:p>
            <a:pPr marL="0" indent="0">
              <a:buNone/>
            </a:pPr>
            <a:r>
              <a:rPr lang="en-US" dirty="0"/>
              <a:t>P1: </a:t>
            </a:r>
            <a:r>
              <a:rPr lang="en-US" dirty="0" err="1"/>
              <a:t>mkleaf</a:t>
            </a:r>
            <a:r>
              <a:rPr lang="en-US" dirty="0"/>
              <a:t>(id, entry for a);</a:t>
            </a:r>
          </a:p>
          <a:p>
            <a:pPr marL="0" indent="0">
              <a:buNone/>
            </a:pPr>
            <a:r>
              <a:rPr lang="en-US" dirty="0"/>
              <a:t>P2: </a:t>
            </a:r>
            <a:r>
              <a:rPr lang="en-US" dirty="0" err="1"/>
              <a:t>mkleaf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, 4);</a:t>
            </a:r>
          </a:p>
          <a:p>
            <a:pPr marL="0" indent="0">
              <a:buNone/>
            </a:pPr>
            <a:r>
              <a:rPr lang="en-US" dirty="0"/>
              <a:t>P3: </a:t>
            </a:r>
            <a:r>
              <a:rPr lang="en-US" dirty="0" err="1"/>
              <a:t>mknode</a:t>
            </a:r>
            <a:r>
              <a:rPr lang="en-US" dirty="0"/>
              <a:t>(‘-‘,p1,p2);</a:t>
            </a:r>
          </a:p>
          <a:p>
            <a:pPr marL="0" indent="0">
              <a:buNone/>
            </a:pPr>
            <a:r>
              <a:rPr lang="en-US" dirty="0"/>
              <a:t>P4: </a:t>
            </a:r>
            <a:r>
              <a:rPr lang="en-US" dirty="0" err="1"/>
              <a:t>mkleaf</a:t>
            </a:r>
            <a:r>
              <a:rPr lang="en-US" dirty="0"/>
              <a:t>(id, entry for c);</a:t>
            </a:r>
          </a:p>
          <a:p>
            <a:pPr marL="0" indent="0">
              <a:buNone/>
            </a:pPr>
            <a:r>
              <a:rPr lang="en-US" dirty="0"/>
              <a:t>P5: </a:t>
            </a:r>
            <a:r>
              <a:rPr lang="en-US" dirty="0" err="1"/>
              <a:t>mknode</a:t>
            </a:r>
            <a:r>
              <a:rPr lang="en-US" dirty="0"/>
              <a:t>(‘+’,p3,p4);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48194"/>
              </p:ext>
            </p:extLst>
          </p:nvPr>
        </p:nvGraphicFramePr>
        <p:xfrm>
          <a:off x="6428018" y="4312920"/>
          <a:ext cx="1371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46037"/>
              </p:ext>
            </p:extLst>
          </p:nvPr>
        </p:nvGraphicFramePr>
        <p:xfrm>
          <a:off x="8961668" y="4308004"/>
          <a:ext cx="1371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65002"/>
              </p:ext>
            </p:extLst>
          </p:nvPr>
        </p:nvGraphicFramePr>
        <p:xfrm>
          <a:off x="10009418" y="2867783"/>
          <a:ext cx="1371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67710"/>
              </p:ext>
            </p:extLst>
          </p:nvPr>
        </p:nvGraphicFramePr>
        <p:xfrm>
          <a:off x="7799618" y="2877902"/>
          <a:ext cx="1253931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520992" y="4226888"/>
            <a:ext cx="609600" cy="614516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P1</a:t>
            </a:r>
          </a:p>
        </p:txBody>
      </p:sp>
      <p:sp>
        <p:nvSpPr>
          <p:cNvPr id="9" name="Oval 8"/>
          <p:cNvSpPr/>
          <p:nvPr/>
        </p:nvSpPr>
        <p:spPr>
          <a:xfrm>
            <a:off x="8203355" y="4178382"/>
            <a:ext cx="609600" cy="614516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P2</a:t>
            </a:r>
          </a:p>
        </p:txBody>
      </p:sp>
      <p:sp>
        <p:nvSpPr>
          <p:cNvPr id="10" name="Oval 9"/>
          <p:cNvSpPr/>
          <p:nvPr/>
        </p:nvSpPr>
        <p:spPr>
          <a:xfrm>
            <a:off x="6843749" y="2745945"/>
            <a:ext cx="609600" cy="614516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P3</a:t>
            </a:r>
          </a:p>
        </p:txBody>
      </p:sp>
      <p:sp>
        <p:nvSpPr>
          <p:cNvPr id="11" name="Oval 10"/>
          <p:cNvSpPr/>
          <p:nvPr/>
        </p:nvSpPr>
        <p:spPr>
          <a:xfrm>
            <a:off x="9285518" y="2759956"/>
            <a:ext cx="609600" cy="614516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P4</a:t>
            </a:r>
          </a:p>
        </p:txBody>
      </p:sp>
      <p:sp>
        <p:nvSpPr>
          <p:cNvPr id="12" name="Oval 11"/>
          <p:cNvSpPr/>
          <p:nvPr/>
        </p:nvSpPr>
        <p:spPr>
          <a:xfrm>
            <a:off x="8121783" y="1333746"/>
            <a:ext cx="609600" cy="614516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P5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30213"/>
              </p:ext>
            </p:extLst>
          </p:nvPr>
        </p:nvGraphicFramePr>
        <p:xfrm>
          <a:off x="8994714" y="1455584"/>
          <a:ext cx="1253931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7453349" y="4534146"/>
            <a:ext cx="0" cy="46457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68746" y="4972173"/>
            <a:ext cx="19692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Entry for 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076218" y="3111050"/>
            <a:ext cx="0" cy="46457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91615" y="3549077"/>
            <a:ext cx="19692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Entry for c</a:t>
            </a:r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 flipH="1">
            <a:off x="7113818" y="3238623"/>
            <a:ext cx="1324134" cy="107429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84221" y="3248742"/>
            <a:ext cx="1137629" cy="106993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 flipH="1">
            <a:off x="8426583" y="1830316"/>
            <a:ext cx="1136377" cy="104758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009418" y="1823311"/>
            <a:ext cx="1086163" cy="106237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up evaluation of </a:t>
            </a:r>
            <a:br>
              <a:rPr lang="en-US" dirty="0"/>
            </a:br>
            <a:r>
              <a:rPr lang="en-US" dirty="0"/>
              <a:t>S-attributed 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0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7" y="195312"/>
            <a:ext cx="7668994" cy="854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Syntax directed definitions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Synthesized attributes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Inherited attribute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Dependency graph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Evaluation order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Construction of syntax tree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Bottom up evaluation of S-attributed definitions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L-Attributed definitions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Translation scheme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Bottom up evaluation of S-attributed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446684"/>
          </a:xfrm>
        </p:spPr>
        <p:txBody>
          <a:bodyPr/>
          <a:lstStyle/>
          <a:p>
            <a:r>
              <a:rPr lang="en-US" dirty="0"/>
              <a:t>S-attributed definition is one such class of syntax directed definition with synthesized attributes only.</a:t>
            </a:r>
          </a:p>
          <a:p>
            <a:r>
              <a:rPr lang="en-US" dirty="0"/>
              <a:t>Synthesized attributes can be evaluated using bottom up parser only.</a:t>
            </a:r>
          </a:p>
          <a:p>
            <a:pPr marL="0" indent="0">
              <a:buNone/>
            </a:pPr>
            <a:r>
              <a:rPr lang="en-US" b="1" dirty="0"/>
              <a:t>Synthesized attributes on the parser stack</a:t>
            </a:r>
          </a:p>
          <a:p>
            <a:r>
              <a:rPr lang="en-US" dirty="0"/>
              <a:t>Consider the production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XYZ </a:t>
            </a:r>
            <a:r>
              <a:rPr lang="en-US" dirty="0">
                <a:sym typeface="Wingdings" panose="05000000000000000000" pitchFamily="2" charset="2"/>
              </a:rPr>
              <a:t>and associated semantic action is 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A.a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=f(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X.x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Y.y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Z.z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914528"/>
                  </p:ext>
                </p:extLst>
              </p:nvPr>
            </p:nvGraphicFramePr>
            <p:xfrm>
              <a:off x="2782824" y="3889248"/>
              <a:ext cx="1600200" cy="14833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74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59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914528"/>
                  </p:ext>
                </p:extLst>
              </p:nvPr>
            </p:nvGraphicFramePr>
            <p:xfrm>
              <a:off x="2782824" y="3889248"/>
              <a:ext cx="1600200" cy="14833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74256"/>
                    <a:gridCol w="82594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State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Value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7" t="-106557" r="-10944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4118" t="-106557" r="-2206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7" t="-206557" r="-1094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4118" t="-206557" r="-2206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7" t="-306557" r="-1094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4118" t="-306557" r="-2206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033016" y="5184648"/>
            <a:ext cx="749808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11221" y="4956048"/>
            <a:ext cx="882396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5075" y="5422681"/>
            <a:ext cx="2155698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Before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267290"/>
                  </p:ext>
                </p:extLst>
              </p:nvPr>
            </p:nvGraphicFramePr>
            <p:xfrm>
              <a:off x="7863648" y="3822482"/>
              <a:ext cx="1600200" cy="14833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74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59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 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267290"/>
                  </p:ext>
                </p:extLst>
              </p:nvPr>
            </p:nvGraphicFramePr>
            <p:xfrm>
              <a:off x="7863648" y="3822482"/>
              <a:ext cx="1600200" cy="14833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74256"/>
                    <a:gridCol w="82594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State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Value 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1" t="-106557" r="-10781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4853" t="-106557" r="-1471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7113840" y="4346448"/>
            <a:ext cx="749808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83561" y="4131273"/>
            <a:ext cx="882396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85899" y="5404902"/>
            <a:ext cx="2155698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After reduction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33016" y="4808729"/>
            <a:ext cx="749808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29576" y="4580129"/>
            <a:ext cx="882396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top-1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23874" y="4437525"/>
            <a:ext cx="749808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04105" y="4208925"/>
            <a:ext cx="882396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top-2 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221224" y="4625485"/>
            <a:ext cx="1892616" cy="183244"/>
          </a:xfrm>
          <a:prstGeom prst="rightArrow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1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3" grpId="0"/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Bottom up evaluation of S-attributed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461234"/>
              </p:ext>
            </p:extLst>
          </p:nvPr>
        </p:nvGraphicFramePr>
        <p:xfrm>
          <a:off x="1472311" y="1009106"/>
          <a:ext cx="3971216" cy="3810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14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Production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Semantic rules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L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err="1">
                          <a:effectLst/>
                        </a:rPr>
                        <a:t>E</a:t>
                      </a:r>
                      <a:r>
                        <a:rPr lang="en-US" sz="1800" baseline="-25000" dirty="0" err="1">
                          <a:effectLst/>
                        </a:rPr>
                        <a:t>n</a:t>
                      </a:r>
                      <a:endParaRPr lang="en-US" sz="1800" baseline="-25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Print (</a:t>
                      </a:r>
                      <a:r>
                        <a:rPr lang="en-US" sz="1800" baseline="0" dirty="0" err="1">
                          <a:effectLst/>
                        </a:rPr>
                        <a:t>val</a:t>
                      </a:r>
                      <a:r>
                        <a:rPr lang="en-US" sz="1800" baseline="0" dirty="0">
                          <a:effectLst/>
                        </a:rPr>
                        <a:t>[top])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E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E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+T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[top]=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[top-2] +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[top]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E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T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*F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[top]=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[top-2] *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[top]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T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F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(E)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[top]=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[top-2] -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[top]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F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digit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40083"/>
              </p:ext>
            </p:extLst>
          </p:nvPr>
        </p:nvGraphicFramePr>
        <p:xfrm>
          <a:off x="5779008" y="100910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effectLst/>
                        </a:rPr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effectLst/>
                        </a:rPr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Production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82956"/>
              </p:ext>
            </p:extLst>
          </p:nvPr>
        </p:nvGraphicFramePr>
        <p:xfrm>
          <a:off x="5779008" y="140534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3*5</a:t>
                      </a:r>
                      <a:r>
                        <a:rPr lang="en-US" sz="2000" baseline="0" dirty="0">
                          <a:effectLst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04986"/>
              </p:ext>
            </p:extLst>
          </p:nvPr>
        </p:nvGraphicFramePr>
        <p:xfrm>
          <a:off x="5779008" y="180158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*5</a:t>
                      </a:r>
                      <a:r>
                        <a:rPr lang="en-US" sz="2000" baseline="0" dirty="0">
                          <a:effectLst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24629"/>
              </p:ext>
            </p:extLst>
          </p:nvPr>
        </p:nvGraphicFramePr>
        <p:xfrm>
          <a:off x="5779008" y="219782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*5</a:t>
                      </a:r>
                      <a:r>
                        <a:rPr lang="en-US" sz="2000" baseline="0" dirty="0">
                          <a:effectLst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F</a:t>
                      </a:r>
                      <a:r>
                        <a:rPr lang="en-US" sz="2000" b="0" dirty="0" err="1">
                          <a:sym typeface="Wingdings" panose="05000000000000000000" pitchFamily="2" charset="2"/>
                        </a:rPr>
                        <a:t>digit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1396"/>
              </p:ext>
            </p:extLst>
          </p:nvPr>
        </p:nvGraphicFramePr>
        <p:xfrm>
          <a:off x="5779008" y="259406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*5</a:t>
                      </a:r>
                      <a:r>
                        <a:rPr lang="en-US" sz="2000" baseline="0" dirty="0">
                          <a:effectLst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T</a:t>
                      </a:r>
                      <a:r>
                        <a:rPr lang="en-US" sz="2000" b="0" dirty="0">
                          <a:sym typeface="Wingdings" panose="05000000000000000000" pitchFamily="2" charset="2"/>
                        </a:rPr>
                        <a:t>F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60164"/>
              </p:ext>
            </p:extLst>
          </p:nvPr>
        </p:nvGraphicFramePr>
        <p:xfrm>
          <a:off x="5779008" y="299030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5</a:t>
                      </a:r>
                      <a:r>
                        <a:rPr lang="en-US" sz="2000" baseline="0" dirty="0">
                          <a:effectLst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T*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50827"/>
              </p:ext>
            </p:extLst>
          </p:nvPr>
        </p:nvGraphicFramePr>
        <p:xfrm>
          <a:off x="5779008" y="338654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effectLst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T*5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3,5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51579"/>
              </p:ext>
            </p:extLst>
          </p:nvPr>
        </p:nvGraphicFramePr>
        <p:xfrm>
          <a:off x="5779008" y="378278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effectLst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T*F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3,5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/>
                        <a:t>F</a:t>
                      </a:r>
                      <a:r>
                        <a:rPr lang="en-US" sz="2000" b="0" dirty="0" err="1">
                          <a:sym typeface="Wingdings" panose="05000000000000000000" pitchFamily="2" charset="2"/>
                        </a:rPr>
                        <a:t>digit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93292"/>
              </p:ext>
            </p:extLst>
          </p:nvPr>
        </p:nvGraphicFramePr>
        <p:xfrm>
          <a:off x="5779008" y="417902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effectLst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T</a:t>
                      </a:r>
                      <a:r>
                        <a:rPr lang="en-US" sz="2000" b="0" dirty="0">
                          <a:sym typeface="Wingdings" panose="05000000000000000000" pitchFamily="2" charset="2"/>
                        </a:rPr>
                        <a:t>T</a:t>
                      </a:r>
                      <a:r>
                        <a:rPr lang="en-US" sz="2000" b="0" baseline="-25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2000" b="0" dirty="0">
                          <a:sym typeface="Wingdings" panose="05000000000000000000" pitchFamily="2" charset="2"/>
                        </a:rPr>
                        <a:t>*F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67416"/>
              </p:ext>
            </p:extLst>
          </p:nvPr>
        </p:nvGraphicFramePr>
        <p:xfrm>
          <a:off x="5779008" y="457526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effectLst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</a:t>
                      </a:r>
                      <a:r>
                        <a:rPr lang="en-US" sz="2000" b="0" dirty="0">
                          <a:sym typeface="Wingdings" panose="05000000000000000000" pitchFamily="2" charset="2"/>
                        </a:rPr>
                        <a:t>T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17532"/>
              </p:ext>
            </p:extLst>
          </p:nvPr>
        </p:nvGraphicFramePr>
        <p:xfrm>
          <a:off x="5779008" y="497150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err="1">
                          <a:effectLst/>
                        </a:rPr>
                        <a:t>E</a:t>
                      </a:r>
                      <a:r>
                        <a:rPr lang="en-US" sz="2000" b="1" baseline="0" dirty="0" err="1">
                          <a:effectLst/>
                        </a:rPr>
                        <a:t>n</a:t>
                      </a:r>
                      <a:endParaRPr lang="en-US" sz="2000" b="1" baseline="0" dirty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97466"/>
              </p:ext>
            </p:extLst>
          </p:nvPr>
        </p:nvGraphicFramePr>
        <p:xfrm>
          <a:off x="5779008" y="5367746"/>
          <a:ext cx="4381500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baseline="0" dirty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effectLst/>
                        </a:rPr>
                        <a:t>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effectLst/>
                        </a:rPr>
                        <a:t>L </a:t>
                      </a:r>
                      <a:r>
                        <a:rPr lang="en-US" sz="2000" b="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baseline="0" dirty="0" err="1">
                          <a:effectLst/>
                        </a:rPr>
                        <a:t>E</a:t>
                      </a:r>
                      <a:r>
                        <a:rPr lang="en-US" sz="2000" b="0" baseline="-25000" dirty="0" err="1">
                          <a:effectLst/>
                        </a:rPr>
                        <a:t>n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769608" y="1853293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56102" y="1844041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95361" y="1844041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74608" y="2242456"/>
            <a:ext cx="990600" cy="3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58722" y="2249533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45216" y="2240281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84475" y="2240281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74608" y="2638696"/>
            <a:ext cx="990600" cy="3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58722" y="2645773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45216" y="2636521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84475" y="2636521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53279" y="3055619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39773" y="3046367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79032" y="3046367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85937" y="3433899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72431" y="3424647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11690" y="3424647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647394" y="3821977"/>
            <a:ext cx="990600" cy="3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31508" y="3829054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18002" y="3819802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57261" y="3819802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96379" y="4210050"/>
            <a:ext cx="990600" cy="3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80493" y="4217127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66987" y="4207875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06246" y="4207875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23593" y="4603022"/>
            <a:ext cx="990600" cy="3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07707" y="4610099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94201" y="4600847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33460" y="4600847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91378" y="5038997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77872" y="5029745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723592" y="5408566"/>
            <a:ext cx="990600" cy="3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07706" y="5415643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594200" y="5406391"/>
            <a:ext cx="533400" cy="29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033460" y="1723753"/>
            <a:ext cx="964748" cy="26969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18502" y="2835729"/>
            <a:ext cx="964748" cy="23621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183818" y="3235369"/>
            <a:ext cx="964748" cy="269694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30143" y="4915989"/>
            <a:ext cx="3742680" cy="897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E47A1"/>
                </a:solidFill>
              </a:rPr>
              <a:t>Implementation of a desk calculator with bottom  up parser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03165" y="5789571"/>
            <a:ext cx="3742680" cy="46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E47A1"/>
                </a:solidFill>
              </a:rPr>
              <a:t>Move made by translator</a:t>
            </a:r>
          </a:p>
        </p:txBody>
      </p:sp>
    </p:spTree>
    <p:extLst>
      <p:ext uri="{BB962C8B-B14F-4D97-AF65-F5344CB8AC3E}">
        <p14:creationId xmlns:p14="http://schemas.microsoft.com/office/powerpoint/2010/main" val="27458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L-Attributed 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09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L-Attributed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syntax directed definition is L-attributed if each inherited attribute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1&lt;=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on the right side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depends only on:</a:t>
                </a:r>
              </a:p>
              <a:p>
                <a:pPr marL="1001712" lvl="1" indent="-457200">
                  <a:buFont typeface="+mj-lt"/>
                  <a:buAutoNum type="arabicPeriod"/>
                </a:pPr>
                <a:r>
                  <a:rPr lang="en-US" sz="2400" dirty="0"/>
                  <a:t>The attributes of the symbols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1" baseline="-25000" dirty="0"/>
                  <a:t>j</a:t>
                </a:r>
                <a:r>
                  <a:rPr lang="en-US" sz="2400" i="1" baseline="-10000" dirty="0"/>
                  <a:t>-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left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in the production and</a:t>
                </a:r>
              </a:p>
              <a:p>
                <a:pPr marL="1001712" lvl="1" indent="-457200">
                  <a:buFont typeface="+mj-lt"/>
                  <a:buAutoNum type="arabicPeriod"/>
                </a:pPr>
                <a:r>
                  <a:rPr lang="en-US" sz="2400" dirty="0"/>
                  <a:t>The inherited attribute of A.</a:t>
                </a:r>
              </a:p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Above syntax directed definition is </a:t>
                </a:r>
                <a:r>
                  <a:rPr lang="en-US" i="1" dirty="0">
                    <a:solidFill>
                      <a:srgbClr val="C00000"/>
                    </a:solidFill>
                  </a:rPr>
                  <a:t>not L-attributed </a:t>
                </a:r>
                <a:r>
                  <a:rPr lang="en-US" dirty="0"/>
                  <a:t>because the inherited attribute </a:t>
                </a:r>
                <a:r>
                  <a:rPr lang="en-US" dirty="0" err="1"/>
                  <a:t>Q.i</a:t>
                </a:r>
                <a:r>
                  <a:rPr lang="en-US" dirty="0"/>
                  <a:t> of the grammar symbol Q depends on the attribute R.s of the grammar symbol to its right.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818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05296"/>
              </p:ext>
            </p:extLst>
          </p:nvPr>
        </p:nvGraphicFramePr>
        <p:xfrm>
          <a:off x="6047232" y="2367280"/>
          <a:ext cx="3757865" cy="27340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E47A1"/>
                          </a:solidFill>
                          <a:effectLst/>
                        </a:rPr>
                        <a:t>Production</a:t>
                      </a:r>
                      <a:endParaRPr lang="en-US" sz="22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E47A1"/>
                          </a:solidFill>
                          <a:effectLst/>
                        </a:rPr>
                        <a:t>Semantic Rules</a:t>
                      </a:r>
                      <a:endParaRPr lang="en-US" sz="22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</a:t>
                      </a:r>
                      <a:r>
                        <a:rPr lang="en-US" sz="22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dirty="0">
                          <a:effectLst/>
                        </a:rPr>
                        <a:t>LM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L.i</a:t>
                      </a:r>
                      <a:r>
                        <a:rPr lang="en-US" sz="2200" dirty="0">
                          <a:effectLst/>
                        </a:rPr>
                        <a:t>:=l(</a:t>
                      </a:r>
                      <a:r>
                        <a:rPr lang="en-US" sz="2200" dirty="0" err="1">
                          <a:effectLst/>
                        </a:rPr>
                        <a:t>A.i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M.i</a:t>
                      </a:r>
                      <a:r>
                        <a:rPr lang="en-US" sz="2200" dirty="0">
                          <a:effectLst/>
                        </a:rPr>
                        <a:t>=m(L.s)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A.s=f(M.s)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</a:t>
                      </a:r>
                      <a:r>
                        <a:rPr lang="en-US" sz="22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dirty="0">
                          <a:effectLst/>
                        </a:rPr>
                        <a:t>QR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R.i</a:t>
                      </a:r>
                      <a:r>
                        <a:rPr lang="en-US" sz="2200" dirty="0">
                          <a:effectLst/>
                        </a:rPr>
                        <a:t>=r(</a:t>
                      </a:r>
                      <a:r>
                        <a:rPr lang="en-US" sz="2200" dirty="0" err="1">
                          <a:effectLst/>
                        </a:rPr>
                        <a:t>A.i</a:t>
                      </a:r>
                      <a:r>
                        <a:rPr lang="en-US" sz="2200" dirty="0">
                          <a:effectLst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Q.i</a:t>
                      </a:r>
                      <a:r>
                        <a:rPr lang="en-US" sz="2200" dirty="0">
                          <a:effectLst/>
                        </a:rPr>
                        <a:t>=q(R.s)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/>
                          <a:sym typeface="Webdings" panose="05030102010509060703" pitchFamily="18" charset="2"/>
                        </a:rPr>
                        <a:t>  </a:t>
                      </a:r>
                      <a:r>
                        <a:rPr lang="en-US" sz="2200" dirty="0">
                          <a:effectLst/>
                        </a:rPr>
                        <a:t>A.s=f(Q.s)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Curved Connector 4"/>
          <p:cNvCxnSpPr/>
          <p:nvPr/>
        </p:nvCxnSpPr>
        <p:spPr>
          <a:xfrm rot="27000000" flipV="1">
            <a:off x="3630220" y="3553883"/>
            <a:ext cx="12700" cy="68580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27000000" flipV="1">
            <a:off x="3720443" y="3479937"/>
            <a:ext cx="12700" cy="86868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27000000" flipV="1">
            <a:off x="3811882" y="3408367"/>
            <a:ext cx="12700" cy="105156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6200000" flipV="1">
            <a:off x="4193869" y="3251501"/>
            <a:ext cx="12700" cy="50292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V="1">
            <a:off x="4273757" y="3362402"/>
            <a:ext cx="12700" cy="32004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V="1">
            <a:off x="4166831" y="3685964"/>
            <a:ext cx="12700" cy="502920"/>
          </a:xfrm>
          <a:prstGeom prst="curvedConnector3">
            <a:avLst>
              <a:gd name="adj1" fmla="val 390220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96747" y="4404189"/>
            <a:ext cx="30480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0E47A1"/>
                </a:solidFill>
              </a:rPr>
              <a:t>L- Attributed</a:t>
            </a:r>
            <a:r>
              <a:rPr lang="en-US" sz="3200" b="1" dirty="0">
                <a:solidFill>
                  <a:srgbClr val="0E47A1"/>
                </a:solidFill>
                <a:sym typeface="Webdings" panose="05030102010509060703" pitchFamily="18" charset="2"/>
              </a:rPr>
              <a:t></a:t>
            </a:r>
            <a:r>
              <a:rPr lang="en-US" sz="2600" b="1" dirty="0">
                <a:solidFill>
                  <a:srgbClr val="0E47A1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2792" y="4404189"/>
            <a:ext cx="304800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rgbClr val="C00000"/>
                </a:solidFill>
              </a:rPr>
              <a:t>Not L- Attributed</a:t>
            </a:r>
            <a:r>
              <a:rPr lang="en-US" sz="3200" b="1" dirty="0">
                <a:solidFill>
                  <a:srgbClr val="C00000"/>
                </a:solidFill>
                <a:sym typeface="Webdings" panose="05030102010509060703" pitchFamily="18" charset="2"/>
              </a:rPr>
              <a:t>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4864" y="3389376"/>
            <a:ext cx="2057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XYZ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71232" y="4347318"/>
            <a:ext cx="1219200" cy="304800"/>
          </a:xfrm>
          <a:prstGeom prst="rect">
            <a:avLst/>
          </a:prstGeom>
          <a:solidFill>
            <a:srgbClr val="0972C6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12" grpId="0"/>
      <p:bldP spid="12" grpId="1"/>
      <p:bldP spid="13" grpId="0"/>
      <p:bldP spid="13" grpId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scheme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Bottom up evaluation of S-attributed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165755"/>
          </a:xfrm>
        </p:spPr>
        <p:txBody>
          <a:bodyPr/>
          <a:lstStyle/>
          <a:p>
            <a:r>
              <a:rPr lang="en-US" dirty="0"/>
              <a:t>Translation scheme is a context free grammar in which attributes are associated with the grammar symbols and semantic actions enclosed between braces { } are inserted within the right sides of productions.</a:t>
            </a:r>
          </a:p>
          <a:p>
            <a:r>
              <a:rPr lang="en-US" dirty="0"/>
              <a:t>Attributes are used to evaluate the expression along the process of parsing.</a:t>
            </a:r>
          </a:p>
          <a:p>
            <a:r>
              <a:rPr lang="en-US" dirty="0"/>
              <a:t>During the process of parsing the evaluation of attribute takes place by consulting the semantic action enclosed in { }.</a:t>
            </a:r>
          </a:p>
          <a:p>
            <a:r>
              <a:rPr lang="en-US" dirty="0"/>
              <a:t>A translation scheme generates the output by executing the semantic actions in an ordered manner.</a:t>
            </a:r>
          </a:p>
          <a:p>
            <a:r>
              <a:rPr lang="en-US" dirty="0"/>
              <a:t>This process uses the depth first traversal.</a:t>
            </a:r>
          </a:p>
        </p:txBody>
      </p:sp>
    </p:spTree>
    <p:extLst>
      <p:ext uri="{BB962C8B-B14F-4D97-AF65-F5344CB8AC3E}">
        <p14:creationId xmlns:p14="http://schemas.microsoft.com/office/powerpoint/2010/main" val="31488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Translation scheme (</a:t>
            </a:r>
            <a:r>
              <a:rPr lang="en-US" dirty="0">
                <a:solidFill>
                  <a:schemeClr val="tx1"/>
                </a:solidFill>
              </a:rPr>
              <a:t>Infix to postfix notation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79213" y="860878"/>
                <a:ext cx="5850140" cy="13654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tx1"/>
                    </a:solidFill>
                  </a:rPr>
                  <a:t>TR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b="1" i="1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addop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𝑃𝑟𝑖𝑛𝑡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𝑎𝑑𝑑𝑜𝑝</m:t>
                            </m:r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𝑙𝑒𝑥𝑒𝑚𝑒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R1 |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T </a:t>
                </a:r>
                <a:r>
                  <a:rPr lang="en-US" b="1" i="1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num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𝑃𝑟𝑖𝑛𝑡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𝑛𝑢𝑚</m:t>
                            </m:r>
                            <m:r>
                              <a:rPr lang="en-US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𝑣𝑎𝑙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9213" y="860878"/>
                <a:ext cx="5850140" cy="1365485"/>
              </a:xfrm>
              <a:blipFill rotWithShape="0">
                <a:blip r:embed="rId2"/>
                <a:stretch>
                  <a:fillRect l="-1668" t="-6250"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-96478" y="883123"/>
            <a:ext cx="2313317" cy="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String: 9-5+2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8" y="1537622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6" name="AutoShape 10"/>
          <p:cNvCxnSpPr>
            <a:cxnSpLocks noChangeShapeType="1"/>
          </p:cNvCxnSpPr>
          <p:nvPr/>
        </p:nvCxnSpPr>
        <p:spPr bwMode="auto">
          <a:xfrm>
            <a:off x="3066388" y="1941754"/>
            <a:ext cx="1123950" cy="40005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11"/>
          <p:cNvCxnSpPr>
            <a:cxnSpLocks noChangeShapeType="1"/>
          </p:cNvCxnSpPr>
          <p:nvPr/>
        </p:nvCxnSpPr>
        <p:spPr bwMode="auto">
          <a:xfrm flipH="1">
            <a:off x="1819075" y="1943937"/>
            <a:ext cx="1247775" cy="4667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324940" y="2429602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3648028" y="2352979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</a:p>
        </p:txBody>
      </p:sp>
      <p:cxnSp>
        <p:nvCxnSpPr>
          <p:cNvPr id="10" name="AutoShape 10"/>
          <p:cNvCxnSpPr>
            <a:cxnSpLocks noChangeShapeType="1"/>
            <a:endCxn id="13" idx="0"/>
          </p:cNvCxnSpPr>
          <p:nvPr/>
        </p:nvCxnSpPr>
        <p:spPr bwMode="auto">
          <a:xfrm>
            <a:off x="4319796" y="2702462"/>
            <a:ext cx="2054188" cy="601843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endCxn id="12" idx="0"/>
          </p:cNvCxnSpPr>
          <p:nvPr/>
        </p:nvCxnSpPr>
        <p:spPr bwMode="auto">
          <a:xfrm flipH="1">
            <a:off x="3016498" y="2704645"/>
            <a:ext cx="1303761" cy="48566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578348" y="3190310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+mj-lt"/>
              </a:rPr>
              <a:t>-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5775161" y="3304305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</a:p>
        </p:txBody>
      </p:sp>
      <p:cxnSp>
        <p:nvCxnSpPr>
          <p:cNvPr id="14" name="AutoShape 10"/>
          <p:cNvCxnSpPr>
            <a:cxnSpLocks noChangeShapeType="1"/>
          </p:cNvCxnSpPr>
          <p:nvPr/>
        </p:nvCxnSpPr>
        <p:spPr bwMode="auto">
          <a:xfrm>
            <a:off x="7678478" y="4434633"/>
            <a:ext cx="0" cy="756658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7079655" y="5150883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 Math" panose="02040503050406030204" pitchFamily="18" charset="0"/>
              </a:rPr>
              <a:t>𝜖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6504" y="2781604"/>
            <a:ext cx="469643" cy="54639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77500" y="2781604"/>
            <a:ext cx="439339" cy="49787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58608" y="3327999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496406" y="3339162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{Print(9)}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</p:txBody>
      </p:sp>
      <p:cxnSp>
        <p:nvCxnSpPr>
          <p:cNvPr id="20" name="AutoShape 11"/>
          <p:cNvCxnSpPr>
            <a:cxnSpLocks noChangeShapeType="1"/>
          </p:cNvCxnSpPr>
          <p:nvPr/>
        </p:nvCxnSpPr>
        <p:spPr bwMode="auto">
          <a:xfrm flipH="1">
            <a:off x="3533688" y="2699406"/>
            <a:ext cx="792203" cy="599097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097590" y="3308980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2" name="AutoShape 10"/>
          <p:cNvCxnSpPr>
            <a:cxnSpLocks noChangeShapeType="1"/>
          </p:cNvCxnSpPr>
          <p:nvPr/>
        </p:nvCxnSpPr>
        <p:spPr bwMode="auto">
          <a:xfrm>
            <a:off x="4320258" y="2702461"/>
            <a:ext cx="519242" cy="625538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121835" y="3330311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{Print(-)}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025175" y="3644025"/>
            <a:ext cx="469643" cy="54639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66171" y="3644025"/>
            <a:ext cx="439339" cy="49787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2547279" y="4190420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3285077" y="4201583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{Print(5)}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</p:txBody>
      </p:sp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>
            <a:off x="6473433" y="3692170"/>
            <a:ext cx="1123950" cy="40005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1"/>
          <p:cNvCxnSpPr>
            <a:cxnSpLocks noChangeShapeType="1"/>
          </p:cNvCxnSpPr>
          <p:nvPr/>
        </p:nvCxnSpPr>
        <p:spPr bwMode="auto">
          <a:xfrm flipH="1">
            <a:off x="5226120" y="3694353"/>
            <a:ext cx="1247775" cy="4667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4731985" y="4180018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+mj-lt"/>
              </a:rPr>
              <a:t>+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7055073" y="4103395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</a:t>
            </a:r>
          </a:p>
        </p:txBody>
      </p:sp>
      <p:cxnSp>
        <p:nvCxnSpPr>
          <p:cNvPr id="32" name="AutoShape 11"/>
          <p:cNvCxnSpPr>
            <a:cxnSpLocks noChangeShapeType="1"/>
          </p:cNvCxnSpPr>
          <p:nvPr/>
        </p:nvCxnSpPr>
        <p:spPr bwMode="auto">
          <a:xfrm flipH="1">
            <a:off x="5687325" y="3689114"/>
            <a:ext cx="792203" cy="599097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5251227" y="4298688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4" name="AutoShape 10"/>
          <p:cNvCxnSpPr>
            <a:cxnSpLocks noChangeShapeType="1"/>
          </p:cNvCxnSpPr>
          <p:nvPr/>
        </p:nvCxnSpPr>
        <p:spPr bwMode="auto">
          <a:xfrm>
            <a:off x="6473895" y="3692169"/>
            <a:ext cx="519242" cy="625538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275472" y="4320019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{Print(+)}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178812" y="4633733"/>
            <a:ext cx="469643" cy="546395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19808" y="4633733"/>
            <a:ext cx="439339" cy="497879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4700916" y="5180128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438714" y="5150545"/>
            <a:ext cx="1062965" cy="42152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{Print(2)}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70775" y="5773952"/>
            <a:ext cx="2155768" cy="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Postfix=95-2+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96406" y="5597422"/>
            <a:ext cx="3987068" cy="893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E47A1"/>
                </a:solidFill>
              </a:rPr>
              <a:t>Now, Perform Depth 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261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1" grpId="0" animBg="1"/>
      <p:bldP spid="23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5" grpId="0" animBg="1"/>
      <p:bldP spid="38" grpId="0" animBg="1"/>
      <p:bldP spid="39" grpId="0" animBg="1"/>
      <p:bldP spid="40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directed definitions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0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directed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Syntax directed definition is a generalization of context free grammar in which </a:t>
            </a:r>
            <a:r>
              <a:rPr lang="en-US" dirty="0">
                <a:solidFill>
                  <a:srgbClr val="C00000"/>
                </a:solidFill>
              </a:rPr>
              <a:t>each grammar symbol has an associated set of attributes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attributes can be a number, type, memory location, return type etc….</a:t>
            </a:r>
          </a:p>
          <a:p>
            <a:pPr lvl="0"/>
            <a:r>
              <a:rPr lang="en-US" dirty="0"/>
              <a:t>Types of attributes are: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Synthesized attribute</a:t>
            </a:r>
          </a:p>
          <a:p>
            <a:pPr marL="914400" lvl="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Inherited attribute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520" y="4375571"/>
            <a:ext cx="1295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3077" y="4363515"/>
            <a:ext cx="1295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7575" y="4369543"/>
            <a:ext cx="1295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07410" y="4365271"/>
            <a:ext cx="35433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Memory location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6738" y="4381600"/>
            <a:ext cx="35433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330189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100" dirty="0"/>
              <a:t>Value of synthesized attribute at a node can be computed from the value of attributes at the </a:t>
            </a:r>
            <a:r>
              <a:rPr lang="en-US" sz="2100" dirty="0">
                <a:solidFill>
                  <a:srgbClr val="C00000"/>
                </a:solidFill>
              </a:rPr>
              <a:t>children of that node </a:t>
            </a:r>
            <a:r>
              <a:rPr lang="en-US" sz="2100" dirty="0"/>
              <a:t>in the parse tree.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A syntax directed definition that uses synthesized attribute exclusively is said to be </a:t>
            </a:r>
            <a:r>
              <a:rPr lang="en-US" sz="2100" dirty="0">
                <a:solidFill>
                  <a:srgbClr val="C00000"/>
                </a:solidFill>
              </a:rPr>
              <a:t>S-attribute definition</a:t>
            </a:r>
            <a:r>
              <a:rPr lang="en-US" sz="21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Example: Syntax directed definition of simple desk calculator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648813"/>
              </p:ext>
            </p:extLst>
          </p:nvPr>
        </p:nvGraphicFramePr>
        <p:xfrm>
          <a:off x="3728434" y="2644009"/>
          <a:ext cx="5029200" cy="3810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08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1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Production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Semantic rules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L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err="1">
                          <a:effectLst/>
                        </a:rPr>
                        <a:t>E</a:t>
                      </a:r>
                      <a:r>
                        <a:rPr lang="en-US" sz="1800" baseline="-25000" dirty="0" err="1">
                          <a:effectLst/>
                        </a:rPr>
                        <a:t>n</a:t>
                      </a:r>
                      <a:endParaRPr lang="en-US" sz="1800" baseline="-25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Print (</a:t>
                      </a: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r>
                        <a:rPr lang="en-US" sz="1800" baseline="0" dirty="0">
                          <a:effectLst/>
                        </a:rPr>
                        <a:t>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E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E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+T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r>
                        <a:rPr lang="en-US" sz="1800" baseline="0" dirty="0">
                          <a:effectLst/>
                        </a:rPr>
                        <a:t> = E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.val + </a:t>
                      </a: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E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r>
                        <a:rPr lang="en-US" sz="1800" baseline="0" dirty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T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*F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r>
                        <a:rPr lang="en-US" sz="1800" baseline="0" dirty="0">
                          <a:effectLst/>
                        </a:rPr>
                        <a:t> = 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.val * </a:t>
                      </a: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T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r>
                        <a:rPr lang="en-US" sz="1800" baseline="0" dirty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F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(E)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r>
                        <a:rPr lang="en-US" sz="1800" baseline="0" dirty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F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digit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r>
                        <a:rPr lang="en-US" sz="1800" baseline="0" dirty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digit.lexval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11791" y="3178329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08991" y="3625912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350" y="4119226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1791" y="4608536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8120" y="5069193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84392" y="5516776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8991" y="6034236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Synthesized attributes 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73759" y="1336461"/>
            <a:ext cx="561975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82582" y="1926735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E.val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=19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775913" y="1718104"/>
            <a:ext cx="561975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863557" y="2638730"/>
            <a:ext cx="561975" cy="257175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5" name="AutoShape 7"/>
          <p:cNvCxnSpPr>
            <a:cxnSpLocks noChangeShapeType="1"/>
          </p:cNvCxnSpPr>
          <p:nvPr/>
        </p:nvCxnSpPr>
        <p:spPr bwMode="auto">
          <a:xfrm>
            <a:off x="3158832" y="1718104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8"/>
          <p:cNvCxnSpPr>
            <a:cxnSpLocks noChangeShapeType="1"/>
          </p:cNvCxnSpPr>
          <p:nvPr/>
        </p:nvCxnSpPr>
        <p:spPr bwMode="auto">
          <a:xfrm>
            <a:off x="3144546" y="2335928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9"/>
          <p:cNvCxnSpPr>
            <a:cxnSpLocks noChangeShapeType="1"/>
          </p:cNvCxnSpPr>
          <p:nvPr/>
        </p:nvCxnSpPr>
        <p:spPr bwMode="auto">
          <a:xfrm>
            <a:off x="3154746" y="1724145"/>
            <a:ext cx="676275" cy="18097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0"/>
          <p:cNvCxnSpPr>
            <a:cxnSpLocks noChangeShapeType="1"/>
          </p:cNvCxnSpPr>
          <p:nvPr/>
        </p:nvCxnSpPr>
        <p:spPr bwMode="auto">
          <a:xfrm>
            <a:off x="3144084" y="2328522"/>
            <a:ext cx="1123950" cy="40005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 flipH="1">
            <a:off x="1896771" y="2330705"/>
            <a:ext cx="1247775" cy="4667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1290327" y="3410430"/>
            <a:ext cx="1269236" cy="39170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=15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1365846" y="2797430"/>
            <a:ext cx="1123979" cy="4272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E.val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=15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687749" y="4191032"/>
            <a:ext cx="457201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3" name="AutoShape 16"/>
          <p:cNvCxnSpPr>
            <a:cxnSpLocks noChangeShapeType="1"/>
          </p:cNvCxnSpPr>
          <p:nvPr/>
        </p:nvCxnSpPr>
        <p:spPr bwMode="auto">
          <a:xfrm>
            <a:off x="1916349" y="3173668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7"/>
          <p:cNvCxnSpPr>
            <a:cxnSpLocks noChangeShapeType="1"/>
          </p:cNvCxnSpPr>
          <p:nvPr/>
        </p:nvCxnSpPr>
        <p:spPr bwMode="auto">
          <a:xfrm>
            <a:off x="1922501" y="3802138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8"/>
          <p:cNvCxnSpPr>
            <a:cxnSpLocks noChangeShapeType="1"/>
            <a:stCxn id="50" idx="2"/>
            <a:endCxn id="58" idx="0"/>
          </p:cNvCxnSpPr>
          <p:nvPr/>
        </p:nvCxnSpPr>
        <p:spPr bwMode="auto">
          <a:xfrm flipH="1">
            <a:off x="1097163" y="3802138"/>
            <a:ext cx="827782" cy="518061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9"/>
          <p:cNvCxnSpPr>
            <a:cxnSpLocks noChangeShapeType="1"/>
          </p:cNvCxnSpPr>
          <p:nvPr/>
        </p:nvCxnSpPr>
        <p:spPr bwMode="auto">
          <a:xfrm>
            <a:off x="1924945" y="3816886"/>
            <a:ext cx="729863" cy="515756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-106457" y="4959450"/>
            <a:ext cx="2286061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F.val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538775" y="4320199"/>
            <a:ext cx="1116775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0" y="5651948"/>
            <a:ext cx="2247961" cy="32108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digit.lexval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60" name="AutoShape 24"/>
          <p:cNvCxnSpPr>
            <a:cxnSpLocks noChangeShapeType="1"/>
          </p:cNvCxnSpPr>
          <p:nvPr/>
        </p:nvCxnSpPr>
        <p:spPr bwMode="auto">
          <a:xfrm>
            <a:off x="1106134" y="4651823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25"/>
          <p:cNvCxnSpPr>
            <a:cxnSpLocks noChangeShapeType="1"/>
          </p:cNvCxnSpPr>
          <p:nvPr/>
        </p:nvCxnSpPr>
        <p:spPr bwMode="auto">
          <a:xfrm>
            <a:off x="1106134" y="5375723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3831021" y="3377578"/>
            <a:ext cx="938213" cy="32704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F.val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3" name="Rectangle 32"/>
          <p:cNvSpPr>
            <a:spLocks noChangeArrowheads="1"/>
          </p:cNvSpPr>
          <p:nvPr/>
        </p:nvSpPr>
        <p:spPr bwMode="auto">
          <a:xfrm>
            <a:off x="3724564" y="2736592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Rectangle 33"/>
          <p:cNvSpPr>
            <a:spLocks noChangeArrowheads="1"/>
          </p:cNvSpPr>
          <p:nvPr/>
        </p:nvSpPr>
        <p:spPr bwMode="auto">
          <a:xfrm>
            <a:off x="3589762" y="4127163"/>
            <a:ext cx="1676400" cy="48131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digit.lexval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5" name="AutoShape 34"/>
          <p:cNvCxnSpPr>
            <a:cxnSpLocks noChangeShapeType="1"/>
          </p:cNvCxnSpPr>
          <p:nvPr/>
        </p:nvCxnSpPr>
        <p:spPr bwMode="auto">
          <a:xfrm>
            <a:off x="4348336" y="3101353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35"/>
          <p:cNvCxnSpPr>
            <a:cxnSpLocks noChangeShapeType="1"/>
          </p:cNvCxnSpPr>
          <p:nvPr/>
        </p:nvCxnSpPr>
        <p:spPr bwMode="auto">
          <a:xfrm>
            <a:off x="4337888" y="3816886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2069709" y="4317894"/>
            <a:ext cx="1229190" cy="4476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F.val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2015832" y="5041794"/>
            <a:ext cx="1657350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digit.lexval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69" name="AutoShape 29"/>
          <p:cNvCxnSpPr>
            <a:cxnSpLocks noChangeShapeType="1"/>
          </p:cNvCxnSpPr>
          <p:nvPr/>
        </p:nvCxnSpPr>
        <p:spPr bwMode="auto">
          <a:xfrm>
            <a:off x="2684304" y="4741753"/>
            <a:ext cx="0" cy="276225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07334"/>
              </p:ext>
            </p:extLst>
          </p:nvPr>
        </p:nvGraphicFramePr>
        <p:xfrm>
          <a:off x="8635724" y="1118048"/>
          <a:ext cx="3365464" cy="3810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8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Production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Semantic rules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L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err="1">
                          <a:effectLst/>
                        </a:rPr>
                        <a:t>E</a:t>
                      </a:r>
                      <a:r>
                        <a:rPr lang="en-US" sz="1800" baseline="-25000" dirty="0" err="1">
                          <a:effectLst/>
                        </a:rPr>
                        <a:t>n</a:t>
                      </a:r>
                      <a:endParaRPr lang="en-US" sz="1800" baseline="-25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Print (</a:t>
                      </a: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r>
                        <a:rPr lang="en-US" sz="1800" baseline="0" dirty="0">
                          <a:effectLst/>
                        </a:rPr>
                        <a:t>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E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E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+T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r>
                        <a:rPr lang="en-US" sz="1800" baseline="0" dirty="0">
                          <a:effectLst/>
                        </a:rPr>
                        <a:t> = E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.val + </a:t>
                      </a: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E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r>
                        <a:rPr lang="en-US" sz="1800" baseline="0" dirty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T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*F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r>
                        <a:rPr lang="en-US" sz="1800" baseline="0" dirty="0">
                          <a:effectLst/>
                        </a:rPr>
                        <a:t> = T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baseline="0" dirty="0">
                          <a:effectLst/>
                        </a:rPr>
                        <a:t>.val * </a:t>
                      </a: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T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F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T.Val</a:t>
                      </a:r>
                      <a:r>
                        <a:rPr lang="en-US" sz="1800" baseline="0" dirty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F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(E)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r>
                        <a:rPr lang="en-US" sz="1800" baseline="0" dirty="0">
                          <a:effectLst/>
                        </a:rPr>
                        <a:t> = </a:t>
                      </a:r>
                      <a:r>
                        <a:rPr lang="en-US" sz="1800" baseline="0" dirty="0" err="1">
                          <a:effectLst/>
                        </a:rPr>
                        <a:t>E.val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F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>
                          <a:effectLst/>
                        </a:rPr>
                        <a:t>digit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err="1">
                          <a:effectLst/>
                        </a:rPr>
                        <a:t>F.Val</a:t>
                      </a:r>
                      <a:r>
                        <a:rPr lang="en-US" sz="1800" baseline="0" dirty="0">
                          <a:effectLst/>
                        </a:rPr>
                        <a:t> = digit . </a:t>
                      </a:r>
                      <a:r>
                        <a:rPr lang="en-US" sz="1800" baseline="0" dirty="0" err="1">
                          <a:effectLst/>
                        </a:rPr>
                        <a:t>lexval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1313167" y="6005666"/>
            <a:ext cx="3329470" cy="30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+mj-lt"/>
              </a:rPr>
              <a:t>Annotated parse tree for 3*5+4n</a:t>
            </a:r>
          </a:p>
        </p:txBody>
      </p:sp>
      <p:sp>
        <p:nvSpPr>
          <p:cNvPr id="72" name="Oval Callout 71"/>
          <p:cNvSpPr/>
          <p:nvPr/>
        </p:nvSpPr>
        <p:spPr>
          <a:xfrm>
            <a:off x="4769234" y="5128435"/>
            <a:ext cx="4247807" cy="1282806"/>
          </a:xfrm>
          <a:prstGeom prst="wedgeEllipseCallout">
            <a:avLst>
              <a:gd name="adj1" fmla="val -67941"/>
              <a:gd name="adj2" fmla="val -90245"/>
            </a:avLst>
          </a:prstGeom>
          <a:noFill/>
          <a:ln>
            <a:solidFill>
              <a:srgbClr val="0E47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parse tree showing the value of the attributes at each node is called Annotated parse tree</a:t>
            </a:r>
          </a:p>
        </p:txBody>
      </p:sp>
      <p:sp>
        <p:nvSpPr>
          <p:cNvPr id="73" name="Right Brace 72"/>
          <p:cNvSpPr/>
          <p:nvPr/>
        </p:nvSpPr>
        <p:spPr>
          <a:xfrm>
            <a:off x="4922210" y="1106074"/>
            <a:ext cx="609706" cy="5206094"/>
          </a:xfrm>
          <a:prstGeom prst="rightBrac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31916" y="3101353"/>
            <a:ext cx="2997265" cy="123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process of computing the attribute values at the node is called </a:t>
            </a:r>
            <a:r>
              <a:rPr lang="en-US" dirty="0">
                <a:solidFill>
                  <a:srgbClr val="C00000"/>
                </a:solidFill>
              </a:rPr>
              <a:t>annotating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C00000"/>
                </a:solidFill>
              </a:rPr>
              <a:t>decorating the parse tree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25950" y="849584"/>
            <a:ext cx="1996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0E47A1"/>
                </a:solidFill>
              </a:rPr>
              <a:t>String: 3*5+4n;</a:t>
            </a:r>
          </a:p>
        </p:txBody>
      </p:sp>
    </p:spTree>
    <p:extLst>
      <p:ext uri="{BB962C8B-B14F-4D97-AF65-F5344CB8AC3E}">
        <p14:creationId xmlns:p14="http://schemas.microsoft.com/office/powerpoint/2010/main" val="37888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71" grpId="0"/>
      <p:bldP spid="72" grpId="0" animBg="1"/>
      <p:bldP spid="72" grpId="1" animBg="1"/>
      <p:bldP spid="73" grpId="0" animBg="1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Annotated Parse tree for following: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7+3*2n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(3+4)*(5+6)n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3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Syntax directed definition to translates arithmetic expressions from </a:t>
            </a:r>
            <a:r>
              <a:rPr lang="en-US" sz="2500" dirty="0">
                <a:solidFill>
                  <a:schemeClr val="tx1"/>
                </a:solidFill>
              </a:rPr>
              <a:t>infix to prefix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257766"/>
              </p:ext>
            </p:extLst>
          </p:nvPr>
        </p:nvGraphicFramePr>
        <p:xfrm>
          <a:off x="3529584" y="1124712"/>
          <a:ext cx="5638800" cy="49530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2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Production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Semantic rules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Print(E.val)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E+T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=’+’ </a:t>
                      </a: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E-T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=’-‘ </a:t>
                      </a: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E.val</a:t>
                      </a:r>
                      <a:r>
                        <a:rPr lang="en-US" sz="1800" dirty="0">
                          <a:effectLst/>
                        </a:rPr>
                        <a:t>=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T*F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=’*’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T/F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=’/’ </a:t>
                      </a: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F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T.val</a:t>
                      </a:r>
                      <a:r>
                        <a:rPr lang="en-US" sz="1800" dirty="0">
                          <a:effectLst/>
                        </a:rPr>
                        <a:t>= </a:t>
                      </a:r>
                      <a:r>
                        <a:rPr lang="en-US" sz="1800" dirty="0" err="1">
                          <a:effectLst/>
                        </a:rPr>
                        <a:t>F.val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F^P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F.val</a:t>
                      </a:r>
                      <a:r>
                        <a:rPr lang="en-US" sz="1800" dirty="0">
                          <a:effectLst/>
                        </a:rPr>
                        <a:t>=’^’ </a:t>
                      </a:r>
                      <a:r>
                        <a:rPr lang="en-US" sz="1800" dirty="0" err="1">
                          <a:effectLst/>
                        </a:rPr>
                        <a:t>F.val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F.val</a:t>
                      </a:r>
                      <a:r>
                        <a:rPr lang="en-US" sz="1800" dirty="0">
                          <a:effectLst/>
                        </a:rPr>
                        <a:t>= </a:t>
                      </a:r>
                      <a:r>
                        <a:rPr lang="en-US" sz="1800" dirty="0" err="1">
                          <a:effectLst/>
                        </a:rPr>
                        <a:t>P.val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(E)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P.val</a:t>
                      </a:r>
                      <a:r>
                        <a:rPr lang="en-US" sz="1800" dirty="0">
                          <a:effectLst/>
                        </a:rPr>
                        <a:t>= </a:t>
                      </a:r>
                      <a:r>
                        <a:rPr lang="en-US" sz="1800" dirty="0" err="1">
                          <a:effectLst/>
                        </a:rPr>
                        <a:t>E.val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</a:t>
                      </a:r>
                      <a:r>
                        <a:rPr lang="en-US" sz="1800" dirty="0" err="1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 err="1">
                          <a:effectLst/>
                        </a:rPr>
                        <a:t>digit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P.val</a:t>
                      </a:r>
                      <a:r>
                        <a:rPr lang="en-US" sz="1800" dirty="0">
                          <a:effectLst/>
                        </a:rPr>
                        <a:t>=</a:t>
                      </a:r>
                      <a:r>
                        <a:rPr lang="en-US" sz="1800" dirty="0" err="1">
                          <a:effectLst/>
                        </a:rPr>
                        <a:t>digit.lexval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15584" y="1581912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3787" y="1995297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6737" y="2408682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7887" y="2822067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0837" y="3235452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86087" y="3648837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89037" y="4062222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987" y="4475607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4939" y="4888992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4937" y="5302377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7889" y="5715759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inherited value at a node in a parse tree is computed from the value of attributes at the </a:t>
            </a:r>
            <a:r>
              <a:rPr lang="en-US" dirty="0">
                <a:solidFill>
                  <a:srgbClr val="C00000"/>
                </a:solidFill>
              </a:rPr>
              <a:t>parent and/or siblings </a:t>
            </a:r>
            <a:r>
              <a:rPr lang="en-US" dirty="0"/>
              <a:t>of the node.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r>
              <a:rPr lang="en-US" dirty="0"/>
              <a:t>Symbol T is associated with a </a:t>
            </a:r>
            <a:r>
              <a:rPr lang="en-US" dirty="0">
                <a:solidFill>
                  <a:srgbClr val="C00000"/>
                </a:solidFill>
              </a:rPr>
              <a:t>synthesized attribute type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Symbol L is associated with an </a:t>
            </a:r>
            <a:r>
              <a:rPr lang="en-US" dirty="0">
                <a:solidFill>
                  <a:srgbClr val="C00000"/>
                </a:solidFill>
              </a:rPr>
              <a:t>inherited attribute in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60267"/>
              </p:ext>
            </p:extLst>
          </p:nvPr>
        </p:nvGraphicFramePr>
        <p:xfrm>
          <a:off x="3909060" y="2002536"/>
          <a:ext cx="4800600" cy="24384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329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Production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Semantic rules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 → T 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L.in = </a:t>
                      </a:r>
                      <a:r>
                        <a:rPr lang="en-US" sz="1800" dirty="0" err="1">
                          <a:effectLst/>
                        </a:rPr>
                        <a:t>T.type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 → 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	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T.type</a:t>
                      </a:r>
                      <a:r>
                        <a:rPr lang="en-US" sz="1800" dirty="0">
                          <a:effectLst/>
                        </a:rPr>
                        <a:t> = integer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 → real	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T.type</a:t>
                      </a:r>
                      <a:r>
                        <a:rPr lang="en-US" sz="1800" dirty="0">
                          <a:effectLst/>
                        </a:rPr>
                        <a:t> = real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 → L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 ,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.in = L.in,   </a:t>
                      </a:r>
                      <a:r>
                        <a:rPr lang="en-US" sz="1800" dirty="0" err="1">
                          <a:effectLst/>
                        </a:rPr>
                        <a:t>addtype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id.entry,L.in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 → 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addtype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id.entry,L.in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18760" y="2459736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04012" y="2855484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04012" y="3297936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04012" y="3693684"/>
            <a:ext cx="3138948" cy="31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81889" y="4089432"/>
            <a:ext cx="230074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04160" y="4517136"/>
            <a:ext cx="6828503" cy="44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Syntax directed definition with inherited attribute L.in</a:t>
            </a:r>
          </a:p>
        </p:txBody>
      </p:sp>
    </p:spTree>
    <p:extLst>
      <p:ext uri="{BB962C8B-B14F-4D97-AF65-F5344CB8AC3E}">
        <p14:creationId xmlns:p14="http://schemas.microsoft.com/office/powerpoint/2010/main" val="1274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VIdeo Lecture 16x9 Light Template (2)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 (2)</Template>
  <TotalTime>3525</TotalTime>
  <Words>2054</Words>
  <Application>Microsoft Office PowerPoint</Application>
  <PresentationFormat>Widescreen</PresentationFormat>
  <Paragraphs>401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Roboto Condensed Light</vt:lpstr>
      <vt:lpstr>Arial</vt:lpstr>
      <vt:lpstr>Roboto Condensed</vt:lpstr>
      <vt:lpstr>Webdings</vt:lpstr>
      <vt:lpstr>Cambria Math</vt:lpstr>
      <vt:lpstr>Wingdings</vt:lpstr>
      <vt:lpstr>Wingdings 3</vt:lpstr>
      <vt:lpstr>Calibri</vt:lpstr>
      <vt:lpstr>VIdeo Lecture 16x9 Light Template (2)</vt:lpstr>
      <vt:lpstr>Unit – 3 Parsing Theory (II)</vt:lpstr>
      <vt:lpstr>PowerPoint Presentation</vt:lpstr>
      <vt:lpstr>Syntax directed definitions</vt:lpstr>
      <vt:lpstr>Syntax directed definitions</vt:lpstr>
      <vt:lpstr>Synthesized attributes </vt:lpstr>
      <vt:lpstr>Example: Synthesized attributes </vt:lpstr>
      <vt:lpstr>Exercise</vt:lpstr>
      <vt:lpstr>Syntax directed definition to translates arithmetic expressions from infix to prefix notation</vt:lpstr>
      <vt:lpstr>Inherited attribute</vt:lpstr>
      <vt:lpstr>Example: Inherited attribute</vt:lpstr>
      <vt:lpstr>Dependency graph</vt:lpstr>
      <vt:lpstr>Dependency graph</vt:lpstr>
      <vt:lpstr>Algorithm : Dependency graph</vt:lpstr>
      <vt:lpstr>Example: Dependency graph</vt:lpstr>
      <vt:lpstr>Evaluation order</vt:lpstr>
      <vt:lpstr>Construction of syntax tree</vt:lpstr>
      <vt:lpstr>Construction of syntax tree</vt:lpstr>
      <vt:lpstr>Construction of syntax tree for expressions</vt:lpstr>
      <vt:lpstr>Bottom up evaluation of  S-attributed definitions</vt:lpstr>
      <vt:lpstr>Bottom up evaluation of S-attributed definitions</vt:lpstr>
      <vt:lpstr>Bottom up evaluation of S-attributed definitions</vt:lpstr>
      <vt:lpstr>L-Attributed definitions</vt:lpstr>
      <vt:lpstr>L-Attributed definitions</vt:lpstr>
      <vt:lpstr>Translation scheme</vt:lpstr>
      <vt:lpstr>Bottom up evaluation of S-attributed definitions</vt:lpstr>
      <vt:lpstr>Example: Translation scheme (Infix to postfix notation)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310</cp:revision>
  <dcterms:created xsi:type="dcterms:W3CDTF">2020-05-01T05:09:15Z</dcterms:created>
  <dcterms:modified xsi:type="dcterms:W3CDTF">2020-09-09T15:21:23Z</dcterms:modified>
</cp:coreProperties>
</file>