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4" r:id="rId1"/>
  </p:sldMasterIdLst>
  <p:notesMasterIdLst>
    <p:notesMasterId r:id="rId58"/>
  </p:notesMasterIdLst>
  <p:sldIdLst>
    <p:sldId id="372" r:id="rId2"/>
    <p:sldId id="376" r:id="rId3"/>
    <p:sldId id="319" r:id="rId4"/>
    <p:sldId id="379" r:id="rId5"/>
    <p:sldId id="380" r:id="rId6"/>
    <p:sldId id="402" r:id="rId7"/>
    <p:sldId id="403" r:id="rId8"/>
    <p:sldId id="404" r:id="rId9"/>
    <p:sldId id="405" r:id="rId10"/>
    <p:sldId id="406" r:id="rId11"/>
    <p:sldId id="407" r:id="rId12"/>
    <p:sldId id="381" r:id="rId13"/>
    <p:sldId id="382" r:id="rId14"/>
    <p:sldId id="383" r:id="rId15"/>
    <p:sldId id="408" r:id="rId16"/>
    <p:sldId id="409" r:id="rId17"/>
    <p:sldId id="384" r:id="rId18"/>
    <p:sldId id="385" r:id="rId19"/>
    <p:sldId id="386" r:id="rId20"/>
    <p:sldId id="410" r:id="rId21"/>
    <p:sldId id="411" r:id="rId22"/>
    <p:sldId id="387" r:id="rId23"/>
    <p:sldId id="412" r:id="rId24"/>
    <p:sldId id="413" r:id="rId25"/>
    <p:sldId id="388" r:id="rId26"/>
    <p:sldId id="389" r:id="rId27"/>
    <p:sldId id="414" r:id="rId28"/>
    <p:sldId id="415" r:id="rId29"/>
    <p:sldId id="416" r:id="rId30"/>
    <p:sldId id="390" r:id="rId31"/>
    <p:sldId id="417" r:id="rId32"/>
    <p:sldId id="418" r:id="rId33"/>
    <p:sldId id="391" r:id="rId34"/>
    <p:sldId id="393" r:id="rId35"/>
    <p:sldId id="392" r:id="rId36"/>
    <p:sldId id="394" r:id="rId37"/>
    <p:sldId id="395" r:id="rId38"/>
    <p:sldId id="419" r:id="rId39"/>
    <p:sldId id="420" r:id="rId40"/>
    <p:sldId id="396" r:id="rId41"/>
    <p:sldId id="397" r:id="rId42"/>
    <p:sldId id="398" r:id="rId43"/>
    <p:sldId id="421" r:id="rId44"/>
    <p:sldId id="399" r:id="rId45"/>
    <p:sldId id="400" r:id="rId46"/>
    <p:sldId id="401" r:id="rId47"/>
    <p:sldId id="422" r:id="rId48"/>
    <p:sldId id="423" r:id="rId49"/>
    <p:sldId id="432" r:id="rId50"/>
    <p:sldId id="428" r:id="rId51"/>
    <p:sldId id="429" r:id="rId52"/>
    <p:sldId id="431" r:id="rId53"/>
    <p:sldId id="430" r:id="rId54"/>
    <p:sldId id="425" r:id="rId55"/>
    <p:sldId id="427" r:id="rId56"/>
    <p:sldId id="377" r:id="rId57"/>
  </p:sldIdLst>
  <p:sldSz cx="12192000" cy="6858000"/>
  <p:notesSz cx="6858000" cy="9144000"/>
  <p:embeddedFontLst>
    <p:embeddedFont>
      <p:font typeface="Calibri" panose="020F0502020204030204" pitchFamily="34" charset="0"/>
      <p:regular r:id="rId59"/>
      <p:bold r:id="rId60"/>
      <p:italic r:id="rId61"/>
      <p:boldItalic r:id="rId62"/>
    </p:embeddedFont>
    <p:embeddedFont>
      <p:font typeface="Cambria" panose="02040503050406030204" pitchFamily="18" charset="0"/>
      <p:regular r:id="rId63"/>
      <p:bold r:id="rId64"/>
      <p:italic r:id="rId65"/>
      <p:boldItalic r:id="rId66"/>
    </p:embeddedFont>
    <p:embeddedFont>
      <p:font typeface="Cambria Math" panose="02040503050406030204" pitchFamily="18" charset="0"/>
      <p:regular r:id="rId67"/>
    </p:embeddedFont>
    <p:embeddedFont>
      <p:font typeface="Roboto Condensed" panose="02000000000000000000" pitchFamily="2" charset="0"/>
      <p:regular r:id="rId68"/>
      <p:bold r:id="rId69"/>
      <p:italic r:id="rId70"/>
      <p:boldItalic r:id="rId71"/>
    </p:embeddedFont>
    <p:embeddedFont>
      <p:font typeface="Roboto Condensed Light" panose="02000000000000000000" pitchFamily="2" charset="0"/>
      <p:regular r:id="rId72"/>
      <p:italic r:id="rId73"/>
    </p:embeddedFont>
    <p:embeddedFont>
      <p:font typeface="Wingdings 3" panose="05040102010807070707" pitchFamily="18" charset="2"/>
      <p:regular r:id="rId7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TNaLXnrw+NckzKrv0NMFDQ==" hashData="Hlatnz6NxedNlRthAzGzwEwm8/evS8/yEMSlvXWC1VTZYFsakGKUK01plPj9CDqYhcWL0EuEh+DIYpF1KF0/Ug=="/>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47A1"/>
    <a:srgbClr val="03A9F5"/>
    <a:srgbClr val="0972C6"/>
    <a:srgbClr val="607D8B"/>
    <a:srgbClr val="301B92"/>
    <a:srgbClr val="673BB7"/>
    <a:srgbClr val="ED524F"/>
    <a:srgbClr val="B71B1C"/>
    <a:srgbClr val="F54337"/>
    <a:srgbClr val="D81A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62" autoAdjust="0"/>
    <p:restoredTop sz="94660"/>
  </p:normalViewPr>
  <p:slideViewPr>
    <p:cSldViewPr snapToGrid="0">
      <p:cViewPr varScale="1">
        <p:scale>
          <a:sx n="87" d="100"/>
          <a:sy n="87" d="100"/>
        </p:scale>
        <p:origin x="725" y="8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5.fntdata"/><Relationship Id="rId68" Type="http://schemas.openxmlformats.org/officeDocument/2006/relationships/font" Target="fonts/font10.fntdata"/><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66" Type="http://schemas.openxmlformats.org/officeDocument/2006/relationships/font" Target="fonts/font8.fntdata"/><Relationship Id="rId74"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2.fntdata"/><Relationship Id="rId65" Type="http://schemas.openxmlformats.org/officeDocument/2006/relationships/font" Target="fonts/font7.fntdata"/><Relationship Id="rId73" Type="http://schemas.openxmlformats.org/officeDocument/2006/relationships/font" Target="fonts/font15.fntdata"/><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6.fntdata"/><Relationship Id="rId69" Type="http://schemas.openxmlformats.org/officeDocument/2006/relationships/font" Target="fonts/font11.fntdata"/><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fntdata"/><Relationship Id="rId67"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4.fntdata"/><Relationship Id="rId70" Type="http://schemas.openxmlformats.org/officeDocument/2006/relationships/font" Target="fonts/font12.fntdata"/><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9/9/2020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0.jpeg"/><Relationship Id="rId4" Type="http://schemas.openxmlformats.org/officeDocument/2006/relationships/image" Target="../media/image6.png"/><Relationship Id="rId9" Type="http://schemas.microsoft.com/office/2007/relationships/hdphoto" Target="../media/hdphoto1.wdp"/></Relationships>
</file>

<file path=ppt/slideLayouts/_rels/slideLayout1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0.jpe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png"/><Relationship Id="rId4" Type="http://schemas.microsoft.com/office/2007/relationships/hdphoto" Target="../media/hdphoto1.wdp"/></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0.jpeg"/><Relationship Id="rId4" Type="http://schemas.openxmlformats.org/officeDocument/2006/relationships/image" Target="../media/image6.png"/><Relationship Id="rId9"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p:nvGrpSpPr>
        <p:grpSpPr>
          <a:xfrm>
            <a:off x="9576895" y="8611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rgbClr val="0E47A1"/>
              </a:buClr>
              <a:buFont typeface="Wingdings 3" panose="05040102010807070707" pitchFamily="18" charset="2"/>
              <a:buChar char=""/>
              <a:defRPr sz="2400">
                <a:solidFill>
                  <a:schemeClr val="tx1"/>
                </a:solidFill>
              </a:defRPr>
            </a:lvl1pPr>
            <a:lvl2pPr marL="809625" indent="-352425" algn="just">
              <a:buClr>
                <a:srgbClr val="0E47A1"/>
              </a:buClr>
              <a:buFont typeface="Wingdings 3" panose="05040102010807070707" pitchFamily="18" charset="2"/>
              <a:buChar char=""/>
              <a:defRPr sz="2000">
                <a:solidFill>
                  <a:schemeClr val="tx1"/>
                </a:solidFill>
              </a:defRPr>
            </a:lvl2pPr>
            <a:lvl3pPr marL="1143000" indent="-228600" algn="just">
              <a:buClr>
                <a:srgbClr val="0E47A1"/>
              </a:buClr>
              <a:buFont typeface="Wingdings" panose="05000000000000000000" pitchFamily="2" charset="2"/>
              <a:buChar char="§"/>
              <a:defRPr sz="1800">
                <a:solidFill>
                  <a:schemeClr val="tx1"/>
                </a:solidFill>
              </a:defRPr>
            </a:lvl3pPr>
            <a:lvl4pPr algn="just">
              <a:buClr>
                <a:srgbClr val="0E47A1"/>
              </a:buClr>
              <a:defRPr sz="1600">
                <a:solidFill>
                  <a:schemeClr val="tx1"/>
                </a:solidFill>
              </a:defRPr>
            </a:lvl4pPr>
            <a:lvl5pPr algn="just">
              <a:buClr>
                <a:srgbClr val="0E47A1"/>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2967F7A9-F404-4412-B868-8EB67A41E2A4}"/>
              </a:ext>
            </a:extLst>
          </p:cNvPr>
          <p:cNvGrpSpPr/>
          <p:nvPr userDrawn="1"/>
        </p:nvGrpSpPr>
        <p:grpSpPr>
          <a:xfrm>
            <a:off x="9576895" y="861192"/>
            <a:ext cx="2554143" cy="587454"/>
            <a:chOff x="131177" y="5775962"/>
            <a:chExt cx="2530239" cy="581956"/>
          </a:xfrm>
        </p:grpSpPr>
        <p:pic>
          <p:nvPicPr>
            <p:cNvPr id="15" name="Picture 14">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21" name="Rectangle 20">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7"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#2170701 (CD)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8 – Code Generation</a:t>
            </a:r>
          </a:p>
        </p:txBody>
      </p:sp>
      <p:sp>
        <p:nvSpPr>
          <p:cNvPr id="28"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29"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cxnSp>
        <p:nvCxnSpPr>
          <p:cNvPr id="30" name="Straight Connector 2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9972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77050">
                <a:srgbClr val="0690E0"/>
              </a:gs>
              <a:gs pos="10000">
                <a:srgbClr val="0E47A1"/>
              </a:gs>
              <a:gs pos="49425">
                <a:srgbClr val="0972C6"/>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02384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12448" y="-52871"/>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77050">
                <a:srgbClr val="0690E0"/>
              </a:gs>
              <a:gs pos="10000">
                <a:srgbClr val="0E47A1"/>
              </a:gs>
              <a:gs pos="49425">
                <a:srgbClr val="0972C6"/>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dixita.kagathara@darshan.ac.in</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r>
              <a:rPr lang="en-US" dirty="0"/>
              <a:t>+91 - 97277 47317 (CE Department)</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marR="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lang="en-US" sz="1600" kern="1200" dirty="0">
                <a:solidFill>
                  <a:schemeClr val="tx1"/>
                </a:solidFill>
                <a:latin typeface="+mn-lt"/>
                <a:ea typeface="+mn-ea"/>
                <a:cs typeface="+mn-cs"/>
              </a:defRPr>
            </a:lvl1pPr>
          </a:lstStyle>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lang="en-US" dirty="0"/>
              <a:t>Computer Engineering Department</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Prof. </a:t>
            </a:r>
            <a:r>
              <a:rPr lang="en-US" dirty="0" err="1"/>
              <a:t>Dixita</a:t>
            </a:r>
            <a:r>
              <a:rPr lang="en-US" dirty="0"/>
              <a:t> B </a:t>
            </a:r>
            <a:r>
              <a:rPr lang="en-US" dirty="0" err="1"/>
              <a:t>Kagathara</a:t>
            </a:r>
            <a:endParaRPr lang="en-US" dirty="0"/>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Compiler Design (CD)</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
        <p:nvSpPr>
          <p:cNvPr id="31" name="Hexagon 30"/>
          <p:cNvSpPr/>
          <p:nvPr userDrawn="1"/>
        </p:nvSpPr>
        <p:spPr>
          <a:xfrm rot="5400000">
            <a:off x="4309292" y="1717040"/>
            <a:ext cx="3461658" cy="2984188"/>
          </a:xfrm>
          <a:prstGeom prst="hexagon">
            <a:avLst/>
          </a:prstGeom>
          <a:solidFill>
            <a:schemeClr val="bg1">
              <a:lumMod val="95000"/>
            </a:schemeClr>
          </a:solidFill>
          <a:ln w="57150">
            <a:solidFill>
              <a:srgbClr val="0E47A1"/>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4" name="Rectangle 33"/>
          <p:cNvSpPr/>
          <p:nvPr userDrawn="1"/>
        </p:nvSpPr>
        <p:spPr>
          <a:xfrm>
            <a:off x="7678346" y="2221532"/>
            <a:ext cx="4513654" cy="1951692"/>
          </a:xfrm>
          <a:prstGeom prst="rect">
            <a:avLst/>
          </a:prstGeom>
          <a:solidFill>
            <a:srgbClr val="0972C6"/>
          </a:solidFill>
          <a:ln w="9525">
            <a:solidFill>
              <a:srgbClr val="0E47A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5" name="Rectangle 34"/>
          <p:cNvSpPr/>
          <p:nvPr userDrawn="1"/>
        </p:nvSpPr>
        <p:spPr>
          <a:xfrm>
            <a:off x="0" y="2221532"/>
            <a:ext cx="4402106" cy="1951692"/>
          </a:xfrm>
          <a:prstGeom prst="rect">
            <a:avLst/>
          </a:prstGeom>
          <a:solidFill>
            <a:srgbClr val="0972C6"/>
          </a:solidFill>
          <a:ln w="9525">
            <a:solidFill>
              <a:srgbClr val="0E47A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6" name="TextBox 35"/>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Tree>
    <p:extLst>
      <p:ext uri="{BB962C8B-B14F-4D97-AF65-F5344CB8AC3E}">
        <p14:creationId xmlns:p14="http://schemas.microsoft.com/office/powerpoint/2010/main" val="2778989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9576895" y="8611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#2170701 (CD)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8 – Code Generation</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rgbClr val="0E47A1"/>
              </a:buClr>
              <a:buFont typeface="Wingdings 3" panose="05040102010807070707" pitchFamily="18" charset="2"/>
              <a:buChar char=""/>
              <a:defRPr sz="2400">
                <a:solidFill>
                  <a:schemeClr val="tx1"/>
                </a:solidFill>
              </a:defRPr>
            </a:lvl1pPr>
            <a:lvl2pPr marL="809625" indent="-352425" algn="just">
              <a:buClr>
                <a:srgbClr val="0E47A1"/>
              </a:buClr>
              <a:buFont typeface="Wingdings 3" panose="05040102010807070707" pitchFamily="18" charset="2"/>
              <a:buChar char=""/>
              <a:defRPr sz="2000">
                <a:solidFill>
                  <a:schemeClr val="tx1"/>
                </a:solidFill>
              </a:defRPr>
            </a:lvl2pPr>
            <a:lvl3pPr marL="1143000" indent="-228600" algn="just">
              <a:buClr>
                <a:srgbClr val="0E47A1"/>
              </a:buClr>
              <a:buFont typeface="Wingdings" panose="05000000000000000000" pitchFamily="2" charset="2"/>
              <a:buChar char="§"/>
              <a:defRPr sz="1800">
                <a:solidFill>
                  <a:schemeClr val="tx1"/>
                </a:solidFill>
              </a:defRPr>
            </a:lvl3pPr>
            <a:lvl4pPr algn="just">
              <a:buClr>
                <a:srgbClr val="0E47A1"/>
              </a:buClr>
              <a:defRPr sz="1600">
                <a:solidFill>
                  <a:schemeClr val="tx1"/>
                </a:solidFill>
              </a:defRPr>
            </a:lvl4pPr>
            <a:lvl5pPr algn="just">
              <a:buClr>
                <a:srgbClr val="0E47A1"/>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9576895" y="58903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#2170701 (CD)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8 – Code Generation</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rgbClr val="0E47A1"/>
              </a:buClr>
              <a:buFont typeface="Wingdings 3" panose="05040102010807070707" pitchFamily="18" charset="2"/>
              <a:buChar char=""/>
              <a:defRPr sz="2400">
                <a:solidFill>
                  <a:schemeClr val="tx1"/>
                </a:solidFill>
              </a:defRPr>
            </a:lvl1pPr>
            <a:lvl2pPr marL="809625" indent="-352425" algn="just">
              <a:buClr>
                <a:srgbClr val="0E47A1"/>
              </a:buClr>
              <a:buFont typeface="Wingdings 3" panose="05040102010807070707" pitchFamily="18" charset="2"/>
              <a:buChar char=""/>
              <a:defRPr sz="2000">
                <a:solidFill>
                  <a:schemeClr val="tx1"/>
                </a:solidFill>
              </a:defRPr>
            </a:lvl2pPr>
            <a:lvl3pPr marL="1143000" indent="-228600" algn="just">
              <a:buClr>
                <a:srgbClr val="0E47A1"/>
              </a:buClr>
              <a:buFont typeface="Wingdings" panose="05000000000000000000" pitchFamily="2" charset="2"/>
              <a:buChar char="§"/>
              <a:defRPr sz="1800">
                <a:solidFill>
                  <a:schemeClr val="tx1"/>
                </a:solidFill>
              </a:defRPr>
            </a:lvl3pPr>
            <a:lvl4pPr algn="just">
              <a:buClr>
                <a:srgbClr val="0E47A1"/>
              </a:buClr>
              <a:defRPr sz="1600">
                <a:solidFill>
                  <a:schemeClr val="tx1"/>
                </a:solidFill>
              </a:defRPr>
            </a:lvl4pPr>
            <a:lvl5pPr algn="just">
              <a:buClr>
                <a:srgbClr val="0E47A1"/>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12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#2170701 (CD)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8 – Code Generation</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rgbClr val="0E47A1"/>
              </a:buClr>
              <a:buFont typeface="Wingdings 3" panose="05040102010807070707" pitchFamily="18" charset="2"/>
              <a:buChar char=""/>
              <a:defRPr sz="2400">
                <a:solidFill>
                  <a:schemeClr val="tx1"/>
                </a:solidFill>
              </a:defRPr>
            </a:lvl1pPr>
            <a:lvl2pPr marL="809625" indent="-352425" algn="just">
              <a:buClr>
                <a:srgbClr val="0E47A1"/>
              </a:buClr>
              <a:buFont typeface="Wingdings 3" panose="05040102010807070707" pitchFamily="18" charset="2"/>
              <a:buChar char=""/>
              <a:defRPr sz="2000">
                <a:solidFill>
                  <a:schemeClr val="tx1"/>
                </a:solidFill>
              </a:defRPr>
            </a:lvl2pPr>
            <a:lvl3pPr marL="1143000" indent="-228600" algn="just">
              <a:buClr>
                <a:srgbClr val="0E47A1"/>
              </a:buClr>
              <a:buFont typeface="Wingdings" panose="05000000000000000000" pitchFamily="2" charset="2"/>
              <a:buChar char="§"/>
              <a:defRPr sz="1800">
                <a:solidFill>
                  <a:schemeClr val="tx1"/>
                </a:solidFill>
              </a:defRPr>
            </a:lvl3pPr>
            <a:lvl4pPr algn="just">
              <a:buClr>
                <a:srgbClr val="0E47A1"/>
              </a:buClr>
              <a:defRPr sz="1600">
                <a:solidFill>
                  <a:schemeClr val="tx1"/>
                </a:solidFill>
              </a:defRPr>
            </a:lvl4pPr>
            <a:lvl5pPr algn="just">
              <a:buClr>
                <a:srgbClr val="0E47A1"/>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628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#2170701 (CD)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8 – Code Generation</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#2170701 (CD)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8 – Code Generation</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#2170701 (CD)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8 – Code Generation</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p:nvGrpSpPr>
        <p:grpSpPr>
          <a:xfrm>
            <a:off x="9576895" y="58903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rgbClr val="0E47A1"/>
              </a:buClr>
              <a:buFont typeface="Wingdings 3" panose="05040102010807070707" pitchFamily="18" charset="2"/>
              <a:buChar char=""/>
              <a:defRPr sz="2400">
                <a:solidFill>
                  <a:schemeClr val="tx1"/>
                </a:solidFill>
              </a:defRPr>
            </a:lvl1pPr>
            <a:lvl2pPr marL="809625" indent="-352425" algn="just">
              <a:buClr>
                <a:srgbClr val="0E47A1"/>
              </a:buClr>
              <a:buFont typeface="Wingdings 3" panose="05040102010807070707" pitchFamily="18" charset="2"/>
              <a:buChar char=""/>
              <a:defRPr sz="2000">
                <a:solidFill>
                  <a:schemeClr val="tx1"/>
                </a:solidFill>
              </a:defRPr>
            </a:lvl2pPr>
            <a:lvl3pPr marL="1143000" indent="-228600" algn="just">
              <a:buClr>
                <a:srgbClr val="0E47A1"/>
              </a:buClr>
              <a:buFont typeface="Wingdings" panose="05000000000000000000" pitchFamily="2" charset="2"/>
              <a:buChar char="§"/>
              <a:defRPr sz="1800">
                <a:solidFill>
                  <a:schemeClr val="tx1"/>
                </a:solidFill>
              </a:defRPr>
            </a:lvl3pPr>
            <a:lvl4pPr algn="just">
              <a:buClr>
                <a:srgbClr val="0E47A1"/>
              </a:buClr>
              <a:defRPr sz="1600">
                <a:solidFill>
                  <a:schemeClr val="tx1"/>
                </a:solidFill>
              </a:defRPr>
            </a:lvl4pPr>
            <a:lvl5pPr algn="just">
              <a:buClr>
                <a:srgbClr val="0E47A1"/>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2967F7A9-F404-4412-B868-8EB67A41E2A4}"/>
              </a:ext>
            </a:extLst>
          </p:cNvPr>
          <p:cNvGrpSpPr/>
          <p:nvPr userDrawn="1"/>
        </p:nvGrpSpPr>
        <p:grpSpPr>
          <a:xfrm>
            <a:off x="9576895" y="5890392"/>
            <a:ext cx="2554143" cy="587454"/>
            <a:chOff x="131177" y="5775962"/>
            <a:chExt cx="2530239" cy="581956"/>
          </a:xfrm>
        </p:grpSpPr>
        <p:pic>
          <p:nvPicPr>
            <p:cNvPr id="15" name="Picture 14">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21" name="Rectangle 20">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7"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#2170701 (CD)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8 – Code Generation</a:t>
            </a:r>
          </a:p>
        </p:txBody>
      </p:sp>
      <p:sp>
        <p:nvSpPr>
          <p:cNvPr id="28"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29"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cxnSp>
        <p:nvCxnSpPr>
          <p:cNvPr id="30" name="Straight Connector 2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6109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p:nvGrpSpPr>
        <p:grpSpPr>
          <a:xfrm>
            <a:off x="128095" y="58903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rgbClr val="0E47A1"/>
              </a:buClr>
              <a:buFont typeface="Wingdings 3" panose="05040102010807070707" pitchFamily="18" charset="2"/>
              <a:buChar char=""/>
              <a:defRPr sz="2400">
                <a:solidFill>
                  <a:schemeClr val="tx1"/>
                </a:solidFill>
              </a:defRPr>
            </a:lvl1pPr>
            <a:lvl2pPr marL="809625" indent="-352425" algn="just">
              <a:buClr>
                <a:srgbClr val="0E47A1"/>
              </a:buClr>
              <a:buFont typeface="Wingdings 3" panose="05040102010807070707" pitchFamily="18" charset="2"/>
              <a:buChar char=""/>
              <a:defRPr sz="2000">
                <a:solidFill>
                  <a:schemeClr val="tx1"/>
                </a:solidFill>
              </a:defRPr>
            </a:lvl2pPr>
            <a:lvl3pPr marL="1143000" indent="-228600" algn="just">
              <a:buClr>
                <a:srgbClr val="0E47A1"/>
              </a:buClr>
              <a:buFont typeface="Wingdings" panose="05000000000000000000" pitchFamily="2" charset="2"/>
              <a:buChar char="§"/>
              <a:defRPr sz="1800">
                <a:solidFill>
                  <a:schemeClr val="tx1"/>
                </a:solidFill>
              </a:defRPr>
            </a:lvl3pPr>
            <a:lvl4pPr algn="just">
              <a:buClr>
                <a:srgbClr val="0E47A1"/>
              </a:buClr>
              <a:defRPr sz="1600">
                <a:solidFill>
                  <a:schemeClr val="tx1"/>
                </a:solidFill>
              </a:defRPr>
            </a:lvl4pPr>
            <a:lvl5pPr algn="just">
              <a:buClr>
                <a:srgbClr val="0E47A1"/>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2967F7A9-F404-4412-B868-8EB67A41E2A4}"/>
              </a:ext>
            </a:extLst>
          </p:cNvPr>
          <p:cNvGrpSpPr/>
          <p:nvPr userDrawn="1"/>
        </p:nvGrpSpPr>
        <p:grpSpPr>
          <a:xfrm>
            <a:off x="128095" y="5890392"/>
            <a:ext cx="2554143" cy="587454"/>
            <a:chOff x="131177" y="5775962"/>
            <a:chExt cx="2530239" cy="581956"/>
          </a:xfrm>
        </p:grpSpPr>
        <p:pic>
          <p:nvPicPr>
            <p:cNvPr id="15" name="Picture 14">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21" name="Rectangle 20">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7"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#2170701 (CD)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8 – Code Generation</a:t>
            </a:r>
          </a:p>
        </p:txBody>
      </p:sp>
      <p:sp>
        <p:nvSpPr>
          <p:cNvPr id="28"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29"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cxnSp>
        <p:nvCxnSpPr>
          <p:cNvPr id="30" name="Straight Connector 2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6085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0E47A1"/>
                    </a:gs>
                    <a:gs pos="100000">
                      <a:srgbClr val="03A9F5"/>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9" name="Group 8">
            <a:extLst>
              <a:ext uri="{FF2B5EF4-FFF2-40B4-BE49-F238E27FC236}">
                <a16:creationId xmlns:a16="http://schemas.microsoft.com/office/drawing/2014/main" id="{2802A992-B18A-47D4-8497-02E7586DF58D}"/>
              </a:ext>
            </a:extLst>
          </p:cNvPr>
          <p:cNvGrpSpPr/>
          <p:nvPr/>
        </p:nvGrpSpPr>
        <p:grpSpPr>
          <a:xfrm>
            <a:off x="9437223" y="6087939"/>
            <a:ext cx="2554143" cy="587454"/>
            <a:chOff x="131177" y="5775962"/>
            <a:chExt cx="2530239" cy="581956"/>
          </a:xfrm>
        </p:grpSpPr>
        <p:pic>
          <p:nvPicPr>
            <p:cNvPr id="13" name="Picture 12">
              <a:extLst>
                <a:ext uri="{FF2B5EF4-FFF2-40B4-BE49-F238E27FC236}">
                  <a16:creationId xmlns:a16="http://schemas.microsoft.com/office/drawing/2014/main"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a16="http://schemas.microsoft.com/office/drawing/2014/main"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5" name="Picture 14">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16"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18" name="Picture 17">
            <a:extLst>
              <a:ext uri="{FF2B5EF4-FFF2-40B4-BE49-F238E27FC236}">
                <a16:creationId xmlns:a16="http://schemas.microsoft.com/office/drawing/2014/main"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437223" y="6087939"/>
            <a:ext cx="2554142" cy="587453"/>
          </a:xfrm>
          <a:prstGeom prst="rect">
            <a:avLst/>
          </a:prstGeom>
        </p:spPr>
      </p:pic>
    </p:spTree>
    <p:extLst>
      <p:ext uri="{BB962C8B-B14F-4D97-AF65-F5344CB8AC3E}">
        <p14:creationId xmlns:p14="http://schemas.microsoft.com/office/powerpoint/2010/main" val="517909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E191CF5-3D57-422B-B2EB-FF235E30DB22}"/>
              </a:ext>
            </a:extLst>
          </p:cNvPr>
          <p:cNvGrpSpPr/>
          <p:nvPr/>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9"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#2170701 (CD)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8 – Code Generation</a:t>
            </a:r>
          </a:p>
        </p:txBody>
      </p:sp>
      <p:sp>
        <p:nvSpPr>
          <p:cNvPr id="20"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1" name="Straight Connector 20">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FE191CF5-3D57-422B-B2EB-FF235E30DB22}"/>
              </a:ext>
            </a:extLst>
          </p:cNvPr>
          <p:cNvGrpSpPr/>
          <p:nvPr userDrawn="1"/>
        </p:nvGrpSpPr>
        <p:grpSpPr>
          <a:xfrm>
            <a:off x="9576895" y="99192"/>
            <a:ext cx="2554143" cy="587454"/>
            <a:chOff x="131177" y="5775962"/>
            <a:chExt cx="2530239" cy="581956"/>
          </a:xfrm>
        </p:grpSpPr>
        <p:pic>
          <p:nvPicPr>
            <p:cNvPr id="24" name="Picture 23">
              <a:extLst>
                <a:ext uri="{FF2B5EF4-FFF2-40B4-BE49-F238E27FC236}">
                  <a16:creationId xmlns:a16="http://schemas.microsoft.com/office/drawing/2014/main"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25" name="Rectangle 24">
              <a:extLst>
                <a:ext uri="{FF2B5EF4-FFF2-40B4-BE49-F238E27FC236}">
                  <a16:creationId xmlns:a16="http://schemas.microsoft.com/office/drawing/2014/main"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56461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913602D2-CAF0-4790-95E8-87990761ED0C}"/>
              </a:ext>
            </a:extLst>
          </p:cNvPr>
          <p:cNvGrpSpPr/>
          <p:nvPr/>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9"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#2170701 (CD)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8 – Code Generation</a:t>
            </a:r>
          </a:p>
        </p:txBody>
      </p:sp>
      <p:sp>
        <p:nvSpPr>
          <p:cNvPr id="20"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1" name="Straight Connector 20">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913602D2-CAF0-4790-95E8-87990761ED0C}"/>
              </a:ext>
            </a:extLst>
          </p:cNvPr>
          <p:cNvGrpSpPr/>
          <p:nvPr userDrawn="1"/>
        </p:nvGrpSpPr>
        <p:grpSpPr>
          <a:xfrm>
            <a:off x="9576895" y="5890392"/>
            <a:ext cx="2554143" cy="587454"/>
            <a:chOff x="131177" y="5775962"/>
            <a:chExt cx="2530239" cy="581956"/>
          </a:xfrm>
        </p:grpSpPr>
        <p:pic>
          <p:nvPicPr>
            <p:cNvPr id="24" name="Picture 23">
              <a:extLst>
                <a:ext uri="{FF2B5EF4-FFF2-40B4-BE49-F238E27FC236}">
                  <a16:creationId xmlns:a16="http://schemas.microsoft.com/office/drawing/2014/main"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25" name="Rectangle 24">
              <a:extLst>
                <a:ext uri="{FF2B5EF4-FFF2-40B4-BE49-F238E27FC236}">
                  <a16:creationId xmlns:a16="http://schemas.microsoft.com/office/drawing/2014/main"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29579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15C60ED7-12D4-496E-AF73-0995BE8C12FD}"/>
              </a:ext>
            </a:extLst>
          </p:cNvPr>
          <p:cNvGrpSpPr/>
          <p:nvPr/>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Dixita</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B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Kagathara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9"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#2170701 (CD)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8 – Code Generation</a:t>
            </a:r>
          </a:p>
        </p:txBody>
      </p:sp>
      <p:sp>
        <p:nvSpPr>
          <p:cNvPr id="20"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1" name="Straight Connector 20">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15C60ED7-12D4-496E-AF73-0995BE8C12FD}"/>
              </a:ext>
            </a:extLst>
          </p:cNvPr>
          <p:cNvGrpSpPr/>
          <p:nvPr userDrawn="1"/>
        </p:nvGrpSpPr>
        <p:grpSpPr>
          <a:xfrm>
            <a:off x="128095" y="5890392"/>
            <a:ext cx="2554143" cy="587454"/>
            <a:chOff x="131177" y="5775962"/>
            <a:chExt cx="2530239" cy="581956"/>
          </a:xfrm>
        </p:grpSpPr>
        <p:pic>
          <p:nvPicPr>
            <p:cNvPr id="24" name="Picture 23">
              <a:extLst>
                <a:ext uri="{FF2B5EF4-FFF2-40B4-BE49-F238E27FC236}">
                  <a16:creationId xmlns:a16="http://schemas.microsoft.com/office/drawing/2014/main"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25" name="Rectangle 24">
              <a:extLst>
                <a:ext uri="{FF2B5EF4-FFF2-40B4-BE49-F238E27FC236}">
                  <a16:creationId xmlns:a16="http://schemas.microsoft.com/office/drawing/2014/main"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98580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5666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endParaRPr lang="en-US" dirty="0"/>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r>
              <a:rPr lang="en-US"/>
              <a:t>Click icon to add picture</a:t>
            </a:r>
          </a:p>
        </p:txBody>
      </p:sp>
      <p:pic>
        <p:nvPicPr>
          <p:cNvPr id="31" name="Picture 30">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4" name="TextBox 33">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35"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36"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7" name="Picture 36">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8" name="Picture 37">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39" name="Title 1">
            <a:extLst>
              <a:ext uri="{FF2B5EF4-FFF2-40B4-BE49-F238E27FC236}">
                <a16:creationId xmlns:a16="http://schemas.microsoft.com/office/drawing/2014/main" id="{A73F48F6-739E-4659-B107-DABA716A2F3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41" name="Picture 40">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42" name="Picture 41">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43" name="Text Placeholder 2">
            <a:extLst>
              <a:ext uri="{FF2B5EF4-FFF2-40B4-BE49-F238E27FC236}">
                <a16:creationId xmlns:a16="http://schemas.microsoft.com/office/drawing/2014/main"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44" name="Text Placeholder 2">
            <a:extLst>
              <a:ext uri="{FF2B5EF4-FFF2-40B4-BE49-F238E27FC236}">
                <a16:creationId xmlns:a16="http://schemas.microsoft.com/office/drawing/2014/main"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pic>
        <p:nvPicPr>
          <p:cNvPr id="46" name="Picture 45">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47" name="Picture 46">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pic>
        <p:nvPicPr>
          <p:cNvPr id="48" name="Picture 47"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611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9/9/2020</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592321225"/>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13" r:id="rId9"/>
    <p:sldLayoutId id="2147483716" r:id="rId10"/>
    <p:sldLayoutId id="2147483718" r:id="rId11"/>
    <p:sldLayoutId id="2147483670" r:id="rId12"/>
    <p:sldLayoutId id="2147483687" r:id="rId13"/>
    <p:sldLayoutId id="2147483688" r:id="rId14"/>
    <p:sldLayoutId id="2147483672" r:id="rId15"/>
    <p:sldLayoutId id="2147483689" r:id="rId16"/>
    <p:sldLayoutId id="2147483690" r:id="rId17"/>
    <p:sldLayoutId id="2147483673"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18" Type="http://schemas.openxmlformats.org/officeDocument/2006/relationships/image" Target="../media/image44.png"/><Relationship Id="rId26" Type="http://schemas.openxmlformats.org/officeDocument/2006/relationships/image" Target="../media/image52.png"/><Relationship Id="rId3" Type="http://schemas.openxmlformats.org/officeDocument/2006/relationships/image" Target="../media/image29.png"/><Relationship Id="rId21" Type="http://schemas.openxmlformats.org/officeDocument/2006/relationships/image" Target="../media/image47.png"/><Relationship Id="rId7" Type="http://schemas.openxmlformats.org/officeDocument/2006/relationships/image" Target="../media/image33.png"/><Relationship Id="rId12" Type="http://schemas.openxmlformats.org/officeDocument/2006/relationships/image" Target="../media/image38.png"/><Relationship Id="rId17" Type="http://schemas.openxmlformats.org/officeDocument/2006/relationships/image" Target="../media/image43.png"/><Relationship Id="rId25" Type="http://schemas.openxmlformats.org/officeDocument/2006/relationships/image" Target="../media/image51.png"/><Relationship Id="rId2" Type="http://schemas.openxmlformats.org/officeDocument/2006/relationships/image" Target="../media/image28.png"/><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1.xml"/><Relationship Id="rId6" Type="http://schemas.openxmlformats.org/officeDocument/2006/relationships/image" Target="../media/image32.png"/><Relationship Id="rId11" Type="http://schemas.openxmlformats.org/officeDocument/2006/relationships/image" Target="../media/image37.png"/><Relationship Id="rId24" Type="http://schemas.openxmlformats.org/officeDocument/2006/relationships/image" Target="../media/image50.png"/><Relationship Id="rId5" Type="http://schemas.openxmlformats.org/officeDocument/2006/relationships/image" Target="../media/image31.png"/><Relationship Id="rId15" Type="http://schemas.openxmlformats.org/officeDocument/2006/relationships/image" Target="../media/image41.png"/><Relationship Id="rId23" Type="http://schemas.openxmlformats.org/officeDocument/2006/relationships/image" Target="../media/image49.png"/><Relationship Id="rId10" Type="http://schemas.openxmlformats.org/officeDocument/2006/relationships/image" Target="../media/image36.png"/><Relationship Id="rId19" Type="http://schemas.openxmlformats.org/officeDocument/2006/relationships/image" Target="../media/image45.png"/><Relationship Id="rId4" Type="http://schemas.openxmlformats.org/officeDocument/2006/relationships/image" Target="../media/image30.png"/><Relationship Id="rId9" Type="http://schemas.openxmlformats.org/officeDocument/2006/relationships/image" Target="../media/image35.png"/><Relationship Id="rId14" Type="http://schemas.openxmlformats.org/officeDocument/2006/relationships/image" Target="../media/image40.png"/><Relationship Id="rId22" Type="http://schemas.openxmlformats.org/officeDocument/2006/relationships/image" Target="../media/image48.png"/><Relationship Id="rId27" Type="http://schemas.openxmlformats.org/officeDocument/2006/relationships/image" Target="../media/image5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65.png"/><Relationship Id="rId18" Type="http://schemas.openxmlformats.org/officeDocument/2006/relationships/image" Target="../media/image70.png"/><Relationship Id="rId26" Type="http://schemas.openxmlformats.org/officeDocument/2006/relationships/image" Target="../media/image78.png"/><Relationship Id="rId3" Type="http://schemas.openxmlformats.org/officeDocument/2006/relationships/image" Target="../media/image55.png"/><Relationship Id="rId21" Type="http://schemas.openxmlformats.org/officeDocument/2006/relationships/image" Target="../media/image73.png"/><Relationship Id="rId7" Type="http://schemas.openxmlformats.org/officeDocument/2006/relationships/image" Target="../media/image59.png"/><Relationship Id="rId12" Type="http://schemas.openxmlformats.org/officeDocument/2006/relationships/image" Target="../media/image64.png"/><Relationship Id="rId17" Type="http://schemas.openxmlformats.org/officeDocument/2006/relationships/image" Target="../media/image69.png"/><Relationship Id="rId25" Type="http://schemas.openxmlformats.org/officeDocument/2006/relationships/image" Target="../media/image77.png"/><Relationship Id="rId2" Type="http://schemas.openxmlformats.org/officeDocument/2006/relationships/image" Target="../media/image54.png"/><Relationship Id="rId16" Type="http://schemas.openxmlformats.org/officeDocument/2006/relationships/image" Target="../media/image68.png"/><Relationship Id="rId20" Type="http://schemas.openxmlformats.org/officeDocument/2006/relationships/image" Target="../media/image72.png"/><Relationship Id="rId1" Type="http://schemas.openxmlformats.org/officeDocument/2006/relationships/slideLayout" Target="../slideLayouts/slideLayout1.xml"/><Relationship Id="rId6" Type="http://schemas.openxmlformats.org/officeDocument/2006/relationships/image" Target="../media/image58.png"/><Relationship Id="rId11" Type="http://schemas.openxmlformats.org/officeDocument/2006/relationships/image" Target="../media/image63.png"/><Relationship Id="rId24" Type="http://schemas.openxmlformats.org/officeDocument/2006/relationships/image" Target="../media/image76.png"/><Relationship Id="rId5" Type="http://schemas.openxmlformats.org/officeDocument/2006/relationships/image" Target="../media/image57.png"/><Relationship Id="rId15" Type="http://schemas.openxmlformats.org/officeDocument/2006/relationships/image" Target="../media/image67.png"/><Relationship Id="rId23" Type="http://schemas.openxmlformats.org/officeDocument/2006/relationships/image" Target="../media/image75.png"/><Relationship Id="rId10" Type="http://schemas.openxmlformats.org/officeDocument/2006/relationships/image" Target="../media/image62.png"/><Relationship Id="rId19" Type="http://schemas.openxmlformats.org/officeDocument/2006/relationships/image" Target="../media/image71.png"/><Relationship Id="rId4" Type="http://schemas.openxmlformats.org/officeDocument/2006/relationships/image" Target="../media/image56.png"/><Relationship Id="rId9" Type="http://schemas.openxmlformats.org/officeDocument/2006/relationships/image" Target="../media/image61.png"/><Relationship Id="rId14" Type="http://schemas.openxmlformats.org/officeDocument/2006/relationships/image" Target="../media/image66.png"/><Relationship Id="rId22" Type="http://schemas.openxmlformats.org/officeDocument/2006/relationships/image" Target="../media/image74.png"/></Relationships>
</file>

<file path=ppt/slides/_rels/slide51.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83.png"/><Relationship Id="rId18" Type="http://schemas.openxmlformats.org/officeDocument/2006/relationships/image" Target="../media/image44.png"/><Relationship Id="rId26" Type="http://schemas.openxmlformats.org/officeDocument/2006/relationships/image" Target="../media/image85.png"/><Relationship Id="rId3" Type="http://schemas.openxmlformats.org/officeDocument/2006/relationships/image" Target="../media/image29.png"/><Relationship Id="rId21" Type="http://schemas.openxmlformats.org/officeDocument/2006/relationships/image" Target="../media/image47.png"/><Relationship Id="rId7" Type="http://schemas.openxmlformats.org/officeDocument/2006/relationships/image" Target="../media/image79.png"/><Relationship Id="rId12" Type="http://schemas.openxmlformats.org/officeDocument/2006/relationships/image" Target="../media/image82.png"/><Relationship Id="rId17" Type="http://schemas.openxmlformats.org/officeDocument/2006/relationships/image" Target="../media/image43.png"/><Relationship Id="rId25" Type="http://schemas.openxmlformats.org/officeDocument/2006/relationships/image" Target="../media/image84.png"/><Relationship Id="rId2" Type="http://schemas.openxmlformats.org/officeDocument/2006/relationships/image" Target="../media/image28.png"/><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1.xml"/><Relationship Id="rId6" Type="http://schemas.openxmlformats.org/officeDocument/2006/relationships/image" Target="../media/image32.png"/><Relationship Id="rId11" Type="http://schemas.openxmlformats.org/officeDocument/2006/relationships/image" Target="../media/image37.png"/><Relationship Id="rId24" Type="http://schemas.openxmlformats.org/officeDocument/2006/relationships/image" Target="../media/image50.png"/><Relationship Id="rId5" Type="http://schemas.openxmlformats.org/officeDocument/2006/relationships/image" Target="../media/image31.png"/><Relationship Id="rId15" Type="http://schemas.openxmlformats.org/officeDocument/2006/relationships/image" Target="../media/image41.png"/><Relationship Id="rId23" Type="http://schemas.openxmlformats.org/officeDocument/2006/relationships/image" Target="../media/image49.png"/><Relationship Id="rId10" Type="http://schemas.openxmlformats.org/officeDocument/2006/relationships/image" Target="../media/image81.png"/><Relationship Id="rId19" Type="http://schemas.openxmlformats.org/officeDocument/2006/relationships/image" Target="../media/image45.png"/><Relationship Id="rId4" Type="http://schemas.openxmlformats.org/officeDocument/2006/relationships/image" Target="../media/image30.png"/><Relationship Id="rId9" Type="http://schemas.openxmlformats.org/officeDocument/2006/relationships/image" Target="../media/image80.png"/><Relationship Id="rId14" Type="http://schemas.openxmlformats.org/officeDocument/2006/relationships/image" Target="../media/image40.png"/><Relationship Id="rId22" Type="http://schemas.openxmlformats.org/officeDocument/2006/relationships/image" Target="../media/image48.png"/></Relationships>
</file>

<file path=ppt/slides/_rels/slide52.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83.png"/><Relationship Id="rId18" Type="http://schemas.openxmlformats.org/officeDocument/2006/relationships/image" Target="../media/image44.png"/><Relationship Id="rId3" Type="http://schemas.openxmlformats.org/officeDocument/2006/relationships/image" Target="../media/image29.png"/><Relationship Id="rId21" Type="http://schemas.openxmlformats.org/officeDocument/2006/relationships/image" Target="../media/image47.png"/><Relationship Id="rId7" Type="http://schemas.openxmlformats.org/officeDocument/2006/relationships/image" Target="../media/image79.png"/><Relationship Id="rId12" Type="http://schemas.openxmlformats.org/officeDocument/2006/relationships/image" Target="../media/image82.png"/><Relationship Id="rId17" Type="http://schemas.openxmlformats.org/officeDocument/2006/relationships/image" Target="../media/image43.png"/><Relationship Id="rId25" Type="http://schemas.openxmlformats.org/officeDocument/2006/relationships/image" Target="../media/image86.png"/><Relationship Id="rId2" Type="http://schemas.openxmlformats.org/officeDocument/2006/relationships/image" Target="../media/image28.png"/><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1.xml"/><Relationship Id="rId6" Type="http://schemas.openxmlformats.org/officeDocument/2006/relationships/image" Target="../media/image32.png"/><Relationship Id="rId11" Type="http://schemas.openxmlformats.org/officeDocument/2006/relationships/image" Target="../media/image37.png"/><Relationship Id="rId24" Type="http://schemas.openxmlformats.org/officeDocument/2006/relationships/image" Target="../media/image50.png"/><Relationship Id="rId5" Type="http://schemas.openxmlformats.org/officeDocument/2006/relationships/image" Target="../media/image31.png"/><Relationship Id="rId15" Type="http://schemas.openxmlformats.org/officeDocument/2006/relationships/image" Target="../media/image41.png"/><Relationship Id="rId23" Type="http://schemas.openxmlformats.org/officeDocument/2006/relationships/image" Target="../media/image49.png"/><Relationship Id="rId10" Type="http://schemas.openxmlformats.org/officeDocument/2006/relationships/image" Target="../media/image81.png"/><Relationship Id="rId19" Type="http://schemas.openxmlformats.org/officeDocument/2006/relationships/image" Target="../media/image45.png"/><Relationship Id="rId4" Type="http://schemas.openxmlformats.org/officeDocument/2006/relationships/image" Target="../media/image30.png"/><Relationship Id="rId9" Type="http://schemas.openxmlformats.org/officeDocument/2006/relationships/image" Target="../media/image80.png"/><Relationship Id="rId14" Type="http://schemas.openxmlformats.org/officeDocument/2006/relationships/image" Target="../media/image40.png"/><Relationship Id="rId22" Type="http://schemas.openxmlformats.org/officeDocument/2006/relationships/image" Target="../media/image48.png"/></Relationships>
</file>

<file path=ppt/slides/_rels/slide53.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83.png"/><Relationship Id="rId18" Type="http://schemas.openxmlformats.org/officeDocument/2006/relationships/image" Target="../media/image44.png"/><Relationship Id="rId3" Type="http://schemas.openxmlformats.org/officeDocument/2006/relationships/image" Target="../media/image29.png"/><Relationship Id="rId21" Type="http://schemas.openxmlformats.org/officeDocument/2006/relationships/image" Target="../media/image47.png"/><Relationship Id="rId7" Type="http://schemas.openxmlformats.org/officeDocument/2006/relationships/image" Target="../media/image79.png"/><Relationship Id="rId12" Type="http://schemas.openxmlformats.org/officeDocument/2006/relationships/image" Target="../media/image82.png"/><Relationship Id="rId17" Type="http://schemas.openxmlformats.org/officeDocument/2006/relationships/image" Target="../media/image43.png"/><Relationship Id="rId2" Type="http://schemas.openxmlformats.org/officeDocument/2006/relationships/image" Target="../media/image28.png"/><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5" Type="http://schemas.openxmlformats.org/officeDocument/2006/relationships/image" Target="../media/image41.png"/><Relationship Id="rId10" Type="http://schemas.openxmlformats.org/officeDocument/2006/relationships/image" Target="../media/image81.png"/><Relationship Id="rId19" Type="http://schemas.openxmlformats.org/officeDocument/2006/relationships/image" Target="../media/image45.png"/><Relationship Id="rId4" Type="http://schemas.openxmlformats.org/officeDocument/2006/relationships/image" Target="../media/image30.png"/><Relationship Id="rId9" Type="http://schemas.openxmlformats.org/officeDocument/2006/relationships/image" Target="../media/image80.png"/><Relationship Id="rId14" Type="http://schemas.openxmlformats.org/officeDocument/2006/relationships/image" Target="../media/image40.png"/><Relationship Id="rId22" Type="http://schemas.openxmlformats.org/officeDocument/2006/relationships/image" Target="../media/image48.png"/></Relationships>
</file>

<file path=ppt/slides/_rels/slide54.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94.png"/><Relationship Id="rId13" Type="http://schemas.openxmlformats.org/officeDocument/2006/relationships/image" Target="../media/image99.png"/><Relationship Id="rId3" Type="http://schemas.openxmlformats.org/officeDocument/2006/relationships/image" Target="../media/image89.png"/><Relationship Id="rId7" Type="http://schemas.openxmlformats.org/officeDocument/2006/relationships/image" Target="../media/image93.png"/><Relationship Id="rId12" Type="http://schemas.openxmlformats.org/officeDocument/2006/relationships/image" Target="../media/image98.png"/><Relationship Id="rId17" Type="http://schemas.openxmlformats.org/officeDocument/2006/relationships/image" Target="../media/image103.png"/><Relationship Id="rId2" Type="http://schemas.openxmlformats.org/officeDocument/2006/relationships/image" Target="../media/image88.png"/><Relationship Id="rId16" Type="http://schemas.openxmlformats.org/officeDocument/2006/relationships/image" Target="../media/image102.png"/><Relationship Id="rId1" Type="http://schemas.openxmlformats.org/officeDocument/2006/relationships/slideLayout" Target="../slideLayouts/slideLayout2.xml"/><Relationship Id="rId6" Type="http://schemas.openxmlformats.org/officeDocument/2006/relationships/image" Target="../media/image92.png"/><Relationship Id="rId11" Type="http://schemas.openxmlformats.org/officeDocument/2006/relationships/image" Target="../media/image97.png"/><Relationship Id="rId5" Type="http://schemas.openxmlformats.org/officeDocument/2006/relationships/image" Target="../media/image91.png"/><Relationship Id="rId15" Type="http://schemas.openxmlformats.org/officeDocument/2006/relationships/image" Target="../media/image101.png"/><Relationship Id="rId10" Type="http://schemas.openxmlformats.org/officeDocument/2006/relationships/image" Target="../media/image96.png"/><Relationship Id="rId4" Type="http://schemas.openxmlformats.org/officeDocument/2006/relationships/image" Target="../media/image90.png"/><Relationship Id="rId9" Type="http://schemas.openxmlformats.org/officeDocument/2006/relationships/image" Target="../media/image95.png"/><Relationship Id="rId14" Type="http://schemas.openxmlformats.org/officeDocument/2006/relationships/image" Target="../media/image10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800" b="0" dirty="0">
                <a:latin typeface="Roboto Condensed Light" panose="02000000000000000000" pitchFamily="2" charset="0"/>
                <a:ea typeface="Roboto Condensed Light" panose="02000000000000000000" pitchFamily="2" charset="0"/>
              </a:rPr>
              <a:t>Unit</a:t>
            </a:r>
            <a:r>
              <a:rPr lang="en-US" dirty="0"/>
              <a:t> </a:t>
            </a:r>
            <a:r>
              <a:rPr lang="en-US" sz="4800" b="0" dirty="0">
                <a:latin typeface="Roboto Condensed Light" panose="02000000000000000000" pitchFamily="2" charset="0"/>
                <a:ea typeface="Roboto Condensed Light" panose="02000000000000000000" pitchFamily="2" charset="0"/>
              </a:rPr>
              <a:t>– 8</a:t>
            </a:r>
            <a:br>
              <a:rPr lang="en-US" dirty="0"/>
            </a:br>
            <a:r>
              <a:rPr lang="en-US" sz="4800" b="0" dirty="0"/>
              <a:t>Code Generation</a:t>
            </a:r>
            <a:endParaRPr lang="en-US" sz="4800" dirty="0"/>
          </a:p>
        </p:txBody>
      </p:sp>
      <p:sp>
        <p:nvSpPr>
          <p:cNvPr id="16" name="Text Placeholder 15">
            <a:extLst>
              <a:ext uri="{FF2B5EF4-FFF2-40B4-BE49-F238E27FC236}">
                <a16:creationId xmlns:a16="http://schemas.microsoft.com/office/drawing/2014/main" id="{05EEC38D-B69A-4F45-9CFB-3F832F2054F3}"/>
              </a:ext>
            </a:extLst>
          </p:cNvPr>
          <p:cNvSpPr>
            <a:spLocks noGrp="1"/>
          </p:cNvSpPr>
          <p:nvPr>
            <p:ph type="body" sz="quarter" idx="11"/>
          </p:nvPr>
        </p:nvSpPr>
        <p:spPr/>
        <p:txBody>
          <a:bodyPr/>
          <a:lstStyle/>
          <a:p>
            <a:r>
              <a:rPr lang="en-US" dirty="0"/>
              <a:t>dixita.kagathara@darshan.ac.in</a:t>
            </a:r>
          </a:p>
        </p:txBody>
      </p:sp>
      <p:sp>
        <p:nvSpPr>
          <p:cNvPr id="17" name="Text Placeholder 16">
            <a:extLst>
              <a:ext uri="{FF2B5EF4-FFF2-40B4-BE49-F238E27FC236}">
                <a16:creationId xmlns:a16="http://schemas.microsoft.com/office/drawing/2014/main" id="{3B892750-977A-4A19-B627-46C829D9CDA2}"/>
              </a:ext>
            </a:extLst>
          </p:cNvPr>
          <p:cNvSpPr>
            <a:spLocks noGrp="1"/>
          </p:cNvSpPr>
          <p:nvPr>
            <p:ph type="body" sz="quarter" idx="12"/>
          </p:nvPr>
        </p:nvSpPr>
        <p:spPr/>
        <p:txBody>
          <a:bodyPr/>
          <a:lstStyle/>
          <a:p>
            <a:r>
              <a:rPr lang="en-US" dirty="0"/>
              <a:t>+91 - 97277 47317 (CE Department)</a:t>
            </a:r>
          </a:p>
        </p:txBody>
      </p:sp>
      <p:sp>
        <p:nvSpPr>
          <p:cNvPr id="18" name="Text Placeholder 17">
            <a:extLst>
              <a:ext uri="{FF2B5EF4-FFF2-40B4-BE49-F238E27FC236}">
                <a16:creationId xmlns:a16="http://schemas.microsoft.com/office/drawing/2014/main" id="{DDD3C75D-9CAD-401D-B6F2-D687EEC3CDEC}"/>
              </a:ext>
            </a:extLst>
          </p:cNvPr>
          <p:cNvSpPr>
            <a:spLocks noGrp="1"/>
          </p:cNvSpPr>
          <p:nvPr>
            <p:ph type="body" sz="quarter" idx="13"/>
          </p:nvPr>
        </p:nvSpPr>
        <p:spPr/>
        <p:txBody>
          <a:bodyPr/>
          <a:lstStyle/>
          <a:p>
            <a:r>
              <a:rPr lang="en-US" dirty="0"/>
              <a:t>Computer Engineering Department</a:t>
            </a:r>
          </a:p>
        </p:txBody>
      </p:sp>
      <p:sp>
        <p:nvSpPr>
          <p:cNvPr id="19" name="Text Placeholder 18">
            <a:extLst>
              <a:ext uri="{FF2B5EF4-FFF2-40B4-BE49-F238E27FC236}">
                <a16:creationId xmlns:a16="http://schemas.microsoft.com/office/drawing/2014/main" id="{D6DA44CB-50AE-4D51-AC18-616176252887}"/>
              </a:ext>
            </a:extLst>
          </p:cNvPr>
          <p:cNvSpPr>
            <a:spLocks noGrp="1"/>
          </p:cNvSpPr>
          <p:nvPr>
            <p:ph type="body" sz="quarter" idx="14"/>
          </p:nvPr>
        </p:nvSpPr>
        <p:spPr/>
        <p:txBody>
          <a:bodyPr/>
          <a:lstStyle/>
          <a:p>
            <a:r>
              <a:rPr lang="en-US" dirty="0"/>
              <a:t>Prof. </a:t>
            </a:r>
            <a:r>
              <a:rPr lang="en-US" dirty="0" err="1"/>
              <a:t>Dixita</a:t>
            </a:r>
            <a:r>
              <a:rPr lang="en-US" dirty="0"/>
              <a:t> B. </a:t>
            </a:r>
            <a:r>
              <a:rPr lang="en-US" dirty="0" err="1"/>
              <a:t>Kagathara</a:t>
            </a:r>
            <a:endParaRPr lang="en-US" dirty="0"/>
          </a:p>
        </p:txBody>
      </p:sp>
      <p:sp>
        <p:nvSpPr>
          <p:cNvPr id="20" name="Text Placeholder 19">
            <a:extLst>
              <a:ext uri="{FF2B5EF4-FFF2-40B4-BE49-F238E27FC236}">
                <a16:creationId xmlns:a16="http://schemas.microsoft.com/office/drawing/2014/main" id="{FF5B8673-7BA1-4EA7-991A-5F4DCD3054D0}"/>
              </a:ext>
            </a:extLst>
          </p:cNvPr>
          <p:cNvSpPr>
            <a:spLocks noGrp="1"/>
          </p:cNvSpPr>
          <p:nvPr>
            <p:ph type="body" sz="quarter" idx="16"/>
          </p:nvPr>
        </p:nvSpPr>
        <p:spPr/>
        <p:txBody>
          <a:bodyPr/>
          <a:lstStyle/>
          <a:p>
            <a:r>
              <a:rPr lang="en-US" b="1" dirty="0"/>
              <a:t>Compiler Design </a:t>
            </a:r>
            <a:r>
              <a:rPr lang="en-US" dirty="0">
                <a:latin typeface="Roboto Condensed Light" panose="02000000000000000000" pitchFamily="2" charset="0"/>
                <a:ea typeface="Roboto Condensed Light" panose="02000000000000000000" pitchFamily="2" charset="0"/>
              </a:rPr>
              <a:t>(CD)</a:t>
            </a:r>
          </a:p>
          <a:p>
            <a:r>
              <a:rPr lang="en-US" dirty="0">
                <a:latin typeface="Roboto Condensed Light" panose="02000000000000000000" pitchFamily="2" charset="0"/>
                <a:ea typeface="Roboto Condensed Light" panose="02000000000000000000" pitchFamily="2" charset="0"/>
              </a:rPr>
              <a:t>GTU # 2170701</a:t>
            </a:r>
          </a:p>
        </p:txBody>
      </p:sp>
      <p:pic>
        <p:nvPicPr>
          <p:cNvPr id="3" name="Picture Placeholder 2"/>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443203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Choice of evaluation</a:t>
            </a:r>
          </a:p>
        </p:txBody>
      </p:sp>
      <p:sp>
        <p:nvSpPr>
          <p:cNvPr id="3" name="Content Placeholder 2"/>
          <p:cNvSpPr>
            <a:spLocks noGrp="1"/>
          </p:cNvSpPr>
          <p:nvPr>
            <p:ph idx="1"/>
          </p:nvPr>
        </p:nvSpPr>
        <p:spPr/>
        <p:txBody>
          <a:bodyPr/>
          <a:lstStyle/>
          <a:p>
            <a:pPr lvl="0"/>
            <a:r>
              <a:rPr lang="en-US" dirty="0"/>
              <a:t>The </a:t>
            </a:r>
            <a:r>
              <a:rPr lang="en-US" dirty="0">
                <a:solidFill>
                  <a:srgbClr val="C00000"/>
                </a:solidFill>
              </a:rPr>
              <a:t>order in which computations are performed </a:t>
            </a:r>
            <a:r>
              <a:rPr lang="en-US" dirty="0"/>
              <a:t>can affect the efficiency of the target code. </a:t>
            </a:r>
          </a:p>
          <a:p>
            <a:pPr lvl="0"/>
            <a:r>
              <a:rPr lang="en-US" dirty="0"/>
              <a:t>Some computation orders require fewer registers to hold intermediate results than others. </a:t>
            </a:r>
          </a:p>
          <a:p>
            <a:pPr lvl="0"/>
            <a:r>
              <a:rPr lang="en-US" dirty="0"/>
              <a:t>Picking a best order is another difficult, </a:t>
            </a:r>
            <a:r>
              <a:rPr lang="en-US" dirty="0">
                <a:solidFill>
                  <a:srgbClr val="C00000"/>
                </a:solidFill>
              </a:rPr>
              <a:t>NP-complete problem</a:t>
            </a:r>
            <a:r>
              <a:rPr lang="en-US" dirty="0"/>
              <a:t>.</a:t>
            </a:r>
          </a:p>
          <a:p>
            <a:endParaRPr lang="en-US" dirty="0"/>
          </a:p>
        </p:txBody>
      </p:sp>
    </p:spTree>
    <p:extLst>
      <p:ext uri="{BB962C8B-B14F-4D97-AF65-F5344CB8AC3E}">
        <p14:creationId xmlns:p14="http://schemas.microsoft.com/office/powerpoint/2010/main" val="4120149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 to code generation </a:t>
            </a:r>
          </a:p>
        </p:txBody>
      </p:sp>
      <p:sp>
        <p:nvSpPr>
          <p:cNvPr id="3" name="Content Placeholder 2"/>
          <p:cNvSpPr>
            <a:spLocks noGrp="1"/>
          </p:cNvSpPr>
          <p:nvPr>
            <p:ph idx="1"/>
          </p:nvPr>
        </p:nvSpPr>
        <p:spPr/>
        <p:txBody>
          <a:bodyPr/>
          <a:lstStyle/>
          <a:p>
            <a:pPr lvl="0"/>
            <a:r>
              <a:rPr lang="en-GB" dirty="0"/>
              <a:t>The most important criterion for a code generator is that it produces correct code. </a:t>
            </a:r>
            <a:endParaRPr lang="en-US" dirty="0"/>
          </a:p>
          <a:p>
            <a:pPr lvl="0"/>
            <a:r>
              <a:rPr lang="en-GB" dirty="0"/>
              <a:t>The design of code generator should be in such a way so it can be implemented, tested, and maintained easily.</a:t>
            </a:r>
            <a:endParaRPr lang="en-US" dirty="0"/>
          </a:p>
          <a:p>
            <a:endParaRPr lang="en-US" dirty="0"/>
          </a:p>
        </p:txBody>
      </p:sp>
    </p:spTree>
    <p:extLst>
      <p:ext uri="{BB962C8B-B14F-4D97-AF65-F5344CB8AC3E}">
        <p14:creationId xmlns:p14="http://schemas.microsoft.com/office/powerpoint/2010/main" val="629679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Target Machine</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6277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machine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0"/>
                <a:r>
                  <a:rPr lang="en-US" dirty="0"/>
                  <a:t>We will assume our target computer models a three-address machine with load and store operations, computation operations, jump operations, and conditional jumps. </a:t>
                </a:r>
              </a:p>
              <a:p>
                <a:pPr lvl="0"/>
                <a:r>
                  <a:rPr lang="en-US" dirty="0"/>
                  <a:t>The underlying computer is a byte-addressable machine with </a:t>
                </a:r>
                <a14:m>
                  <m:oMath xmlns:m="http://schemas.openxmlformats.org/officeDocument/2006/math">
                    <m:r>
                      <a:rPr lang="en-US" i="1" dirty="0">
                        <a:latin typeface="Cambria Math" panose="02040503050406030204" pitchFamily="18" charset="0"/>
                      </a:rPr>
                      <m:t>𝑛</m:t>
                    </m:r>
                  </m:oMath>
                </a14:m>
                <a:r>
                  <a:rPr lang="en-US" dirty="0"/>
                  <a:t> general-purpose registers, </a:t>
                </a:r>
                <a14:m>
                  <m:oMath xmlns:m="http://schemas.openxmlformats.org/officeDocument/2006/math">
                    <m:r>
                      <a:rPr lang="en-US" i="1" dirty="0">
                        <a:latin typeface="Cambria Math" panose="02040503050406030204" pitchFamily="18" charset="0"/>
                      </a:rPr>
                      <m:t>𝑅</m:t>
                    </m:r>
                    <m:r>
                      <a:rPr lang="en-US" i="1" baseline="-25000" dirty="0">
                        <a:latin typeface="Cambria Math" panose="02040503050406030204" pitchFamily="18" charset="0"/>
                      </a:rPr>
                      <m:t>0</m:t>
                    </m:r>
                    <m:r>
                      <a:rPr lang="en-US" i="1" dirty="0">
                        <a:latin typeface="Cambria Math" panose="02040503050406030204" pitchFamily="18" charset="0"/>
                      </a:rPr>
                      <m:t>, </m:t>
                    </m:r>
                    <m:r>
                      <a:rPr lang="en-US" i="1" dirty="0">
                        <a:latin typeface="Cambria Math" panose="02040503050406030204" pitchFamily="18" charset="0"/>
                      </a:rPr>
                      <m:t>𝑅</m:t>
                    </m:r>
                    <m:r>
                      <a:rPr lang="en-US" i="1" baseline="-25000" dirty="0">
                        <a:latin typeface="Cambria Math" panose="02040503050406030204" pitchFamily="18" charset="0"/>
                      </a:rPr>
                      <m:t>1</m:t>
                    </m:r>
                    <m:r>
                      <a:rPr lang="en-US" i="1" dirty="0">
                        <a:latin typeface="Cambria Math" panose="02040503050406030204" pitchFamily="18" charset="0"/>
                      </a:rPr>
                      <m:t>, . . . , </m:t>
                    </m:r>
                    <m:r>
                      <a:rPr lang="en-US" i="1" dirty="0">
                        <a:latin typeface="Cambria Math" panose="02040503050406030204" pitchFamily="18" charset="0"/>
                      </a:rPr>
                      <m:t>𝑅𝑛</m:t>
                    </m:r>
                    <m:r>
                      <a:rPr lang="en-US" i="1" dirty="0">
                        <a:latin typeface="Cambria Math" panose="02040503050406030204" pitchFamily="18" charset="0"/>
                      </a:rPr>
                      <m:t> </m:t>
                    </m:r>
                  </m:oMath>
                </a14:m>
                <a:endParaRPr lang="en-US" dirty="0"/>
              </a:p>
              <a:p>
                <a:pPr lvl="0"/>
                <a:r>
                  <a:rPr lang="en-US" dirty="0"/>
                  <a:t>The two address instruction of the form:  </a:t>
                </a:r>
                <a:r>
                  <a:rPr lang="en-US" i="1" dirty="0">
                    <a:solidFill>
                      <a:srgbClr val="0E47A1"/>
                    </a:solidFill>
                  </a:rPr>
                  <a:t>op source, destination</a:t>
                </a:r>
                <a:endParaRPr lang="en-US" dirty="0">
                  <a:solidFill>
                    <a:srgbClr val="0E47A1"/>
                  </a:solidFill>
                </a:endParaRPr>
              </a:p>
              <a:p>
                <a:pPr lvl="0"/>
                <a:r>
                  <a:rPr lang="en-US" dirty="0"/>
                  <a:t>It has following </a:t>
                </a:r>
                <a:r>
                  <a:rPr lang="en-US" dirty="0" err="1"/>
                  <a:t>opcodes</a:t>
                </a:r>
                <a:r>
                  <a:rPr lang="en-US" dirty="0"/>
                  <a:t>:</a:t>
                </a:r>
              </a:p>
              <a:p>
                <a:pPr marL="0" indent="0">
                  <a:buNone/>
                </a:pPr>
                <a:r>
                  <a:rPr lang="en-US" dirty="0"/>
                  <a:t>	</a:t>
                </a:r>
                <a:r>
                  <a:rPr lang="en-US" dirty="0">
                    <a:solidFill>
                      <a:srgbClr val="0E47A1"/>
                    </a:solidFill>
                  </a:rPr>
                  <a:t>MOV (move source to destination)</a:t>
                </a:r>
              </a:p>
              <a:p>
                <a:pPr marL="0" indent="0">
                  <a:buNone/>
                </a:pPr>
                <a:r>
                  <a:rPr lang="en-US" dirty="0">
                    <a:solidFill>
                      <a:srgbClr val="0E47A1"/>
                    </a:solidFill>
                  </a:rPr>
                  <a:t>	ADD (add source to destination)</a:t>
                </a:r>
              </a:p>
              <a:p>
                <a:pPr marL="0" indent="0">
                  <a:buNone/>
                </a:pPr>
                <a:r>
                  <a:rPr lang="en-US" dirty="0">
                    <a:solidFill>
                      <a:srgbClr val="0E47A1"/>
                    </a:solidFill>
                  </a:rPr>
                  <a:t>	SUB (subtract source to destination)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16" t="-1418" r="-818"/>
                </a:stretch>
              </a:blipFill>
            </p:spPr>
            <p:txBody>
              <a:bodyPr/>
              <a:lstStyle/>
              <a:p>
                <a:r>
                  <a:rPr lang="en-US">
                    <a:noFill/>
                  </a:rPr>
                  <a:t> </a:t>
                </a:r>
              </a:p>
            </p:txBody>
          </p:sp>
        </mc:Fallback>
      </mc:AlternateContent>
    </p:spTree>
    <p:extLst>
      <p:ext uri="{BB962C8B-B14F-4D97-AF65-F5344CB8AC3E}">
        <p14:creationId xmlns:p14="http://schemas.microsoft.com/office/powerpoint/2010/main" val="3887297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Cost</a:t>
            </a:r>
          </a:p>
        </p:txBody>
      </p:sp>
      <p:sp>
        <p:nvSpPr>
          <p:cNvPr id="3" name="Content Placeholder 2"/>
          <p:cNvSpPr>
            <a:spLocks noGrp="1"/>
          </p:cNvSpPr>
          <p:nvPr>
            <p:ph idx="1"/>
          </p:nvPr>
        </p:nvSpPr>
        <p:spPr/>
        <p:txBody>
          <a:bodyPr/>
          <a:lstStyle/>
          <a:p>
            <a:pPr lvl="0"/>
            <a:r>
              <a:rPr lang="en-US" dirty="0"/>
              <a:t>The address modes together with the assembly language forms and associated cost as follows:</a:t>
            </a:r>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r>
              <a:rPr lang="en-US" dirty="0"/>
              <a:t>The instruction cost can be computed as one plus cost associated with the source and destination addressing modes given by </a:t>
            </a:r>
            <a:r>
              <a:rPr lang="en-US" dirty="0">
                <a:solidFill>
                  <a:srgbClr val="0E47A1"/>
                </a:solidFill>
              </a:rPr>
              <a:t>“extra cost”.</a:t>
            </a:r>
          </a:p>
          <a:p>
            <a:pPr lvl="0"/>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95307657"/>
              </p:ext>
            </p:extLst>
          </p:nvPr>
        </p:nvGraphicFramePr>
        <p:xfrm>
          <a:off x="2245487" y="1903926"/>
          <a:ext cx="7701026" cy="2971800"/>
        </p:xfrm>
        <a:graphic>
          <a:graphicData uri="http://schemas.openxmlformats.org/drawingml/2006/table">
            <a:tbl>
              <a:tblPr firstRow="1" bandRow="1">
                <a:tableStyleId>{D7AC3CCA-C797-4891-BE02-D94E43425B78}</a:tableStyleId>
              </a:tblPr>
              <a:tblGrid>
                <a:gridCol w="1858391">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2794635">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495300">
                <a:tc>
                  <a:txBody>
                    <a:bodyPr/>
                    <a:lstStyle/>
                    <a:p>
                      <a:pPr marL="0" marR="0" algn="ctr">
                        <a:lnSpc>
                          <a:spcPct val="115000"/>
                        </a:lnSpc>
                        <a:spcBef>
                          <a:spcPts val="0"/>
                        </a:spcBef>
                        <a:spcAft>
                          <a:spcPts val="0"/>
                        </a:spcAft>
                      </a:pPr>
                      <a:r>
                        <a:rPr lang="en-US" sz="2000" b="1" dirty="0">
                          <a:solidFill>
                            <a:srgbClr val="0E47A1"/>
                          </a:solidFill>
                          <a:effectLst/>
                          <a:latin typeface="+mj-lt"/>
                          <a:ea typeface="Calibri" panose="020F0502020204030204" pitchFamily="34" charset="0"/>
                          <a:cs typeface="Times New Roman" panose="02020603050405020304" pitchFamily="18" charset="0"/>
                        </a:rPr>
                        <a:t>Mode</a:t>
                      </a:r>
                      <a:endParaRPr lang="en-US" sz="2000" dirty="0">
                        <a:solidFill>
                          <a:srgbClr val="0E47A1"/>
                        </a:solidFill>
                        <a:effectLst/>
                        <a:latin typeface="+mj-lt"/>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15000"/>
                        </a:lnSpc>
                        <a:spcBef>
                          <a:spcPts val="0"/>
                        </a:spcBef>
                        <a:spcAft>
                          <a:spcPts val="0"/>
                        </a:spcAft>
                      </a:pPr>
                      <a:r>
                        <a:rPr lang="en-US" sz="2000" b="1" dirty="0">
                          <a:solidFill>
                            <a:srgbClr val="0E47A1"/>
                          </a:solidFill>
                          <a:effectLst/>
                          <a:latin typeface="+mj-lt"/>
                          <a:ea typeface="Calibri" panose="020F0502020204030204" pitchFamily="34" charset="0"/>
                          <a:cs typeface="Times New Roman" panose="02020603050405020304" pitchFamily="18" charset="0"/>
                        </a:rPr>
                        <a:t>Form</a:t>
                      </a:r>
                      <a:endParaRPr lang="en-US" sz="2000" dirty="0">
                        <a:solidFill>
                          <a:srgbClr val="0E47A1"/>
                        </a:solidFill>
                        <a:effectLst/>
                        <a:latin typeface="+mj-lt"/>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15000"/>
                        </a:lnSpc>
                        <a:spcBef>
                          <a:spcPts val="0"/>
                        </a:spcBef>
                        <a:spcAft>
                          <a:spcPts val="0"/>
                        </a:spcAft>
                      </a:pPr>
                      <a:r>
                        <a:rPr lang="en-US" sz="2000" b="1" dirty="0">
                          <a:solidFill>
                            <a:srgbClr val="0E47A1"/>
                          </a:solidFill>
                          <a:effectLst/>
                          <a:latin typeface="+mj-lt"/>
                          <a:ea typeface="Calibri" panose="020F0502020204030204" pitchFamily="34" charset="0"/>
                          <a:cs typeface="Times New Roman" panose="02020603050405020304" pitchFamily="18" charset="0"/>
                        </a:rPr>
                        <a:t>Address</a:t>
                      </a:r>
                      <a:endParaRPr lang="en-US" sz="2000" dirty="0">
                        <a:solidFill>
                          <a:srgbClr val="0E47A1"/>
                        </a:solidFill>
                        <a:effectLst/>
                        <a:latin typeface="+mj-lt"/>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15000"/>
                        </a:lnSpc>
                        <a:spcBef>
                          <a:spcPts val="0"/>
                        </a:spcBef>
                        <a:spcAft>
                          <a:spcPts val="0"/>
                        </a:spcAft>
                      </a:pPr>
                      <a:r>
                        <a:rPr lang="en-US" sz="2000" b="1" dirty="0">
                          <a:solidFill>
                            <a:srgbClr val="0E47A1"/>
                          </a:solidFill>
                          <a:effectLst/>
                          <a:latin typeface="+mj-lt"/>
                          <a:ea typeface="Calibri" panose="020F0502020204030204" pitchFamily="34" charset="0"/>
                          <a:cs typeface="Times New Roman" panose="02020603050405020304" pitchFamily="18" charset="0"/>
                        </a:rPr>
                        <a:t>Extra cost</a:t>
                      </a:r>
                      <a:endParaRPr lang="en-US" sz="2000" dirty="0">
                        <a:solidFill>
                          <a:srgbClr val="0E47A1"/>
                        </a:solidFill>
                        <a:effectLst/>
                        <a:latin typeface="+mj-lt"/>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0000"/>
                  </a:ext>
                </a:extLst>
              </a:tr>
              <a:tr h="495300">
                <a:tc>
                  <a:txBody>
                    <a:bodyPr/>
                    <a:lstStyle/>
                    <a:p>
                      <a:pPr marL="0" marR="0" algn="ctr">
                        <a:lnSpc>
                          <a:spcPct val="115000"/>
                        </a:lnSpc>
                        <a:spcBef>
                          <a:spcPts val="0"/>
                        </a:spcBef>
                        <a:spcAft>
                          <a:spcPts val="0"/>
                        </a:spcAft>
                      </a:pPr>
                      <a:r>
                        <a:rPr lang="en-US" sz="2000" dirty="0">
                          <a:effectLst/>
                          <a:latin typeface="+mj-lt"/>
                          <a:ea typeface="Calibri" panose="020F0502020204030204" pitchFamily="34" charset="0"/>
                          <a:cs typeface="Times New Roman" panose="02020603050405020304" pitchFamily="18" charset="0"/>
                        </a:rPr>
                        <a:t>Absolute</a:t>
                      </a:r>
                    </a:p>
                  </a:txBody>
                  <a:tcPr marL="68580" marR="68580" marT="0" marB="0">
                    <a:noFill/>
                  </a:tcPr>
                </a:tc>
                <a:tc>
                  <a:txBody>
                    <a:bodyPr/>
                    <a:lstStyle/>
                    <a:p>
                      <a:pPr marL="0" marR="0" algn="ctr">
                        <a:lnSpc>
                          <a:spcPct val="115000"/>
                        </a:lnSpc>
                        <a:spcBef>
                          <a:spcPts val="0"/>
                        </a:spcBef>
                        <a:spcAft>
                          <a:spcPts val="0"/>
                        </a:spcAft>
                      </a:pPr>
                      <a:r>
                        <a:rPr lang="en-US" sz="2000" dirty="0">
                          <a:effectLst/>
                          <a:latin typeface="+mj-lt"/>
                          <a:ea typeface="Calibri" panose="020F0502020204030204" pitchFamily="34" charset="0"/>
                          <a:cs typeface="Times New Roman" panose="02020603050405020304" pitchFamily="18" charset="0"/>
                        </a:rPr>
                        <a:t>M</a:t>
                      </a:r>
                    </a:p>
                  </a:txBody>
                  <a:tcPr marL="68580" marR="68580" marT="0" marB="0">
                    <a:noFill/>
                  </a:tcPr>
                </a:tc>
                <a:tc>
                  <a:txBody>
                    <a:bodyPr/>
                    <a:lstStyle/>
                    <a:p>
                      <a:pPr marL="0" marR="0" algn="ctr">
                        <a:lnSpc>
                          <a:spcPct val="115000"/>
                        </a:lnSpc>
                        <a:spcBef>
                          <a:spcPts val="0"/>
                        </a:spcBef>
                        <a:spcAft>
                          <a:spcPts val="0"/>
                        </a:spcAft>
                      </a:pPr>
                      <a:r>
                        <a:rPr lang="en-US" sz="2000">
                          <a:effectLst/>
                          <a:latin typeface="+mj-lt"/>
                          <a:ea typeface="Calibri" panose="020F0502020204030204" pitchFamily="34" charset="0"/>
                          <a:cs typeface="Times New Roman" panose="02020603050405020304" pitchFamily="18" charset="0"/>
                        </a:rPr>
                        <a:t>M</a:t>
                      </a:r>
                    </a:p>
                  </a:txBody>
                  <a:tcPr marL="68580" marR="68580" marT="0" marB="0">
                    <a:noFill/>
                  </a:tcPr>
                </a:tc>
                <a:tc>
                  <a:txBody>
                    <a:bodyPr/>
                    <a:lstStyle/>
                    <a:p>
                      <a:pPr marL="0" marR="0" algn="ctr">
                        <a:lnSpc>
                          <a:spcPct val="115000"/>
                        </a:lnSpc>
                        <a:spcBef>
                          <a:spcPts val="0"/>
                        </a:spcBef>
                        <a:spcAft>
                          <a:spcPts val="0"/>
                        </a:spcAft>
                      </a:pPr>
                      <a:r>
                        <a:rPr lang="en-US" sz="2000">
                          <a:effectLst/>
                          <a:latin typeface="+mj-lt"/>
                          <a:ea typeface="Calibri" panose="020F0502020204030204" pitchFamily="34" charset="0"/>
                          <a:cs typeface="Times New Roman" panose="02020603050405020304" pitchFamily="18" charset="0"/>
                        </a:rPr>
                        <a:t>1</a:t>
                      </a:r>
                    </a:p>
                  </a:txBody>
                  <a:tcPr marL="68580" marR="68580" marT="0" marB="0">
                    <a:noFill/>
                  </a:tcPr>
                </a:tc>
                <a:extLst>
                  <a:ext uri="{0D108BD9-81ED-4DB2-BD59-A6C34878D82A}">
                    <a16:rowId xmlns:a16="http://schemas.microsoft.com/office/drawing/2014/main" val="10001"/>
                  </a:ext>
                </a:extLst>
              </a:tr>
              <a:tr h="495300">
                <a:tc>
                  <a:txBody>
                    <a:bodyPr/>
                    <a:lstStyle/>
                    <a:p>
                      <a:pPr marL="0" marR="0" algn="ctr">
                        <a:lnSpc>
                          <a:spcPct val="115000"/>
                        </a:lnSpc>
                        <a:spcBef>
                          <a:spcPts val="0"/>
                        </a:spcBef>
                        <a:spcAft>
                          <a:spcPts val="0"/>
                        </a:spcAft>
                      </a:pPr>
                      <a:r>
                        <a:rPr lang="en-US" sz="2000">
                          <a:effectLst/>
                          <a:latin typeface="+mj-lt"/>
                          <a:ea typeface="Calibri" panose="020F0502020204030204" pitchFamily="34" charset="0"/>
                          <a:cs typeface="Times New Roman" panose="02020603050405020304" pitchFamily="18" charset="0"/>
                        </a:rPr>
                        <a:t>Register</a:t>
                      </a:r>
                    </a:p>
                  </a:txBody>
                  <a:tcPr marL="68580" marR="68580" marT="0" marB="0">
                    <a:noFill/>
                  </a:tcPr>
                </a:tc>
                <a:tc>
                  <a:txBody>
                    <a:bodyPr/>
                    <a:lstStyle/>
                    <a:p>
                      <a:pPr marL="0" marR="0" algn="ctr">
                        <a:lnSpc>
                          <a:spcPct val="115000"/>
                        </a:lnSpc>
                        <a:spcBef>
                          <a:spcPts val="0"/>
                        </a:spcBef>
                        <a:spcAft>
                          <a:spcPts val="0"/>
                        </a:spcAft>
                      </a:pPr>
                      <a:r>
                        <a:rPr lang="en-US" sz="2000" dirty="0">
                          <a:effectLst/>
                          <a:latin typeface="+mj-lt"/>
                          <a:ea typeface="Calibri" panose="020F0502020204030204" pitchFamily="34" charset="0"/>
                          <a:cs typeface="Times New Roman" panose="02020603050405020304" pitchFamily="18" charset="0"/>
                        </a:rPr>
                        <a:t>R</a:t>
                      </a:r>
                    </a:p>
                  </a:txBody>
                  <a:tcPr marL="68580" marR="68580" marT="0" marB="0">
                    <a:noFill/>
                  </a:tcPr>
                </a:tc>
                <a:tc>
                  <a:txBody>
                    <a:bodyPr/>
                    <a:lstStyle/>
                    <a:p>
                      <a:pPr marL="0" marR="0" algn="ctr">
                        <a:lnSpc>
                          <a:spcPct val="115000"/>
                        </a:lnSpc>
                        <a:spcBef>
                          <a:spcPts val="0"/>
                        </a:spcBef>
                        <a:spcAft>
                          <a:spcPts val="0"/>
                        </a:spcAft>
                      </a:pPr>
                      <a:r>
                        <a:rPr lang="en-US" sz="2000" dirty="0">
                          <a:effectLst/>
                          <a:latin typeface="+mj-lt"/>
                          <a:ea typeface="Calibri" panose="020F0502020204030204" pitchFamily="34" charset="0"/>
                          <a:cs typeface="Times New Roman" panose="02020603050405020304" pitchFamily="18" charset="0"/>
                        </a:rPr>
                        <a:t>R</a:t>
                      </a:r>
                    </a:p>
                  </a:txBody>
                  <a:tcPr marL="68580" marR="68580" marT="0" marB="0">
                    <a:noFill/>
                  </a:tcPr>
                </a:tc>
                <a:tc>
                  <a:txBody>
                    <a:bodyPr/>
                    <a:lstStyle/>
                    <a:p>
                      <a:pPr marL="0" marR="0" algn="ctr">
                        <a:lnSpc>
                          <a:spcPct val="115000"/>
                        </a:lnSpc>
                        <a:spcBef>
                          <a:spcPts val="0"/>
                        </a:spcBef>
                        <a:spcAft>
                          <a:spcPts val="0"/>
                        </a:spcAft>
                      </a:pPr>
                      <a:r>
                        <a:rPr lang="en-US" sz="2000">
                          <a:effectLst/>
                          <a:latin typeface="+mj-lt"/>
                          <a:ea typeface="Calibri" panose="020F0502020204030204" pitchFamily="34" charset="0"/>
                          <a:cs typeface="Times New Roman" panose="02020603050405020304" pitchFamily="18" charset="0"/>
                        </a:rPr>
                        <a:t>0</a:t>
                      </a:r>
                    </a:p>
                  </a:txBody>
                  <a:tcPr marL="68580" marR="68580" marT="0" marB="0">
                    <a:noFill/>
                  </a:tcPr>
                </a:tc>
                <a:extLst>
                  <a:ext uri="{0D108BD9-81ED-4DB2-BD59-A6C34878D82A}">
                    <a16:rowId xmlns:a16="http://schemas.microsoft.com/office/drawing/2014/main" val="10002"/>
                  </a:ext>
                </a:extLst>
              </a:tr>
              <a:tr h="495300">
                <a:tc>
                  <a:txBody>
                    <a:bodyPr/>
                    <a:lstStyle/>
                    <a:p>
                      <a:pPr marL="0" marR="0" algn="ctr">
                        <a:lnSpc>
                          <a:spcPct val="115000"/>
                        </a:lnSpc>
                        <a:spcBef>
                          <a:spcPts val="0"/>
                        </a:spcBef>
                        <a:spcAft>
                          <a:spcPts val="0"/>
                        </a:spcAft>
                      </a:pPr>
                      <a:r>
                        <a:rPr lang="en-US" sz="2000">
                          <a:effectLst/>
                          <a:latin typeface="+mj-lt"/>
                          <a:ea typeface="Calibri" panose="020F0502020204030204" pitchFamily="34" charset="0"/>
                          <a:cs typeface="Times New Roman" panose="02020603050405020304" pitchFamily="18" charset="0"/>
                        </a:rPr>
                        <a:t>Indexed</a:t>
                      </a:r>
                    </a:p>
                  </a:txBody>
                  <a:tcPr marL="68580" marR="68580" marT="0" marB="0">
                    <a:noFill/>
                  </a:tcPr>
                </a:tc>
                <a:tc>
                  <a:txBody>
                    <a:bodyPr/>
                    <a:lstStyle/>
                    <a:p>
                      <a:pPr marL="0" marR="0" algn="ctr">
                        <a:lnSpc>
                          <a:spcPct val="115000"/>
                        </a:lnSpc>
                        <a:spcBef>
                          <a:spcPts val="0"/>
                        </a:spcBef>
                        <a:spcAft>
                          <a:spcPts val="0"/>
                        </a:spcAft>
                      </a:pPr>
                      <a:r>
                        <a:rPr lang="en-US" sz="2000" dirty="0">
                          <a:effectLst/>
                          <a:latin typeface="+mj-lt"/>
                          <a:ea typeface="Calibri" panose="020F0502020204030204" pitchFamily="34" charset="0"/>
                          <a:cs typeface="Times New Roman" panose="02020603050405020304" pitchFamily="18" charset="0"/>
                        </a:rPr>
                        <a:t>k(R)</a:t>
                      </a:r>
                    </a:p>
                  </a:txBody>
                  <a:tcPr marL="68580" marR="68580" marT="0" marB="0">
                    <a:noFill/>
                  </a:tcPr>
                </a:tc>
                <a:tc>
                  <a:txBody>
                    <a:bodyPr/>
                    <a:lstStyle/>
                    <a:p>
                      <a:pPr marL="0" marR="0" algn="ctr">
                        <a:lnSpc>
                          <a:spcPct val="115000"/>
                        </a:lnSpc>
                        <a:spcBef>
                          <a:spcPts val="0"/>
                        </a:spcBef>
                        <a:spcAft>
                          <a:spcPts val="0"/>
                        </a:spcAft>
                      </a:pPr>
                      <a:r>
                        <a:rPr lang="en-US" sz="2000" dirty="0">
                          <a:effectLst/>
                          <a:latin typeface="+mj-lt"/>
                          <a:ea typeface="Calibri" panose="020F0502020204030204" pitchFamily="34" charset="0"/>
                          <a:cs typeface="Times New Roman" panose="02020603050405020304" pitchFamily="18" charset="0"/>
                        </a:rPr>
                        <a:t>k +contents(R)</a:t>
                      </a:r>
                    </a:p>
                  </a:txBody>
                  <a:tcPr marL="68580" marR="68580" marT="0" marB="0">
                    <a:noFill/>
                  </a:tcPr>
                </a:tc>
                <a:tc>
                  <a:txBody>
                    <a:bodyPr/>
                    <a:lstStyle/>
                    <a:p>
                      <a:pPr marL="0" marR="0" algn="ctr">
                        <a:lnSpc>
                          <a:spcPct val="115000"/>
                        </a:lnSpc>
                        <a:spcBef>
                          <a:spcPts val="0"/>
                        </a:spcBef>
                        <a:spcAft>
                          <a:spcPts val="0"/>
                        </a:spcAft>
                      </a:pPr>
                      <a:r>
                        <a:rPr lang="en-US" sz="2000">
                          <a:effectLst/>
                          <a:latin typeface="+mj-lt"/>
                          <a:ea typeface="Calibri" panose="020F0502020204030204" pitchFamily="34" charset="0"/>
                          <a:cs typeface="Times New Roman" panose="02020603050405020304" pitchFamily="18" charset="0"/>
                        </a:rPr>
                        <a:t>1</a:t>
                      </a:r>
                    </a:p>
                  </a:txBody>
                  <a:tcPr marL="68580" marR="68580" marT="0" marB="0">
                    <a:noFill/>
                  </a:tcPr>
                </a:tc>
                <a:extLst>
                  <a:ext uri="{0D108BD9-81ED-4DB2-BD59-A6C34878D82A}">
                    <a16:rowId xmlns:a16="http://schemas.microsoft.com/office/drawing/2014/main" val="10003"/>
                  </a:ext>
                </a:extLst>
              </a:tr>
              <a:tr h="495300">
                <a:tc>
                  <a:txBody>
                    <a:bodyPr/>
                    <a:lstStyle/>
                    <a:p>
                      <a:pPr marL="0" marR="0" algn="ctr">
                        <a:lnSpc>
                          <a:spcPct val="115000"/>
                        </a:lnSpc>
                        <a:spcBef>
                          <a:spcPts val="0"/>
                        </a:spcBef>
                        <a:spcAft>
                          <a:spcPts val="0"/>
                        </a:spcAft>
                      </a:pPr>
                      <a:r>
                        <a:rPr lang="en-US" sz="2000">
                          <a:effectLst/>
                          <a:latin typeface="+mj-lt"/>
                          <a:ea typeface="Calibri" panose="020F0502020204030204" pitchFamily="34" charset="0"/>
                          <a:cs typeface="Times New Roman" panose="02020603050405020304" pitchFamily="18" charset="0"/>
                        </a:rPr>
                        <a:t>Indirect register</a:t>
                      </a:r>
                    </a:p>
                  </a:txBody>
                  <a:tcPr marL="68580" marR="68580" marT="0" marB="0">
                    <a:noFill/>
                  </a:tcPr>
                </a:tc>
                <a:tc>
                  <a:txBody>
                    <a:bodyPr/>
                    <a:lstStyle/>
                    <a:p>
                      <a:pPr marL="0" marR="0" algn="ctr">
                        <a:lnSpc>
                          <a:spcPct val="115000"/>
                        </a:lnSpc>
                        <a:spcBef>
                          <a:spcPts val="0"/>
                        </a:spcBef>
                        <a:spcAft>
                          <a:spcPts val="0"/>
                        </a:spcAft>
                      </a:pPr>
                      <a:r>
                        <a:rPr lang="en-US" sz="2000">
                          <a:effectLst/>
                          <a:latin typeface="+mj-lt"/>
                          <a:ea typeface="Calibri" panose="020F0502020204030204" pitchFamily="34" charset="0"/>
                          <a:cs typeface="Times New Roman" panose="02020603050405020304" pitchFamily="18" charset="0"/>
                        </a:rPr>
                        <a:t>*R</a:t>
                      </a:r>
                    </a:p>
                  </a:txBody>
                  <a:tcPr marL="68580" marR="68580" marT="0" marB="0">
                    <a:noFill/>
                  </a:tcPr>
                </a:tc>
                <a:tc>
                  <a:txBody>
                    <a:bodyPr/>
                    <a:lstStyle/>
                    <a:p>
                      <a:pPr marL="0" marR="0" algn="ctr">
                        <a:lnSpc>
                          <a:spcPct val="115000"/>
                        </a:lnSpc>
                        <a:spcBef>
                          <a:spcPts val="0"/>
                        </a:spcBef>
                        <a:spcAft>
                          <a:spcPts val="0"/>
                        </a:spcAft>
                      </a:pPr>
                      <a:r>
                        <a:rPr lang="en-US" sz="2000" dirty="0">
                          <a:effectLst/>
                          <a:latin typeface="+mj-lt"/>
                          <a:ea typeface="Calibri" panose="020F0502020204030204" pitchFamily="34" charset="0"/>
                          <a:cs typeface="Times New Roman" panose="02020603050405020304" pitchFamily="18" charset="0"/>
                        </a:rPr>
                        <a:t>contents(R)</a:t>
                      </a:r>
                    </a:p>
                  </a:txBody>
                  <a:tcPr marL="68580" marR="68580" marT="0" marB="0">
                    <a:noFill/>
                  </a:tcPr>
                </a:tc>
                <a:tc>
                  <a:txBody>
                    <a:bodyPr/>
                    <a:lstStyle/>
                    <a:p>
                      <a:pPr marL="0" marR="0" algn="ctr">
                        <a:lnSpc>
                          <a:spcPct val="115000"/>
                        </a:lnSpc>
                        <a:spcBef>
                          <a:spcPts val="0"/>
                        </a:spcBef>
                        <a:spcAft>
                          <a:spcPts val="0"/>
                        </a:spcAft>
                      </a:pPr>
                      <a:r>
                        <a:rPr lang="en-US" sz="2000" dirty="0">
                          <a:effectLst/>
                          <a:latin typeface="+mj-lt"/>
                          <a:ea typeface="Calibri" panose="020F0502020204030204" pitchFamily="34" charset="0"/>
                          <a:cs typeface="Times New Roman" panose="02020603050405020304" pitchFamily="18" charset="0"/>
                        </a:rPr>
                        <a:t>0</a:t>
                      </a:r>
                    </a:p>
                  </a:txBody>
                  <a:tcPr marL="68580" marR="68580" marT="0" marB="0">
                    <a:noFill/>
                  </a:tcPr>
                </a:tc>
                <a:extLst>
                  <a:ext uri="{0D108BD9-81ED-4DB2-BD59-A6C34878D82A}">
                    <a16:rowId xmlns:a16="http://schemas.microsoft.com/office/drawing/2014/main" val="10004"/>
                  </a:ext>
                </a:extLst>
              </a:tr>
              <a:tr h="495300">
                <a:tc>
                  <a:txBody>
                    <a:bodyPr/>
                    <a:lstStyle/>
                    <a:p>
                      <a:pPr marL="0" marR="0" algn="ctr">
                        <a:lnSpc>
                          <a:spcPct val="115000"/>
                        </a:lnSpc>
                        <a:spcBef>
                          <a:spcPts val="0"/>
                        </a:spcBef>
                        <a:spcAft>
                          <a:spcPts val="0"/>
                        </a:spcAft>
                      </a:pPr>
                      <a:r>
                        <a:rPr lang="en-US" sz="2000">
                          <a:effectLst/>
                          <a:latin typeface="+mj-lt"/>
                          <a:ea typeface="Calibri" panose="020F0502020204030204" pitchFamily="34" charset="0"/>
                          <a:cs typeface="Times New Roman" panose="02020603050405020304" pitchFamily="18" charset="0"/>
                        </a:rPr>
                        <a:t>Indirect indexed</a:t>
                      </a:r>
                    </a:p>
                  </a:txBody>
                  <a:tcPr marL="68580" marR="68580" marT="0" marB="0">
                    <a:noFill/>
                  </a:tcPr>
                </a:tc>
                <a:tc>
                  <a:txBody>
                    <a:bodyPr/>
                    <a:lstStyle/>
                    <a:p>
                      <a:pPr marL="0" marR="0" algn="ctr">
                        <a:lnSpc>
                          <a:spcPct val="115000"/>
                        </a:lnSpc>
                        <a:spcBef>
                          <a:spcPts val="0"/>
                        </a:spcBef>
                        <a:spcAft>
                          <a:spcPts val="0"/>
                        </a:spcAft>
                      </a:pPr>
                      <a:r>
                        <a:rPr lang="en-US" sz="2000" dirty="0">
                          <a:effectLst/>
                          <a:latin typeface="+mj-lt"/>
                          <a:ea typeface="Calibri" panose="020F0502020204030204" pitchFamily="34" charset="0"/>
                          <a:cs typeface="Times New Roman" panose="02020603050405020304" pitchFamily="18" charset="0"/>
                        </a:rPr>
                        <a:t>*k(R)</a:t>
                      </a:r>
                    </a:p>
                  </a:txBody>
                  <a:tcPr marL="68580" marR="68580" marT="0" marB="0">
                    <a:noFill/>
                  </a:tcPr>
                </a:tc>
                <a:tc>
                  <a:txBody>
                    <a:bodyPr/>
                    <a:lstStyle/>
                    <a:p>
                      <a:pPr marL="0" marR="0" algn="ctr">
                        <a:lnSpc>
                          <a:spcPct val="115000"/>
                        </a:lnSpc>
                        <a:spcBef>
                          <a:spcPts val="0"/>
                        </a:spcBef>
                        <a:spcAft>
                          <a:spcPts val="0"/>
                        </a:spcAft>
                      </a:pPr>
                      <a:r>
                        <a:rPr lang="en-US" sz="2000">
                          <a:effectLst/>
                          <a:latin typeface="+mj-lt"/>
                          <a:ea typeface="Calibri" panose="020F0502020204030204" pitchFamily="34" charset="0"/>
                          <a:cs typeface="Times New Roman" panose="02020603050405020304" pitchFamily="18" charset="0"/>
                        </a:rPr>
                        <a:t>contents(k + contents(R))</a:t>
                      </a:r>
                    </a:p>
                  </a:txBody>
                  <a:tcPr marL="68580" marR="68580" marT="0" marB="0">
                    <a:noFill/>
                  </a:tcPr>
                </a:tc>
                <a:tc>
                  <a:txBody>
                    <a:bodyPr/>
                    <a:lstStyle/>
                    <a:p>
                      <a:pPr marL="0" marR="0" algn="ctr">
                        <a:lnSpc>
                          <a:spcPct val="115000"/>
                        </a:lnSpc>
                        <a:spcBef>
                          <a:spcPts val="0"/>
                        </a:spcBef>
                        <a:spcAft>
                          <a:spcPts val="0"/>
                        </a:spcAft>
                      </a:pPr>
                      <a:r>
                        <a:rPr lang="en-US" sz="2000" dirty="0">
                          <a:effectLst/>
                          <a:latin typeface="+mj-lt"/>
                          <a:ea typeface="Calibri" panose="020F0502020204030204" pitchFamily="34" charset="0"/>
                          <a:cs typeface="Times New Roman" panose="02020603050405020304" pitchFamily="18" charset="0"/>
                        </a:rPr>
                        <a:t>1</a:t>
                      </a:r>
                    </a:p>
                  </a:txBody>
                  <a:tcPr marL="68580" marR="68580" marT="0" marB="0">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7882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Cost</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pPr lvl="0"/>
            <a:r>
              <a:rPr lang="en-US" dirty="0"/>
              <a:t>Calculate cost for following:</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93462797"/>
              </p:ext>
            </p:extLst>
          </p:nvPr>
        </p:nvGraphicFramePr>
        <p:xfrm>
          <a:off x="2271120" y="979269"/>
          <a:ext cx="8121460" cy="2154174"/>
        </p:xfrm>
        <a:graphic>
          <a:graphicData uri="http://schemas.openxmlformats.org/drawingml/2006/table">
            <a:tbl>
              <a:tblPr firstRow="1" bandRow="1">
                <a:tableStyleId>{D7AC3CCA-C797-4891-BE02-D94E43425B78}</a:tableStyleId>
              </a:tblPr>
              <a:tblGrid>
                <a:gridCol w="2023682">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3049778">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55600">
                <a:tc>
                  <a:txBody>
                    <a:bodyPr/>
                    <a:lstStyle/>
                    <a:p>
                      <a:pPr marL="0" marR="0" algn="ctr">
                        <a:lnSpc>
                          <a:spcPct val="115000"/>
                        </a:lnSpc>
                        <a:spcBef>
                          <a:spcPts val="0"/>
                        </a:spcBef>
                        <a:spcAft>
                          <a:spcPts val="0"/>
                        </a:spcAft>
                      </a:pPr>
                      <a:r>
                        <a:rPr lang="en-US" sz="2200" b="1" dirty="0">
                          <a:solidFill>
                            <a:srgbClr val="0E47A1"/>
                          </a:solidFill>
                          <a:effectLst/>
                          <a:latin typeface="+mj-lt"/>
                          <a:ea typeface="Calibri" panose="020F0502020204030204" pitchFamily="34" charset="0"/>
                          <a:cs typeface="Times New Roman" panose="02020603050405020304" pitchFamily="18" charset="0"/>
                        </a:rPr>
                        <a:t>Mode</a:t>
                      </a:r>
                      <a:endParaRPr lang="en-US" sz="2200" dirty="0">
                        <a:solidFill>
                          <a:srgbClr val="0E47A1"/>
                        </a:solidFill>
                        <a:effectLst/>
                        <a:latin typeface="+mj-lt"/>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15000"/>
                        </a:lnSpc>
                        <a:spcBef>
                          <a:spcPts val="0"/>
                        </a:spcBef>
                        <a:spcAft>
                          <a:spcPts val="0"/>
                        </a:spcAft>
                      </a:pPr>
                      <a:r>
                        <a:rPr lang="en-US" sz="2200" b="1" dirty="0">
                          <a:solidFill>
                            <a:srgbClr val="0E47A1"/>
                          </a:solidFill>
                          <a:effectLst/>
                          <a:latin typeface="+mj-lt"/>
                          <a:ea typeface="Calibri" panose="020F0502020204030204" pitchFamily="34" charset="0"/>
                          <a:cs typeface="Times New Roman" panose="02020603050405020304" pitchFamily="18" charset="0"/>
                        </a:rPr>
                        <a:t>Form</a:t>
                      </a:r>
                      <a:endParaRPr lang="en-US" sz="2200" dirty="0">
                        <a:solidFill>
                          <a:srgbClr val="0E47A1"/>
                        </a:solidFill>
                        <a:effectLst/>
                        <a:latin typeface="+mj-lt"/>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15000"/>
                        </a:lnSpc>
                        <a:spcBef>
                          <a:spcPts val="0"/>
                        </a:spcBef>
                        <a:spcAft>
                          <a:spcPts val="0"/>
                        </a:spcAft>
                      </a:pPr>
                      <a:r>
                        <a:rPr lang="en-US" sz="2200" b="1" dirty="0">
                          <a:solidFill>
                            <a:srgbClr val="0E47A1"/>
                          </a:solidFill>
                          <a:effectLst/>
                          <a:latin typeface="+mj-lt"/>
                          <a:ea typeface="Calibri" panose="020F0502020204030204" pitchFamily="34" charset="0"/>
                          <a:cs typeface="Times New Roman" panose="02020603050405020304" pitchFamily="18" charset="0"/>
                        </a:rPr>
                        <a:t>Address</a:t>
                      </a:r>
                      <a:endParaRPr lang="en-US" sz="2200" dirty="0">
                        <a:solidFill>
                          <a:srgbClr val="0E47A1"/>
                        </a:solidFill>
                        <a:effectLst/>
                        <a:latin typeface="+mj-lt"/>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15000"/>
                        </a:lnSpc>
                        <a:spcBef>
                          <a:spcPts val="0"/>
                        </a:spcBef>
                        <a:spcAft>
                          <a:spcPts val="0"/>
                        </a:spcAft>
                      </a:pPr>
                      <a:r>
                        <a:rPr lang="en-US" sz="2200" b="1" dirty="0">
                          <a:solidFill>
                            <a:srgbClr val="0E47A1"/>
                          </a:solidFill>
                          <a:effectLst/>
                          <a:latin typeface="+mj-lt"/>
                          <a:ea typeface="Calibri" panose="020F0502020204030204" pitchFamily="34" charset="0"/>
                          <a:cs typeface="Times New Roman" panose="02020603050405020304" pitchFamily="18" charset="0"/>
                        </a:rPr>
                        <a:t>Extra cost</a:t>
                      </a:r>
                      <a:endParaRPr lang="en-US" sz="2200" dirty="0">
                        <a:solidFill>
                          <a:srgbClr val="0E47A1"/>
                        </a:solidFill>
                        <a:effectLst/>
                        <a:latin typeface="+mj-lt"/>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0000"/>
                  </a:ext>
                </a:extLst>
              </a:tr>
              <a:tr h="355600">
                <a:tc>
                  <a:txBody>
                    <a:bodyPr/>
                    <a:lstStyle/>
                    <a:p>
                      <a:pPr marL="0" marR="0" algn="ctr">
                        <a:lnSpc>
                          <a:spcPct val="115000"/>
                        </a:lnSpc>
                        <a:spcBef>
                          <a:spcPts val="0"/>
                        </a:spcBef>
                        <a:spcAft>
                          <a:spcPts val="0"/>
                        </a:spcAft>
                      </a:pPr>
                      <a:r>
                        <a:rPr lang="en-US" sz="2200" dirty="0">
                          <a:effectLst/>
                          <a:latin typeface="+mj-lt"/>
                          <a:ea typeface="Calibri" panose="020F0502020204030204" pitchFamily="34" charset="0"/>
                          <a:cs typeface="Times New Roman" panose="02020603050405020304" pitchFamily="18" charset="0"/>
                        </a:rPr>
                        <a:t>Absolute</a:t>
                      </a:r>
                    </a:p>
                  </a:txBody>
                  <a:tcPr marL="68580" marR="68580" marT="0" marB="0">
                    <a:noFill/>
                  </a:tcPr>
                </a:tc>
                <a:tc>
                  <a:txBody>
                    <a:bodyPr/>
                    <a:lstStyle/>
                    <a:p>
                      <a:pPr marL="0" marR="0" algn="ctr">
                        <a:lnSpc>
                          <a:spcPct val="115000"/>
                        </a:lnSpc>
                        <a:spcBef>
                          <a:spcPts val="0"/>
                        </a:spcBef>
                        <a:spcAft>
                          <a:spcPts val="0"/>
                        </a:spcAft>
                      </a:pPr>
                      <a:r>
                        <a:rPr lang="en-US" sz="2200" dirty="0">
                          <a:effectLst/>
                          <a:latin typeface="+mj-lt"/>
                          <a:ea typeface="Calibri" panose="020F0502020204030204" pitchFamily="34" charset="0"/>
                          <a:cs typeface="Times New Roman" panose="02020603050405020304" pitchFamily="18" charset="0"/>
                        </a:rPr>
                        <a:t>M</a:t>
                      </a:r>
                    </a:p>
                  </a:txBody>
                  <a:tcPr marL="68580" marR="68580" marT="0" marB="0">
                    <a:noFill/>
                  </a:tcPr>
                </a:tc>
                <a:tc>
                  <a:txBody>
                    <a:bodyPr/>
                    <a:lstStyle/>
                    <a:p>
                      <a:pPr marL="0" marR="0" algn="ctr">
                        <a:lnSpc>
                          <a:spcPct val="115000"/>
                        </a:lnSpc>
                        <a:spcBef>
                          <a:spcPts val="0"/>
                        </a:spcBef>
                        <a:spcAft>
                          <a:spcPts val="0"/>
                        </a:spcAft>
                      </a:pPr>
                      <a:r>
                        <a:rPr lang="en-US" sz="2200" dirty="0">
                          <a:effectLst/>
                          <a:latin typeface="+mj-lt"/>
                          <a:ea typeface="Calibri" panose="020F0502020204030204" pitchFamily="34" charset="0"/>
                          <a:cs typeface="Times New Roman" panose="02020603050405020304" pitchFamily="18" charset="0"/>
                        </a:rPr>
                        <a:t>M</a:t>
                      </a:r>
                    </a:p>
                  </a:txBody>
                  <a:tcPr marL="68580" marR="68580" marT="0" marB="0">
                    <a:noFill/>
                  </a:tcPr>
                </a:tc>
                <a:tc>
                  <a:txBody>
                    <a:bodyPr/>
                    <a:lstStyle/>
                    <a:p>
                      <a:pPr marL="0" marR="0" algn="ctr">
                        <a:lnSpc>
                          <a:spcPct val="115000"/>
                        </a:lnSpc>
                        <a:spcBef>
                          <a:spcPts val="0"/>
                        </a:spcBef>
                        <a:spcAft>
                          <a:spcPts val="0"/>
                        </a:spcAft>
                      </a:pPr>
                      <a:r>
                        <a:rPr lang="en-US" sz="2200">
                          <a:effectLst/>
                          <a:latin typeface="+mj-lt"/>
                          <a:ea typeface="Calibri" panose="020F0502020204030204" pitchFamily="34" charset="0"/>
                          <a:cs typeface="Times New Roman" panose="02020603050405020304" pitchFamily="18" charset="0"/>
                        </a:rPr>
                        <a:t>1</a:t>
                      </a:r>
                    </a:p>
                  </a:txBody>
                  <a:tcPr marL="68580" marR="68580" marT="0" marB="0">
                    <a:noFill/>
                  </a:tcPr>
                </a:tc>
                <a:extLst>
                  <a:ext uri="{0D108BD9-81ED-4DB2-BD59-A6C34878D82A}">
                    <a16:rowId xmlns:a16="http://schemas.microsoft.com/office/drawing/2014/main" val="10001"/>
                  </a:ext>
                </a:extLst>
              </a:tr>
              <a:tr h="355600">
                <a:tc>
                  <a:txBody>
                    <a:bodyPr/>
                    <a:lstStyle/>
                    <a:p>
                      <a:pPr marL="0" marR="0" algn="ctr">
                        <a:lnSpc>
                          <a:spcPct val="115000"/>
                        </a:lnSpc>
                        <a:spcBef>
                          <a:spcPts val="0"/>
                        </a:spcBef>
                        <a:spcAft>
                          <a:spcPts val="0"/>
                        </a:spcAft>
                      </a:pPr>
                      <a:r>
                        <a:rPr lang="en-US" sz="2200">
                          <a:effectLst/>
                          <a:latin typeface="+mj-lt"/>
                          <a:ea typeface="Calibri" panose="020F0502020204030204" pitchFamily="34" charset="0"/>
                          <a:cs typeface="Times New Roman" panose="02020603050405020304" pitchFamily="18" charset="0"/>
                        </a:rPr>
                        <a:t>Register</a:t>
                      </a:r>
                    </a:p>
                  </a:txBody>
                  <a:tcPr marL="68580" marR="68580" marT="0" marB="0">
                    <a:noFill/>
                  </a:tcPr>
                </a:tc>
                <a:tc>
                  <a:txBody>
                    <a:bodyPr/>
                    <a:lstStyle/>
                    <a:p>
                      <a:pPr marL="0" marR="0" algn="ctr">
                        <a:lnSpc>
                          <a:spcPct val="115000"/>
                        </a:lnSpc>
                        <a:spcBef>
                          <a:spcPts val="0"/>
                        </a:spcBef>
                        <a:spcAft>
                          <a:spcPts val="0"/>
                        </a:spcAft>
                      </a:pPr>
                      <a:r>
                        <a:rPr lang="en-US" sz="2200">
                          <a:effectLst/>
                          <a:latin typeface="+mj-lt"/>
                          <a:ea typeface="Calibri" panose="020F0502020204030204" pitchFamily="34" charset="0"/>
                          <a:cs typeface="Times New Roman" panose="02020603050405020304" pitchFamily="18" charset="0"/>
                        </a:rPr>
                        <a:t>R</a:t>
                      </a:r>
                    </a:p>
                  </a:txBody>
                  <a:tcPr marL="68580" marR="68580" marT="0" marB="0">
                    <a:noFill/>
                  </a:tcPr>
                </a:tc>
                <a:tc>
                  <a:txBody>
                    <a:bodyPr/>
                    <a:lstStyle/>
                    <a:p>
                      <a:pPr marL="0" marR="0" algn="ctr">
                        <a:lnSpc>
                          <a:spcPct val="115000"/>
                        </a:lnSpc>
                        <a:spcBef>
                          <a:spcPts val="0"/>
                        </a:spcBef>
                        <a:spcAft>
                          <a:spcPts val="0"/>
                        </a:spcAft>
                      </a:pPr>
                      <a:r>
                        <a:rPr lang="en-US" sz="2200" dirty="0">
                          <a:effectLst/>
                          <a:latin typeface="+mj-lt"/>
                          <a:ea typeface="Calibri" panose="020F0502020204030204" pitchFamily="34" charset="0"/>
                          <a:cs typeface="Times New Roman" panose="02020603050405020304" pitchFamily="18" charset="0"/>
                        </a:rPr>
                        <a:t>R</a:t>
                      </a:r>
                    </a:p>
                  </a:txBody>
                  <a:tcPr marL="68580" marR="68580" marT="0" marB="0">
                    <a:noFill/>
                  </a:tcPr>
                </a:tc>
                <a:tc>
                  <a:txBody>
                    <a:bodyPr/>
                    <a:lstStyle/>
                    <a:p>
                      <a:pPr marL="0" marR="0" algn="ctr">
                        <a:lnSpc>
                          <a:spcPct val="115000"/>
                        </a:lnSpc>
                        <a:spcBef>
                          <a:spcPts val="0"/>
                        </a:spcBef>
                        <a:spcAft>
                          <a:spcPts val="0"/>
                        </a:spcAft>
                      </a:pPr>
                      <a:r>
                        <a:rPr lang="en-US" sz="2200">
                          <a:effectLst/>
                          <a:latin typeface="+mj-lt"/>
                          <a:ea typeface="Calibri" panose="020F0502020204030204" pitchFamily="34" charset="0"/>
                          <a:cs typeface="Times New Roman" panose="02020603050405020304" pitchFamily="18" charset="0"/>
                        </a:rPr>
                        <a:t>0</a:t>
                      </a:r>
                    </a:p>
                  </a:txBody>
                  <a:tcPr marL="68580" marR="68580" marT="0" marB="0">
                    <a:noFill/>
                  </a:tcPr>
                </a:tc>
                <a:extLst>
                  <a:ext uri="{0D108BD9-81ED-4DB2-BD59-A6C34878D82A}">
                    <a16:rowId xmlns:a16="http://schemas.microsoft.com/office/drawing/2014/main" val="10002"/>
                  </a:ext>
                </a:extLst>
              </a:tr>
              <a:tr h="355600">
                <a:tc>
                  <a:txBody>
                    <a:bodyPr/>
                    <a:lstStyle/>
                    <a:p>
                      <a:pPr marL="0" marR="0" algn="ctr">
                        <a:lnSpc>
                          <a:spcPct val="115000"/>
                        </a:lnSpc>
                        <a:spcBef>
                          <a:spcPts val="0"/>
                        </a:spcBef>
                        <a:spcAft>
                          <a:spcPts val="0"/>
                        </a:spcAft>
                      </a:pPr>
                      <a:r>
                        <a:rPr lang="en-US" sz="2200">
                          <a:effectLst/>
                          <a:latin typeface="+mj-lt"/>
                          <a:ea typeface="Calibri" panose="020F0502020204030204" pitchFamily="34" charset="0"/>
                          <a:cs typeface="Times New Roman" panose="02020603050405020304" pitchFamily="18" charset="0"/>
                        </a:rPr>
                        <a:t>Indexed</a:t>
                      </a:r>
                    </a:p>
                  </a:txBody>
                  <a:tcPr marL="68580" marR="68580" marT="0" marB="0">
                    <a:noFill/>
                  </a:tcPr>
                </a:tc>
                <a:tc>
                  <a:txBody>
                    <a:bodyPr/>
                    <a:lstStyle/>
                    <a:p>
                      <a:pPr marL="0" marR="0" algn="ctr">
                        <a:lnSpc>
                          <a:spcPct val="115000"/>
                        </a:lnSpc>
                        <a:spcBef>
                          <a:spcPts val="0"/>
                        </a:spcBef>
                        <a:spcAft>
                          <a:spcPts val="0"/>
                        </a:spcAft>
                      </a:pPr>
                      <a:r>
                        <a:rPr lang="en-US" sz="2200">
                          <a:effectLst/>
                          <a:latin typeface="+mj-lt"/>
                          <a:ea typeface="Calibri" panose="020F0502020204030204" pitchFamily="34" charset="0"/>
                          <a:cs typeface="Times New Roman" panose="02020603050405020304" pitchFamily="18" charset="0"/>
                        </a:rPr>
                        <a:t>k(R)</a:t>
                      </a:r>
                    </a:p>
                  </a:txBody>
                  <a:tcPr marL="68580" marR="68580" marT="0" marB="0">
                    <a:noFill/>
                  </a:tcPr>
                </a:tc>
                <a:tc>
                  <a:txBody>
                    <a:bodyPr/>
                    <a:lstStyle/>
                    <a:p>
                      <a:pPr marL="0" marR="0" algn="ctr">
                        <a:lnSpc>
                          <a:spcPct val="115000"/>
                        </a:lnSpc>
                        <a:spcBef>
                          <a:spcPts val="0"/>
                        </a:spcBef>
                        <a:spcAft>
                          <a:spcPts val="0"/>
                        </a:spcAft>
                      </a:pPr>
                      <a:r>
                        <a:rPr lang="en-US" sz="2200" dirty="0">
                          <a:effectLst/>
                          <a:latin typeface="+mj-lt"/>
                          <a:ea typeface="Calibri" panose="020F0502020204030204" pitchFamily="34" charset="0"/>
                          <a:cs typeface="Times New Roman" panose="02020603050405020304" pitchFamily="18" charset="0"/>
                        </a:rPr>
                        <a:t>k +contents(R)</a:t>
                      </a:r>
                    </a:p>
                  </a:txBody>
                  <a:tcPr marL="68580" marR="68580" marT="0" marB="0">
                    <a:noFill/>
                  </a:tcPr>
                </a:tc>
                <a:tc>
                  <a:txBody>
                    <a:bodyPr/>
                    <a:lstStyle/>
                    <a:p>
                      <a:pPr marL="0" marR="0" algn="ctr">
                        <a:lnSpc>
                          <a:spcPct val="115000"/>
                        </a:lnSpc>
                        <a:spcBef>
                          <a:spcPts val="0"/>
                        </a:spcBef>
                        <a:spcAft>
                          <a:spcPts val="0"/>
                        </a:spcAft>
                      </a:pPr>
                      <a:r>
                        <a:rPr lang="en-US" sz="2200" dirty="0">
                          <a:effectLst/>
                          <a:latin typeface="+mj-lt"/>
                          <a:ea typeface="Calibri" panose="020F0502020204030204" pitchFamily="34" charset="0"/>
                          <a:cs typeface="Times New Roman" panose="02020603050405020304" pitchFamily="18" charset="0"/>
                        </a:rPr>
                        <a:t>1</a:t>
                      </a:r>
                    </a:p>
                  </a:txBody>
                  <a:tcPr marL="68580" marR="68580" marT="0" marB="0">
                    <a:noFill/>
                  </a:tcPr>
                </a:tc>
                <a:extLst>
                  <a:ext uri="{0D108BD9-81ED-4DB2-BD59-A6C34878D82A}">
                    <a16:rowId xmlns:a16="http://schemas.microsoft.com/office/drawing/2014/main" val="10003"/>
                  </a:ext>
                </a:extLst>
              </a:tr>
              <a:tr h="355600">
                <a:tc>
                  <a:txBody>
                    <a:bodyPr/>
                    <a:lstStyle/>
                    <a:p>
                      <a:pPr marL="0" marR="0" algn="ctr">
                        <a:lnSpc>
                          <a:spcPct val="115000"/>
                        </a:lnSpc>
                        <a:spcBef>
                          <a:spcPts val="0"/>
                        </a:spcBef>
                        <a:spcAft>
                          <a:spcPts val="0"/>
                        </a:spcAft>
                      </a:pPr>
                      <a:r>
                        <a:rPr lang="en-US" sz="2200">
                          <a:effectLst/>
                          <a:latin typeface="+mj-lt"/>
                          <a:ea typeface="Calibri" panose="020F0502020204030204" pitchFamily="34" charset="0"/>
                          <a:cs typeface="Times New Roman" panose="02020603050405020304" pitchFamily="18" charset="0"/>
                        </a:rPr>
                        <a:t>Indirect register</a:t>
                      </a:r>
                    </a:p>
                  </a:txBody>
                  <a:tcPr marL="68580" marR="68580" marT="0" marB="0">
                    <a:noFill/>
                  </a:tcPr>
                </a:tc>
                <a:tc>
                  <a:txBody>
                    <a:bodyPr/>
                    <a:lstStyle/>
                    <a:p>
                      <a:pPr marL="0" marR="0" algn="ctr">
                        <a:lnSpc>
                          <a:spcPct val="115000"/>
                        </a:lnSpc>
                        <a:spcBef>
                          <a:spcPts val="0"/>
                        </a:spcBef>
                        <a:spcAft>
                          <a:spcPts val="0"/>
                        </a:spcAft>
                      </a:pPr>
                      <a:r>
                        <a:rPr lang="en-US" sz="2200">
                          <a:effectLst/>
                          <a:latin typeface="+mj-lt"/>
                          <a:ea typeface="Calibri" panose="020F0502020204030204" pitchFamily="34" charset="0"/>
                          <a:cs typeface="Times New Roman" panose="02020603050405020304" pitchFamily="18" charset="0"/>
                        </a:rPr>
                        <a:t>*R</a:t>
                      </a:r>
                    </a:p>
                  </a:txBody>
                  <a:tcPr marL="68580" marR="68580" marT="0" marB="0">
                    <a:noFill/>
                  </a:tcPr>
                </a:tc>
                <a:tc>
                  <a:txBody>
                    <a:bodyPr/>
                    <a:lstStyle/>
                    <a:p>
                      <a:pPr marL="0" marR="0" algn="ctr">
                        <a:lnSpc>
                          <a:spcPct val="115000"/>
                        </a:lnSpc>
                        <a:spcBef>
                          <a:spcPts val="0"/>
                        </a:spcBef>
                        <a:spcAft>
                          <a:spcPts val="0"/>
                        </a:spcAft>
                      </a:pPr>
                      <a:r>
                        <a:rPr lang="en-US" sz="2200">
                          <a:effectLst/>
                          <a:latin typeface="+mj-lt"/>
                          <a:ea typeface="Calibri" panose="020F0502020204030204" pitchFamily="34" charset="0"/>
                          <a:cs typeface="Times New Roman" panose="02020603050405020304" pitchFamily="18" charset="0"/>
                        </a:rPr>
                        <a:t>contents(R)</a:t>
                      </a:r>
                    </a:p>
                  </a:txBody>
                  <a:tcPr marL="68580" marR="68580" marT="0" marB="0">
                    <a:noFill/>
                  </a:tcPr>
                </a:tc>
                <a:tc>
                  <a:txBody>
                    <a:bodyPr/>
                    <a:lstStyle/>
                    <a:p>
                      <a:pPr marL="0" marR="0" algn="ctr">
                        <a:lnSpc>
                          <a:spcPct val="115000"/>
                        </a:lnSpc>
                        <a:spcBef>
                          <a:spcPts val="0"/>
                        </a:spcBef>
                        <a:spcAft>
                          <a:spcPts val="0"/>
                        </a:spcAft>
                      </a:pPr>
                      <a:r>
                        <a:rPr lang="en-US" sz="2200" dirty="0">
                          <a:effectLst/>
                          <a:latin typeface="+mj-lt"/>
                          <a:ea typeface="Calibri" panose="020F0502020204030204" pitchFamily="34" charset="0"/>
                          <a:cs typeface="Times New Roman" panose="02020603050405020304" pitchFamily="18" charset="0"/>
                        </a:rPr>
                        <a:t>0</a:t>
                      </a:r>
                    </a:p>
                  </a:txBody>
                  <a:tcPr marL="68580" marR="68580" marT="0" marB="0">
                    <a:noFill/>
                  </a:tcPr>
                </a:tc>
                <a:extLst>
                  <a:ext uri="{0D108BD9-81ED-4DB2-BD59-A6C34878D82A}">
                    <a16:rowId xmlns:a16="http://schemas.microsoft.com/office/drawing/2014/main" val="10004"/>
                  </a:ext>
                </a:extLst>
              </a:tr>
              <a:tr h="355600">
                <a:tc>
                  <a:txBody>
                    <a:bodyPr/>
                    <a:lstStyle/>
                    <a:p>
                      <a:pPr marL="0" marR="0" algn="ctr">
                        <a:lnSpc>
                          <a:spcPct val="115000"/>
                        </a:lnSpc>
                        <a:spcBef>
                          <a:spcPts val="0"/>
                        </a:spcBef>
                        <a:spcAft>
                          <a:spcPts val="0"/>
                        </a:spcAft>
                      </a:pPr>
                      <a:r>
                        <a:rPr lang="en-US" sz="2200">
                          <a:effectLst/>
                          <a:latin typeface="+mj-lt"/>
                          <a:ea typeface="Calibri" panose="020F0502020204030204" pitchFamily="34" charset="0"/>
                          <a:cs typeface="Times New Roman" panose="02020603050405020304" pitchFamily="18" charset="0"/>
                        </a:rPr>
                        <a:t>Indirect indexed</a:t>
                      </a:r>
                    </a:p>
                  </a:txBody>
                  <a:tcPr marL="68580" marR="68580" marT="0" marB="0">
                    <a:noFill/>
                  </a:tcPr>
                </a:tc>
                <a:tc>
                  <a:txBody>
                    <a:bodyPr/>
                    <a:lstStyle/>
                    <a:p>
                      <a:pPr marL="0" marR="0" algn="ctr">
                        <a:lnSpc>
                          <a:spcPct val="115000"/>
                        </a:lnSpc>
                        <a:spcBef>
                          <a:spcPts val="0"/>
                        </a:spcBef>
                        <a:spcAft>
                          <a:spcPts val="0"/>
                        </a:spcAft>
                      </a:pPr>
                      <a:r>
                        <a:rPr lang="en-US" sz="2200" dirty="0">
                          <a:effectLst/>
                          <a:latin typeface="+mj-lt"/>
                          <a:ea typeface="Calibri" panose="020F0502020204030204" pitchFamily="34" charset="0"/>
                          <a:cs typeface="Times New Roman" panose="02020603050405020304" pitchFamily="18" charset="0"/>
                        </a:rPr>
                        <a:t>*k(R)</a:t>
                      </a:r>
                    </a:p>
                  </a:txBody>
                  <a:tcPr marL="68580" marR="68580" marT="0" marB="0">
                    <a:noFill/>
                  </a:tcPr>
                </a:tc>
                <a:tc>
                  <a:txBody>
                    <a:bodyPr/>
                    <a:lstStyle/>
                    <a:p>
                      <a:pPr marL="0" marR="0" algn="ctr">
                        <a:lnSpc>
                          <a:spcPct val="115000"/>
                        </a:lnSpc>
                        <a:spcBef>
                          <a:spcPts val="0"/>
                        </a:spcBef>
                        <a:spcAft>
                          <a:spcPts val="0"/>
                        </a:spcAft>
                      </a:pPr>
                      <a:r>
                        <a:rPr lang="en-US" sz="2200" dirty="0">
                          <a:effectLst/>
                          <a:latin typeface="+mj-lt"/>
                          <a:ea typeface="Calibri" panose="020F0502020204030204" pitchFamily="34" charset="0"/>
                          <a:cs typeface="Times New Roman" panose="02020603050405020304" pitchFamily="18" charset="0"/>
                        </a:rPr>
                        <a:t>contents(k + contents(R))</a:t>
                      </a:r>
                    </a:p>
                  </a:txBody>
                  <a:tcPr marL="68580" marR="68580" marT="0" marB="0">
                    <a:noFill/>
                  </a:tcPr>
                </a:tc>
                <a:tc>
                  <a:txBody>
                    <a:bodyPr/>
                    <a:lstStyle/>
                    <a:p>
                      <a:pPr marL="0" marR="0" algn="ctr">
                        <a:lnSpc>
                          <a:spcPct val="115000"/>
                        </a:lnSpc>
                        <a:spcBef>
                          <a:spcPts val="0"/>
                        </a:spcBef>
                        <a:spcAft>
                          <a:spcPts val="0"/>
                        </a:spcAft>
                      </a:pPr>
                      <a:r>
                        <a:rPr lang="en-US" sz="2200" dirty="0">
                          <a:effectLst/>
                          <a:latin typeface="+mj-lt"/>
                          <a:ea typeface="Calibri" panose="020F0502020204030204" pitchFamily="34" charset="0"/>
                          <a:cs typeface="Times New Roman" panose="02020603050405020304" pitchFamily="18" charset="0"/>
                        </a:rPr>
                        <a:t>1</a:t>
                      </a:r>
                    </a:p>
                  </a:txBody>
                  <a:tcPr marL="68580" marR="68580" marT="0" marB="0">
                    <a:noFill/>
                  </a:tcPr>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847172434"/>
              </p:ext>
            </p:extLst>
          </p:nvPr>
        </p:nvGraphicFramePr>
        <p:xfrm>
          <a:off x="2856963" y="4203879"/>
          <a:ext cx="5510626" cy="1871196"/>
        </p:xfrm>
        <a:graphic>
          <a:graphicData uri="http://schemas.openxmlformats.org/drawingml/2006/table">
            <a:tbl>
              <a:tblPr firstRow="1" bandRow="1">
                <a:tableStyleId>{D7AC3CCA-C797-4891-BE02-D94E43425B78}</a:tableStyleId>
              </a:tblPr>
              <a:tblGrid>
                <a:gridCol w="1548878">
                  <a:extLst>
                    <a:ext uri="{9D8B030D-6E8A-4147-A177-3AD203B41FA5}">
                      <a16:colId xmlns:a16="http://schemas.microsoft.com/office/drawing/2014/main" val="20000"/>
                    </a:ext>
                  </a:extLst>
                </a:gridCol>
                <a:gridCol w="3961748">
                  <a:extLst>
                    <a:ext uri="{9D8B030D-6E8A-4147-A177-3AD203B41FA5}">
                      <a16:colId xmlns:a16="http://schemas.microsoft.com/office/drawing/2014/main" val="20001"/>
                    </a:ext>
                  </a:extLst>
                </a:gridCol>
              </a:tblGrid>
              <a:tr h="1295400">
                <a:tc>
                  <a:txBody>
                    <a:bodyPr/>
                    <a:lstStyle/>
                    <a:p>
                      <a:pPr algn="l"/>
                      <a:r>
                        <a:rPr lang="en-US" sz="2200" b="0" dirty="0"/>
                        <a:t>MOV B,R0</a:t>
                      </a:r>
                    </a:p>
                    <a:p>
                      <a:r>
                        <a:rPr lang="en-US" sz="2200" b="0" dirty="0"/>
                        <a:t>ADD C,R0</a:t>
                      </a:r>
                    </a:p>
                    <a:p>
                      <a:r>
                        <a:rPr lang="en-US" sz="2200" b="0" dirty="0"/>
                        <a:t>MOV R0,A</a:t>
                      </a:r>
                    </a:p>
                  </a:txBody>
                  <a:tcPr>
                    <a:noFill/>
                  </a:tcPr>
                </a:tc>
                <a:tc>
                  <a:txBody>
                    <a:bodyPr/>
                    <a:lstStyle/>
                    <a:p>
                      <a:r>
                        <a:rPr lang="en-US" sz="2200" b="0" dirty="0"/>
                        <a:t>MOV B,R0</a:t>
                      </a:r>
                      <a:r>
                        <a:rPr lang="en-US" sz="2200" b="0" dirty="0">
                          <a:sym typeface="Wingdings" panose="05000000000000000000" pitchFamily="2" charset="2"/>
                        </a:rPr>
                        <a:t> </a:t>
                      </a:r>
                      <a:r>
                        <a:rPr lang="en-US" sz="2200" b="0" dirty="0"/>
                        <a:t>cost = 1+1+0=2</a:t>
                      </a:r>
                    </a:p>
                    <a:p>
                      <a:r>
                        <a:rPr lang="en-US" sz="2200" b="0" dirty="0"/>
                        <a:t>ADD C,R0</a:t>
                      </a:r>
                      <a:r>
                        <a:rPr lang="en-US" sz="2200" b="0" dirty="0">
                          <a:sym typeface="Wingdings" panose="05000000000000000000" pitchFamily="2" charset="2"/>
                        </a:rPr>
                        <a:t> </a:t>
                      </a:r>
                      <a:r>
                        <a:rPr lang="en-US" sz="2200" b="0" dirty="0"/>
                        <a:t>cost = 1+1+0=2</a:t>
                      </a:r>
                    </a:p>
                    <a:p>
                      <a:r>
                        <a:rPr lang="en-US" sz="2200" b="0" dirty="0"/>
                        <a:t>MOV R0,A</a:t>
                      </a:r>
                      <a:r>
                        <a:rPr lang="en-US" sz="2200" b="0" dirty="0">
                          <a:sym typeface="Wingdings" panose="05000000000000000000" pitchFamily="2" charset="2"/>
                        </a:rPr>
                        <a:t> </a:t>
                      </a:r>
                      <a:r>
                        <a:rPr lang="en-US" sz="2200" b="0" dirty="0"/>
                        <a:t>cost = 1+0+1=2</a:t>
                      </a:r>
                    </a:p>
                  </a:txBody>
                  <a:tcPr>
                    <a:noFill/>
                  </a:tcPr>
                </a:tc>
                <a:extLst>
                  <a:ext uri="{0D108BD9-81ED-4DB2-BD59-A6C34878D82A}">
                    <a16:rowId xmlns:a16="http://schemas.microsoft.com/office/drawing/2014/main" val="10000"/>
                  </a:ext>
                </a:extLst>
              </a:tr>
              <a:tr h="575796">
                <a:tc>
                  <a:txBody>
                    <a:bodyPr/>
                    <a:lstStyle/>
                    <a:p>
                      <a:endParaRPr lang="en-US" sz="2200" b="0" dirty="0"/>
                    </a:p>
                  </a:txBody>
                  <a:tcPr>
                    <a:noFill/>
                  </a:tcPr>
                </a:tc>
                <a:tc>
                  <a:txBody>
                    <a:bodyPr/>
                    <a:lstStyle/>
                    <a:p>
                      <a:r>
                        <a:rPr lang="en-US" sz="2200" b="0" dirty="0"/>
                        <a:t>Total Cost=6</a:t>
                      </a:r>
                    </a:p>
                  </a:txBody>
                  <a:tcPr>
                    <a:noFill/>
                  </a:tcPr>
                </a:tc>
                <a:extLst>
                  <a:ext uri="{0D108BD9-81ED-4DB2-BD59-A6C34878D82A}">
                    <a16:rowId xmlns:a16="http://schemas.microsoft.com/office/drawing/2014/main" val="10001"/>
                  </a:ext>
                </a:extLst>
              </a:tr>
            </a:tbl>
          </a:graphicData>
        </a:graphic>
      </p:graphicFrame>
      <p:sp>
        <p:nvSpPr>
          <p:cNvPr id="6" name="Rectangle 5"/>
          <p:cNvSpPr/>
          <p:nvPr/>
        </p:nvSpPr>
        <p:spPr>
          <a:xfrm>
            <a:off x="4490499" y="4251503"/>
            <a:ext cx="3676653" cy="3408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509554" y="4603427"/>
            <a:ext cx="3676653" cy="3408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490498" y="4958751"/>
            <a:ext cx="3676653" cy="3408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490497" y="5569389"/>
            <a:ext cx="3676653" cy="3408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650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xit" presetSubtype="8" fill="hold" grpId="0" nodeType="clickEffect">
                                  <p:stCondLst>
                                    <p:cond delay="0"/>
                                  </p:stCondLst>
                                  <p:childTnLst>
                                    <p:animEffect transition="out" filter="wipe(left)">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2" presetClass="exit" presetSubtype="8" fill="hold" grpId="0" nodeType="clickEffect">
                                  <p:stCondLst>
                                    <p:cond delay="0"/>
                                  </p:stCondLst>
                                  <p:childTnLst>
                                    <p:animEffect transition="out" filter="wipe(left)">
                                      <p:cBhvr>
                                        <p:cTn id="24" dur="500"/>
                                        <p:tgtEl>
                                          <p:spTgt spid="7"/>
                                        </p:tgtEl>
                                      </p:cBhvr>
                                    </p:animEffect>
                                    <p:set>
                                      <p:cBhvr>
                                        <p:cTn id="25" dur="1" fill="hold">
                                          <p:stCondLst>
                                            <p:cond delay="499"/>
                                          </p:stCondLst>
                                        </p:cTn>
                                        <p:tgtEl>
                                          <p:spTgt spid="7"/>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2" presetClass="exit" presetSubtype="8" fill="hold" grpId="0" nodeType="clickEffect">
                                  <p:stCondLst>
                                    <p:cond delay="0"/>
                                  </p:stCondLst>
                                  <p:childTnLst>
                                    <p:animEffect transition="out" filter="wipe(left)">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2" presetClass="exit" presetSubtype="8" fill="hold" grpId="0" nodeType="clickEffect">
                                  <p:stCondLst>
                                    <p:cond delay="0"/>
                                  </p:stCondLst>
                                  <p:childTnLst>
                                    <p:animEffect transition="out" filter="wipe(left)">
                                      <p:cBhvr>
                                        <p:cTn id="34" dur="500"/>
                                        <p:tgtEl>
                                          <p:spTgt spid="9"/>
                                        </p:tgtEl>
                                      </p:cBhvr>
                                    </p:animEffect>
                                    <p:set>
                                      <p:cBhvr>
                                        <p:cTn id="35"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Cost</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pPr lvl="0"/>
            <a:r>
              <a:rPr lang="en-US" dirty="0"/>
              <a:t>Calculate cost for following:</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50553044"/>
              </p:ext>
            </p:extLst>
          </p:nvPr>
        </p:nvGraphicFramePr>
        <p:xfrm>
          <a:off x="2271120" y="979269"/>
          <a:ext cx="8121460" cy="2154174"/>
        </p:xfrm>
        <a:graphic>
          <a:graphicData uri="http://schemas.openxmlformats.org/drawingml/2006/table">
            <a:tbl>
              <a:tblPr firstRow="1" bandRow="1">
                <a:tableStyleId>{D7AC3CCA-C797-4891-BE02-D94E43425B78}</a:tableStyleId>
              </a:tblPr>
              <a:tblGrid>
                <a:gridCol w="2023682">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3049778">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55600">
                <a:tc>
                  <a:txBody>
                    <a:bodyPr/>
                    <a:lstStyle/>
                    <a:p>
                      <a:pPr marL="0" marR="0" algn="ctr">
                        <a:lnSpc>
                          <a:spcPct val="115000"/>
                        </a:lnSpc>
                        <a:spcBef>
                          <a:spcPts val="0"/>
                        </a:spcBef>
                        <a:spcAft>
                          <a:spcPts val="0"/>
                        </a:spcAft>
                      </a:pPr>
                      <a:r>
                        <a:rPr lang="en-US" sz="2200" b="1" dirty="0">
                          <a:solidFill>
                            <a:srgbClr val="0E47A1"/>
                          </a:solidFill>
                          <a:effectLst/>
                          <a:latin typeface="+mj-lt"/>
                          <a:ea typeface="Calibri" panose="020F0502020204030204" pitchFamily="34" charset="0"/>
                          <a:cs typeface="Times New Roman" panose="02020603050405020304" pitchFamily="18" charset="0"/>
                        </a:rPr>
                        <a:t>Mode</a:t>
                      </a:r>
                      <a:endParaRPr lang="en-US" sz="2200" dirty="0">
                        <a:solidFill>
                          <a:srgbClr val="0E47A1"/>
                        </a:solidFill>
                        <a:effectLst/>
                        <a:latin typeface="+mj-lt"/>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15000"/>
                        </a:lnSpc>
                        <a:spcBef>
                          <a:spcPts val="0"/>
                        </a:spcBef>
                        <a:spcAft>
                          <a:spcPts val="0"/>
                        </a:spcAft>
                      </a:pPr>
                      <a:r>
                        <a:rPr lang="en-US" sz="2200" b="1" dirty="0">
                          <a:solidFill>
                            <a:srgbClr val="0E47A1"/>
                          </a:solidFill>
                          <a:effectLst/>
                          <a:latin typeface="+mj-lt"/>
                          <a:ea typeface="Calibri" panose="020F0502020204030204" pitchFamily="34" charset="0"/>
                          <a:cs typeface="Times New Roman" panose="02020603050405020304" pitchFamily="18" charset="0"/>
                        </a:rPr>
                        <a:t>Form</a:t>
                      </a:r>
                      <a:endParaRPr lang="en-US" sz="2200" dirty="0">
                        <a:solidFill>
                          <a:srgbClr val="0E47A1"/>
                        </a:solidFill>
                        <a:effectLst/>
                        <a:latin typeface="+mj-lt"/>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15000"/>
                        </a:lnSpc>
                        <a:spcBef>
                          <a:spcPts val="0"/>
                        </a:spcBef>
                        <a:spcAft>
                          <a:spcPts val="0"/>
                        </a:spcAft>
                      </a:pPr>
                      <a:r>
                        <a:rPr lang="en-US" sz="2200" b="1" dirty="0">
                          <a:solidFill>
                            <a:srgbClr val="0E47A1"/>
                          </a:solidFill>
                          <a:effectLst/>
                          <a:latin typeface="+mj-lt"/>
                          <a:ea typeface="Calibri" panose="020F0502020204030204" pitchFamily="34" charset="0"/>
                          <a:cs typeface="Times New Roman" panose="02020603050405020304" pitchFamily="18" charset="0"/>
                        </a:rPr>
                        <a:t>Address</a:t>
                      </a:r>
                      <a:endParaRPr lang="en-US" sz="2200" dirty="0">
                        <a:solidFill>
                          <a:srgbClr val="0E47A1"/>
                        </a:solidFill>
                        <a:effectLst/>
                        <a:latin typeface="+mj-lt"/>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gn="ctr">
                        <a:lnSpc>
                          <a:spcPct val="115000"/>
                        </a:lnSpc>
                        <a:spcBef>
                          <a:spcPts val="0"/>
                        </a:spcBef>
                        <a:spcAft>
                          <a:spcPts val="0"/>
                        </a:spcAft>
                      </a:pPr>
                      <a:r>
                        <a:rPr lang="en-US" sz="2200" b="1" dirty="0">
                          <a:solidFill>
                            <a:srgbClr val="0E47A1"/>
                          </a:solidFill>
                          <a:effectLst/>
                          <a:latin typeface="+mj-lt"/>
                          <a:ea typeface="Calibri" panose="020F0502020204030204" pitchFamily="34" charset="0"/>
                          <a:cs typeface="Times New Roman" panose="02020603050405020304" pitchFamily="18" charset="0"/>
                        </a:rPr>
                        <a:t>Extra cost</a:t>
                      </a:r>
                      <a:endParaRPr lang="en-US" sz="2200" dirty="0">
                        <a:solidFill>
                          <a:srgbClr val="0E47A1"/>
                        </a:solidFill>
                        <a:effectLst/>
                        <a:latin typeface="+mj-lt"/>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0000"/>
                  </a:ext>
                </a:extLst>
              </a:tr>
              <a:tr h="355600">
                <a:tc>
                  <a:txBody>
                    <a:bodyPr/>
                    <a:lstStyle/>
                    <a:p>
                      <a:pPr marL="0" marR="0" algn="ctr">
                        <a:lnSpc>
                          <a:spcPct val="115000"/>
                        </a:lnSpc>
                        <a:spcBef>
                          <a:spcPts val="0"/>
                        </a:spcBef>
                        <a:spcAft>
                          <a:spcPts val="0"/>
                        </a:spcAft>
                      </a:pPr>
                      <a:r>
                        <a:rPr lang="en-US" sz="2200" dirty="0">
                          <a:effectLst/>
                          <a:latin typeface="+mj-lt"/>
                          <a:ea typeface="Calibri" panose="020F0502020204030204" pitchFamily="34" charset="0"/>
                          <a:cs typeface="Times New Roman" panose="02020603050405020304" pitchFamily="18" charset="0"/>
                        </a:rPr>
                        <a:t>Absolute</a:t>
                      </a:r>
                    </a:p>
                  </a:txBody>
                  <a:tcPr marL="68580" marR="68580" marT="0" marB="0">
                    <a:noFill/>
                  </a:tcPr>
                </a:tc>
                <a:tc>
                  <a:txBody>
                    <a:bodyPr/>
                    <a:lstStyle/>
                    <a:p>
                      <a:pPr marL="0" marR="0" algn="ctr">
                        <a:lnSpc>
                          <a:spcPct val="115000"/>
                        </a:lnSpc>
                        <a:spcBef>
                          <a:spcPts val="0"/>
                        </a:spcBef>
                        <a:spcAft>
                          <a:spcPts val="0"/>
                        </a:spcAft>
                      </a:pPr>
                      <a:r>
                        <a:rPr lang="en-US" sz="2200">
                          <a:effectLst/>
                          <a:latin typeface="+mj-lt"/>
                          <a:ea typeface="Calibri" panose="020F0502020204030204" pitchFamily="34" charset="0"/>
                          <a:cs typeface="Times New Roman" panose="02020603050405020304" pitchFamily="18" charset="0"/>
                        </a:rPr>
                        <a:t>M</a:t>
                      </a:r>
                    </a:p>
                  </a:txBody>
                  <a:tcPr marL="68580" marR="68580" marT="0" marB="0">
                    <a:noFill/>
                  </a:tcPr>
                </a:tc>
                <a:tc>
                  <a:txBody>
                    <a:bodyPr/>
                    <a:lstStyle/>
                    <a:p>
                      <a:pPr marL="0" marR="0" algn="ctr">
                        <a:lnSpc>
                          <a:spcPct val="115000"/>
                        </a:lnSpc>
                        <a:spcBef>
                          <a:spcPts val="0"/>
                        </a:spcBef>
                        <a:spcAft>
                          <a:spcPts val="0"/>
                        </a:spcAft>
                      </a:pPr>
                      <a:r>
                        <a:rPr lang="en-US" sz="2200" dirty="0">
                          <a:effectLst/>
                          <a:latin typeface="+mj-lt"/>
                          <a:ea typeface="Calibri" panose="020F0502020204030204" pitchFamily="34" charset="0"/>
                          <a:cs typeface="Times New Roman" panose="02020603050405020304" pitchFamily="18" charset="0"/>
                        </a:rPr>
                        <a:t>M</a:t>
                      </a:r>
                    </a:p>
                  </a:txBody>
                  <a:tcPr marL="68580" marR="68580" marT="0" marB="0">
                    <a:noFill/>
                  </a:tcPr>
                </a:tc>
                <a:tc>
                  <a:txBody>
                    <a:bodyPr/>
                    <a:lstStyle/>
                    <a:p>
                      <a:pPr marL="0" marR="0" algn="ctr">
                        <a:lnSpc>
                          <a:spcPct val="115000"/>
                        </a:lnSpc>
                        <a:spcBef>
                          <a:spcPts val="0"/>
                        </a:spcBef>
                        <a:spcAft>
                          <a:spcPts val="0"/>
                        </a:spcAft>
                      </a:pPr>
                      <a:r>
                        <a:rPr lang="en-US" sz="2200">
                          <a:effectLst/>
                          <a:latin typeface="+mj-lt"/>
                          <a:ea typeface="Calibri" panose="020F0502020204030204" pitchFamily="34" charset="0"/>
                          <a:cs typeface="Times New Roman" panose="02020603050405020304" pitchFamily="18" charset="0"/>
                        </a:rPr>
                        <a:t>1</a:t>
                      </a:r>
                    </a:p>
                  </a:txBody>
                  <a:tcPr marL="68580" marR="68580" marT="0" marB="0">
                    <a:noFill/>
                  </a:tcPr>
                </a:tc>
                <a:extLst>
                  <a:ext uri="{0D108BD9-81ED-4DB2-BD59-A6C34878D82A}">
                    <a16:rowId xmlns:a16="http://schemas.microsoft.com/office/drawing/2014/main" val="10001"/>
                  </a:ext>
                </a:extLst>
              </a:tr>
              <a:tr h="355600">
                <a:tc>
                  <a:txBody>
                    <a:bodyPr/>
                    <a:lstStyle/>
                    <a:p>
                      <a:pPr marL="0" marR="0" algn="ctr">
                        <a:lnSpc>
                          <a:spcPct val="115000"/>
                        </a:lnSpc>
                        <a:spcBef>
                          <a:spcPts val="0"/>
                        </a:spcBef>
                        <a:spcAft>
                          <a:spcPts val="0"/>
                        </a:spcAft>
                      </a:pPr>
                      <a:r>
                        <a:rPr lang="en-US" sz="2200">
                          <a:effectLst/>
                          <a:latin typeface="+mj-lt"/>
                          <a:ea typeface="Calibri" panose="020F0502020204030204" pitchFamily="34" charset="0"/>
                          <a:cs typeface="Times New Roman" panose="02020603050405020304" pitchFamily="18" charset="0"/>
                        </a:rPr>
                        <a:t>Register</a:t>
                      </a:r>
                    </a:p>
                  </a:txBody>
                  <a:tcPr marL="68580" marR="68580" marT="0" marB="0">
                    <a:noFill/>
                  </a:tcPr>
                </a:tc>
                <a:tc>
                  <a:txBody>
                    <a:bodyPr/>
                    <a:lstStyle/>
                    <a:p>
                      <a:pPr marL="0" marR="0" algn="ctr">
                        <a:lnSpc>
                          <a:spcPct val="115000"/>
                        </a:lnSpc>
                        <a:spcBef>
                          <a:spcPts val="0"/>
                        </a:spcBef>
                        <a:spcAft>
                          <a:spcPts val="0"/>
                        </a:spcAft>
                      </a:pPr>
                      <a:r>
                        <a:rPr lang="en-US" sz="2200" dirty="0">
                          <a:effectLst/>
                          <a:latin typeface="+mj-lt"/>
                          <a:ea typeface="Calibri" panose="020F0502020204030204" pitchFamily="34" charset="0"/>
                          <a:cs typeface="Times New Roman" panose="02020603050405020304" pitchFamily="18" charset="0"/>
                        </a:rPr>
                        <a:t>R</a:t>
                      </a:r>
                    </a:p>
                  </a:txBody>
                  <a:tcPr marL="68580" marR="68580" marT="0" marB="0">
                    <a:noFill/>
                  </a:tcPr>
                </a:tc>
                <a:tc>
                  <a:txBody>
                    <a:bodyPr/>
                    <a:lstStyle/>
                    <a:p>
                      <a:pPr marL="0" marR="0" algn="ctr">
                        <a:lnSpc>
                          <a:spcPct val="115000"/>
                        </a:lnSpc>
                        <a:spcBef>
                          <a:spcPts val="0"/>
                        </a:spcBef>
                        <a:spcAft>
                          <a:spcPts val="0"/>
                        </a:spcAft>
                      </a:pPr>
                      <a:r>
                        <a:rPr lang="en-US" sz="2200">
                          <a:effectLst/>
                          <a:latin typeface="+mj-lt"/>
                          <a:ea typeface="Calibri" panose="020F0502020204030204" pitchFamily="34" charset="0"/>
                          <a:cs typeface="Times New Roman" panose="02020603050405020304" pitchFamily="18" charset="0"/>
                        </a:rPr>
                        <a:t>R</a:t>
                      </a:r>
                    </a:p>
                  </a:txBody>
                  <a:tcPr marL="68580" marR="68580" marT="0" marB="0">
                    <a:noFill/>
                  </a:tcPr>
                </a:tc>
                <a:tc>
                  <a:txBody>
                    <a:bodyPr/>
                    <a:lstStyle/>
                    <a:p>
                      <a:pPr marL="0" marR="0" algn="ctr">
                        <a:lnSpc>
                          <a:spcPct val="115000"/>
                        </a:lnSpc>
                        <a:spcBef>
                          <a:spcPts val="0"/>
                        </a:spcBef>
                        <a:spcAft>
                          <a:spcPts val="0"/>
                        </a:spcAft>
                      </a:pPr>
                      <a:r>
                        <a:rPr lang="en-US" sz="2200">
                          <a:effectLst/>
                          <a:latin typeface="+mj-lt"/>
                          <a:ea typeface="Calibri" panose="020F0502020204030204" pitchFamily="34" charset="0"/>
                          <a:cs typeface="Times New Roman" panose="02020603050405020304" pitchFamily="18" charset="0"/>
                        </a:rPr>
                        <a:t>0</a:t>
                      </a:r>
                    </a:p>
                  </a:txBody>
                  <a:tcPr marL="68580" marR="68580" marT="0" marB="0">
                    <a:noFill/>
                  </a:tcPr>
                </a:tc>
                <a:extLst>
                  <a:ext uri="{0D108BD9-81ED-4DB2-BD59-A6C34878D82A}">
                    <a16:rowId xmlns:a16="http://schemas.microsoft.com/office/drawing/2014/main" val="10002"/>
                  </a:ext>
                </a:extLst>
              </a:tr>
              <a:tr h="355600">
                <a:tc>
                  <a:txBody>
                    <a:bodyPr/>
                    <a:lstStyle/>
                    <a:p>
                      <a:pPr marL="0" marR="0" algn="ctr">
                        <a:lnSpc>
                          <a:spcPct val="115000"/>
                        </a:lnSpc>
                        <a:spcBef>
                          <a:spcPts val="0"/>
                        </a:spcBef>
                        <a:spcAft>
                          <a:spcPts val="0"/>
                        </a:spcAft>
                      </a:pPr>
                      <a:r>
                        <a:rPr lang="en-US" sz="2200" dirty="0">
                          <a:effectLst/>
                          <a:latin typeface="+mj-lt"/>
                          <a:ea typeface="Calibri" panose="020F0502020204030204" pitchFamily="34" charset="0"/>
                          <a:cs typeface="Times New Roman" panose="02020603050405020304" pitchFamily="18" charset="0"/>
                        </a:rPr>
                        <a:t>Indexed</a:t>
                      </a:r>
                    </a:p>
                  </a:txBody>
                  <a:tcPr marL="68580" marR="68580" marT="0" marB="0">
                    <a:noFill/>
                  </a:tcPr>
                </a:tc>
                <a:tc>
                  <a:txBody>
                    <a:bodyPr/>
                    <a:lstStyle/>
                    <a:p>
                      <a:pPr marL="0" marR="0" algn="ctr">
                        <a:lnSpc>
                          <a:spcPct val="115000"/>
                        </a:lnSpc>
                        <a:spcBef>
                          <a:spcPts val="0"/>
                        </a:spcBef>
                        <a:spcAft>
                          <a:spcPts val="0"/>
                        </a:spcAft>
                      </a:pPr>
                      <a:r>
                        <a:rPr lang="en-US" sz="2200" dirty="0">
                          <a:effectLst/>
                          <a:latin typeface="+mj-lt"/>
                          <a:ea typeface="Calibri" panose="020F0502020204030204" pitchFamily="34" charset="0"/>
                          <a:cs typeface="Times New Roman" panose="02020603050405020304" pitchFamily="18" charset="0"/>
                        </a:rPr>
                        <a:t>k(R)</a:t>
                      </a:r>
                    </a:p>
                  </a:txBody>
                  <a:tcPr marL="68580" marR="68580" marT="0" marB="0">
                    <a:noFill/>
                  </a:tcPr>
                </a:tc>
                <a:tc>
                  <a:txBody>
                    <a:bodyPr/>
                    <a:lstStyle/>
                    <a:p>
                      <a:pPr marL="0" marR="0" algn="ctr">
                        <a:lnSpc>
                          <a:spcPct val="115000"/>
                        </a:lnSpc>
                        <a:spcBef>
                          <a:spcPts val="0"/>
                        </a:spcBef>
                        <a:spcAft>
                          <a:spcPts val="0"/>
                        </a:spcAft>
                      </a:pPr>
                      <a:r>
                        <a:rPr lang="en-US" sz="2200" dirty="0">
                          <a:effectLst/>
                          <a:latin typeface="+mj-lt"/>
                          <a:ea typeface="Calibri" panose="020F0502020204030204" pitchFamily="34" charset="0"/>
                          <a:cs typeface="Times New Roman" panose="02020603050405020304" pitchFamily="18" charset="0"/>
                        </a:rPr>
                        <a:t>k +contents(R)</a:t>
                      </a:r>
                    </a:p>
                  </a:txBody>
                  <a:tcPr marL="68580" marR="68580" marT="0" marB="0">
                    <a:noFill/>
                  </a:tcPr>
                </a:tc>
                <a:tc>
                  <a:txBody>
                    <a:bodyPr/>
                    <a:lstStyle/>
                    <a:p>
                      <a:pPr marL="0" marR="0" algn="ctr">
                        <a:lnSpc>
                          <a:spcPct val="115000"/>
                        </a:lnSpc>
                        <a:spcBef>
                          <a:spcPts val="0"/>
                        </a:spcBef>
                        <a:spcAft>
                          <a:spcPts val="0"/>
                        </a:spcAft>
                      </a:pPr>
                      <a:r>
                        <a:rPr lang="en-US" sz="2200">
                          <a:effectLst/>
                          <a:latin typeface="+mj-lt"/>
                          <a:ea typeface="Calibri" panose="020F0502020204030204" pitchFamily="34" charset="0"/>
                          <a:cs typeface="Times New Roman" panose="02020603050405020304" pitchFamily="18" charset="0"/>
                        </a:rPr>
                        <a:t>1</a:t>
                      </a:r>
                    </a:p>
                  </a:txBody>
                  <a:tcPr marL="68580" marR="68580" marT="0" marB="0">
                    <a:noFill/>
                  </a:tcPr>
                </a:tc>
                <a:extLst>
                  <a:ext uri="{0D108BD9-81ED-4DB2-BD59-A6C34878D82A}">
                    <a16:rowId xmlns:a16="http://schemas.microsoft.com/office/drawing/2014/main" val="10003"/>
                  </a:ext>
                </a:extLst>
              </a:tr>
              <a:tr h="355600">
                <a:tc>
                  <a:txBody>
                    <a:bodyPr/>
                    <a:lstStyle/>
                    <a:p>
                      <a:pPr marL="0" marR="0" algn="ctr">
                        <a:lnSpc>
                          <a:spcPct val="115000"/>
                        </a:lnSpc>
                        <a:spcBef>
                          <a:spcPts val="0"/>
                        </a:spcBef>
                        <a:spcAft>
                          <a:spcPts val="0"/>
                        </a:spcAft>
                      </a:pPr>
                      <a:r>
                        <a:rPr lang="en-US" sz="2200">
                          <a:effectLst/>
                          <a:latin typeface="+mj-lt"/>
                          <a:ea typeface="Calibri" panose="020F0502020204030204" pitchFamily="34" charset="0"/>
                          <a:cs typeface="Times New Roman" panose="02020603050405020304" pitchFamily="18" charset="0"/>
                        </a:rPr>
                        <a:t>Indirect register</a:t>
                      </a:r>
                    </a:p>
                  </a:txBody>
                  <a:tcPr marL="68580" marR="68580" marT="0" marB="0">
                    <a:noFill/>
                  </a:tcPr>
                </a:tc>
                <a:tc>
                  <a:txBody>
                    <a:bodyPr/>
                    <a:lstStyle/>
                    <a:p>
                      <a:pPr marL="0" marR="0" algn="ctr">
                        <a:lnSpc>
                          <a:spcPct val="115000"/>
                        </a:lnSpc>
                        <a:spcBef>
                          <a:spcPts val="0"/>
                        </a:spcBef>
                        <a:spcAft>
                          <a:spcPts val="0"/>
                        </a:spcAft>
                      </a:pPr>
                      <a:r>
                        <a:rPr lang="en-US" sz="2200">
                          <a:effectLst/>
                          <a:latin typeface="+mj-lt"/>
                          <a:ea typeface="Calibri" panose="020F0502020204030204" pitchFamily="34" charset="0"/>
                          <a:cs typeface="Times New Roman" panose="02020603050405020304" pitchFamily="18" charset="0"/>
                        </a:rPr>
                        <a:t>*R</a:t>
                      </a:r>
                    </a:p>
                  </a:txBody>
                  <a:tcPr marL="68580" marR="68580" marT="0" marB="0">
                    <a:noFill/>
                  </a:tcPr>
                </a:tc>
                <a:tc>
                  <a:txBody>
                    <a:bodyPr/>
                    <a:lstStyle/>
                    <a:p>
                      <a:pPr marL="0" marR="0" algn="ctr">
                        <a:lnSpc>
                          <a:spcPct val="115000"/>
                        </a:lnSpc>
                        <a:spcBef>
                          <a:spcPts val="0"/>
                        </a:spcBef>
                        <a:spcAft>
                          <a:spcPts val="0"/>
                        </a:spcAft>
                      </a:pPr>
                      <a:r>
                        <a:rPr lang="en-US" sz="2200" dirty="0">
                          <a:effectLst/>
                          <a:latin typeface="+mj-lt"/>
                          <a:ea typeface="Calibri" panose="020F0502020204030204" pitchFamily="34" charset="0"/>
                          <a:cs typeface="Times New Roman" panose="02020603050405020304" pitchFamily="18" charset="0"/>
                        </a:rPr>
                        <a:t>contents(R)</a:t>
                      </a:r>
                    </a:p>
                  </a:txBody>
                  <a:tcPr marL="68580" marR="68580" marT="0" marB="0">
                    <a:noFill/>
                  </a:tcPr>
                </a:tc>
                <a:tc>
                  <a:txBody>
                    <a:bodyPr/>
                    <a:lstStyle/>
                    <a:p>
                      <a:pPr marL="0" marR="0" algn="ctr">
                        <a:lnSpc>
                          <a:spcPct val="115000"/>
                        </a:lnSpc>
                        <a:spcBef>
                          <a:spcPts val="0"/>
                        </a:spcBef>
                        <a:spcAft>
                          <a:spcPts val="0"/>
                        </a:spcAft>
                      </a:pPr>
                      <a:r>
                        <a:rPr lang="en-US" sz="2200">
                          <a:effectLst/>
                          <a:latin typeface="+mj-lt"/>
                          <a:ea typeface="Calibri" panose="020F0502020204030204" pitchFamily="34" charset="0"/>
                          <a:cs typeface="Times New Roman" panose="02020603050405020304" pitchFamily="18" charset="0"/>
                        </a:rPr>
                        <a:t>0</a:t>
                      </a:r>
                    </a:p>
                  </a:txBody>
                  <a:tcPr marL="68580" marR="68580" marT="0" marB="0">
                    <a:noFill/>
                  </a:tcPr>
                </a:tc>
                <a:extLst>
                  <a:ext uri="{0D108BD9-81ED-4DB2-BD59-A6C34878D82A}">
                    <a16:rowId xmlns:a16="http://schemas.microsoft.com/office/drawing/2014/main" val="10004"/>
                  </a:ext>
                </a:extLst>
              </a:tr>
              <a:tr h="355600">
                <a:tc>
                  <a:txBody>
                    <a:bodyPr/>
                    <a:lstStyle/>
                    <a:p>
                      <a:pPr marL="0" marR="0" algn="ctr">
                        <a:lnSpc>
                          <a:spcPct val="115000"/>
                        </a:lnSpc>
                        <a:spcBef>
                          <a:spcPts val="0"/>
                        </a:spcBef>
                        <a:spcAft>
                          <a:spcPts val="0"/>
                        </a:spcAft>
                      </a:pPr>
                      <a:r>
                        <a:rPr lang="en-US" sz="2200">
                          <a:effectLst/>
                          <a:latin typeface="+mj-lt"/>
                          <a:ea typeface="Calibri" panose="020F0502020204030204" pitchFamily="34" charset="0"/>
                          <a:cs typeface="Times New Roman" panose="02020603050405020304" pitchFamily="18" charset="0"/>
                        </a:rPr>
                        <a:t>Indirect indexed</a:t>
                      </a:r>
                    </a:p>
                  </a:txBody>
                  <a:tcPr marL="68580" marR="68580" marT="0" marB="0">
                    <a:noFill/>
                  </a:tcPr>
                </a:tc>
                <a:tc>
                  <a:txBody>
                    <a:bodyPr/>
                    <a:lstStyle/>
                    <a:p>
                      <a:pPr marL="0" marR="0" algn="ctr">
                        <a:lnSpc>
                          <a:spcPct val="115000"/>
                        </a:lnSpc>
                        <a:spcBef>
                          <a:spcPts val="0"/>
                        </a:spcBef>
                        <a:spcAft>
                          <a:spcPts val="0"/>
                        </a:spcAft>
                      </a:pPr>
                      <a:r>
                        <a:rPr lang="en-US" sz="2200" dirty="0">
                          <a:effectLst/>
                          <a:latin typeface="+mj-lt"/>
                          <a:ea typeface="Calibri" panose="020F0502020204030204" pitchFamily="34" charset="0"/>
                          <a:cs typeface="Times New Roman" panose="02020603050405020304" pitchFamily="18" charset="0"/>
                        </a:rPr>
                        <a:t>*k(R)</a:t>
                      </a:r>
                    </a:p>
                  </a:txBody>
                  <a:tcPr marL="68580" marR="68580" marT="0" marB="0">
                    <a:noFill/>
                  </a:tcPr>
                </a:tc>
                <a:tc>
                  <a:txBody>
                    <a:bodyPr/>
                    <a:lstStyle/>
                    <a:p>
                      <a:pPr marL="0" marR="0" algn="ctr">
                        <a:lnSpc>
                          <a:spcPct val="115000"/>
                        </a:lnSpc>
                        <a:spcBef>
                          <a:spcPts val="0"/>
                        </a:spcBef>
                        <a:spcAft>
                          <a:spcPts val="0"/>
                        </a:spcAft>
                      </a:pPr>
                      <a:r>
                        <a:rPr lang="en-US" sz="2200" dirty="0">
                          <a:effectLst/>
                          <a:latin typeface="+mj-lt"/>
                          <a:ea typeface="Calibri" panose="020F0502020204030204" pitchFamily="34" charset="0"/>
                          <a:cs typeface="Times New Roman" panose="02020603050405020304" pitchFamily="18" charset="0"/>
                        </a:rPr>
                        <a:t>contents(k + contents(R))</a:t>
                      </a:r>
                    </a:p>
                  </a:txBody>
                  <a:tcPr marL="68580" marR="68580" marT="0" marB="0">
                    <a:noFill/>
                  </a:tcPr>
                </a:tc>
                <a:tc>
                  <a:txBody>
                    <a:bodyPr/>
                    <a:lstStyle/>
                    <a:p>
                      <a:pPr marL="0" marR="0" algn="ctr">
                        <a:lnSpc>
                          <a:spcPct val="115000"/>
                        </a:lnSpc>
                        <a:spcBef>
                          <a:spcPts val="0"/>
                        </a:spcBef>
                        <a:spcAft>
                          <a:spcPts val="0"/>
                        </a:spcAft>
                      </a:pPr>
                      <a:r>
                        <a:rPr lang="en-US" sz="2200" dirty="0">
                          <a:effectLst/>
                          <a:latin typeface="+mj-lt"/>
                          <a:ea typeface="Calibri" panose="020F0502020204030204" pitchFamily="34" charset="0"/>
                          <a:cs typeface="Times New Roman" panose="02020603050405020304" pitchFamily="18" charset="0"/>
                        </a:rPr>
                        <a:t>1</a:t>
                      </a:r>
                    </a:p>
                  </a:txBody>
                  <a:tcPr marL="68580" marR="68580" marT="0" marB="0">
                    <a:noFill/>
                  </a:tcPr>
                </a:tc>
                <a:extLst>
                  <a:ext uri="{0D108BD9-81ED-4DB2-BD59-A6C34878D82A}">
                    <a16:rowId xmlns:a16="http://schemas.microsoft.com/office/drawing/2014/main" val="1000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992449482"/>
              </p:ext>
            </p:extLst>
          </p:nvPr>
        </p:nvGraphicFramePr>
        <p:xfrm>
          <a:off x="2818327" y="4294031"/>
          <a:ext cx="5850937" cy="1566396"/>
        </p:xfrm>
        <a:graphic>
          <a:graphicData uri="http://schemas.openxmlformats.org/drawingml/2006/table">
            <a:tbl>
              <a:tblPr firstRow="1" bandRow="1">
                <a:tableStyleId>{D7AC3CCA-C797-4891-BE02-D94E43425B78}</a:tableStyleId>
              </a:tblPr>
              <a:tblGrid>
                <a:gridCol w="1889189">
                  <a:extLst>
                    <a:ext uri="{9D8B030D-6E8A-4147-A177-3AD203B41FA5}">
                      <a16:colId xmlns:a16="http://schemas.microsoft.com/office/drawing/2014/main" val="20000"/>
                    </a:ext>
                  </a:extLst>
                </a:gridCol>
                <a:gridCol w="3961748">
                  <a:extLst>
                    <a:ext uri="{9D8B030D-6E8A-4147-A177-3AD203B41FA5}">
                      <a16:colId xmlns:a16="http://schemas.microsoft.com/office/drawing/2014/main" val="20001"/>
                    </a:ext>
                  </a:extLst>
                </a:gridCol>
              </a:tblGrid>
              <a:tr h="990600">
                <a:tc>
                  <a:txBody>
                    <a:bodyPr/>
                    <a:lstStyle/>
                    <a:p>
                      <a:pPr algn="l"/>
                      <a:r>
                        <a:rPr lang="en-US" sz="2200" b="0" dirty="0"/>
                        <a:t>MOV *R1 ,*R0</a:t>
                      </a:r>
                    </a:p>
                    <a:p>
                      <a:pPr algn="l"/>
                      <a:r>
                        <a:rPr lang="en-US" sz="2200" b="0" dirty="0"/>
                        <a:t>MOV *R1 ,*R0</a:t>
                      </a:r>
                    </a:p>
                  </a:txBody>
                  <a:tcPr>
                    <a:noFill/>
                  </a:tcPr>
                </a:tc>
                <a:tc>
                  <a:txBody>
                    <a:bodyPr/>
                    <a:lstStyle/>
                    <a:p>
                      <a:pPr algn="l"/>
                      <a:r>
                        <a:rPr lang="en-US" sz="2200" b="0" dirty="0"/>
                        <a:t>MOV *R1 ,*R0 </a:t>
                      </a:r>
                      <a:r>
                        <a:rPr lang="en-US" sz="2200" b="0" dirty="0">
                          <a:sym typeface="Wingdings" panose="05000000000000000000" pitchFamily="2" charset="2"/>
                        </a:rPr>
                        <a:t> </a:t>
                      </a:r>
                      <a:r>
                        <a:rPr lang="en-US" sz="2200" b="0" dirty="0"/>
                        <a:t>cost = 1+0+0=1</a:t>
                      </a:r>
                    </a:p>
                    <a:p>
                      <a:pPr algn="l"/>
                      <a:r>
                        <a:rPr lang="en-US" sz="2200" b="0" dirty="0"/>
                        <a:t>MOV *R1 ,*R0 </a:t>
                      </a:r>
                      <a:r>
                        <a:rPr lang="en-US" sz="2200" b="0" dirty="0">
                          <a:sym typeface="Wingdings" panose="05000000000000000000" pitchFamily="2" charset="2"/>
                        </a:rPr>
                        <a:t> </a:t>
                      </a:r>
                      <a:r>
                        <a:rPr lang="en-US" sz="2200" b="0" dirty="0"/>
                        <a:t>cost = 1+0+0=1</a:t>
                      </a:r>
                    </a:p>
                  </a:txBody>
                  <a:tcPr>
                    <a:noFill/>
                  </a:tcPr>
                </a:tc>
                <a:extLst>
                  <a:ext uri="{0D108BD9-81ED-4DB2-BD59-A6C34878D82A}">
                    <a16:rowId xmlns:a16="http://schemas.microsoft.com/office/drawing/2014/main" val="10000"/>
                  </a:ext>
                </a:extLst>
              </a:tr>
              <a:tr h="575796">
                <a:tc>
                  <a:txBody>
                    <a:bodyPr/>
                    <a:lstStyle/>
                    <a:p>
                      <a:endParaRPr lang="en-US" sz="2200" b="0" dirty="0"/>
                    </a:p>
                  </a:txBody>
                  <a:tcPr>
                    <a:noFill/>
                  </a:tcPr>
                </a:tc>
                <a:tc>
                  <a:txBody>
                    <a:bodyPr/>
                    <a:lstStyle/>
                    <a:p>
                      <a:r>
                        <a:rPr lang="en-US" sz="2200" b="0" dirty="0"/>
                        <a:t>Total Cost=2</a:t>
                      </a:r>
                    </a:p>
                  </a:txBody>
                  <a:tcPr>
                    <a:noFill/>
                  </a:tcPr>
                </a:tc>
                <a:extLst>
                  <a:ext uri="{0D108BD9-81ED-4DB2-BD59-A6C34878D82A}">
                    <a16:rowId xmlns:a16="http://schemas.microsoft.com/office/drawing/2014/main" val="10001"/>
                  </a:ext>
                </a:extLst>
              </a:tr>
            </a:tbl>
          </a:graphicData>
        </a:graphic>
      </p:graphicFrame>
      <p:sp>
        <p:nvSpPr>
          <p:cNvPr id="11" name="Rectangle 10"/>
          <p:cNvSpPr/>
          <p:nvPr/>
        </p:nvSpPr>
        <p:spPr>
          <a:xfrm>
            <a:off x="4755357" y="4341657"/>
            <a:ext cx="3871043" cy="351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817276" y="4693581"/>
            <a:ext cx="3809124" cy="286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755357" y="5331755"/>
            <a:ext cx="3676653" cy="3408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3371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8" fill="hold" grpId="0" nodeType="clickEffect">
                                  <p:stCondLst>
                                    <p:cond delay="0"/>
                                  </p:stCondLst>
                                  <p:childTnLst>
                                    <p:animEffect transition="out" filter="wipe(left)">
                                      <p:cBhvr>
                                        <p:cTn id="10" dur="500"/>
                                        <p:tgtEl>
                                          <p:spTgt spid="11"/>
                                        </p:tgtEl>
                                      </p:cBhvr>
                                    </p:animEffect>
                                    <p:set>
                                      <p:cBhvr>
                                        <p:cTn id="11" dur="1" fill="hold">
                                          <p:stCondLst>
                                            <p:cond delay="499"/>
                                          </p:stCondLst>
                                        </p:cTn>
                                        <p:tgtEl>
                                          <p:spTgt spid="11"/>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2" presetClass="exit" presetSubtype="8" fill="hold" grpId="0" nodeType="clickEffect">
                                  <p:stCondLst>
                                    <p:cond delay="0"/>
                                  </p:stCondLst>
                                  <p:childTnLst>
                                    <p:animEffect transition="out" filter="wipe(left)">
                                      <p:cBhvr>
                                        <p:cTn id="15" dur="500"/>
                                        <p:tgtEl>
                                          <p:spTgt spid="12"/>
                                        </p:tgtEl>
                                      </p:cBhvr>
                                    </p:animEffect>
                                    <p:set>
                                      <p:cBhvr>
                                        <p:cTn id="16" dur="1" fill="hold">
                                          <p:stCondLst>
                                            <p:cond delay="499"/>
                                          </p:stCondLst>
                                        </p:cTn>
                                        <p:tgtEl>
                                          <p:spTgt spid="1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2" presetClass="exit" presetSubtype="8" fill="hold" grpId="0" nodeType="clickEffect">
                                  <p:stCondLst>
                                    <p:cond delay="0"/>
                                  </p:stCondLst>
                                  <p:childTnLst>
                                    <p:animEffect transition="out" filter="wipe(left)">
                                      <p:cBhvr>
                                        <p:cTn id="20" dur="500"/>
                                        <p:tgtEl>
                                          <p:spTgt spid="13"/>
                                        </p:tgtEl>
                                      </p:cBhvr>
                                    </p:animEffect>
                                    <p:set>
                                      <p:cBhvr>
                                        <p:cTn id="21"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Basic Block &amp; Flow Graph</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11679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Blocks</a:t>
            </a:r>
          </a:p>
        </p:txBody>
      </p:sp>
      <p:sp>
        <p:nvSpPr>
          <p:cNvPr id="3" name="Content Placeholder 2"/>
          <p:cNvSpPr>
            <a:spLocks noGrp="1"/>
          </p:cNvSpPr>
          <p:nvPr>
            <p:ph idx="1"/>
          </p:nvPr>
        </p:nvSpPr>
        <p:spPr/>
        <p:txBody>
          <a:bodyPr/>
          <a:lstStyle/>
          <a:p>
            <a:r>
              <a:rPr lang="en-US" dirty="0"/>
              <a:t>A basic block is a </a:t>
            </a:r>
            <a:r>
              <a:rPr lang="en-US" dirty="0">
                <a:solidFill>
                  <a:srgbClr val="C00000"/>
                </a:solidFill>
              </a:rPr>
              <a:t>sequence of consecutive statements in which flow of control enters at the beginning and leaves at the end </a:t>
            </a:r>
            <a:r>
              <a:rPr lang="en-US" dirty="0"/>
              <a:t>without halt or possibility of branching except at the end. </a:t>
            </a:r>
          </a:p>
          <a:p>
            <a:r>
              <a:rPr lang="en-US" dirty="0"/>
              <a:t>The following sequence of three-address statements forms a basic block:</a:t>
            </a:r>
          </a:p>
          <a:p>
            <a:pPr marL="0" indent="0">
              <a:buNone/>
            </a:pPr>
            <a:r>
              <a:rPr lang="en-US" dirty="0"/>
              <a:t>		t1 := a*a</a:t>
            </a:r>
          </a:p>
          <a:p>
            <a:pPr marL="0" indent="0">
              <a:buNone/>
            </a:pPr>
            <a:r>
              <a:rPr lang="en-US" dirty="0"/>
              <a:t>		t2 := a*b</a:t>
            </a:r>
          </a:p>
          <a:p>
            <a:pPr marL="0" indent="0">
              <a:buNone/>
            </a:pPr>
            <a:r>
              <a:rPr lang="en-US" dirty="0"/>
              <a:t>		t3 := 2*t2</a:t>
            </a:r>
          </a:p>
          <a:p>
            <a:pPr marL="0" indent="0">
              <a:buNone/>
            </a:pPr>
            <a:r>
              <a:rPr lang="en-US" dirty="0"/>
              <a:t>		t4 := t1+t3</a:t>
            </a:r>
          </a:p>
          <a:p>
            <a:pPr marL="0" indent="0">
              <a:buNone/>
            </a:pPr>
            <a:r>
              <a:rPr lang="en-US" dirty="0"/>
              <a:t>		t5 := b*b</a:t>
            </a:r>
          </a:p>
          <a:p>
            <a:pPr marL="0" indent="0">
              <a:buNone/>
            </a:pPr>
            <a:r>
              <a:rPr lang="en-US" dirty="0"/>
              <a:t>		t6 := t4+t5</a:t>
            </a:r>
          </a:p>
          <a:p>
            <a:pPr lvl="0"/>
            <a:endParaRPr lang="en-US" dirty="0"/>
          </a:p>
        </p:txBody>
      </p:sp>
    </p:spTree>
    <p:extLst>
      <p:ext uri="{BB962C8B-B14F-4D97-AF65-F5344CB8AC3E}">
        <p14:creationId xmlns:p14="http://schemas.microsoft.com/office/powerpoint/2010/main" val="1471229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Partition into basic blocks</a:t>
            </a:r>
          </a:p>
        </p:txBody>
      </p:sp>
      <p:sp>
        <p:nvSpPr>
          <p:cNvPr id="3" name="Content Placeholder 2"/>
          <p:cNvSpPr>
            <a:spLocks noGrp="1"/>
          </p:cNvSpPr>
          <p:nvPr>
            <p:ph idx="1"/>
          </p:nvPr>
        </p:nvSpPr>
        <p:spPr/>
        <p:txBody>
          <a:bodyPr/>
          <a:lstStyle/>
          <a:p>
            <a:pPr marL="0" indent="0">
              <a:buNone/>
            </a:pPr>
            <a:r>
              <a:rPr lang="en-US" dirty="0">
                <a:solidFill>
                  <a:srgbClr val="0E47A1"/>
                </a:solidFill>
              </a:rPr>
              <a:t>Input:</a:t>
            </a:r>
            <a:r>
              <a:rPr lang="en-US" dirty="0"/>
              <a:t> A sequence of three-address statements.</a:t>
            </a:r>
            <a:endParaRPr lang="en-US" sz="2000" dirty="0"/>
          </a:p>
          <a:p>
            <a:pPr marL="0" indent="0">
              <a:buNone/>
            </a:pPr>
            <a:r>
              <a:rPr lang="en-US" dirty="0">
                <a:solidFill>
                  <a:srgbClr val="0E47A1"/>
                </a:solidFill>
              </a:rPr>
              <a:t>Output:</a:t>
            </a:r>
            <a:r>
              <a:rPr lang="en-US" dirty="0"/>
              <a:t> A list of basic blocks with each three-address statement in exactly one block.</a:t>
            </a:r>
            <a:endParaRPr lang="en-US" sz="2000" dirty="0"/>
          </a:p>
          <a:p>
            <a:pPr marL="0" indent="0">
              <a:buNone/>
            </a:pPr>
            <a:r>
              <a:rPr lang="en-US" dirty="0">
                <a:solidFill>
                  <a:srgbClr val="0E47A1"/>
                </a:solidFill>
              </a:rPr>
              <a:t>Method:</a:t>
            </a:r>
            <a:endParaRPr lang="en-US" sz="2000" dirty="0">
              <a:solidFill>
                <a:srgbClr val="0E47A1"/>
              </a:solidFill>
            </a:endParaRPr>
          </a:p>
          <a:p>
            <a:pPr marL="457200" lvl="0" indent="-457200">
              <a:buClrTx/>
              <a:buFont typeface="+mj-lt"/>
              <a:buAutoNum type="arabicPeriod"/>
            </a:pPr>
            <a:r>
              <a:rPr lang="en-US" dirty="0"/>
              <a:t>We first determine the set of </a:t>
            </a:r>
            <a:r>
              <a:rPr lang="en-US" b="1" dirty="0"/>
              <a:t>leaders</a:t>
            </a:r>
            <a:r>
              <a:rPr lang="en-US" dirty="0"/>
              <a:t>, for that we use the following rules:</a:t>
            </a:r>
            <a:endParaRPr lang="en-US" sz="2000" dirty="0"/>
          </a:p>
          <a:p>
            <a:pPr marL="1314450" lvl="2" indent="-400050">
              <a:buClrTx/>
              <a:buFont typeface="+mj-lt"/>
              <a:buAutoNum type="romanUcPeriod"/>
            </a:pPr>
            <a:r>
              <a:rPr lang="en-US" sz="2200" dirty="0"/>
              <a:t>The first statement is a leader.</a:t>
            </a:r>
          </a:p>
          <a:p>
            <a:pPr marL="1314450" lvl="2" indent="-400050">
              <a:buClrTx/>
              <a:buFont typeface="+mj-lt"/>
              <a:buAutoNum type="romanUcPeriod"/>
            </a:pPr>
            <a:r>
              <a:rPr lang="en-US" sz="2200" dirty="0"/>
              <a:t>Any statement that is the target of a conditional or unconditional </a:t>
            </a:r>
            <a:r>
              <a:rPr lang="en-US" sz="2200" dirty="0" err="1"/>
              <a:t>goto</a:t>
            </a:r>
            <a:r>
              <a:rPr lang="en-US" sz="2200" dirty="0"/>
              <a:t> is a leader.</a:t>
            </a:r>
          </a:p>
          <a:p>
            <a:pPr marL="1314450" lvl="2" indent="-400050">
              <a:buClrTx/>
              <a:buFont typeface="+mj-lt"/>
              <a:buAutoNum type="romanUcPeriod"/>
            </a:pPr>
            <a:r>
              <a:rPr lang="en-US" sz="2200" dirty="0"/>
              <a:t>Any statement that immediately follows a </a:t>
            </a:r>
            <a:r>
              <a:rPr lang="en-US" sz="2200" dirty="0" err="1"/>
              <a:t>goto</a:t>
            </a:r>
            <a:r>
              <a:rPr lang="en-US" sz="2200" dirty="0"/>
              <a:t> or conditional </a:t>
            </a:r>
            <a:r>
              <a:rPr lang="en-US" sz="2200" dirty="0" err="1"/>
              <a:t>goto</a:t>
            </a:r>
            <a:r>
              <a:rPr lang="en-US" sz="2200" dirty="0"/>
              <a:t> statement is a leader</a:t>
            </a:r>
            <a:r>
              <a:rPr lang="en-US" sz="1900" dirty="0"/>
              <a:t>. </a:t>
            </a:r>
          </a:p>
          <a:p>
            <a:pPr marL="457200" indent="-400050">
              <a:buNone/>
            </a:pPr>
            <a:r>
              <a:rPr lang="en-US" dirty="0"/>
              <a:t>2.   For each leader, its basic block consists of the leader and all statements up to but not including the next leader or the end of the program.</a:t>
            </a:r>
            <a:endParaRPr lang="en-US" sz="2000" dirty="0"/>
          </a:p>
          <a:p>
            <a:endParaRPr lang="en-US" dirty="0"/>
          </a:p>
        </p:txBody>
      </p:sp>
    </p:spTree>
    <p:extLst>
      <p:ext uri="{BB962C8B-B14F-4D97-AF65-F5344CB8AC3E}">
        <p14:creationId xmlns:p14="http://schemas.microsoft.com/office/powerpoint/2010/main" val="3874094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507492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79767" y="195312"/>
            <a:ext cx="7668994" cy="7432804"/>
          </a:xfrm>
          <a:prstGeom prst="rect">
            <a:avLst/>
          </a:prstGeom>
          <a:noFill/>
        </p:spPr>
        <p:txBody>
          <a:bodyPr wrap="square" rtlCol="0">
            <a:spAutoFit/>
          </a:bodyPr>
          <a:lstStyle/>
          <a:p>
            <a:r>
              <a:rPr lang="en-US" sz="3600" b="1" dirty="0"/>
              <a:t>Topics to be covered </a:t>
            </a:r>
          </a:p>
          <a:p>
            <a:pPr marL="742950" lvl="1" indent="-285750">
              <a:lnSpc>
                <a:spcPct val="150000"/>
              </a:lnSpc>
              <a:buFont typeface="Arial" panose="020B0604020202020204" pitchFamily="34" charset="0"/>
              <a:buChar char="•"/>
            </a:pPr>
            <a:r>
              <a:rPr lang="en-US" sz="2400" dirty="0"/>
              <a:t>Issues in code generation</a:t>
            </a:r>
          </a:p>
          <a:p>
            <a:pPr marL="742950" lvl="1" indent="-285750">
              <a:lnSpc>
                <a:spcPct val="150000"/>
              </a:lnSpc>
              <a:buFont typeface="Arial" panose="020B0604020202020204" pitchFamily="34" charset="0"/>
              <a:buChar char="•"/>
            </a:pPr>
            <a:r>
              <a:rPr lang="en-US" sz="2400" dirty="0"/>
              <a:t>Target machine</a:t>
            </a:r>
          </a:p>
          <a:p>
            <a:pPr marL="742950" lvl="1" indent="-285750">
              <a:lnSpc>
                <a:spcPct val="150000"/>
              </a:lnSpc>
              <a:buFont typeface="Arial" panose="020B0604020202020204" pitchFamily="34" charset="0"/>
              <a:buChar char="•"/>
            </a:pPr>
            <a:r>
              <a:rPr lang="en-US" sz="2400" dirty="0"/>
              <a:t>Basic block and flow graph</a:t>
            </a:r>
          </a:p>
          <a:p>
            <a:pPr marL="742950" lvl="1" indent="-285750">
              <a:lnSpc>
                <a:spcPct val="150000"/>
              </a:lnSpc>
              <a:buFont typeface="Arial" panose="020B0604020202020204" pitchFamily="34" charset="0"/>
              <a:buChar char="•"/>
            </a:pPr>
            <a:r>
              <a:rPr lang="en-US" sz="2400" dirty="0"/>
              <a:t>Transformation on basic block</a:t>
            </a:r>
          </a:p>
          <a:p>
            <a:pPr marL="742950" lvl="1" indent="-285750">
              <a:lnSpc>
                <a:spcPct val="150000"/>
              </a:lnSpc>
              <a:buFont typeface="Arial" panose="020B0604020202020204" pitchFamily="34" charset="0"/>
              <a:buChar char="•"/>
            </a:pPr>
            <a:r>
              <a:rPr lang="en-US" sz="2400" dirty="0"/>
              <a:t>Next use information</a:t>
            </a:r>
          </a:p>
          <a:p>
            <a:pPr marL="742950" lvl="1" indent="-285750">
              <a:lnSpc>
                <a:spcPct val="150000"/>
              </a:lnSpc>
              <a:buFont typeface="Arial" panose="020B0604020202020204" pitchFamily="34" charset="0"/>
              <a:buChar char="•"/>
            </a:pPr>
            <a:r>
              <a:rPr lang="en-US" sz="2400" dirty="0"/>
              <a:t>Register allocation and assignment</a:t>
            </a:r>
          </a:p>
          <a:p>
            <a:pPr marL="742950" lvl="1" indent="-285750">
              <a:lnSpc>
                <a:spcPct val="150000"/>
              </a:lnSpc>
              <a:buFont typeface="Arial" panose="020B0604020202020204" pitchFamily="34" charset="0"/>
              <a:buChar char="•"/>
            </a:pPr>
            <a:r>
              <a:rPr lang="en-US" sz="2400" dirty="0"/>
              <a:t>DAG representation of basic block</a:t>
            </a:r>
          </a:p>
          <a:p>
            <a:pPr marL="742950" lvl="1" indent="-285750">
              <a:lnSpc>
                <a:spcPct val="150000"/>
              </a:lnSpc>
              <a:buFont typeface="Arial" panose="020B0604020202020204" pitchFamily="34" charset="0"/>
              <a:buChar char="•"/>
            </a:pPr>
            <a:r>
              <a:rPr lang="en-US" sz="2400" dirty="0"/>
              <a:t>Generation of code from DAG</a:t>
            </a:r>
          </a:p>
          <a:p>
            <a:pPr marL="742950" lvl="1" indent="-285750">
              <a:lnSpc>
                <a:spcPct val="150000"/>
              </a:lnSpc>
              <a:buFont typeface="Arial" panose="020B0604020202020204" pitchFamily="34" charset="0"/>
              <a:buChar char="•"/>
            </a:pPr>
            <a:endParaRPr lang="en-US" sz="2400" dirty="0"/>
          </a:p>
          <a:p>
            <a:pPr marL="742950" lvl="1" indent="-285750">
              <a:lnSpc>
                <a:spcPct val="150000"/>
              </a:lnSpc>
              <a:buFont typeface="Arial" panose="020B0604020202020204" pitchFamily="34" charset="0"/>
              <a:buChar char="•"/>
            </a:pPr>
            <a:endParaRPr lang="en-US" sz="2400" dirty="0">
              <a:solidFill>
                <a:schemeClr val="bg1">
                  <a:lumMod val="50000"/>
                </a:schemeClr>
              </a:solidFill>
            </a:endParaRPr>
          </a:p>
          <a:p>
            <a:pPr marL="742950" lvl="1" indent="-285750">
              <a:lnSpc>
                <a:spcPct val="150000"/>
              </a:lnSpc>
              <a:buFont typeface="Arial" panose="020B0604020202020204" pitchFamily="34" charset="0"/>
              <a:buChar char="•"/>
            </a:pPr>
            <a:endParaRPr lang="en-US" dirty="0"/>
          </a:p>
          <a:p>
            <a:pPr marL="742950" lvl="1" indent="-285750">
              <a:buFont typeface="Arial" panose="020B0604020202020204" pitchFamily="34" charset="0"/>
              <a:buChar char="•"/>
            </a:pPr>
            <a:endParaRPr lang="en-US" dirty="0">
              <a:solidFill>
                <a:schemeClr val="bg1">
                  <a:lumMod val="50000"/>
                </a:schemeClr>
              </a:solidFill>
            </a:endParaRPr>
          </a:p>
          <a:p>
            <a:endParaRPr lang="en-US" dirty="0">
              <a:solidFill>
                <a:schemeClr val="bg1">
                  <a:lumMod val="50000"/>
                </a:schemeClr>
              </a:solidFill>
            </a:endParaRPr>
          </a:p>
          <a:p>
            <a:endParaRPr lang="en-US" dirty="0">
              <a:solidFill>
                <a:schemeClr val="bg1">
                  <a:lumMod val="50000"/>
                </a:schemeClr>
              </a:solidFill>
            </a:endParaRPr>
          </a:p>
        </p:txBody>
      </p:sp>
    </p:spTree>
    <p:extLst>
      <p:ext uri="{BB962C8B-B14F-4D97-AF65-F5344CB8AC3E}">
        <p14:creationId xmlns:p14="http://schemas.microsoft.com/office/powerpoint/2010/main" val="3506390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1500"/>
                            </p:stCondLst>
                            <p:childTnLst>
                              <p:par>
                                <p:cTn id="25" presetID="1" presetClass="entr" presetSubtype="0" fill="hold" nodeType="afterEffect">
                                  <p:stCondLst>
                                    <p:cond delay="500"/>
                                  </p:stCondLst>
                                  <p:childTnLst>
                                    <p:set>
                                      <p:cBhvr>
                                        <p:cTn id="26" dur="1" fill="hold">
                                          <p:stCondLst>
                                            <p:cond delay="0"/>
                                          </p:stCondLst>
                                        </p:cTn>
                                        <p:tgtEl>
                                          <p:spTgt spid="9">
                                            <p:txEl>
                                              <p:pRg st="1" end="1"/>
                                            </p:txEl>
                                          </p:spTgt>
                                        </p:tgtEl>
                                        <p:attrNameLst>
                                          <p:attrName>style.visibility</p:attrName>
                                        </p:attrNameLst>
                                      </p:cBhvr>
                                      <p:to>
                                        <p:strVal val="visible"/>
                                      </p:to>
                                    </p:set>
                                  </p:childTnLst>
                                </p:cTn>
                              </p:par>
                            </p:childTnLst>
                          </p:cTn>
                        </p:par>
                        <p:par>
                          <p:cTn id="27" fill="hold">
                            <p:stCondLst>
                              <p:cond delay="2000"/>
                            </p:stCondLst>
                            <p:childTnLst>
                              <p:par>
                                <p:cTn id="28" presetID="1" presetClass="entr" presetSubtype="0" fill="hold" nodeType="afterEffect">
                                  <p:stCondLst>
                                    <p:cond delay="500"/>
                                  </p:stCondLst>
                                  <p:childTnLst>
                                    <p:set>
                                      <p:cBhvr>
                                        <p:cTn id="29" dur="1" fill="hold">
                                          <p:stCondLst>
                                            <p:cond delay="0"/>
                                          </p:stCondLst>
                                        </p:cTn>
                                        <p:tgtEl>
                                          <p:spTgt spid="9">
                                            <p:txEl>
                                              <p:pRg st="2" end="2"/>
                                            </p:txEl>
                                          </p:spTgt>
                                        </p:tgtEl>
                                        <p:attrNameLst>
                                          <p:attrName>style.visibility</p:attrName>
                                        </p:attrNameLst>
                                      </p:cBhvr>
                                      <p:to>
                                        <p:strVal val="visible"/>
                                      </p:to>
                                    </p:set>
                                  </p:childTnLst>
                                </p:cTn>
                              </p:par>
                            </p:childTnLst>
                          </p:cTn>
                        </p:par>
                        <p:par>
                          <p:cTn id="30" fill="hold">
                            <p:stCondLst>
                              <p:cond delay="2500"/>
                            </p:stCondLst>
                            <p:childTnLst>
                              <p:par>
                                <p:cTn id="31" presetID="1" presetClass="entr" presetSubtype="0" fill="hold" nodeType="afterEffect">
                                  <p:stCondLst>
                                    <p:cond delay="500"/>
                                  </p:stCondLst>
                                  <p:childTnLst>
                                    <p:set>
                                      <p:cBhvr>
                                        <p:cTn id="32" dur="1" fill="hold">
                                          <p:stCondLst>
                                            <p:cond delay="0"/>
                                          </p:stCondLst>
                                        </p:cTn>
                                        <p:tgtEl>
                                          <p:spTgt spid="9">
                                            <p:txEl>
                                              <p:pRg st="3" end="3"/>
                                            </p:txEl>
                                          </p:spTgt>
                                        </p:tgtEl>
                                        <p:attrNameLst>
                                          <p:attrName>style.visibility</p:attrName>
                                        </p:attrNameLst>
                                      </p:cBhvr>
                                      <p:to>
                                        <p:strVal val="visible"/>
                                      </p:to>
                                    </p:set>
                                  </p:childTnLst>
                                </p:cTn>
                              </p:par>
                            </p:childTnLst>
                          </p:cTn>
                        </p:par>
                        <p:par>
                          <p:cTn id="33" fill="hold">
                            <p:stCondLst>
                              <p:cond delay="3000"/>
                            </p:stCondLst>
                            <p:childTnLst>
                              <p:par>
                                <p:cTn id="34" presetID="1" presetClass="entr" presetSubtype="0" fill="hold" nodeType="afterEffect">
                                  <p:stCondLst>
                                    <p:cond delay="500"/>
                                  </p:stCondLst>
                                  <p:childTnLst>
                                    <p:set>
                                      <p:cBhvr>
                                        <p:cTn id="35" dur="1" fill="hold">
                                          <p:stCondLst>
                                            <p:cond delay="0"/>
                                          </p:stCondLst>
                                        </p:cTn>
                                        <p:tgtEl>
                                          <p:spTgt spid="9">
                                            <p:txEl>
                                              <p:pRg st="4" end="4"/>
                                            </p:txEl>
                                          </p:spTgt>
                                        </p:tgtEl>
                                        <p:attrNameLst>
                                          <p:attrName>style.visibility</p:attrName>
                                        </p:attrNameLst>
                                      </p:cBhvr>
                                      <p:to>
                                        <p:strVal val="visible"/>
                                      </p:to>
                                    </p:set>
                                  </p:childTnLst>
                                </p:cTn>
                              </p:par>
                            </p:childTnLst>
                          </p:cTn>
                        </p:par>
                        <p:par>
                          <p:cTn id="36" fill="hold">
                            <p:stCondLst>
                              <p:cond delay="3500"/>
                            </p:stCondLst>
                            <p:childTnLst>
                              <p:par>
                                <p:cTn id="37" presetID="1" presetClass="entr" presetSubtype="0" fill="hold" nodeType="afterEffect">
                                  <p:stCondLst>
                                    <p:cond delay="500"/>
                                  </p:stCondLst>
                                  <p:childTnLst>
                                    <p:set>
                                      <p:cBhvr>
                                        <p:cTn id="38" dur="1" fill="hold">
                                          <p:stCondLst>
                                            <p:cond delay="0"/>
                                          </p:stCondLst>
                                        </p:cTn>
                                        <p:tgtEl>
                                          <p:spTgt spid="9">
                                            <p:txEl>
                                              <p:pRg st="5" end="5"/>
                                            </p:txEl>
                                          </p:spTgt>
                                        </p:tgtEl>
                                        <p:attrNameLst>
                                          <p:attrName>style.visibility</p:attrName>
                                        </p:attrNameLst>
                                      </p:cBhvr>
                                      <p:to>
                                        <p:strVal val="visible"/>
                                      </p:to>
                                    </p:set>
                                  </p:childTnLst>
                                </p:cTn>
                              </p:par>
                            </p:childTnLst>
                          </p:cTn>
                        </p:par>
                        <p:par>
                          <p:cTn id="39" fill="hold">
                            <p:stCondLst>
                              <p:cond delay="4000"/>
                            </p:stCondLst>
                            <p:childTnLst>
                              <p:par>
                                <p:cTn id="40" presetID="1" presetClass="entr" presetSubtype="0" fill="hold" nodeType="afterEffect">
                                  <p:stCondLst>
                                    <p:cond delay="500"/>
                                  </p:stCondLst>
                                  <p:childTnLst>
                                    <p:set>
                                      <p:cBhvr>
                                        <p:cTn id="41" dur="1" fill="hold">
                                          <p:stCondLst>
                                            <p:cond delay="0"/>
                                          </p:stCondLst>
                                        </p:cTn>
                                        <p:tgtEl>
                                          <p:spTgt spid="9">
                                            <p:txEl>
                                              <p:pRg st="6" end="6"/>
                                            </p:txEl>
                                          </p:spTgt>
                                        </p:tgtEl>
                                        <p:attrNameLst>
                                          <p:attrName>style.visibility</p:attrName>
                                        </p:attrNameLst>
                                      </p:cBhvr>
                                      <p:to>
                                        <p:strVal val="visible"/>
                                      </p:to>
                                    </p:set>
                                  </p:childTnLst>
                                </p:cTn>
                              </p:par>
                            </p:childTnLst>
                          </p:cTn>
                        </p:par>
                        <p:par>
                          <p:cTn id="42" fill="hold">
                            <p:stCondLst>
                              <p:cond delay="4500"/>
                            </p:stCondLst>
                            <p:childTnLst>
                              <p:par>
                                <p:cTn id="43" presetID="1" presetClass="entr" presetSubtype="0" fill="hold" nodeType="afterEffect">
                                  <p:stCondLst>
                                    <p:cond delay="500"/>
                                  </p:stCondLst>
                                  <p:childTnLst>
                                    <p:set>
                                      <p:cBhvr>
                                        <p:cTn id="44" dur="1" fill="hold">
                                          <p:stCondLst>
                                            <p:cond delay="0"/>
                                          </p:stCondLst>
                                        </p:cTn>
                                        <p:tgtEl>
                                          <p:spTgt spid="9">
                                            <p:txEl>
                                              <p:pRg st="7" end="7"/>
                                            </p:txEl>
                                          </p:spTgt>
                                        </p:tgtEl>
                                        <p:attrNameLst>
                                          <p:attrName>style.visibility</p:attrName>
                                        </p:attrNameLst>
                                      </p:cBhvr>
                                      <p:to>
                                        <p:strVal val="visible"/>
                                      </p:to>
                                    </p:set>
                                  </p:childTnLst>
                                </p:cTn>
                              </p:par>
                            </p:childTnLst>
                          </p:cTn>
                        </p:par>
                        <p:par>
                          <p:cTn id="45" fill="hold">
                            <p:stCondLst>
                              <p:cond delay="5000"/>
                            </p:stCondLst>
                            <p:childTnLst>
                              <p:par>
                                <p:cTn id="46" presetID="1" presetClass="entr" presetSubtype="0" fill="hold" nodeType="afterEffect">
                                  <p:stCondLst>
                                    <p:cond delay="500"/>
                                  </p:stCondLst>
                                  <p:childTnLst>
                                    <p:set>
                                      <p:cBhvr>
                                        <p:cTn id="47"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Partition into basic blocks</a:t>
            </a:r>
          </a:p>
        </p:txBody>
      </p:sp>
      <p:sp>
        <p:nvSpPr>
          <p:cNvPr id="3" name="Content Placeholder 2"/>
          <p:cNvSpPr>
            <a:spLocks noGrp="1"/>
          </p:cNvSpPr>
          <p:nvPr>
            <p:ph idx="1"/>
          </p:nvPr>
        </p:nvSpPr>
        <p:spPr>
          <a:xfrm>
            <a:off x="131180" y="863444"/>
            <a:ext cx="5612797" cy="5590565"/>
          </a:xfrm>
        </p:spPr>
        <p:txBody>
          <a:bodyPr/>
          <a:lstStyle/>
          <a:p>
            <a:pPr marL="0" indent="0">
              <a:buNone/>
            </a:pPr>
            <a:r>
              <a:rPr lang="en-US" sz="2000" dirty="0"/>
              <a:t>begin	</a:t>
            </a:r>
          </a:p>
          <a:p>
            <a:pPr marL="0" indent="0">
              <a:buNone/>
            </a:pPr>
            <a:r>
              <a:rPr lang="en-US" sz="2000" dirty="0"/>
              <a:t>	prod := 0;</a:t>
            </a:r>
          </a:p>
          <a:p>
            <a:pPr marL="0" indent="0">
              <a:buNone/>
            </a:pPr>
            <a:r>
              <a:rPr lang="en-US" sz="2000" dirty="0"/>
              <a:t>                 	</a:t>
            </a:r>
            <a:r>
              <a:rPr lang="en-US" sz="2000" dirty="0" err="1"/>
              <a:t>i</a:t>
            </a:r>
            <a:r>
              <a:rPr lang="en-US" sz="2000" dirty="0"/>
              <a:t> := 1;</a:t>
            </a:r>
          </a:p>
          <a:p>
            <a:pPr marL="0" indent="0">
              <a:buNone/>
            </a:pPr>
            <a:r>
              <a:rPr lang="en-US" sz="2000" dirty="0"/>
              <a:t>                 do </a:t>
            </a:r>
          </a:p>
          <a:p>
            <a:pPr marL="0" indent="0">
              <a:buNone/>
            </a:pPr>
            <a:r>
              <a:rPr lang="en-US" sz="2000" dirty="0"/>
              <a:t>                             prod := prod + a[t1] * b[t2];</a:t>
            </a:r>
          </a:p>
          <a:p>
            <a:pPr marL="0" indent="0">
              <a:buNone/>
            </a:pPr>
            <a:r>
              <a:rPr lang="en-US" sz="2000" dirty="0"/>
              <a:t>                             </a:t>
            </a:r>
            <a:r>
              <a:rPr lang="en-US" sz="2000" dirty="0" err="1"/>
              <a:t>i</a:t>
            </a:r>
            <a:r>
              <a:rPr lang="en-US" sz="2000" dirty="0"/>
              <a:t> := i+1;</a:t>
            </a:r>
          </a:p>
          <a:p>
            <a:pPr marL="0" indent="0">
              <a:buNone/>
            </a:pPr>
            <a:r>
              <a:rPr lang="en-US" sz="2000" dirty="0"/>
              <a:t>                  while  </a:t>
            </a:r>
            <a:r>
              <a:rPr lang="en-US" sz="2000" dirty="0" err="1"/>
              <a:t>i</a:t>
            </a:r>
            <a:r>
              <a:rPr lang="en-US" sz="2000" dirty="0"/>
              <a:t>&lt;= 20</a:t>
            </a:r>
          </a:p>
          <a:p>
            <a:pPr marL="0" indent="0">
              <a:buNone/>
            </a:pPr>
            <a:r>
              <a:rPr lang="en-US" sz="2000" dirty="0"/>
              <a:t>end</a:t>
            </a:r>
          </a:p>
          <a:p>
            <a:endParaRPr lang="en-US" sz="2000" dirty="0"/>
          </a:p>
        </p:txBody>
      </p:sp>
      <p:sp>
        <p:nvSpPr>
          <p:cNvPr id="4" name="Rectangle 3"/>
          <p:cNvSpPr/>
          <p:nvPr/>
        </p:nvSpPr>
        <p:spPr>
          <a:xfrm>
            <a:off x="8046477" y="1297546"/>
            <a:ext cx="2667000" cy="365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(1)    prod := 0</a:t>
            </a:r>
          </a:p>
          <a:p>
            <a:r>
              <a:rPr lang="en-US" dirty="0">
                <a:solidFill>
                  <a:schemeClr val="tx1"/>
                </a:solidFill>
              </a:rPr>
              <a:t>(2)    </a:t>
            </a:r>
            <a:r>
              <a:rPr lang="en-US" dirty="0" err="1">
                <a:solidFill>
                  <a:schemeClr val="tx1"/>
                </a:solidFill>
              </a:rPr>
              <a:t>i</a:t>
            </a:r>
            <a:r>
              <a:rPr lang="en-US" dirty="0">
                <a:solidFill>
                  <a:schemeClr val="tx1"/>
                </a:solidFill>
              </a:rPr>
              <a:t> := 1</a:t>
            </a:r>
          </a:p>
          <a:p>
            <a:r>
              <a:rPr lang="en-US" dirty="0">
                <a:solidFill>
                  <a:schemeClr val="tx1"/>
                </a:solidFill>
              </a:rPr>
              <a:t>(3)    t1 := 4*</a:t>
            </a:r>
            <a:r>
              <a:rPr lang="en-US" dirty="0" err="1">
                <a:solidFill>
                  <a:schemeClr val="tx1"/>
                </a:solidFill>
              </a:rPr>
              <a:t>i</a:t>
            </a:r>
            <a:endParaRPr lang="en-US" dirty="0">
              <a:solidFill>
                <a:schemeClr val="tx1"/>
              </a:solidFill>
            </a:endParaRPr>
          </a:p>
          <a:p>
            <a:r>
              <a:rPr lang="en-US" dirty="0">
                <a:solidFill>
                  <a:schemeClr val="tx1"/>
                </a:solidFill>
              </a:rPr>
              <a:t>(4)    t2 := a [t1]</a:t>
            </a:r>
          </a:p>
          <a:p>
            <a:r>
              <a:rPr lang="en-US" dirty="0">
                <a:solidFill>
                  <a:schemeClr val="tx1"/>
                </a:solidFill>
              </a:rPr>
              <a:t>(5)    t3 := 4*</a:t>
            </a:r>
            <a:r>
              <a:rPr lang="en-US" dirty="0" err="1">
                <a:solidFill>
                  <a:schemeClr val="tx1"/>
                </a:solidFill>
              </a:rPr>
              <a:t>i</a:t>
            </a:r>
            <a:endParaRPr lang="en-US" dirty="0">
              <a:solidFill>
                <a:schemeClr val="tx1"/>
              </a:solidFill>
            </a:endParaRPr>
          </a:p>
          <a:p>
            <a:r>
              <a:rPr lang="en-US" dirty="0">
                <a:solidFill>
                  <a:schemeClr val="tx1"/>
                </a:solidFill>
              </a:rPr>
              <a:t>(6)    t4 :=b [t3]</a:t>
            </a:r>
          </a:p>
          <a:p>
            <a:r>
              <a:rPr lang="en-US" dirty="0">
                <a:solidFill>
                  <a:schemeClr val="tx1"/>
                </a:solidFill>
              </a:rPr>
              <a:t>(7)    t5 := t2*t4</a:t>
            </a:r>
          </a:p>
          <a:p>
            <a:r>
              <a:rPr lang="en-US" dirty="0">
                <a:solidFill>
                  <a:schemeClr val="tx1"/>
                </a:solidFill>
              </a:rPr>
              <a:t>(8)    t6 := prod +t5</a:t>
            </a:r>
          </a:p>
          <a:p>
            <a:r>
              <a:rPr lang="en-US" dirty="0">
                <a:solidFill>
                  <a:schemeClr val="tx1"/>
                </a:solidFill>
              </a:rPr>
              <a:t>(9)    prod := t6</a:t>
            </a:r>
          </a:p>
          <a:p>
            <a:r>
              <a:rPr lang="en-US" dirty="0">
                <a:solidFill>
                  <a:schemeClr val="tx1"/>
                </a:solidFill>
              </a:rPr>
              <a:t>(10)  t7 := i+1</a:t>
            </a:r>
          </a:p>
          <a:p>
            <a:r>
              <a:rPr lang="en-US" dirty="0">
                <a:solidFill>
                  <a:schemeClr val="tx1"/>
                </a:solidFill>
              </a:rPr>
              <a:t>(11)  </a:t>
            </a:r>
            <a:r>
              <a:rPr lang="en-US" dirty="0" err="1">
                <a:solidFill>
                  <a:schemeClr val="tx1"/>
                </a:solidFill>
              </a:rPr>
              <a:t>i</a:t>
            </a:r>
            <a:r>
              <a:rPr lang="en-US" dirty="0">
                <a:solidFill>
                  <a:schemeClr val="tx1"/>
                </a:solidFill>
              </a:rPr>
              <a:t> := t7</a:t>
            </a:r>
          </a:p>
          <a:p>
            <a:r>
              <a:rPr lang="en-US" dirty="0">
                <a:solidFill>
                  <a:schemeClr val="tx1"/>
                </a:solidFill>
              </a:rPr>
              <a:t>(12)  if  </a:t>
            </a:r>
            <a:r>
              <a:rPr lang="en-US" dirty="0" err="1">
                <a:solidFill>
                  <a:schemeClr val="tx1"/>
                </a:solidFill>
              </a:rPr>
              <a:t>i</a:t>
            </a:r>
            <a:r>
              <a:rPr lang="en-US" dirty="0">
                <a:solidFill>
                  <a:schemeClr val="tx1"/>
                </a:solidFill>
              </a:rPr>
              <a:t>&lt;=20 </a:t>
            </a:r>
            <a:r>
              <a:rPr lang="en-US" dirty="0" err="1">
                <a:solidFill>
                  <a:schemeClr val="tx1"/>
                </a:solidFill>
              </a:rPr>
              <a:t>goto</a:t>
            </a:r>
            <a:r>
              <a:rPr lang="en-US" dirty="0">
                <a:solidFill>
                  <a:schemeClr val="tx1"/>
                </a:solidFill>
              </a:rPr>
              <a:t> (3)</a:t>
            </a:r>
          </a:p>
          <a:p>
            <a:endParaRPr lang="en-US" dirty="0">
              <a:solidFill>
                <a:schemeClr val="tx1"/>
              </a:solidFill>
            </a:endParaRPr>
          </a:p>
        </p:txBody>
      </p:sp>
      <p:sp>
        <p:nvSpPr>
          <p:cNvPr id="5" name="Rectangle 4"/>
          <p:cNvSpPr/>
          <p:nvPr/>
        </p:nvSpPr>
        <p:spPr>
          <a:xfrm>
            <a:off x="10056252" y="1297546"/>
            <a:ext cx="1462087"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Leader</a:t>
            </a:r>
          </a:p>
        </p:txBody>
      </p:sp>
      <p:cxnSp>
        <p:nvCxnSpPr>
          <p:cNvPr id="6" name="Straight Arrow Connector 5"/>
          <p:cNvCxnSpPr/>
          <p:nvPr/>
        </p:nvCxnSpPr>
        <p:spPr>
          <a:xfrm flipH="1">
            <a:off x="9522857" y="1464234"/>
            <a:ext cx="814388" cy="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7730629" y="2059546"/>
            <a:ext cx="352424" cy="2514600"/>
            <a:chOff x="5105400" y="1905000"/>
            <a:chExt cx="352424" cy="2514600"/>
          </a:xfrm>
        </p:grpSpPr>
        <p:cxnSp>
          <p:nvCxnSpPr>
            <p:cNvPr id="8" name="Straight Connector 7"/>
            <p:cNvCxnSpPr/>
            <p:nvPr/>
          </p:nvCxnSpPr>
          <p:spPr>
            <a:xfrm flipH="1">
              <a:off x="5105400" y="4419600"/>
              <a:ext cx="352424" cy="0"/>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5105400" y="1905000"/>
              <a:ext cx="352424" cy="0"/>
            </a:xfrm>
            <a:prstGeom prst="line">
              <a:avLst/>
            </a:prstGeom>
            <a:ln w="25400">
              <a:solidFill>
                <a:srgbClr val="0E47A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119688" y="1905000"/>
              <a:ext cx="0" cy="2514600"/>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grpSp>
      <p:sp>
        <p:nvSpPr>
          <p:cNvPr id="11" name="Rectangle 10"/>
          <p:cNvSpPr/>
          <p:nvPr/>
        </p:nvSpPr>
        <p:spPr>
          <a:xfrm>
            <a:off x="10039585" y="1864282"/>
            <a:ext cx="1462087"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Leader</a:t>
            </a:r>
          </a:p>
        </p:txBody>
      </p:sp>
      <p:cxnSp>
        <p:nvCxnSpPr>
          <p:cNvPr id="12" name="Straight Arrow Connector 11"/>
          <p:cNvCxnSpPr/>
          <p:nvPr/>
        </p:nvCxnSpPr>
        <p:spPr>
          <a:xfrm flipH="1">
            <a:off x="9506190" y="2030970"/>
            <a:ext cx="814388" cy="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8075053" y="1297546"/>
            <a:ext cx="2174084" cy="566736"/>
          </a:xfrm>
          <a:prstGeom prst="rect">
            <a:avLst/>
          </a:prstGeom>
          <a:noFill/>
          <a:ln>
            <a:solidFill>
              <a:srgbClr val="0E4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083818" y="1907254"/>
            <a:ext cx="2183607" cy="2786064"/>
          </a:xfrm>
          <a:prstGeom prst="rect">
            <a:avLst/>
          </a:prstGeom>
          <a:noFill/>
          <a:ln>
            <a:solidFill>
              <a:srgbClr val="0E4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848709" y="1407083"/>
            <a:ext cx="1462087"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Block B1</a:t>
            </a:r>
          </a:p>
        </p:txBody>
      </p:sp>
      <p:sp>
        <p:nvSpPr>
          <p:cNvPr id="16" name="Rectangle 15"/>
          <p:cNvSpPr/>
          <p:nvPr/>
        </p:nvSpPr>
        <p:spPr>
          <a:xfrm>
            <a:off x="10056251" y="3364469"/>
            <a:ext cx="1462087"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Block B2</a:t>
            </a:r>
          </a:p>
        </p:txBody>
      </p:sp>
      <p:sp>
        <p:nvSpPr>
          <p:cNvPr id="17" name="Rectangle 16"/>
          <p:cNvSpPr/>
          <p:nvPr/>
        </p:nvSpPr>
        <p:spPr>
          <a:xfrm>
            <a:off x="8082197" y="4912283"/>
            <a:ext cx="21336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E47A1"/>
                </a:solidFill>
              </a:rPr>
              <a:t>Three Address Code</a:t>
            </a:r>
          </a:p>
        </p:txBody>
      </p:sp>
      <p:cxnSp>
        <p:nvCxnSpPr>
          <p:cNvPr id="21" name="Straight Connector 20"/>
          <p:cNvCxnSpPr/>
          <p:nvPr/>
        </p:nvCxnSpPr>
        <p:spPr>
          <a:xfrm>
            <a:off x="6106318" y="967609"/>
            <a:ext cx="6120" cy="5486400"/>
          </a:xfrm>
          <a:prstGeom prst="line">
            <a:avLst/>
          </a:prstGeom>
          <a:ln>
            <a:solidFill>
              <a:srgbClr val="0E47A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5121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right)">
                                      <p:cBhvr>
                                        <p:cTn id="14" dur="500"/>
                                        <p:tgtEl>
                                          <p:spTgt spid="5"/>
                                        </p:tgtEl>
                                      </p:cBhvr>
                                    </p:animEffect>
                                  </p:childTnLst>
                                </p:cTn>
                              </p:par>
                              <p:par>
                                <p:cTn id="15" presetID="22" presetClass="entr" presetSubtype="2"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right)">
                                      <p:cBhvr>
                                        <p:cTn id="27" dur="500"/>
                                        <p:tgtEl>
                                          <p:spTgt spid="11"/>
                                        </p:tgtEl>
                                      </p:cBhvr>
                                    </p:animEffect>
                                  </p:childTnLst>
                                </p:cTn>
                              </p:par>
                              <p:par>
                                <p:cTn id="28" presetID="22" presetClass="entr" presetSubtype="2"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right)">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down)">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down)">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1" grpId="0"/>
      <p:bldP spid="13" grpId="0" animBg="1"/>
      <p:bldP spid="14" grpId="0" animBg="1"/>
      <p:bldP spid="15" grpId="0"/>
      <p:bldP spid="16" grpId="0"/>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Graph</a:t>
            </a:r>
          </a:p>
        </p:txBody>
      </p:sp>
      <p:sp>
        <p:nvSpPr>
          <p:cNvPr id="3" name="Content Placeholder 2"/>
          <p:cNvSpPr>
            <a:spLocks noGrp="1"/>
          </p:cNvSpPr>
          <p:nvPr>
            <p:ph idx="1"/>
          </p:nvPr>
        </p:nvSpPr>
        <p:spPr>
          <a:xfrm>
            <a:off x="131180" y="863445"/>
            <a:ext cx="11929641" cy="1660300"/>
          </a:xfrm>
        </p:spPr>
        <p:txBody>
          <a:bodyPr/>
          <a:lstStyle/>
          <a:p>
            <a:pPr lvl="0"/>
            <a:r>
              <a:rPr lang="en-US" dirty="0"/>
              <a:t>We can add flow-of-control information to the set of basic blocks making up a program by constructing a direct graph called a </a:t>
            </a:r>
            <a:r>
              <a:rPr lang="en-US" dirty="0">
                <a:solidFill>
                  <a:srgbClr val="C00000"/>
                </a:solidFill>
              </a:rPr>
              <a:t>flow graph</a:t>
            </a:r>
            <a:r>
              <a:rPr lang="en-US" dirty="0"/>
              <a:t>.</a:t>
            </a:r>
          </a:p>
          <a:p>
            <a:pPr lvl="0"/>
            <a:r>
              <a:rPr lang="en-US" dirty="0"/>
              <a:t>Nodes in the flow graph represent computations, and the edges represent the flow of control.</a:t>
            </a:r>
          </a:p>
          <a:p>
            <a:r>
              <a:rPr lang="en-US" dirty="0"/>
              <a:t>Example of flow graph for following three address code:</a:t>
            </a:r>
          </a:p>
          <a:p>
            <a:endParaRPr lang="en-US" dirty="0"/>
          </a:p>
        </p:txBody>
      </p:sp>
      <p:grpSp>
        <p:nvGrpSpPr>
          <p:cNvPr id="4" name="Group 3"/>
          <p:cNvGrpSpPr/>
          <p:nvPr/>
        </p:nvGrpSpPr>
        <p:grpSpPr>
          <a:xfrm>
            <a:off x="4640387" y="3853384"/>
            <a:ext cx="352424" cy="2514600"/>
            <a:chOff x="5105400" y="1905000"/>
            <a:chExt cx="352424" cy="2514600"/>
          </a:xfrm>
        </p:grpSpPr>
        <p:cxnSp>
          <p:nvCxnSpPr>
            <p:cNvPr id="5" name="Straight Connector 4"/>
            <p:cNvCxnSpPr/>
            <p:nvPr/>
          </p:nvCxnSpPr>
          <p:spPr>
            <a:xfrm flipH="1">
              <a:off x="5105400" y="4419600"/>
              <a:ext cx="352424" cy="0"/>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5105400" y="1905000"/>
              <a:ext cx="352424" cy="0"/>
            </a:xfrm>
            <a:prstGeom prst="line">
              <a:avLst/>
            </a:prstGeom>
            <a:ln w="25400">
              <a:solidFill>
                <a:srgbClr val="0E47A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119688" y="1905000"/>
              <a:ext cx="0" cy="2514600"/>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grpSp>
      <p:sp>
        <p:nvSpPr>
          <p:cNvPr id="8" name="Rectangle 7"/>
          <p:cNvSpPr/>
          <p:nvPr/>
        </p:nvSpPr>
        <p:spPr>
          <a:xfrm>
            <a:off x="4992811" y="2927079"/>
            <a:ext cx="2174084" cy="566736"/>
          </a:xfrm>
          <a:prstGeom prst="rect">
            <a:avLst/>
          </a:prstGeom>
          <a:noFill/>
          <a:ln>
            <a:solidFill>
              <a:srgbClr val="0E4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992811" y="3698605"/>
            <a:ext cx="2183607" cy="2699148"/>
          </a:xfrm>
          <a:prstGeom prst="rect">
            <a:avLst/>
          </a:prstGeom>
          <a:noFill/>
          <a:ln>
            <a:solidFill>
              <a:srgbClr val="0E4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156182" y="2997325"/>
            <a:ext cx="1462087"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Block B1</a:t>
            </a:r>
          </a:p>
        </p:txBody>
      </p:sp>
      <p:sp>
        <p:nvSpPr>
          <p:cNvPr id="11" name="Rectangle 10"/>
          <p:cNvSpPr/>
          <p:nvPr/>
        </p:nvSpPr>
        <p:spPr>
          <a:xfrm>
            <a:off x="7176418" y="4805884"/>
            <a:ext cx="1462087"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Block B2</a:t>
            </a:r>
          </a:p>
        </p:txBody>
      </p:sp>
      <p:sp>
        <p:nvSpPr>
          <p:cNvPr id="12" name="Rectangle 11"/>
          <p:cNvSpPr/>
          <p:nvPr/>
        </p:nvSpPr>
        <p:spPr>
          <a:xfrm>
            <a:off x="4957089" y="3090195"/>
            <a:ext cx="2174084" cy="5667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prod=0</a:t>
            </a:r>
          </a:p>
          <a:p>
            <a:r>
              <a:rPr lang="en-US" dirty="0">
                <a:solidFill>
                  <a:schemeClr val="tx1"/>
                </a:solidFill>
              </a:rPr>
              <a:t>   </a:t>
            </a:r>
            <a:r>
              <a:rPr lang="en-US" dirty="0" err="1">
                <a:solidFill>
                  <a:schemeClr val="tx1"/>
                </a:solidFill>
              </a:rPr>
              <a:t>i</a:t>
            </a:r>
            <a:r>
              <a:rPr lang="en-US" dirty="0">
                <a:solidFill>
                  <a:schemeClr val="tx1"/>
                </a:solidFill>
              </a:rPr>
              <a:t>=1</a:t>
            </a:r>
          </a:p>
          <a:p>
            <a:pPr algn="ctr"/>
            <a:endParaRPr lang="en-US" dirty="0">
              <a:solidFill>
                <a:schemeClr val="tx1"/>
              </a:solidFill>
            </a:endParaRPr>
          </a:p>
        </p:txBody>
      </p:sp>
      <p:cxnSp>
        <p:nvCxnSpPr>
          <p:cNvPr id="13" name="Straight Arrow Connector 12"/>
          <p:cNvCxnSpPr/>
          <p:nvPr/>
        </p:nvCxnSpPr>
        <p:spPr>
          <a:xfrm>
            <a:off x="5983414" y="3506581"/>
            <a:ext cx="0" cy="192024"/>
          </a:xfrm>
          <a:prstGeom prst="straightConnector1">
            <a:avLst/>
          </a:prstGeom>
          <a:ln w="22225">
            <a:solidFill>
              <a:srgbClr val="0E47A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959601" y="6382272"/>
            <a:ext cx="0" cy="192024"/>
          </a:xfrm>
          <a:prstGeom prst="straightConnector1">
            <a:avLst/>
          </a:prstGeom>
          <a:ln w="22225">
            <a:solidFill>
              <a:srgbClr val="0E47A1"/>
            </a:solidFill>
            <a:tailEnd type="arrow"/>
          </a:ln>
        </p:spPr>
        <p:style>
          <a:lnRef idx="1">
            <a:schemeClr val="accent1"/>
          </a:lnRef>
          <a:fillRef idx="0">
            <a:schemeClr val="accent1"/>
          </a:fillRef>
          <a:effectRef idx="0">
            <a:schemeClr val="accent1"/>
          </a:effectRef>
          <a:fontRef idx="minor">
            <a:schemeClr val="tx1"/>
          </a:fontRef>
        </p:style>
      </p:cxnSp>
      <p:sp>
        <p:nvSpPr>
          <p:cNvPr id="15" name="Left Brace 14"/>
          <p:cNvSpPr/>
          <p:nvPr/>
        </p:nvSpPr>
        <p:spPr>
          <a:xfrm>
            <a:off x="3806952" y="2927079"/>
            <a:ext cx="457200" cy="3470673"/>
          </a:xfrm>
          <a:prstGeom prst="leftBrace">
            <a:avLst/>
          </a:prstGeom>
          <a:ln w="25400">
            <a:solidFill>
              <a:srgbClr val="0E47A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ectangle 15"/>
          <p:cNvSpPr/>
          <p:nvPr/>
        </p:nvSpPr>
        <p:spPr>
          <a:xfrm>
            <a:off x="2399629" y="4501084"/>
            <a:ext cx="1462087"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Flow Graph</a:t>
            </a:r>
          </a:p>
        </p:txBody>
      </p:sp>
      <p:sp>
        <p:nvSpPr>
          <p:cNvPr id="17" name="Rectangle 16"/>
          <p:cNvSpPr/>
          <p:nvPr/>
        </p:nvSpPr>
        <p:spPr>
          <a:xfrm>
            <a:off x="5041107" y="3746752"/>
            <a:ext cx="2667000" cy="28622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t1 := 4*</a:t>
            </a:r>
            <a:r>
              <a:rPr lang="en-US" dirty="0" err="1">
                <a:solidFill>
                  <a:schemeClr val="tx1"/>
                </a:solidFill>
              </a:rPr>
              <a:t>i</a:t>
            </a:r>
            <a:endParaRPr lang="en-US" dirty="0">
              <a:solidFill>
                <a:schemeClr val="tx1"/>
              </a:solidFill>
            </a:endParaRPr>
          </a:p>
          <a:p>
            <a:r>
              <a:rPr lang="en-US" dirty="0">
                <a:solidFill>
                  <a:schemeClr val="tx1"/>
                </a:solidFill>
              </a:rPr>
              <a:t>   t2 := a [t1]</a:t>
            </a:r>
          </a:p>
          <a:p>
            <a:r>
              <a:rPr lang="en-US" dirty="0">
                <a:solidFill>
                  <a:schemeClr val="tx1"/>
                </a:solidFill>
              </a:rPr>
              <a:t>   t3 := 4*</a:t>
            </a:r>
            <a:r>
              <a:rPr lang="en-US" dirty="0" err="1">
                <a:solidFill>
                  <a:schemeClr val="tx1"/>
                </a:solidFill>
              </a:rPr>
              <a:t>i</a:t>
            </a:r>
            <a:endParaRPr lang="en-US" dirty="0">
              <a:solidFill>
                <a:schemeClr val="tx1"/>
              </a:solidFill>
            </a:endParaRPr>
          </a:p>
          <a:p>
            <a:r>
              <a:rPr lang="en-US" dirty="0">
                <a:solidFill>
                  <a:schemeClr val="tx1"/>
                </a:solidFill>
              </a:rPr>
              <a:t>   t4 :=b [t3]</a:t>
            </a:r>
          </a:p>
          <a:p>
            <a:r>
              <a:rPr lang="en-US" dirty="0">
                <a:solidFill>
                  <a:schemeClr val="tx1"/>
                </a:solidFill>
              </a:rPr>
              <a:t>   t5 := t2*t4</a:t>
            </a:r>
          </a:p>
          <a:p>
            <a:r>
              <a:rPr lang="en-US" dirty="0">
                <a:solidFill>
                  <a:schemeClr val="tx1"/>
                </a:solidFill>
              </a:rPr>
              <a:t>   t6 := prod +t5</a:t>
            </a:r>
          </a:p>
          <a:p>
            <a:r>
              <a:rPr lang="en-US" dirty="0">
                <a:solidFill>
                  <a:schemeClr val="tx1"/>
                </a:solidFill>
              </a:rPr>
              <a:t>   prod := t6</a:t>
            </a:r>
          </a:p>
          <a:p>
            <a:r>
              <a:rPr lang="en-US" dirty="0">
                <a:solidFill>
                  <a:schemeClr val="tx1"/>
                </a:solidFill>
              </a:rPr>
              <a:t>   t7 := i+1</a:t>
            </a:r>
          </a:p>
          <a:p>
            <a:r>
              <a:rPr lang="en-US" dirty="0">
                <a:solidFill>
                  <a:schemeClr val="tx1"/>
                </a:solidFill>
              </a:rPr>
              <a:t>   </a:t>
            </a:r>
            <a:r>
              <a:rPr lang="en-US" dirty="0" err="1">
                <a:solidFill>
                  <a:schemeClr val="tx1"/>
                </a:solidFill>
              </a:rPr>
              <a:t>i</a:t>
            </a:r>
            <a:r>
              <a:rPr lang="en-US" dirty="0">
                <a:solidFill>
                  <a:schemeClr val="tx1"/>
                </a:solidFill>
              </a:rPr>
              <a:t> := t7</a:t>
            </a:r>
          </a:p>
          <a:p>
            <a:r>
              <a:rPr lang="en-US" dirty="0">
                <a:solidFill>
                  <a:schemeClr val="tx1"/>
                </a:solidFill>
              </a:rPr>
              <a:t>   if  </a:t>
            </a:r>
            <a:r>
              <a:rPr lang="en-US" dirty="0" err="1">
                <a:solidFill>
                  <a:schemeClr val="tx1"/>
                </a:solidFill>
              </a:rPr>
              <a:t>i</a:t>
            </a:r>
            <a:r>
              <a:rPr lang="en-US" dirty="0">
                <a:solidFill>
                  <a:schemeClr val="tx1"/>
                </a:solidFill>
              </a:rPr>
              <a:t>&lt;=20 </a:t>
            </a:r>
            <a:r>
              <a:rPr lang="en-US" dirty="0" err="1">
                <a:solidFill>
                  <a:schemeClr val="tx1"/>
                </a:solidFill>
              </a:rPr>
              <a:t>goto</a:t>
            </a:r>
            <a:r>
              <a:rPr lang="en-US" dirty="0">
                <a:solidFill>
                  <a:schemeClr val="tx1"/>
                </a:solidFill>
              </a:rPr>
              <a:t> B2</a:t>
            </a:r>
          </a:p>
          <a:p>
            <a:endParaRPr lang="en-US" dirty="0">
              <a:solidFill>
                <a:schemeClr val="tx1"/>
              </a:solidFill>
            </a:endParaRPr>
          </a:p>
        </p:txBody>
      </p:sp>
    </p:spTree>
    <p:extLst>
      <p:ext uri="{BB962C8B-B14F-4D97-AF65-F5344CB8AC3E}">
        <p14:creationId xmlns:p14="http://schemas.microsoft.com/office/powerpoint/2010/main" val="142414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down)">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up)">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up)">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down)">
                                      <p:cBhvr>
                                        <p:cTn id="52" dur="500"/>
                                        <p:tgtEl>
                                          <p:spTgt spid="4"/>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par>
                                <p:cTn id="57" presetID="22" presetClass="entr" presetSubtype="4"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wipe(down)">
                                      <p:cBhvr>
                                        <p:cTn id="59" dur="500"/>
                                        <p:tgtEl>
                                          <p:spTgt spid="15"/>
                                        </p:tgtEl>
                                      </p:cBhvr>
                                    </p:animEffect>
                                  </p:childTnLst>
                                </p:cTn>
                              </p:par>
                              <p:par>
                                <p:cTn id="60" presetID="22" presetClass="entr" presetSubtype="1" fill="hold" grpId="0" nodeType="with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wipe(up)">
                                      <p:cBhvr>
                                        <p:cTn id="6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p:bldP spid="12" grpId="0"/>
      <p:bldP spid="15" grpId="0" animBg="1"/>
      <p:bldP spid="16" grpId="0"/>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Transformation on Basic Blocks</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02209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Transformation on Basic Blocks</a:t>
            </a:r>
          </a:p>
        </p:txBody>
      </p:sp>
      <p:sp>
        <p:nvSpPr>
          <p:cNvPr id="3" name="Content Placeholder 2"/>
          <p:cNvSpPr>
            <a:spLocks noGrp="1"/>
          </p:cNvSpPr>
          <p:nvPr>
            <p:ph idx="1"/>
          </p:nvPr>
        </p:nvSpPr>
        <p:spPr/>
        <p:txBody>
          <a:bodyPr/>
          <a:lstStyle/>
          <a:p>
            <a:pPr lvl="0"/>
            <a:r>
              <a:rPr lang="en-US" dirty="0"/>
              <a:t>A number of transformations can be applied to a basic block without changing the set of expressions computed by the block.</a:t>
            </a:r>
          </a:p>
          <a:p>
            <a:pPr lvl="0"/>
            <a:r>
              <a:rPr lang="en-US" dirty="0"/>
              <a:t>Many of these </a:t>
            </a:r>
            <a:r>
              <a:rPr lang="en-US" dirty="0">
                <a:solidFill>
                  <a:srgbClr val="C00000"/>
                </a:solidFill>
              </a:rPr>
              <a:t>transformations</a:t>
            </a:r>
            <a:r>
              <a:rPr lang="en-US" dirty="0"/>
              <a:t> are useful for </a:t>
            </a:r>
            <a:r>
              <a:rPr lang="en-US" dirty="0">
                <a:solidFill>
                  <a:srgbClr val="C00000"/>
                </a:solidFill>
              </a:rPr>
              <a:t>improving the quality of the code.</a:t>
            </a:r>
          </a:p>
          <a:p>
            <a:pPr lvl="0"/>
            <a:r>
              <a:rPr lang="en-US" dirty="0"/>
              <a:t>Types of transformations are:</a:t>
            </a:r>
          </a:p>
          <a:p>
            <a:pPr marL="1314450" lvl="1" indent="-457200">
              <a:buFont typeface="+mj-lt"/>
              <a:buAutoNum type="arabicPeriod"/>
            </a:pPr>
            <a:r>
              <a:rPr lang="en-US" sz="2400" dirty="0">
                <a:solidFill>
                  <a:srgbClr val="0E47A1"/>
                </a:solidFill>
              </a:rPr>
              <a:t>Structure preserving transformation</a:t>
            </a:r>
          </a:p>
          <a:p>
            <a:pPr marL="1314450" lvl="1" indent="-457200">
              <a:buFont typeface="+mj-lt"/>
              <a:buAutoNum type="arabicPeriod"/>
            </a:pPr>
            <a:r>
              <a:rPr lang="en-US" sz="2400" dirty="0">
                <a:solidFill>
                  <a:srgbClr val="0E47A1"/>
                </a:solidFill>
              </a:rPr>
              <a:t>Algebraic transformation</a:t>
            </a:r>
          </a:p>
          <a:p>
            <a:endParaRPr lang="en-US" dirty="0"/>
          </a:p>
        </p:txBody>
      </p:sp>
    </p:spTree>
    <p:extLst>
      <p:ext uri="{BB962C8B-B14F-4D97-AF65-F5344CB8AC3E}">
        <p14:creationId xmlns:p14="http://schemas.microsoft.com/office/powerpoint/2010/main" val="666205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Preserving Transformations</a:t>
            </a:r>
          </a:p>
        </p:txBody>
      </p:sp>
      <p:sp>
        <p:nvSpPr>
          <p:cNvPr id="3" name="Content Placeholder 2"/>
          <p:cNvSpPr>
            <a:spLocks noGrp="1"/>
          </p:cNvSpPr>
          <p:nvPr>
            <p:ph idx="1"/>
          </p:nvPr>
        </p:nvSpPr>
        <p:spPr/>
        <p:txBody>
          <a:bodyPr/>
          <a:lstStyle/>
          <a:p>
            <a:r>
              <a:rPr lang="en-US" dirty="0"/>
              <a:t>Structure-preserving transformations on basic blocks are:</a:t>
            </a:r>
          </a:p>
          <a:p>
            <a:pPr marL="857250" lvl="1" indent="-457200">
              <a:buFont typeface="+mj-lt"/>
              <a:buAutoNum type="arabicPeriod"/>
            </a:pPr>
            <a:r>
              <a:rPr lang="en-US" sz="2400" dirty="0">
                <a:solidFill>
                  <a:srgbClr val="0E47A1"/>
                </a:solidFill>
              </a:rPr>
              <a:t>Common sub-expression elimination</a:t>
            </a:r>
          </a:p>
          <a:p>
            <a:pPr marL="857250" lvl="1" indent="-457200">
              <a:buFont typeface="+mj-lt"/>
              <a:buAutoNum type="arabicPeriod"/>
            </a:pPr>
            <a:r>
              <a:rPr lang="en-US" sz="2400" dirty="0">
                <a:solidFill>
                  <a:srgbClr val="0E47A1"/>
                </a:solidFill>
              </a:rPr>
              <a:t>Dead-code elimination</a:t>
            </a:r>
          </a:p>
          <a:p>
            <a:pPr marL="857250" lvl="1" indent="-457200">
              <a:buFont typeface="+mj-lt"/>
              <a:buAutoNum type="arabicPeriod"/>
            </a:pPr>
            <a:r>
              <a:rPr lang="en-US" sz="2400" dirty="0">
                <a:solidFill>
                  <a:srgbClr val="0E47A1"/>
                </a:solidFill>
              </a:rPr>
              <a:t>Renaming of temporary variables</a:t>
            </a:r>
          </a:p>
          <a:p>
            <a:pPr marL="857250" lvl="1" indent="-457200">
              <a:buFont typeface="+mj-lt"/>
              <a:buAutoNum type="arabicPeriod"/>
            </a:pPr>
            <a:r>
              <a:rPr lang="en-US" sz="2400" dirty="0">
                <a:solidFill>
                  <a:srgbClr val="0E47A1"/>
                </a:solidFill>
              </a:rPr>
              <a:t>Interchange of two independent adjacent statements</a:t>
            </a:r>
          </a:p>
          <a:p>
            <a:endParaRPr lang="en-US" dirty="0">
              <a:solidFill>
                <a:srgbClr val="0E47A1"/>
              </a:solidFill>
            </a:endParaRPr>
          </a:p>
        </p:txBody>
      </p:sp>
    </p:spTree>
    <p:extLst>
      <p:ext uri="{BB962C8B-B14F-4D97-AF65-F5344CB8AC3E}">
        <p14:creationId xmlns:p14="http://schemas.microsoft.com/office/powerpoint/2010/main" val="2062599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sub-expression elimination</a:t>
            </a:r>
          </a:p>
        </p:txBody>
      </p:sp>
      <p:sp>
        <p:nvSpPr>
          <p:cNvPr id="3" name="Content Placeholder 2"/>
          <p:cNvSpPr>
            <a:spLocks noGrp="1"/>
          </p:cNvSpPr>
          <p:nvPr>
            <p:ph idx="1"/>
          </p:nvPr>
        </p:nvSpPr>
        <p:spPr/>
        <p:txBody>
          <a:bodyPr/>
          <a:lstStyle/>
          <a:p>
            <a:pPr lvl="0"/>
            <a:r>
              <a:rPr lang="en-US" dirty="0"/>
              <a:t>Consider the basic block,</a:t>
            </a:r>
          </a:p>
          <a:p>
            <a:pPr marL="0" indent="742950">
              <a:buNone/>
            </a:pPr>
            <a:r>
              <a:rPr lang="en-US" dirty="0"/>
              <a:t>      a:= </a:t>
            </a:r>
            <a:r>
              <a:rPr lang="en-US" dirty="0" err="1"/>
              <a:t>b+c</a:t>
            </a:r>
            <a:endParaRPr lang="en-US" dirty="0"/>
          </a:p>
          <a:p>
            <a:pPr marL="0" indent="742950">
              <a:buNone/>
            </a:pPr>
            <a:r>
              <a:rPr lang="en-US" dirty="0"/>
              <a:t>      </a:t>
            </a:r>
            <a:r>
              <a:rPr lang="en-US" dirty="0">
                <a:solidFill>
                  <a:srgbClr val="0E47A1"/>
                </a:solidFill>
              </a:rPr>
              <a:t>b:= a-d</a:t>
            </a:r>
          </a:p>
          <a:p>
            <a:pPr marL="0" indent="742950">
              <a:buNone/>
            </a:pPr>
            <a:r>
              <a:rPr lang="en-US" dirty="0"/>
              <a:t>      c:= </a:t>
            </a:r>
            <a:r>
              <a:rPr lang="en-US" dirty="0" err="1"/>
              <a:t>b+c</a:t>
            </a:r>
            <a:endParaRPr lang="en-US" dirty="0"/>
          </a:p>
          <a:p>
            <a:pPr marL="0" indent="742950">
              <a:buNone/>
            </a:pPr>
            <a:r>
              <a:rPr lang="en-US" dirty="0">
                <a:solidFill>
                  <a:srgbClr val="FF0000"/>
                </a:solidFill>
              </a:rPr>
              <a:t>      </a:t>
            </a:r>
            <a:r>
              <a:rPr lang="en-US" dirty="0">
                <a:solidFill>
                  <a:srgbClr val="0E47A1"/>
                </a:solidFill>
              </a:rPr>
              <a:t>d:= a-d</a:t>
            </a:r>
          </a:p>
          <a:p>
            <a:pPr lvl="0"/>
            <a:r>
              <a:rPr lang="en-US" dirty="0"/>
              <a:t>The second and fourth statements compute the same expression, hence this basic block may be transformed into the equivalent block:</a:t>
            </a:r>
          </a:p>
          <a:p>
            <a:pPr marL="0" indent="685800">
              <a:buNone/>
            </a:pPr>
            <a:r>
              <a:rPr lang="en-US" dirty="0"/>
              <a:t>       a:= </a:t>
            </a:r>
            <a:r>
              <a:rPr lang="en-US" dirty="0" err="1"/>
              <a:t>b+c</a:t>
            </a:r>
            <a:endParaRPr lang="en-US" dirty="0"/>
          </a:p>
          <a:p>
            <a:pPr marL="0" indent="685800">
              <a:buNone/>
            </a:pPr>
            <a:r>
              <a:rPr lang="en-US" dirty="0"/>
              <a:t>       b:= a-d</a:t>
            </a:r>
          </a:p>
          <a:p>
            <a:pPr marL="0" indent="685800">
              <a:buNone/>
            </a:pPr>
            <a:r>
              <a:rPr lang="en-US" dirty="0"/>
              <a:t>       c:= </a:t>
            </a:r>
            <a:r>
              <a:rPr lang="en-US" dirty="0" err="1"/>
              <a:t>b+c</a:t>
            </a:r>
            <a:endParaRPr lang="en-US" dirty="0"/>
          </a:p>
          <a:p>
            <a:pPr marL="0" indent="685800">
              <a:buNone/>
            </a:pPr>
            <a:r>
              <a:rPr lang="en-US" dirty="0"/>
              <a:t>       </a:t>
            </a:r>
            <a:r>
              <a:rPr lang="en-US" dirty="0">
                <a:solidFill>
                  <a:srgbClr val="0E47A1"/>
                </a:solidFill>
              </a:rPr>
              <a:t>d:= b</a:t>
            </a:r>
          </a:p>
          <a:p>
            <a:endParaRPr lang="en-US" dirty="0"/>
          </a:p>
        </p:txBody>
      </p:sp>
    </p:spTree>
    <p:extLst>
      <p:ext uri="{BB962C8B-B14F-4D97-AF65-F5344CB8AC3E}">
        <p14:creationId xmlns:p14="http://schemas.microsoft.com/office/powerpoint/2010/main" val="2672164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Dead-code elimination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300" dirty="0"/>
                  <a:t>Suppose </a:t>
                </a:r>
                <a14:m>
                  <m:oMath xmlns:m="http://schemas.openxmlformats.org/officeDocument/2006/math">
                    <m:r>
                      <a:rPr lang="en-US" sz="2300" i="1" dirty="0">
                        <a:latin typeface="Cambria Math" panose="02040503050406030204" pitchFamily="18" charset="0"/>
                      </a:rPr>
                      <m:t>𝑥</m:t>
                    </m:r>
                    <m:r>
                      <a:rPr lang="en-US" sz="2300" i="1" dirty="0">
                        <a:latin typeface="Cambria Math" panose="02040503050406030204" pitchFamily="18" charset="0"/>
                      </a:rPr>
                      <m:t> </m:t>
                    </m:r>
                    <m:r>
                      <a:rPr lang="en-US" sz="2300" i="1" dirty="0">
                        <a:latin typeface="Cambria Math" panose="02040503050406030204" pitchFamily="18" charset="0"/>
                      </a:rPr>
                      <m:t>𝑖</m:t>
                    </m:r>
                  </m:oMath>
                </a14:m>
                <a:r>
                  <a:rPr lang="en-US" sz="2300" dirty="0"/>
                  <a:t>s dead, that is, never subsequently used, at the point where the statement </a:t>
                </a:r>
                <a14:m>
                  <m:oMath xmlns:m="http://schemas.openxmlformats.org/officeDocument/2006/math">
                    <m:r>
                      <a:rPr lang="en-US" sz="2300" b="1" i="1" dirty="0">
                        <a:solidFill>
                          <a:srgbClr val="C00000"/>
                        </a:solidFill>
                        <a:latin typeface="Cambria Math" panose="02040503050406030204" pitchFamily="18" charset="0"/>
                      </a:rPr>
                      <m:t>𝒙</m:t>
                    </m:r>
                    <m:r>
                      <a:rPr lang="en-US" sz="2300" b="1" i="1" dirty="0">
                        <a:solidFill>
                          <a:srgbClr val="C00000"/>
                        </a:solidFill>
                        <a:latin typeface="Cambria Math" panose="02040503050406030204" pitchFamily="18" charset="0"/>
                      </a:rPr>
                      <m:t>:=</m:t>
                    </m:r>
                    <m:r>
                      <a:rPr lang="en-US" sz="2300" b="1" i="1" dirty="0">
                        <a:solidFill>
                          <a:srgbClr val="C00000"/>
                        </a:solidFill>
                        <a:latin typeface="Cambria Math" panose="02040503050406030204" pitchFamily="18" charset="0"/>
                      </a:rPr>
                      <m:t>𝒚</m:t>
                    </m:r>
                    <m:r>
                      <a:rPr lang="en-US" sz="2300" b="1" i="1" dirty="0">
                        <a:solidFill>
                          <a:srgbClr val="C00000"/>
                        </a:solidFill>
                        <a:latin typeface="Cambria Math" panose="02040503050406030204" pitchFamily="18" charset="0"/>
                      </a:rPr>
                      <m:t>+</m:t>
                    </m:r>
                    <m:r>
                      <a:rPr lang="en-US" sz="2300" b="1" i="1" dirty="0">
                        <a:solidFill>
                          <a:srgbClr val="C00000"/>
                        </a:solidFill>
                        <a:latin typeface="Cambria Math" panose="02040503050406030204" pitchFamily="18" charset="0"/>
                      </a:rPr>
                      <m:t>𝒛</m:t>
                    </m:r>
                  </m:oMath>
                </a14:m>
                <a:r>
                  <a:rPr lang="en-US" sz="2300" dirty="0"/>
                  <a:t> appears in a basic block. </a:t>
                </a:r>
              </a:p>
              <a:p>
                <a:r>
                  <a:rPr lang="en-US" sz="2300" dirty="0"/>
                  <a:t>Above statement may be safely removed without changing the value of the basic block.</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65" t="-1527" r="-153"/>
                </a:stretch>
              </a:blipFill>
            </p:spPr>
            <p:txBody>
              <a:bodyPr/>
              <a:lstStyle/>
              <a:p>
                <a:r>
                  <a:rPr lang="en-US">
                    <a:noFill/>
                  </a:rPr>
                  <a:t> </a:t>
                </a:r>
              </a:p>
            </p:txBody>
          </p:sp>
        </mc:Fallback>
      </mc:AlternateContent>
    </p:spTree>
    <p:extLst>
      <p:ext uri="{BB962C8B-B14F-4D97-AF65-F5344CB8AC3E}">
        <p14:creationId xmlns:p14="http://schemas.microsoft.com/office/powerpoint/2010/main" val="4246741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Renaming of temporary variables</a:t>
            </a:r>
          </a:p>
        </p:txBody>
      </p:sp>
      <p:sp>
        <p:nvSpPr>
          <p:cNvPr id="3" name="Content Placeholder 2"/>
          <p:cNvSpPr>
            <a:spLocks noGrp="1"/>
          </p:cNvSpPr>
          <p:nvPr>
            <p:ph idx="1"/>
          </p:nvPr>
        </p:nvSpPr>
        <p:spPr/>
        <p:txBody>
          <a:bodyPr/>
          <a:lstStyle/>
          <a:p>
            <a:pPr lvl="0"/>
            <a:r>
              <a:rPr lang="en-US" dirty="0"/>
              <a:t>Suppose we have a statement </a:t>
            </a:r>
          </a:p>
          <a:p>
            <a:pPr marL="0" lvl="0" indent="0">
              <a:buNone/>
            </a:pPr>
            <a:r>
              <a:rPr lang="en-US" dirty="0"/>
              <a:t>	</a:t>
            </a:r>
            <a:r>
              <a:rPr lang="en-US" dirty="0">
                <a:solidFill>
                  <a:srgbClr val="C00000"/>
                </a:solidFill>
              </a:rPr>
              <a:t>t:=b+c</a:t>
            </a:r>
            <a:r>
              <a:rPr lang="en-US" dirty="0"/>
              <a:t>, where </a:t>
            </a:r>
            <a:r>
              <a:rPr lang="en-US" dirty="0">
                <a:solidFill>
                  <a:srgbClr val="0E47A1"/>
                </a:solidFill>
              </a:rPr>
              <a:t>t is a temporary </a:t>
            </a:r>
            <a:r>
              <a:rPr lang="en-US" dirty="0"/>
              <a:t>variable. </a:t>
            </a:r>
          </a:p>
          <a:p>
            <a:r>
              <a:rPr lang="en-US" dirty="0"/>
              <a:t>If we change this statement to </a:t>
            </a:r>
          </a:p>
          <a:p>
            <a:pPr marL="0" indent="0">
              <a:buNone/>
            </a:pPr>
            <a:r>
              <a:rPr lang="en-US" dirty="0"/>
              <a:t>	</a:t>
            </a:r>
            <a:r>
              <a:rPr lang="en-US" dirty="0">
                <a:solidFill>
                  <a:srgbClr val="C00000"/>
                </a:solidFill>
              </a:rPr>
              <a:t>u:= </a:t>
            </a:r>
            <a:r>
              <a:rPr lang="en-US" dirty="0" err="1">
                <a:solidFill>
                  <a:srgbClr val="C00000"/>
                </a:solidFill>
              </a:rPr>
              <a:t>b+c</a:t>
            </a:r>
            <a:r>
              <a:rPr lang="en-US" dirty="0"/>
              <a:t>, where </a:t>
            </a:r>
            <a:r>
              <a:rPr lang="en-US" dirty="0">
                <a:solidFill>
                  <a:srgbClr val="0E47A1"/>
                </a:solidFill>
              </a:rPr>
              <a:t>u is a new temporary </a:t>
            </a:r>
            <a:r>
              <a:rPr lang="en-US" dirty="0"/>
              <a:t>variable, </a:t>
            </a:r>
          </a:p>
          <a:p>
            <a:r>
              <a:rPr lang="en-US" dirty="0"/>
              <a:t>Change all uses of this instance of </a:t>
            </a:r>
            <a:r>
              <a:rPr lang="en-US" dirty="0">
                <a:solidFill>
                  <a:srgbClr val="C00000"/>
                </a:solidFill>
              </a:rPr>
              <a:t>t to u</a:t>
            </a:r>
            <a:r>
              <a:rPr lang="en-US" dirty="0"/>
              <a:t>, then the value of the basic block is not changed. </a:t>
            </a:r>
          </a:p>
          <a:p>
            <a:pPr lvl="0"/>
            <a:r>
              <a:rPr lang="en-US" dirty="0"/>
              <a:t>In fact, we can always transform a basic block into an equivalent block in which each statement that defines a temporary defines a new temporary. </a:t>
            </a:r>
          </a:p>
          <a:p>
            <a:pPr lvl="0"/>
            <a:r>
              <a:rPr lang="en-US" dirty="0"/>
              <a:t>We call such a basic block a </a:t>
            </a:r>
            <a:r>
              <a:rPr lang="en-US" i="1" dirty="0"/>
              <a:t>normal-form</a:t>
            </a:r>
            <a:r>
              <a:rPr lang="en-US" dirty="0"/>
              <a:t> block.</a:t>
            </a:r>
          </a:p>
          <a:p>
            <a:endParaRPr lang="en-US" dirty="0"/>
          </a:p>
        </p:txBody>
      </p:sp>
    </p:spTree>
    <p:extLst>
      <p:ext uri="{BB962C8B-B14F-4D97-AF65-F5344CB8AC3E}">
        <p14:creationId xmlns:p14="http://schemas.microsoft.com/office/powerpoint/2010/main" val="2377339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Interchange of two independent adjacent statements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0"/>
                <a:r>
                  <a:rPr lang="en-US" dirty="0"/>
                  <a:t>Suppose we have a block with the two adjacent statements,</a:t>
                </a:r>
              </a:p>
              <a:p>
                <a:pPr marL="0" indent="0">
                  <a:buNone/>
                </a:pPr>
                <a:r>
                  <a:rPr lang="en-US" dirty="0"/>
                  <a:t>	</a:t>
                </a:r>
                <a:r>
                  <a:rPr lang="en-US" dirty="0">
                    <a:solidFill>
                      <a:srgbClr val="0E47A1"/>
                    </a:solidFill>
                  </a:rPr>
                  <a:t>t1:= </a:t>
                </a:r>
                <a:r>
                  <a:rPr lang="en-US" dirty="0" err="1">
                    <a:solidFill>
                      <a:srgbClr val="0E47A1"/>
                    </a:solidFill>
                  </a:rPr>
                  <a:t>b+c</a:t>
                </a:r>
                <a:endParaRPr lang="en-US" dirty="0">
                  <a:solidFill>
                    <a:srgbClr val="0E47A1"/>
                  </a:solidFill>
                </a:endParaRPr>
              </a:p>
              <a:p>
                <a:pPr marL="0" indent="0">
                  <a:buNone/>
                </a:pPr>
                <a:r>
                  <a:rPr lang="en-US" dirty="0">
                    <a:solidFill>
                      <a:srgbClr val="0E47A1"/>
                    </a:solidFill>
                  </a:rPr>
                  <a:t>	t2:= </a:t>
                </a:r>
                <a:r>
                  <a:rPr lang="en-US" dirty="0" err="1">
                    <a:solidFill>
                      <a:srgbClr val="0E47A1"/>
                    </a:solidFill>
                  </a:rPr>
                  <a:t>x+y</a:t>
                </a:r>
                <a:endParaRPr lang="en-US" dirty="0">
                  <a:solidFill>
                    <a:srgbClr val="0E47A1"/>
                  </a:solidFill>
                </a:endParaRPr>
              </a:p>
              <a:p>
                <a:r>
                  <a:rPr lang="en-US" dirty="0"/>
                  <a:t>Then we can interchange the two statements without affecting the value of the block if and only if neither </a:t>
                </a:r>
                <a14:m>
                  <m:oMath xmlns:m="http://schemas.openxmlformats.org/officeDocument/2006/math">
                    <m:r>
                      <a:rPr lang="en-US" i="1" dirty="0">
                        <a:latin typeface="Cambria Math" panose="02040503050406030204" pitchFamily="18" charset="0"/>
                      </a:rPr>
                      <m:t>𝑥</m:t>
                    </m:r>
                  </m:oMath>
                </a14:m>
                <a:r>
                  <a:rPr lang="en-US" dirty="0"/>
                  <a:t> nor </a:t>
                </a:r>
                <a14:m>
                  <m:oMath xmlns:m="http://schemas.openxmlformats.org/officeDocument/2006/math">
                    <m:r>
                      <a:rPr lang="en-US" i="1" dirty="0">
                        <a:latin typeface="Cambria Math" panose="02040503050406030204" pitchFamily="18" charset="0"/>
                      </a:rPr>
                      <m:t>𝑦</m:t>
                    </m:r>
                  </m:oMath>
                </a14:m>
                <a:r>
                  <a:rPr lang="en-US" dirty="0"/>
                  <a:t> is </a:t>
                </a:r>
                <a14:m>
                  <m:oMath xmlns:m="http://schemas.openxmlformats.org/officeDocument/2006/math">
                    <m:r>
                      <a:rPr lang="en-US" i="1" dirty="0">
                        <a:latin typeface="Cambria Math" panose="02040503050406030204" pitchFamily="18" charset="0"/>
                      </a:rPr>
                      <m:t>𝑡</m:t>
                    </m:r>
                    <m:r>
                      <a:rPr lang="en-US" i="1" dirty="0">
                        <a:latin typeface="Cambria Math" panose="02040503050406030204" pitchFamily="18" charset="0"/>
                      </a:rPr>
                      <m:t>1</m:t>
                    </m:r>
                  </m:oMath>
                </a14:m>
                <a:r>
                  <a:rPr lang="en-US" dirty="0"/>
                  <a:t> and neither </a:t>
                </a:r>
                <a14:m>
                  <m:oMath xmlns:m="http://schemas.openxmlformats.org/officeDocument/2006/math">
                    <m:r>
                      <a:rPr lang="en-US" i="1" dirty="0">
                        <a:latin typeface="Cambria Math" panose="02040503050406030204" pitchFamily="18" charset="0"/>
                      </a:rPr>
                      <m:t>𝑏</m:t>
                    </m:r>
                    <m:r>
                      <a:rPr lang="en-US" i="1" dirty="0">
                        <a:latin typeface="Cambria Math" panose="02040503050406030204" pitchFamily="18" charset="0"/>
                      </a:rPr>
                      <m:t> </m:t>
                    </m:r>
                  </m:oMath>
                </a14:m>
                <a:r>
                  <a:rPr lang="en-US" dirty="0"/>
                  <a:t>nor </a:t>
                </a:r>
                <a14:m>
                  <m:oMath xmlns:m="http://schemas.openxmlformats.org/officeDocument/2006/math">
                    <m:r>
                      <a:rPr lang="en-US" i="1" dirty="0">
                        <a:latin typeface="Cambria Math" panose="02040503050406030204" pitchFamily="18" charset="0"/>
                      </a:rPr>
                      <m:t>𝑐</m:t>
                    </m:r>
                  </m:oMath>
                </a14:m>
                <a:r>
                  <a:rPr lang="en-US" dirty="0"/>
                  <a:t> is </a:t>
                </a:r>
                <a14:m>
                  <m:oMath xmlns:m="http://schemas.openxmlformats.org/officeDocument/2006/math">
                    <m:r>
                      <a:rPr lang="en-US" i="1" dirty="0">
                        <a:latin typeface="Cambria Math" panose="02040503050406030204" pitchFamily="18" charset="0"/>
                      </a:rPr>
                      <m:t>𝑡</m:t>
                    </m:r>
                    <m:r>
                      <a:rPr lang="en-US" i="1" dirty="0">
                        <a:latin typeface="Cambria Math" panose="02040503050406030204" pitchFamily="18" charset="0"/>
                      </a:rPr>
                      <m:t>2</m:t>
                    </m:r>
                  </m:oMath>
                </a14:m>
                <a:r>
                  <a:rPr lang="en-US" dirty="0"/>
                  <a:t>. </a:t>
                </a:r>
              </a:p>
              <a:p>
                <a:r>
                  <a:rPr lang="en-US" dirty="0"/>
                  <a:t>A normal-form basic block permits all statement interchanges that are possible.</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16" t="-1418" r="-818"/>
                </a:stretch>
              </a:blipFill>
            </p:spPr>
            <p:txBody>
              <a:bodyPr/>
              <a:lstStyle/>
              <a:p>
                <a:r>
                  <a:rPr lang="en-US">
                    <a:noFill/>
                  </a:rPr>
                  <a:t> </a:t>
                </a:r>
              </a:p>
            </p:txBody>
          </p:sp>
        </mc:Fallback>
      </mc:AlternateContent>
    </p:spTree>
    <p:extLst>
      <p:ext uri="{BB962C8B-B14F-4D97-AF65-F5344CB8AC3E}">
        <p14:creationId xmlns:p14="http://schemas.microsoft.com/office/powerpoint/2010/main" val="1131071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Algebraic Transformation</a:t>
            </a:r>
          </a:p>
        </p:txBody>
      </p:sp>
      <p:sp>
        <p:nvSpPr>
          <p:cNvPr id="3" name="Content Placeholder 2"/>
          <p:cNvSpPr>
            <a:spLocks noGrp="1"/>
          </p:cNvSpPr>
          <p:nvPr>
            <p:ph idx="1"/>
          </p:nvPr>
        </p:nvSpPr>
        <p:spPr/>
        <p:txBody>
          <a:bodyPr/>
          <a:lstStyle/>
          <a:p>
            <a:pPr lvl="0"/>
            <a:r>
              <a:rPr lang="en-US" dirty="0"/>
              <a:t>Countless algebraic transformation can be used to change the set of expressions computed by the basic block into an algebraically equivalent set. </a:t>
            </a:r>
          </a:p>
          <a:p>
            <a:pPr lvl="0"/>
            <a:r>
              <a:rPr lang="en-US" dirty="0"/>
              <a:t>The useful ones are those that </a:t>
            </a:r>
            <a:r>
              <a:rPr lang="en-US" dirty="0">
                <a:solidFill>
                  <a:srgbClr val="C00000"/>
                </a:solidFill>
              </a:rPr>
              <a:t>simplify expressions or replace expensive operations by cheaper one</a:t>
            </a:r>
            <a:r>
              <a:rPr lang="en-US" dirty="0"/>
              <a:t>.</a:t>
            </a:r>
          </a:p>
          <a:p>
            <a:r>
              <a:rPr lang="en-US" dirty="0"/>
              <a:t>Example: </a:t>
            </a:r>
            <a:r>
              <a:rPr lang="en-US" dirty="0">
                <a:solidFill>
                  <a:srgbClr val="C00000"/>
                </a:solidFill>
              </a:rPr>
              <a:t>x=x+0 or x=x*1 </a:t>
            </a:r>
            <a:r>
              <a:rPr lang="en-US" dirty="0"/>
              <a:t>can be eliminated.</a:t>
            </a:r>
          </a:p>
          <a:p>
            <a:endParaRPr lang="en-US" dirty="0"/>
          </a:p>
        </p:txBody>
      </p:sp>
    </p:spTree>
    <p:extLst>
      <p:ext uri="{BB962C8B-B14F-4D97-AF65-F5344CB8AC3E}">
        <p14:creationId xmlns:p14="http://schemas.microsoft.com/office/powerpoint/2010/main" val="1599260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Issues in Code Generation</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759057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Next Use Information</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646117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Next Uses</a:t>
            </a:r>
          </a:p>
        </p:txBody>
      </p:sp>
      <p:sp>
        <p:nvSpPr>
          <p:cNvPr id="3" name="Content Placeholder 2"/>
          <p:cNvSpPr>
            <a:spLocks noGrp="1"/>
          </p:cNvSpPr>
          <p:nvPr>
            <p:ph idx="1"/>
          </p:nvPr>
        </p:nvSpPr>
        <p:spPr/>
        <p:txBody>
          <a:bodyPr/>
          <a:lstStyle/>
          <a:p>
            <a:pPr lvl="0"/>
            <a:r>
              <a:rPr lang="en-US" dirty="0"/>
              <a:t>The next-use information is a collection of all the</a:t>
            </a:r>
            <a:r>
              <a:rPr lang="en-US" b="1" dirty="0"/>
              <a:t> </a:t>
            </a:r>
            <a:r>
              <a:rPr lang="en-US" dirty="0">
                <a:solidFill>
                  <a:srgbClr val="C00000"/>
                </a:solidFill>
              </a:rPr>
              <a:t>names that are useful for next subsequent statement in a block. </a:t>
            </a:r>
          </a:p>
          <a:p>
            <a:pPr lvl="0"/>
            <a:r>
              <a:rPr lang="en-US" dirty="0"/>
              <a:t>The</a:t>
            </a:r>
            <a:r>
              <a:rPr lang="en-US" b="1" dirty="0"/>
              <a:t> use of a name</a:t>
            </a:r>
            <a:r>
              <a:rPr lang="en-US" dirty="0"/>
              <a:t> is defined as follows,</a:t>
            </a:r>
          </a:p>
          <a:p>
            <a:pPr lvl="0"/>
            <a:r>
              <a:rPr lang="en-US" dirty="0"/>
              <a:t>Consider a statement,</a:t>
            </a:r>
          </a:p>
          <a:p>
            <a:pPr marL="0" indent="0">
              <a:buNone/>
            </a:pPr>
            <a:r>
              <a:rPr lang="en-US" dirty="0"/>
              <a:t>		x := </a:t>
            </a:r>
            <a:r>
              <a:rPr lang="en-US" dirty="0" err="1"/>
              <a:t>i</a:t>
            </a:r>
            <a:endParaRPr lang="en-US" dirty="0"/>
          </a:p>
          <a:p>
            <a:pPr marL="0" indent="0">
              <a:buNone/>
            </a:pPr>
            <a:r>
              <a:rPr lang="en-US" dirty="0"/>
              <a:t>		j := x op y</a:t>
            </a:r>
          </a:p>
          <a:p>
            <a:pPr lvl="0"/>
            <a:r>
              <a:rPr lang="en-US" dirty="0"/>
              <a:t>That means the </a:t>
            </a:r>
            <a:r>
              <a:rPr lang="en-US" dirty="0">
                <a:solidFill>
                  <a:srgbClr val="C00000"/>
                </a:solidFill>
              </a:rPr>
              <a:t>statement j uses value of x</a:t>
            </a:r>
            <a:r>
              <a:rPr lang="en-US" dirty="0"/>
              <a:t>.</a:t>
            </a:r>
          </a:p>
          <a:p>
            <a:pPr lvl="0"/>
            <a:r>
              <a:rPr lang="en-US" dirty="0"/>
              <a:t>The next-use information can be collected by making the backward scan of the programming code in that specific block.</a:t>
            </a:r>
          </a:p>
          <a:p>
            <a:endParaRPr lang="en-US" dirty="0"/>
          </a:p>
        </p:txBody>
      </p:sp>
    </p:spTree>
    <p:extLst>
      <p:ext uri="{BB962C8B-B14F-4D97-AF65-F5344CB8AC3E}">
        <p14:creationId xmlns:p14="http://schemas.microsoft.com/office/powerpoint/2010/main" val="259969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for Temporary Names</a:t>
            </a:r>
          </a:p>
        </p:txBody>
      </p:sp>
      <p:sp>
        <p:nvSpPr>
          <p:cNvPr id="3" name="Content Placeholder 2"/>
          <p:cNvSpPr>
            <a:spLocks noGrp="1"/>
          </p:cNvSpPr>
          <p:nvPr>
            <p:ph idx="1"/>
          </p:nvPr>
        </p:nvSpPr>
        <p:spPr/>
        <p:txBody>
          <a:bodyPr/>
          <a:lstStyle/>
          <a:p>
            <a:pPr lvl="0"/>
            <a:r>
              <a:rPr lang="en-US" dirty="0"/>
              <a:t>For the distinct names each time a temporary is needed. And each time a space gets allocated for each temporary. </a:t>
            </a:r>
          </a:p>
          <a:p>
            <a:pPr lvl="0"/>
            <a:r>
              <a:rPr lang="en-US" dirty="0"/>
              <a:t>To have optimization in the process of code generation we </a:t>
            </a:r>
            <a:r>
              <a:rPr lang="en-US" dirty="0">
                <a:solidFill>
                  <a:srgbClr val="C00000"/>
                </a:solidFill>
              </a:rPr>
              <a:t>pack two temporaries into the same location if they are not live simultaneously.</a:t>
            </a:r>
          </a:p>
          <a:p>
            <a:pPr lvl="0"/>
            <a:r>
              <a:rPr lang="en-US" dirty="0"/>
              <a:t>Consider three address code as,</a:t>
            </a:r>
          </a:p>
          <a:p>
            <a:endParaRPr lang="en-US" dirty="0"/>
          </a:p>
        </p:txBody>
      </p:sp>
      <p:sp>
        <p:nvSpPr>
          <p:cNvPr id="4" name="Rectangle 3"/>
          <p:cNvSpPr/>
          <p:nvPr/>
        </p:nvSpPr>
        <p:spPr>
          <a:xfrm>
            <a:off x="2549721" y="3142512"/>
            <a:ext cx="2438400" cy="2514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t1=a*a</a:t>
            </a:r>
          </a:p>
          <a:p>
            <a:r>
              <a:rPr lang="en-US" sz="2200" dirty="0">
                <a:solidFill>
                  <a:schemeClr val="tx1"/>
                </a:solidFill>
              </a:rPr>
              <a:t>t2=a*b</a:t>
            </a:r>
          </a:p>
          <a:p>
            <a:r>
              <a:rPr lang="en-US" sz="2200" dirty="0">
                <a:solidFill>
                  <a:schemeClr val="tx1"/>
                </a:solidFill>
              </a:rPr>
              <a:t>t3=4*t2</a:t>
            </a:r>
          </a:p>
          <a:p>
            <a:r>
              <a:rPr lang="en-US" sz="2200" dirty="0">
                <a:solidFill>
                  <a:schemeClr val="tx1"/>
                </a:solidFill>
              </a:rPr>
              <a:t>t4=t1+t3</a:t>
            </a:r>
          </a:p>
          <a:p>
            <a:r>
              <a:rPr lang="en-US" sz="2200" dirty="0">
                <a:solidFill>
                  <a:schemeClr val="tx1"/>
                </a:solidFill>
              </a:rPr>
              <a:t>t5=b*b</a:t>
            </a:r>
          </a:p>
          <a:p>
            <a:r>
              <a:rPr lang="en-US" sz="2200" dirty="0">
                <a:solidFill>
                  <a:schemeClr val="tx1"/>
                </a:solidFill>
              </a:rPr>
              <a:t>t6=t4+t5</a:t>
            </a:r>
          </a:p>
        </p:txBody>
      </p:sp>
      <p:sp>
        <p:nvSpPr>
          <p:cNvPr id="5" name="Right Arrow 4"/>
          <p:cNvSpPr/>
          <p:nvPr/>
        </p:nvSpPr>
        <p:spPr>
          <a:xfrm>
            <a:off x="4149921" y="4222265"/>
            <a:ext cx="609600" cy="177547"/>
          </a:xfrm>
          <a:prstGeom prst="rightArrow">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369121" y="3142512"/>
            <a:ext cx="2438400" cy="2514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t1=a*a</a:t>
            </a:r>
          </a:p>
          <a:p>
            <a:r>
              <a:rPr lang="en-US" sz="2200" dirty="0">
                <a:solidFill>
                  <a:schemeClr val="tx1"/>
                </a:solidFill>
              </a:rPr>
              <a:t>t2=a*b</a:t>
            </a:r>
          </a:p>
          <a:p>
            <a:r>
              <a:rPr lang="en-US" sz="2200" dirty="0">
                <a:solidFill>
                  <a:schemeClr val="tx1"/>
                </a:solidFill>
              </a:rPr>
              <a:t>t2=4*t2</a:t>
            </a:r>
          </a:p>
          <a:p>
            <a:r>
              <a:rPr lang="en-US" sz="2200" dirty="0">
                <a:solidFill>
                  <a:schemeClr val="tx1"/>
                </a:solidFill>
              </a:rPr>
              <a:t>t1=t1+t2</a:t>
            </a:r>
          </a:p>
          <a:p>
            <a:r>
              <a:rPr lang="en-US" sz="2200" dirty="0">
                <a:solidFill>
                  <a:schemeClr val="tx1"/>
                </a:solidFill>
              </a:rPr>
              <a:t>t2=b*b</a:t>
            </a:r>
          </a:p>
          <a:p>
            <a:r>
              <a:rPr lang="en-US" sz="2200" dirty="0">
                <a:solidFill>
                  <a:schemeClr val="tx1"/>
                </a:solidFill>
              </a:rPr>
              <a:t>t1=t1+t2</a:t>
            </a:r>
          </a:p>
        </p:txBody>
      </p:sp>
      <p:sp>
        <p:nvSpPr>
          <p:cNvPr id="7" name="Rectangle 6"/>
          <p:cNvSpPr/>
          <p:nvPr/>
        </p:nvSpPr>
        <p:spPr>
          <a:xfrm>
            <a:off x="5102421" y="3109174"/>
            <a:ext cx="2095500" cy="2269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8268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0" nodeType="clickEffect">
                                  <p:stCondLst>
                                    <p:cond delay="0"/>
                                  </p:stCondLst>
                                  <p:childTnLst>
                                    <p:animEffect transition="out" filter="fade">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and Address Descriptors</a:t>
            </a:r>
          </a:p>
        </p:txBody>
      </p:sp>
      <p:sp>
        <p:nvSpPr>
          <p:cNvPr id="3" name="Content Placeholder 2"/>
          <p:cNvSpPr>
            <a:spLocks noGrp="1"/>
          </p:cNvSpPr>
          <p:nvPr>
            <p:ph idx="1"/>
          </p:nvPr>
        </p:nvSpPr>
        <p:spPr/>
        <p:txBody>
          <a:bodyPr/>
          <a:lstStyle/>
          <a:p>
            <a:pPr lvl="0"/>
            <a:r>
              <a:rPr lang="en-US" dirty="0"/>
              <a:t>The code generator algorithm uses descriptors to keep track of register contents and addresses for names.</a:t>
            </a:r>
          </a:p>
          <a:p>
            <a:pPr lvl="0"/>
            <a:r>
              <a:rPr lang="en-US" b="1" dirty="0">
                <a:solidFill>
                  <a:srgbClr val="0E47A1"/>
                </a:solidFill>
              </a:rPr>
              <a:t>Address descriptor</a:t>
            </a:r>
            <a:r>
              <a:rPr lang="en-US" dirty="0">
                <a:solidFill>
                  <a:srgbClr val="0E47A1"/>
                </a:solidFill>
              </a:rPr>
              <a:t> </a:t>
            </a:r>
            <a:r>
              <a:rPr lang="en-US" dirty="0">
                <a:solidFill>
                  <a:srgbClr val="C00000"/>
                </a:solidFill>
              </a:rPr>
              <a:t>stores the location where the current value of the name </a:t>
            </a:r>
            <a:r>
              <a:rPr lang="en-US" dirty="0"/>
              <a:t>can be found at run time. The information about locations can be stored in the symbol table and is used to access the variables.</a:t>
            </a:r>
          </a:p>
          <a:p>
            <a:pPr lvl="0"/>
            <a:r>
              <a:rPr lang="en-US" b="1" dirty="0">
                <a:solidFill>
                  <a:srgbClr val="0E47A1"/>
                </a:solidFill>
              </a:rPr>
              <a:t>Register descriptor</a:t>
            </a:r>
            <a:r>
              <a:rPr lang="en-US" dirty="0">
                <a:solidFill>
                  <a:schemeClr val="accent1">
                    <a:lumMod val="75000"/>
                  </a:schemeClr>
                </a:solidFill>
              </a:rPr>
              <a:t> </a:t>
            </a:r>
            <a:r>
              <a:rPr lang="en-US" dirty="0"/>
              <a:t>is used to keep track of </a:t>
            </a:r>
            <a:r>
              <a:rPr lang="en-US" dirty="0">
                <a:solidFill>
                  <a:srgbClr val="C00000"/>
                </a:solidFill>
              </a:rPr>
              <a:t>what is currently in each register. </a:t>
            </a:r>
            <a:r>
              <a:rPr lang="en-US" dirty="0"/>
              <a:t>The register descriptor shows that initially all the registers are empty. As the generation for the block progresses the registers will hold the values of computation.</a:t>
            </a:r>
          </a:p>
          <a:p>
            <a:endParaRPr lang="en-US" dirty="0"/>
          </a:p>
        </p:txBody>
      </p:sp>
    </p:spTree>
    <p:extLst>
      <p:ext uri="{BB962C8B-B14F-4D97-AF65-F5344CB8AC3E}">
        <p14:creationId xmlns:p14="http://schemas.microsoft.com/office/powerpoint/2010/main" val="3687950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Register Allocation &amp; Assignment</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875490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Allocation &amp; Assignment</a:t>
            </a:r>
          </a:p>
        </p:txBody>
      </p:sp>
      <p:sp>
        <p:nvSpPr>
          <p:cNvPr id="3" name="Content Placeholder 2"/>
          <p:cNvSpPr>
            <a:spLocks noGrp="1"/>
          </p:cNvSpPr>
          <p:nvPr>
            <p:ph idx="1"/>
          </p:nvPr>
        </p:nvSpPr>
        <p:spPr/>
        <p:txBody>
          <a:bodyPr/>
          <a:lstStyle/>
          <a:p>
            <a:pPr lvl="0"/>
            <a:r>
              <a:rPr lang="en-US" dirty="0"/>
              <a:t>Efficient utilization of registers is important in generating good code.</a:t>
            </a:r>
          </a:p>
          <a:p>
            <a:pPr lvl="0"/>
            <a:r>
              <a:rPr lang="en-US" dirty="0"/>
              <a:t>There are four strategies for deciding what values in a program should reside in a registers and which register each value should reside. </a:t>
            </a:r>
          </a:p>
          <a:p>
            <a:pPr lvl="0"/>
            <a:r>
              <a:rPr lang="en-US" dirty="0"/>
              <a:t>Strategies are:</a:t>
            </a:r>
          </a:p>
          <a:p>
            <a:pPr marL="1314450" lvl="1" indent="-457200">
              <a:buFont typeface="+mj-lt"/>
              <a:buAutoNum type="arabicPeriod"/>
            </a:pPr>
            <a:r>
              <a:rPr lang="en-US" dirty="0">
                <a:solidFill>
                  <a:schemeClr val="accent1">
                    <a:lumMod val="75000"/>
                  </a:schemeClr>
                </a:solidFill>
              </a:rPr>
              <a:t> </a:t>
            </a:r>
            <a:r>
              <a:rPr lang="en-US" sz="2400" dirty="0">
                <a:solidFill>
                  <a:srgbClr val="0E47A1"/>
                </a:solidFill>
              </a:rPr>
              <a:t>Global Register Allocation</a:t>
            </a:r>
          </a:p>
          <a:p>
            <a:pPr marL="1314450" lvl="1" indent="-457200">
              <a:buFont typeface="+mj-lt"/>
              <a:buAutoNum type="arabicPeriod"/>
            </a:pPr>
            <a:r>
              <a:rPr lang="en-US" sz="2400" dirty="0">
                <a:solidFill>
                  <a:srgbClr val="0E47A1"/>
                </a:solidFill>
              </a:rPr>
              <a:t> Usage Count</a:t>
            </a:r>
          </a:p>
          <a:p>
            <a:pPr marL="1314450" lvl="1" indent="-457200">
              <a:buFont typeface="+mj-lt"/>
              <a:buAutoNum type="arabicPeriod"/>
            </a:pPr>
            <a:r>
              <a:rPr lang="en-US" sz="2400" dirty="0">
                <a:solidFill>
                  <a:srgbClr val="0E47A1"/>
                </a:solidFill>
              </a:rPr>
              <a:t> Register assignment for outer loop</a:t>
            </a:r>
          </a:p>
          <a:p>
            <a:pPr marL="1314450" lvl="1" indent="-457200">
              <a:buFont typeface="+mj-lt"/>
              <a:buAutoNum type="arabicPeriod"/>
            </a:pPr>
            <a:r>
              <a:rPr lang="en-US" sz="2400" dirty="0">
                <a:solidFill>
                  <a:srgbClr val="0E47A1"/>
                </a:solidFill>
              </a:rPr>
              <a:t> Register allocation for graph coloring </a:t>
            </a:r>
          </a:p>
          <a:p>
            <a:endParaRPr lang="en-US" dirty="0"/>
          </a:p>
        </p:txBody>
      </p:sp>
    </p:spTree>
    <p:extLst>
      <p:ext uri="{BB962C8B-B14F-4D97-AF65-F5344CB8AC3E}">
        <p14:creationId xmlns:p14="http://schemas.microsoft.com/office/powerpoint/2010/main" val="3346560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Register Allocation</a:t>
            </a:r>
          </a:p>
        </p:txBody>
      </p:sp>
      <p:sp>
        <p:nvSpPr>
          <p:cNvPr id="3" name="Content Placeholder 2"/>
          <p:cNvSpPr>
            <a:spLocks noGrp="1"/>
          </p:cNvSpPr>
          <p:nvPr>
            <p:ph idx="1"/>
          </p:nvPr>
        </p:nvSpPr>
        <p:spPr/>
        <p:txBody>
          <a:bodyPr/>
          <a:lstStyle/>
          <a:p>
            <a:pPr lvl="0"/>
            <a:r>
              <a:rPr lang="en-US" dirty="0"/>
              <a:t>Global register allocation strategies are:</a:t>
            </a:r>
          </a:p>
          <a:p>
            <a:pPr lvl="0"/>
            <a:r>
              <a:rPr lang="en-US" dirty="0"/>
              <a:t>The global register allocation has a strategy of </a:t>
            </a:r>
            <a:r>
              <a:rPr lang="en-US" dirty="0">
                <a:solidFill>
                  <a:srgbClr val="C00000"/>
                </a:solidFill>
              </a:rPr>
              <a:t>storing the most frequently used variables </a:t>
            </a:r>
            <a:r>
              <a:rPr lang="en-US" dirty="0"/>
              <a:t>in fixed registers throughout the </a:t>
            </a:r>
            <a:r>
              <a:rPr lang="en-US" dirty="0">
                <a:solidFill>
                  <a:srgbClr val="C00000"/>
                </a:solidFill>
              </a:rPr>
              <a:t>loop</a:t>
            </a:r>
            <a:r>
              <a:rPr lang="en-US" dirty="0"/>
              <a:t>.</a:t>
            </a:r>
          </a:p>
          <a:p>
            <a:pPr lvl="0"/>
            <a:r>
              <a:rPr lang="en-US" dirty="0"/>
              <a:t>Another strategy is to assign some fixed number of global registers to hold the </a:t>
            </a:r>
            <a:r>
              <a:rPr lang="en-US" dirty="0">
                <a:solidFill>
                  <a:srgbClr val="C00000"/>
                </a:solidFill>
              </a:rPr>
              <a:t>most active values in each inner loop</a:t>
            </a:r>
            <a:r>
              <a:rPr lang="en-US" dirty="0"/>
              <a:t>.</a:t>
            </a:r>
          </a:p>
          <a:p>
            <a:pPr lvl="0"/>
            <a:r>
              <a:rPr lang="en-US" dirty="0"/>
              <a:t>The registers are not already allocated may be used to hold values local to one block.</a:t>
            </a:r>
          </a:p>
          <a:p>
            <a:r>
              <a:rPr lang="en-US" dirty="0"/>
              <a:t>In certain languages like </a:t>
            </a:r>
            <a:r>
              <a:rPr lang="en-US" dirty="0">
                <a:solidFill>
                  <a:srgbClr val="C00000"/>
                </a:solidFill>
              </a:rPr>
              <a:t>C or Bliss programmer </a:t>
            </a:r>
            <a:r>
              <a:rPr lang="en-US" dirty="0"/>
              <a:t>can do the </a:t>
            </a:r>
            <a:r>
              <a:rPr lang="en-US" dirty="0">
                <a:solidFill>
                  <a:srgbClr val="C00000"/>
                </a:solidFill>
              </a:rPr>
              <a:t>register allocation by using register declaration</a:t>
            </a:r>
            <a:r>
              <a:rPr lang="en-US" dirty="0">
                <a:solidFill>
                  <a:srgbClr val="FF0000"/>
                </a:solidFill>
              </a:rPr>
              <a:t> </a:t>
            </a:r>
            <a:r>
              <a:rPr lang="en-US" dirty="0"/>
              <a:t>to keep certain values in register for the duration of the procedure.</a:t>
            </a:r>
          </a:p>
          <a:p>
            <a:r>
              <a:rPr lang="en-US" dirty="0"/>
              <a:t>Example: </a:t>
            </a:r>
          </a:p>
          <a:p>
            <a:pPr marL="400050" lvl="1" indent="0">
              <a:buNone/>
            </a:pPr>
            <a:r>
              <a:rPr lang="en-US" dirty="0"/>
              <a:t>{</a:t>
            </a:r>
          </a:p>
          <a:p>
            <a:pPr marL="400050" lvl="1" indent="0">
              <a:buNone/>
            </a:pPr>
            <a:r>
              <a:rPr lang="en-US" dirty="0"/>
              <a:t>   </a:t>
            </a:r>
            <a:r>
              <a:rPr lang="en-US" b="1" dirty="0">
                <a:solidFill>
                  <a:srgbClr val="0E47A1"/>
                </a:solidFill>
              </a:rPr>
              <a:t>register </a:t>
            </a:r>
            <a:r>
              <a:rPr lang="en-US" b="1" dirty="0" err="1">
                <a:solidFill>
                  <a:srgbClr val="0E47A1"/>
                </a:solidFill>
              </a:rPr>
              <a:t>int</a:t>
            </a:r>
            <a:r>
              <a:rPr lang="en-US" b="1" dirty="0">
                <a:solidFill>
                  <a:srgbClr val="0E47A1"/>
                </a:solidFill>
              </a:rPr>
              <a:t>  x;</a:t>
            </a:r>
          </a:p>
          <a:p>
            <a:pPr marL="400050" lvl="1" indent="0">
              <a:buNone/>
            </a:pPr>
            <a:r>
              <a:rPr lang="en-US" dirty="0"/>
              <a:t>}</a:t>
            </a:r>
          </a:p>
          <a:p>
            <a:endParaRPr lang="en-US" dirty="0"/>
          </a:p>
        </p:txBody>
      </p:sp>
    </p:spTree>
    <p:extLst>
      <p:ext uri="{BB962C8B-B14F-4D97-AF65-F5344CB8AC3E}">
        <p14:creationId xmlns:p14="http://schemas.microsoft.com/office/powerpoint/2010/main" val="122231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 count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0"/>
                <a:r>
                  <a:rPr lang="en-US" dirty="0"/>
                  <a:t>The usage count is the count for the use of some variable x in some register used in any basic block. </a:t>
                </a:r>
              </a:p>
              <a:p>
                <a:pPr lvl="0"/>
                <a:r>
                  <a:rPr lang="en-US" dirty="0"/>
                  <a:t>The </a:t>
                </a:r>
                <a:r>
                  <a:rPr lang="en-US" dirty="0">
                    <a:solidFill>
                      <a:srgbClr val="C00000"/>
                    </a:solidFill>
                  </a:rPr>
                  <a:t>usage count gives </a:t>
                </a:r>
                <a:r>
                  <a:rPr lang="en-US" dirty="0"/>
                  <a:t>the idea about </a:t>
                </a:r>
                <a:r>
                  <a:rPr lang="en-US" dirty="0">
                    <a:solidFill>
                      <a:srgbClr val="C00000"/>
                    </a:solidFill>
                  </a:rPr>
                  <a:t>how many units of cost can be saved</a:t>
                </a:r>
                <a:r>
                  <a:rPr lang="en-US" dirty="0"/>
                  <a:t> by selecting a specific variable for global register allocation. </a:t>
                </a:r>
              </a:p>
              <a:p>
                <a:pPr lvl="0"/>
                <a:r>
                  <a:rPr lang="en-US" dirty="0"/>
                  <a:t>The approximate formula for usage count for the Loop </a:t>
                </a:r>
                <a14:m>
                  <m:oMath xmlns:m="http://schemas.openxmlformats.org/officeDocument/2006/math">
                    <m:r>
                      <a:rPr lang="en-US" i="1" dirty="0">
                        <a:latin typeface="Cambria Math" panose="02040503050406030204" pitchFamily="18" charset="0"/>
                      </a:rPr>
                      <m:t>𝐿</m:t>
                    </m:r>
                  </m:oMath>
                </a14:m>
                <a:r>
                  <a:rPr lang="en-US" dirty="0"/>
                  <a:t> in some basic block </a:t>
                </a:r>
                <a14:m>
                  <m:oMath xmlns:m="http://schemas.openxmlformats.org/officeDocument/2006/math">
                    <m:r>
                      <a:rPr lang="en-US" i="1" dirty="0">
                        <a:latin typeface="Cambria Math" panose="02040503050406030204" pitchFamily="18" charset="0"/>
                      </a:rPr>
                      <m:t>𝐵</m:t>
                    </m:r>
                  </m:oMath>
                </a14:m>
                <a:r>
                  <a:rPr lang="en-US" dirty="0"/>
                  <a:t> can be given as,</a:t>
                </a:r>
              </a:p>
              <a:p>
                <a:pPr marL="0" indent="0">
                  <a:buNone/>
                </a:pPr>
                <a:r>
                  <a:rPr lang="en-US" dirty="0"/>
                  <a:t>		</a:t>
                </a:r>
                <a14:m>
                  <m:oMath xmlns:m="http://schemas.openxmlformats.org/officeDocument/2006/math">
                    <m:r>
                      <a:rPr lang="en-US" i="1" dirty="0" smtClean="0">
                        <a:solidFill>
                          <a:srgbClr val="0E47A1"/>
                        </a:solidFill>
                        <a:latin typeface="Cambria Math" panose="02040503050406030204" pitchFamily="18" charset="0"/>
                      </a:rPr>
                      <m:t>∑  (</m:t>
                    </m:r>
                    <m:r>
                      <a:rPr lang="en-US" i="1" dirty="0" smtClean="0">
                        <a:solidFill>
                          <a:srgbClr val="0E47A1"/>
                        </a:solidFill>
                        <a:latin typeface="Cambria Math" panose="02040503050406030204" pitchFamily="18" charset="0"/>
                      </a:rPr>
                      <m:t>𝑢𝑠𝑒</m:t>
                    </m:r>
                    <m:r>
                      <a:rPr lang="en-US" i="1" dirty="0" smtClean="0">
                        <a:solidFill>
                          <a:srgbClr val="0E47A1"/>
                        </a:solidFill>
                        <a:latin typeface="Cambria Math" panose="02040503050406030204" pitchFamily="18" charset="0"/>
                      </a:rPr>
                      <m:t>(</m:t>
                    </m:r>
                    <m:r>
                      <a:rPr lang="en-US" i="1" dirty="0" err="1">
                        <a:solidFill>
                          <a:srgbClr val="0E47A1"/>
                        </a:solidFill>
                        <a:latin typeface="Cambria Math" panose="02040503050406030204" pitchFamily="18" charset="0"/>
                      </a:rPr>
                      <m:t>𝑥</m:t>
                    </m:r>
                    <m:r>
                      <a:rPr lang="en-US" i="1" dirty="0" err="1">
                        <a:solidFill>
                          <a:srgbClr val="0E47A1"/>
                        </a:solidFill>
                        <a:latin typeface="Cambria Math" panose="02040503050406030204" pitchFamily="18" charset="0"/>
                      </a:rPr>
                      <m:t>,</m:t>
                    </m:r>
                    <m:r>
                      <a:rPr lang="en-US" i="1" dirty="0" err="1">
                        <a:solidFill>
                          <a:srgbClr val="0E47A1"/>
                        </a:solidFill>
                        <a:latin typeface="Cambria Math" panose="02040503050406030204" pitchFamily="18" charset="0"/>
                      </a:rPr>
                      <m:t>𝐵</m:t>
                    </m:r>
                    <m:r>
                      <a:rPr lang="en-US" i="1" dirty="0">
                        <a:solidFill>
                          <a:srgbClr val="0E47A1"/>
                        </a:solidFill>
                        <a:latin typeface="Cambria Math" panose="02040503050406030204" pitchFamily="18" charset="0"/>
                      </a:rPr>
                      <m:t>) + 2∗ </m:t>
                    </m:r>
                    <m:r>
                      <a:rPr lang="en-US" i="1" dirty="0">
                        <a:solidFill>
                          <a:srgbClr val="0E47A1"/>
                        </a:solidFill>
                        <a:latin typeface="Cambria Math" panose="02040503050406030204" pitchFamily="18" charset="0"/>
                      </a:rPr>
                      <m:t>𝑙𝑖𝑣𝑒</m:t>
                    </m:r>
                    <m:r>
                      <a:rPr lang="en-US" i="1" dirty="0">
                        <a:solidFill>
                          <a:srgbClr val="0E47A1"/>
                        </a:solidFill>
                        <a:latin typeface="Cambria Math" panose="02040503050406030204" pitchFamily="18" charset="0"/>
                      </a:rPr>
                      <m:t>(</m:t>
                    </m:r>
                    <m:r>
                      <a:rPr lang="en-US" i="1" dirty="0" err="1">
                        <a:solidFill>
                          <a:srgbClr val="0E47A1"/>
                        </a:solidFill>
                        <a:latin typeface="Cambria Math" panose="02040503050406030204" pitchFamily="18" charset="0"/>
                      </a:rPr>
                      <m:t>𝑥</m:t>
                    </m:r>
                    <m:r>
                      <a:rPr lang="en-US" i="1" dirty="0" err="1">
                        <a:solidFill>
                          <a:srgbClr val="0E47A1"/>
                        </a:solidFill>
                        <a:latin typeface="Cambria Math" panose="02040503050406030204" pitchFamily="18" charset="0"/>
                      </a:rPr>
                      <m:t>,</m:t>
                    </m:r>
                    <m:r>
                      <a:rPr lang="en-US" i="1" dirty="0" err="1">
                        <a:solidFill>
                          <a:srgbClr val="0E47A1"/>
                        </a:solidFill>
                        <a:latin typeface="Cambria Math" panose="02040503050406030204" pitchFamily="18" charset="0"/>
                      </a:rPr>
                      <m:t>𝐵</m:t>
                    </m:r>
                    <m:r>
                      <a:rPr lang="en-US" i="1" dirty="0">
                        <a:solidFill>
                          <a:srgbClr val="0E47A1"/>
                        </a:solidFill>
                        <a:latin typeface="Cambria Math" panose="02040503050406030204" pitchFamily="18" charset="0"/>
                      </a:rPr>
                      <m:t>))</m:t>
                    </m:r>
                  </m:oMath>
                </a14:m>
                <a:endParaRPr lang="en-US" dirty="0">
                  <a:solidFill>
                    <a:srgbClr val="0E47A1"/>
                  </a:solidFill>
                </a:endParaRPr>
              </a:p>
              <a:p>
                <a:pPr marL="1257300" lvl="3" indent="0">
                  <a:buNone/>
                </a:pPr>
                <a14:m>
                  <m:oMathPara xmlns:m="http://schemas.openxmlformats.org/officeDocument/2006/math">
                    <m:oMathParaPr>
                      <m:jc m:val="left"/>
                    </m:oMathParaPr>
                    <m:oMath xmlns:m="http://schemas.openxmlformats.org/officeDocument/2006/math">
                      <m:r>
                        <a:rPr lang="en-US" i="1" dirty="0">
                          <a:solidFill>
                            <a:srgbClr val="0E47A1"/>
                          </a:solidFill>
                          <a:latin typeface="Cambria Math" panose="02040503050406030204" pitchFamily="18" charset="0"/>
                        </a:rPr>
                        <m:t>		</m:t>
                      </m:r>
                      <m:r>
                        <a:rPr lang="en-US" i="1" dirty="0">
                          <a:solidFill>
                            <a:srgbClr val="0E47A1"/>
                          </a:solidFill>
                          <a:latin typeface="Cambria Math" panose="02040503050406030204" pitchFamily="18" charset="0"/>
                        </a:rPr>
                        <m:t>𝑏𝑙𝑜𝑐𝑘</m:t>
                      </m:r>
                      <m:r>
                        <a:rPr lang="en-US" i="1" dirty="0">
                          <a:solidFill>
                            <a:srgbClr val="0E47A1"/>
                          </a:solidFill>
                          <a:latin typeface="Cambria Math" panose="02040503050406030204" pitchFamily="18" charset="0"/>
                        </a:rPr>
                        <m:t> </m:t>
                      </m:r>
                      <m:r>
                        <a:rPr lang="en-US" i="1" dirty="0">
                          <a:solidFill>
                            <a:srgbClr val="0E47A1"/>
                          </a:solidFill>
                          <a:latin typeface="Cambria Math" panose="02040503050406030204" pitchFamily="18" charset="0"/>
                        </a:rPr>
                        <m:t>𝐵</m:t>
                      </m:r>
                      <m:r>
                        <a:rPr lang="en-US" i="1" dirty="0">
                          <a:solidFill>
                            <a:srgbClr val="0E47A1"/>
                          </a:solidFill>
                          <a:latin typeface="Cambria Math" panose="02040503050406030204" pitchFamily="18" charset="0"/>
                        </a:rPr>
                        <m:t> </m:t>
                      </m:r>
                      <m:r>
                        <a:rPr lang="en-US" i="1" dirty="0">
                          <a:solidFill>
                            <a:srgbClr val="0E47A1"/>
                          </a:solidFill>
                          <a:latin typeface="Cambria Math" panose="02040503050406030204" pitchFamily="18" charset="0"/>
                        </a:rPr>
                        <m:t>𝑖𝑛</m:t>
                      </m:r>
                      <m:r>
                        <a:rPr lang="en-US" i="1" dirty="0">
                          <a:solidFill>
                            <a:srgbClr val="0E47A1"/>
                          </a:solidFill>
                          <a:latin typeface="Cambria Math" panose="02040503050406030204" pitchFamily="18" charset="0"/>
                        </a:rPr>
                        <m:t> </m:t>
                      </m:r>
                      <m:r>
                        <a:rPr lang="en-US" i="1" dirty="0">
                          <a:solidFill>
                            <a:srgbClr val="0E47A1"/>
                          </a:solidFill>
                          <a:latin typeface="Cambria Math" panose="02040503050406030204" pitchFamily="18" charset="0"/>
                        </a:rPr>
                        <m:t>𝐿</m:t>
                      </m:r>
                    </m:oMath>
                  </m:oMathPara>
                </a14:m>
                <a:endParaRPr lang="en-US" dirty="0">
                  <a:solidFill>
                    <a:srgbClr val="0E47A1"/>
                  </a:solidFill>
                </a:endParaRPr>
              </a:p>
              <a:p>
                <a:pPr lvl="0"/>
                <a:r>
                  <a:rPr lang="en-US" dirty="0"/>
                  <a:t>Where </a:t>
                </a:r>
                <a14:m>
                  <m:oMath xmlns:m="http://schemas.openxmlformats.org/officeDocument/2006/math">
                    <m:r>
                      <a:rPr lang="en-US" i="1" dirty="0">
                        <a:latin typeface="Cambria Math" panose="02040503050406030204" pitchFamily="18" charset="0"/>
                      </a:rPr>
                      <m:t>𝑢𝑠𝑒</m:t>
                    </m:r>
                    <m:r>
                      <a:rPr lang="en-US" i="1" dirty="0">
                        <a:latin typeface="Cambria Math" panose="02040503050406030204" pitchFamily="18" charset="0"/>
                      </a:rPr>
                      <m:t>(</m:t>
                    </m:r>
                    <m:r>
                      <a:rPr lang="en-US" i="1" dirty="0" err="1">
                        <a:latin typeface="Cambria Math" panose="02040503050406030204" pitchFamily="18" charset="0"/>
                      </a:rPr>
                      <m:t>𝑥</m:t>
                    </m:r>
                    <m:r>
                      <a:rPr lang="en-US" i="1" dirty="0" err="1">
                        <a:latin typeface="Cambria Math" panose="02040503050406030204" pitchFamily="18" charset="0"/>
                      </a:rPr>
                      <m:t>,</m:t>
                    </m:r>
                    <m:r>
                      <a:rPr lang="en-US" i="1" dirty="0" err="1">
                        <a:latin typeface="Cambria Math" panose="02040503050406030204" pitchFamily="18" charset="0"/>
                      </a:rPr>
                      <m:t>𝐵</m:t>
                    </m:r>
                    <m:r>
                      <a:rPr lang="en-US" i="1" dirty="0">
                        <a:latin typeface="Cambria Math" panose="02040503050406030204" pitchFamily="18" charset="0"/>
                      </a:rPr>
                      <m:t>)</m:t>
                    </m:r>
                  </m:oMath>
                </a14:m>
                <a:r>
                  <a:rPr lang="en-US" dirty="0"/>
                  <a:t> is number of times x used in block </a:t>
                </a:r>
                <a14:m>
                  <m:oMath xmlns:m="http://schemas.openxmlformats.org/officeDocument/2006/math">
                    <m:r>
                      <a:rPr lang="en-US" i="1" dirty="0">
                        <a:latin typeface="Cambria Math" panose="02040503050406030204" pitchFamily="18" charset="0"/>
                      </a:rPr>
                      <m:t>𝐵</m:t>
                    </m:r>
                  </m:oMath>
                </a14:m>
                <a:r>
                  <a:rPr lang="en-US" dirty="0"/>
                  <a:t> prior to any definition of </a:t>
                </a:r>
                <a14:m>
                  <m:oMath xmlns:m="http://schemas.openxmlformats.org/officeDocument/2006/math">
                    <m:r>
                      <a:rPr lang="en-US" i="1" dirty="0">
                        <a:latin typeface="Cambria Math" panose="02040503050406030204" pitchFamily="18" charset="0"/>
                      </a:rPr>
                      <m:t>𝑥</m:t>
                    </m:r>
                  </m:oMath>
                </a14:m>
                <a:r>
                  <a:rPr lang="en-US" dirty="0"/>
                  <a:t> </a:t>
                </a:r>
              </a:p>
              <a:p>
                <a:pPr lvl="0"/>
                <a14:m>
                  <m:oMath xmlns:m="http://schemas.openxmlformats.org/officeDocument/2006/math">
                    <m:r>
                      <a:rPr lang="en-US" i="1" dirty="0">
                        <a:latin typeface="Cambria Math" panose="02040503050406030204" pitchFamily="18" charset="0"/>
                      </a:rPr>
                      <m:t>𝑙𝑖𝑣𝑒</m:t>
                    </m:r>
                    <m:r>
                      <a:rPr lang="en-US" i="1" dirty="0">
                        <a:latin typeface="Cambria Math" panose="02040503050406030204" pitchFamily="18" charset="0"/>
                      </a:rPr>
                      <m:t>(</m:t>
                    </m:r>
                    <m:r>
                      <a:rPr lang="en-US" i="1" dirty="0" err="1">
                        <a:latin typeface="Cambria Math" panose="02040503050406030204" pitchFamily="18" charset="0"/>
                      </a:rPr>
                      <m:t>𝑥</m:t>
                    </m:r>
                    <m:r>
                      <a:rPr lang="en-US" i="1" dirty="0" err="1">
                        <a:latin typeface="Cambria Math" panose="02040503050406030204" pitchFamily="18" charset="0"/>
                      </a:rPr>
                      <m:t>,</m:t>
                    </m:r>
                    <m:r>
                      <a:rPr lang="en-US" i="1" dirty="0" err="1">
                        <a:latin typeface="Cambria Math" panose="02040503050406030204" pitchFamily="18" charset="0"/>
                      </a:rPr>
                      <m:t>𝐵</m:t>
                    </m:r>
                    <m:r>
                      <a:rPr lang="en-US" i="1" dirty="0">
                        <a:latin typeface="Cambria Math" panose="02040503050406030204" pitchFamily="18" charset="0"/>
                      </a:rPr>
                      <m:t>) =1 </m:t>
                    </m:r>
                  </m:oMath>
                </a14:m>
                <a:r>
                  <a:rPr lang="en-US" dirty="0"/>
                  <a:t>if </a:t>
                </a:r>
                <a14:m>
                  <m:oMath xmlns:m="http://schemas.openxmlformats.org/officeDocument/2006/math">
                    <m:r>
                      <a:rPr lang="en-US" i="1" dirty="0">
                        <a:latin typeface="Cambria Math" panose="02040503050406030204" pitchFamily="18" charset="0"/>
                      </a:rPr>
                      <m:t>𝑥</m:t>
                    </m:r>
                  </m:oMath>
                </a14:m>
                <a:r>
                  <a:rPr lang="en-US" dirty="0"/>
                  <a:t> is live on exit from </a:t>
                </a:r>
                <a14:m>
                  <m:oMath xmlns:m="http://schemas.openxmlformats.org/officeDocument/2006/math">
                    <m:r>
                      <a:rPr lang="en-US" i="1" dirty="0">
                        <a:latin typeface="Cambria Math" panose="02040503050406030204" pitchFamily="18" charset="0"/>
                      </a:rPr>
                      <m:t>𝐵</m:t>
                    </m:r>
                  </m:oMath>
                </a14:m>
                <a:r>
                  <a:rPr lang="en-US" dirty="0"/>
                  <a:t>; otherwise </a:t>
                </a:r>
                <a14:m>
                  <m:oMath xmlns:m="http://schemas.openxmlformats.org/officeDocument/2006/math">
                    <m:r>
                      <a:rPr lang="en-US" i="1" dirty="0">
                        <a:latin typeface="Cambria Math" panose="02040503050406030204" pitchFamily="18" charset="0"/>
                      </a:rPr>
                      <m:t>𝑙𝑖𝑣𝑒</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)=0</m:t>
                    </m:r>
                  </m:oMath>
                </a14:m>
                <a:r>
                  <a:rPr lang="en-US" dirty="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16" t="-1418" r="-818"/>
                </a:stretch>
              </a:blipFill>
            </p:spPr>
            <p:txBody>
              <a:bodyPr/>
              <a:lstStyle/>
              <a:p>
                <a:r>
                  <a:rPr lang="en-US">
                    <a:noFill/>
                  </a:rPr>
                  <a:t> </a:t>
                </a:r>
              </a:p>
            </p:txBody>
          </p:sp>
        </mc:Fallback>
      </mc:AlternateContent>
    </p:spTree>
    <p:extLst>
      <p:ext uri="{BB962C8B-B14F-4D97-AF65-F5344CB8AC3E}">
        <p14:creationId xmlns:p14="http://schemas.microsoft.com/office/powerpoint/2010/main" val="1635760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assignment for outer loop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Consider that there are two loops </a:t>
                </a:r>
                <a14:m>
                  <m:oMath xmlns:m="http://schemas.openxmlformats.org/officeDocument/2006/math">
                    <m:r>
                      <a:rPr lang="en-US" i="1" dirty="0">
                        <a:latin typeface="Cambria Math" panose="02040503050406030204" pitchFamily="18" charset="0"/>
                      </a:rPr>
                      <m:t>𝐿</m:t>
                    </m:r>
                    <m:r>
                      <a:rPr lang="en-US" i="1" dirty="0">
                        <a:latin typeface="Cambria Math" panose="02040503050406030204" pitchFamily="18" charset="0"/>
                      </a:rPr>
                      <m:t>1</m:t>
                    </m:r>
                  </m:oMath>
                </a14:m>
                <a:r>
                  <a:rPr lang="en-US" dirty="0"/>
                  <a:t> is outer loop and </a:t>
                </a:r>
                <a14:m>
                  <m:oMath xmlns:m="http://schemas.openxmlformats.org/officeDocument/2006/math">
                    <m:r>
                      <a:rPr lang="en-US" i="1" dirty="0">
                        <a:latin typeface="Cambria Math" panose="02040503050406030204" pitchFamily="18" charset="0"/>
                      </a:rPr>
                      <m:t>𝐿</m:t>
                    </m:r>
                    <m:r>
                      <a:rPr lang="en-US" i="1" dirty="0">
                        <a:latin typeface="Cambria Math" panose="02040503050406030204" pitchFamily="18" charset="0"/>
                      </a:rPr>
                      <m:t>2</m:t>
                    </m:r>
                  </m:oMath>
                </a14:m>
                <a:r>
                  <a:rPr lang="en-US" dirty="0"/>
                  <a:t> is an inner loop, and allocation of variable a is to be done to some register. </a:t>
                </a:r>
              </a:p>
              <a:p>
                <a:endParaRPr lang="en-US" dirty="0"/>
              </a:p>
              <a:p>
                <a:endParaRPr lang="en-US" dirty="0"/>
              </a:p>
              <a:p>
                <a:endParaRPr lang="en-US" dirty="0"/>
              </a:p>
              <a:p>
                <a:endParaRPr lang="en-US" dirty="0"/>
              </a:p>
              <a:p>
                <a:r>
                  <a:rPr lang="en-US" dirty="0"/>
                  <a:t>Following criteria should be adopted for register assignment for outer loop,</a:t>
                </a:r>
              </a:p>
              <a:p>
                <a:pPr lvl="0"/>
                <a:r>
                  <a:rPr lang="en-US" dirty="0">
                    <a:solidFill>
                      <a:srgbClr val="C00000"/>
                    </a:solidFill>
                  </a:rPr>
                  <a:t>If </a:t>
                </a:r>
                <a14:m>
                  <m:oMath xmlns:m="http://schemas.openxmlformats.org/officeDocument/2006/math">
                    <m:r>
                      <a:rPr lang="en-US" i="1" dirty="0">
                        <a:solidFill>
                          <a:srgbClr val="C00000"/>
                        </a:solidFill>
                        <a:latin typeface="Cambria Math" panose="02040503050406030204" pitchFamily="18" charset="0"/>
                      </a:rPr>
                      <m:t>𝑎</m:t>
                    </m:r>
                  </m:oMath>
                </a14:m>
                <a:r>
                  <a:rPr lang="en-US" dirty="0">
                    <a:solidFill>
                      <a:srgbClr val="C00000"/>
                    </a:solidFill>
                  </a:rPr>
                  <a:t> is allocated in loop </a:t>
                </a:r>
                <a14:m>
                  <m:oMath xmlns:m="http://schemas.openxmlformats.org/officeDocument/2006/math">
                    <m:r>
                      <a:rPr lang="en-US" i="1" dirty="0">
                        <a:solidFill>
                          <a:srgbClr val="C00000"/>
                        </a:solidFill>
                        <a:latin typeface="Cambria Math" panose="02040503050406030204" pitchFamily="18" charset="0"/>
                      </a:rPr>
                      <m:t>𝐿</m:t>
                    </m:r>
                    <m:r>
                      <a:rPr lang="en-US" i="1" dirty="0">
                        <a:solidFill>
                          <a:srgbClr val="C00000"/>
                        </a:solidFill>
                        <a:latin typeface="Cambria Math" panose="02040503050406030204" pitchFamily="18" charset="0"/>
                      </a:rPr>
                      <m:t>2</m:t>
                    </m:r>
                  </m:oMath>
                </a14:m>
                <a:r>
                  <a:rPr lang="en-US" dirty="0">
                    <a:solidFill>
                      <a:srgbClr val="C00000"/>
                    </a:solidFill>
                  </a:rPr>
                  <a:t> </a:t>
                </a:r>
                <a:r>
                  <a:rPr lang="en-US" dirty="0"/>
                  <a:t>then it </a:t>
                </a:r>
                <a:r>
                  <a:rPr lang="en-US" dirty="0">
                    <a:solidFill>
                      <a:srgbClr val="C00000"/>
                    </a:solidFill>
                  </a:rPr>
                  <a:t>should not be allocated in </a:t>
                </a:r>
                <a14:m>
                  <m:oMath xmlns:m="http://schemas.openxmlformats.org/officeDocument/2006/math">
                    <m:r>
                      <a:rPr lang="en-US" i="1" dirty="0">
                        <a:solidFill>
                          <a:srgbClr val="C00000"/>
                        </a:solidFill>
                        <a:latin typeface="Cambria Math" panose="02040503050406030204" pitchFamily="18" charset="0"/>
                      </a:rPr>
                      <m:t>𝐿</m:t>
                    </m:r>
                    <m:r>
                      <a:rPr lang="en-US" i="1" dirty="0">
                        <a:solidFill>
                          <a:srgbClr val="C00000"/>
                        </a:solidFill>
                        <a:latin typeface="Cambria Math" panose="02040503050406030204" pitchFamily="18" charset="0"/>
                      </a:rPr>
                      <m:t>1 − </m:t>
                    </m:r>
                    <m:r>
                      <a:rPr lang="en-US" i="1" dirty="0">
                        <a:solidFill>
                          <a:srgbClr val="C00000"/>
                        </a:solidFill>
                        <a:latin typeface="Cambria Math" panose="02040503050406030204" pitchFamily="18" charset="0"/>
                      </a:rPr>
                      <m:t>𝐿</m:t>
                    </m:r>
                    <m:r>
                      <a:rPr lang="en-US" i="1" dirty="0">
                        <a:solidFill>
                          <a:srgbClr val="C00000"/>
                        </a:solidFill>
                        <a:latin typeface="Cambria Math" panose="02040503050406030204" pitchFamily="18" charset="0"/>
                      </a:rPr>
                      <m:t>2</m:t>
                    </m:r>
                  </m:oMath>
                </a14:m>
                <a:r>
                  <a:rPr lang="en-US" dirty="0"/>
                  <a:t>.</a:t>
                </a:r>
              </a:p>
              <a:p>
                <a:pPr lvl="0"/>
                <a:r>
                  <a:rPr lang="en-US" dirty="0"/>
                  <a:t>If </a:t>
                </a:r>
                <a14:m>
                  <m:oMath xmlns:m="http://schemas.openxmlformats.org/officeDocument/2006/math">
                    <m:r>
                      <a:rPr lang="en-US" i="1" dirty="0">
                        <a:solidFill>
                          <a:srgbClr val="C00000"/>
                        </a:solidFill>
                        <a:latin typeface="Cambria Math" panose="02040503050406030204" pitchFamily="18" charset="0"/>
                      </a:rPr>
                      <m:t>𝑎</m:t>
                    </m:r>
                  </m:oMath>
                </a14:m>
                <a:r>
                  <a:rPr lang="en-US" dirty="0">
                    <a:solidFill>
                      <a:srgbClr val="C00000"/>
                    </a:solidFill>
                  </a:rPr>
                  <a:t> is allocated in </a:t>
                </a:r>
                <a14:m>
                  <m:oMath xmlns:m="http://schemas.openxmlformats.org/officeDocument/2006/math">
                    <m:r>
                      <a:rPr lang="en-US" i="1" dirty="0">
                        <a:solidFill>
                          <a:srgbClr val="C00000"/>
                        </a:solidFill>
                        <a:latin typeface="Cambria Math" panose="02040503050406030204" pitchFamily="18" charset="0"/>
                      </a:rPr>
                      <m:t>𝐿</m:t>
                    </m:r>
                    <m:r>
                      <a:rPr lang="en-US" i="1" dirty="0">
                        <a:solidFill>
                          <a:srgbClr val="C00000"/>
                        </a:solidFill>
                        <a:latin typeface="Cambria Math" panose="02040503050406030204" pitchFamily="18" charset="0"/>
                      </a:rPr>
                      <m:t>1</m:t>
                    </m:r>
                  </m:oMath>
                </a14:m>
                <a:r>
                  <a:rPr lang="en-US" dirty="0">
                    <a:solidFill>
                      <a:srgbClr val="C00000"/>
                    </a:solidFill>
                  </a:rPr>
                  <a:t> and it is not allocated in </a:t>
                </a:r>
                <a14:m>
                  <m:oMath xmlns:m="http://schemas.openxmlformats.org/officeDocument/2006/math">
                    <m:r>
                      <a:rPr lang="en-US" i="1" dirty="0">
                        <a:solidFill>
                          <a:srgbClr val="C00000"/>
                        </a:solidFill>
                        <a:latin typeface="Cambria Math" panose="02040503050406030204" pitchFamily="18" charset="0"/>
                      </a:rPr>
                      <m:t>𝐿</m:t>
                    </m:r>
                    <m:r>
                      <a:rPr lang="en-US" i="1" dirty="0">
                        <a:solidFill>
                          <a:srgbClr val="C00000"/>
                        </a:solidFill>
                        <a:latin typeface="Cambria Math" panose="02040503050406030204" pitchFamily="18" charset="0"/>
                      </a:rPr>
                      <m:t>2</m:t>
                    </m:r>
                  </m:oMath>
                </a14:m>
                <a:r>
                  <a:rPr lang="en-US" dirty="0">
                    <a:solidFill>
                      <a:srgbClr val="C00000"/>
                    </a:solidFill>
                  </a:rPr>
                  <a:t> </a:t>
                </a:r>
                <a:r>
                  <a:rPr lang="en-US" dirty="0"/>
                  <a:t>then </a:t>
                </a:r>
                <a:r>
                  <a:rPr lang="en-US" dirty="0">
                    <a:solidFill>
                      <a:srgbClr val="C00000"/>
                    </a:solidFill>
                  </a:rPr>
                  <a:t>store a on entrance to </a:t>
                </a:r>
                <a14:m>
                  <m:oMath xmlns:m="http://schemas.openxmlformats.org/officeDocument/2006/math">
                    <m:r>
                      <a:rPr lang="en-US" i="1" dirty="0">
                        <a:solidFill>
                          <a:srgbClr val="C00000"/>
                        </a:solidFill>
                        <a:latin typeface="Cambria Math" panose="02040503050406030204" pitchFamily="18" charset="0"/>
                      </a:rPr>
                      <m:t>𝐿</m:t>
                    </m:r>
                    <m:r>
                      <a:rPr lang="en-US" i="1" dirty="0">
                        <a:solidFill>
                          <a:srgbClr val="C00000"/>
                        </a:solidFill>
                        <a:latin typeface="Cambria Math" panose="02040503050406030204" pitchFamily="18" charset="0"/>
                      </a:rPr>
                      <m:t>2</m:t>
                    </m:r>
                  </m:oMath>
                </a14:m>
                <a:r>
                  <a:rPr lang="en-US" dirty="0">
                    <a:solidFill>
                      <a:srgbClr val="C00000"/>
                    </a:solidFill>
                  </a:rPr>
                  <a:t> </a:t>
                </a:r>
                <a:r>
                  <a:rPr lang="en-US" dirty="0"/>
                  <a:t>and </a:t>
                </a:r>
                <a:r>
                  <a:rPr lang="en-US" dirty="0">
                    <a:solidFill>
                      <a:srgbClr val="C00000"/>
                    </a:solidFill>
                  </a:rPr>
                  <a:t>load a while leaving </a:t>
                </a:r>
                <a14:m>
                  <m:oMath xmlns:m="http://schemas.openxmlformats.org/officeDocument/2006/math">
                    <m:r>
                      <a:rPr lang="en-US" i="1" dirty="0">
                        <a:solidFill>
                          <a:srgbClr val="C00000"/>
                        </a:solidFill>
                        <a:latin typeface="Cambria Math" panose="02040503050406030204" pitchFamily="18" charset="0"/>
                      </a:rPr>
                      <m:t>𝐿</m:t>
                    </m:r>
                    <m:r>
                      <a:rPr lang="en-US" i="1" dirty="0">
                        <a:solidFill>
                          <a:srgbClr val="C00000"/>
                        </a:solidFill>
                        <a:latin typeface="Cambria Math" panose="02040503050406030204" pitchFamily="18" charset="0"/>
                      </a:rPr>
                      <m:t>2</m:t>
                    </m:r>
                  </m:oMath>
                </a14:m>
                <a:r>
                  <a:rPr lang="en-US" dirty="0"/>
                  <a:t>.</a:t>
                </a:r>
              </a:p>
              <a:p>
                <a:pPr lvl="0"/>
                <a:r>
                  <a:rPr lang="en-US" dirty="0">
                    <a:solidFill>
                      <a:srgbClr val="C00000"/>
                    </a:solidFill>
                  </a:rPr>
                  <a:t>If </a:t>
                </a:r>
                <a14:m>
                  <m:oMath xmlns:m="http://schemas.openxmlformats.org/officeDocument/2006/math">
                    <m:r>
                      <a:rPr lang="en-US" i="1" dirty="0">
                        <a:solidFill>
                          <a:srgbClr val="C00000"/>
                        </a:solidFill>
                        <a:latin typeface="Cambria Math" panose="02040503050406030204" pitchFamily="18" charset="0"/>
                      </a:rPr>
                      <m:t>𝑎</m:t>
                    </m:r>
                  </m:oMath>
                </a14:m>
                <a:r>
                  <a:rPr lang="en-US" dirty="0">
                    <a:solidFill>
                      <a:srgbClr val="C00000"/>
                    </a:solidFill>
                  </a:rPr>
                  <a:t> is allocated in </a:t>
                </a:r>
                <a14:m>
                  <m:oMath xmlns:m="http://schemas.openxmlformats.org/officeDocument/2006/math">
                    <m:r>
                      <a:rPr lang="en-US" i="1" dirty="0">
                        <a:solidFill>
                          <a:srgbClr val="C00000"/>
                        </a:solidFill>
                        <a:latin typeface="Cambria Math" panose="02040503050406030204" pitchFamily="18" charset="0"/>
                      </a:rPr>
                      <m:t>𝐿</m:t>
                    </m:r>
                    <m:r>
                      <a:rPr lang="en-US" i="1" dirty="0">
                        <a:solidFill>
                          <a:srgbClr val="C00000"/>
                        </a:solidFill>
                        <a:latin typeface="Cambria Math" panose="02040503050406030204" pitchFamily="18" charset="0"/>
                      </a:rPr>
                      <m:t>2</m:t>
                    </m:r>
                  </m:oMath>
                </a14:m>
                <a:r>
                  <a:rPr lang="en-US" dirty="0">
                    <a:solidFill>
                      <a:srgbClr val="C00000"/>
                    </a:solidFill>
                  </a:rPr>
                  <a:t> and not in </a:t>
                </a:r>
                <a14:m>
                  <m:oMath xmlns:m="http://schemas.openxmlformats.org/officeDocument/2006/math">
                    <m:r>
                      <a:rPr lang="en-US" i="1" dirty="0">
                        <a:solidFill>
                          <a:srgbClr val="C00000"/>
                        </a:solidFill>
                        <a:latin typeface="Cambria Math" panose="02040503050406030204" pitchFamily="18" charset="0"/>
                      </a:rPr>
                      <m:t>𝐿</m:t>
                    </m:r>
                    <m:r>
                      <a:rPr lang="en-US" i="1" dirty="0">
                        <a:solidFill>
                          <a:srgbClr val="C00000"/>
                        </a:solidFill>
                        <a:latin typeface="Cambria Math" panose="02040503050406030204" pitchFamily="18" charset="0"/>
                      </a:rPr>
                      <m:t>1</m:t>
                    </m:r>
                  </m:oMath>
                </a14:m>
                <a:r>
                  <a:rPr lang="en-US" dirty="0">
                    <a:solidFill>
                      <a:srgbClr val="C00000"/>
                    </a:solidFill>
                  </a:rPr>
                  <a:t> </a:t>
                </a:r>
                <a:r>
                  <a:rPr lang="en-US" dirty="0"/>
                  <a:t>then </a:t>
                </a:r>
                <a:r>
                  <a:rPr lang="en-US" dirty="0">
                    <a:solidFill>
                      <a:srgbClr val="C00000"/>
                    </a:solidFill>
                  </a:rPr>
                  <a:t>load a on entrance of </a:t>
                </a:r>
                <a14:m>
                  <m:oMath xmlns:m="http://schemas.openxmlformats.org/officeDocument/2006/math">
                    <m:r>
                      <a:rPr lang="en-US" i="1" dirty="0">
                        <a:solidFill>
                          <a:srgbClr val="C00000"/>
                        </a:solidFill>
                        <a:latin typeface="Cambria Math" panose="02040503050406030204" pitchFamily="18" charset="0"/>
                      </a:rPr>
                      <m:t>𝐿</m:t>
                    </m:r>
                    <m:r>
                      <a:rPr lang="en-US" i="1" dirty="0">
                        <a:solidFill>
                          <a:srgbClr val="C00000"/>
                        </a:solidFill>
                        <a:latin typeface="Cambria Math" panose="02040503050406030204" pitchFamily="18" charset="0"/>
                      </a:rPr>
                      <m:t>2</m:t>
                    </m:r>
                  </m:oMath>
                </a14:m>
                <a:r>
                  <a:rPr lang="en-US" dirty="0">
                    <a:solidFill>
                      <a:srgbClr val="C00000"/>
                    </a:solidFill>
                  </a:rPr>
                  <a:t> </a:t>
                </a:r>
                <a:r>
                  <a:rPr lang="en-US" dirty="0"/>
                  <a:t>and </a:t>
                </a:r>
                <a:r>
                  <a:rPr lang="en-US" dirty="0">
                    <a:solidFill>
                      <a:srgbClr val="C00000"/>
                    </a:solidFill>
                  </a:rPr>
                  <a:t>store a on exit from </a:t>
                </a:r>
                <a14:m>
                  <m:oMath xmlns:m="http://schemas.openxmlformats.org/officeDocument/2006/math">
                    <m:r>
                      <a:rPr lang="en-US" i="1" dirty="0">
                        <a:solidFill>
                          <a:srgbClr val="C00000"/>
                        </a:solidFill>
                        <a:latin typeface="Cambria Math" panose="02040503050406030204" pitchFamily="18" charset="0"/>
                      </a:rPr>
                      <m:t>𝐿</m:t>
                    </m:r>
                    <m:r>
                      <a:rPr lang="en-US" i="1" dirty="0">
                        <a:solidFill>
                          <a:srgbClr val="C00000"/>
                        </a:solidFill>
                        <a:latin typeface="Cambria Math" panose="02040503050406030204" pitchFamily="18" charset="0"/>
                      </a:rPr>
                      <m:t>2</m:t>
                    </m:r>
                  </m:oMath>
                </a14:m>
                <a:r>
                  <a:rPr lang="en-US" dirty="0">
                    <a:solidFill>
                      <a:srgbClr val="C00000"/>
                    </a:solidFill>
                  </a:rPr>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16" t="-1418" r="-818"/>
                </a:stretch>
              </a:blipFill>
            </p:spPr>
            <p:txBody>
              <a:bodyPr/>
              <a:lstStyle/>
              <a:p>
                <a:r>
                  <a:rPr lang="en-US">
                    <a:noFill/>
                  </a:rPr>
                  <a:t> </a:t>
                </a:r>
              </a:p>
            </p:txBody>
          </p:sp>
        </mc:Fallback>
      </mc:AlternateContent>
      <p:sp>
        <p:nvSpPr>
          <p:cNvPr id="4" name="Rectangle 3"/>
          <p:cNvSpPr/>
          <p:nvPr/>
        </p:nvSpPr>
        <p:spPr>
          <a:xfrm>
            <a:off x="5004816" y="1887859"/>
            <a:ext cx="2514600" cy="1371600"/>
          </a:xfrm>
          <a:prstGeom prst="rect">
            <a:avLst/>
          </a:prstGeom>
          <a:noFill/>
          <a:ln>
            <a:solidFill>
              <a:srgbClr val="0E4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538216" y="2392679"/>
            <a:ext cx="1371600" cy="381001"/>
          </a:xfrm>
          <a:prstGeom prst="rect">
            <a:avLst/>
          </a:prstGeom>
          <a:noFill/>
          <a:ln>
            <a:solidFill>
              <a:srgbClr val="0E4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716935" y="1471826"/>
            <a:ext cx="914400" cy="414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Loop L</a:t>
            </a:r>
            <a:r>
              <a:rPr lang="en-US" b="1" baseline="-25000" dirty="0">
                <a:solidFill>
                  <a:srgbClr val="C00000"/>
                </a:solidFill>
              </a:rPr>
              <a:t>1</a:t>
            </a:r>
          </a:p>
        </p:txBody>
      </p:sp>
      <p:sp>
        <p:nvSpPr>
          <p:cNvPr id="7" name="Rectangle 6"/>
          <p:cNvSpPr/>
          <p:nvPr/>
        </p:nvSpPr>
        <p:spPr>
          <a:xfrm>
            <a:off x="6660976" y="2022041"/>
            <a:ext cx="914400" cy="414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Loop L</a:t>
            </a:r>
            <a:r>
              <a:rPr lang="en-US" b="1" baseline="-25000" dirty="0">
                <a:solidFill>
                  <a:srgbClr val="C00000"/>
                </a:solidFill>
              </a:rPr>
              <a:t>2</a:t>
            </a:r>
          </a:p>
        </p:txBody>
      </p:sp>
      <p:sp>
        <p:nvSpPr>
          <p:cNvPr id="8" name="Right Brace 7"/>
          <p:cNvSpPr/>
          <p:nvPr/>
        </p:nvSpPr>
        <p:spPr>
          <a:xfrm>
            <a:off x="7631335" y="1886454"/>
            <a:ext cx="192881" cy="506225"/>
          </a:xfrm>
          <a:prstGeom prst="rightBrace">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C00000"/>
              </a:solidFill>
            </a:endParaRPr>
          </a:p>
        </p:txBody>
      </p:sp>
      <p:sp>
        <p:nvSpPr>
          <p:cNvPr id="9" name="Rectangle 8"/>
          <p:cNvSpPr/>
          <p:nvPr/>
        </p:nvSpPr>
        <p:spPr>
          <a:xfrm>
            <a:off x="7728850" y="1990930"/>
            <a:ext cx="914400" cy="414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 L</a:t>
            </a:r>
            <a:r>
              <a:rPr lang="en-US" b="1" baseline="-25000" dirty="0">
                <a:solidFill>
                  <a:srgbClr val="C00000"/>
                </a:solidFill>
              </a:rPr>
              <a:t>1</a:t>
            </a:r>
            <a:r>
              <a:rPr lang="en-US" b="1" dirty="0">
                <a:solidFill>
                  <a:srgbClr val="C00000"/>
                </a:solidFill>
              </a:rPr>
              <a:t>-L</a:t>
            </a:r>
            <a:r>
              <a:rPr lang="en-US" b="1" baseline="-25000" dirty="0">
                <a:solidFill>
                  <a:srgbClr val="C00000"/>
                </a:solidFill>
              </a:rPr>
              <a:t>2</a:t>
            </a:r>
          </a:p>
          <a:p>
            <a:pPr algn="ctr"/>
            <a:endParaRPr lang="en-US" b="1" baseline="-25000" dirty="0">
              <a:solidFill>
                <a:srgbClr val="C00000"/>
              </a:solidFill>
            </a:endParaRPr>
          </a:p>
        </p:txBody>
      </p:sp>
    </p:spTree>
    <p:extLst>
      <p:ext uri="{BB962C8B-B14F-4D97-AF65-F5344CB8AC3E}">
        <p14:creationId xmlns:p14="http://schemas.microsoft.com/office/powerpoint/2010/main" val="1844057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8" grpId="0" animBg="1"/>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allocation for graph coloring</a:t>
            </a:r>
          </a:p>
        </p:txBody>
      </p:sp>
      <p:sp>
        <p:nvSpPr>
          <p:cNvPr id="3" name="Content Placeholder 2"/>
          <p:cNvSpPr>
            <a:spLocks noGrp="1"/>
          </p:cNvSpPr>
          <p:nvPr>
            <p:ph idx="1"/>
          </p:nvPr>
        </p:nvSpPr>
        <p:spPr/>
        <p:txBody>
          <a:bodyPr/>
          <a:lstStyle/>
          <a:p>
            <a:r>
              <a:rPr lang="en-US" dirty="0"/>
              <a:t>The graph coloring works in two passes. The working is as given below:</a:t>
            </a:r>
          </a:p>
          <a:p>
            <a:pPr lvl="0"/>
            <a:r>
              <a:rPr lang="en-US" dirty="0">
                <a:solidFill>
                  <a:srgbClr val="C00000"/>
                </a:solidFill>
              </a:rPr>
              <a:t>In the first pass </a:t>
            </a:r>
            <a:r>
              <a:rPr lang="en-US" dirty="0"/>
              <a:t>the specific machine instruction is selected for register allocation. </a:t>
            </a:r>
            <a:r>
              <a:rPr lang="en-US" dirty="0">
                <a:solidFill>
                  <a:srgbClr val="C00000"/>
                </a:solidFill>
              </a:rPr>
              <a:t>For each variable a symbolic register is allocated</a:t>
            </a:r>
            <a:r>
              <a:rPr lang="en-US" dirty="0"/>
              <a:t>.</a:t>
            </a:r>
          </a:p>
          <a:p>
            <a:pPr lvl="0"/>
            <a:r>
              <a:rPr lang="en-US" dirty="0">
                <a:solidFill>
                  <a:srgbClr val="C00000"/>
                </a:solidFill>
              </a:rPr>
              <a:t>In the second pass the register inference graph is prepared</a:t>
            </a:r>
            <a:r>
              <a:rPr lang="en-US" dirty="0"/>
              <a:t>. </a:t>
            </a:r>
          </a:p>
          <a:p>
            <a:pPr lvl="0"/>
            <a:r>
              <a:rPr lang="en-US" dirty="0"/>
              <a:t>In register inference graph each node is a symbolic registers and an edge connects two nodes where one is live at a point where other is defined.</a:t>
            </a:r>
          </a:p>
          <a:p>
            <a:pPr lvl="0"/>
            <a:r>
              <a:rPr lang="en-US" dirty="0">
                <a:solidFill>
                  <a:srgbClr val="C00000"/>
                </a:solidFill>
              </a:rPr>
              <a:t>Then a graph coloring technique is applied for this register inference graph using k-color. </a:t>
            </a:r>
          </a:p>
          <a:p>
            <a:pPr lvl="0"/>
            <a:r>
              <a:rPr lang="en-US" dirty="0"/>
              <a:t>The k-colors can be assumed to be number of assignable registers. </a:t>
            </a:r>
          </a:p>
          <a:p>
            <a:pPr lvl="0"/>
            <a:r>
              <a:rPr lang="en-US" dirty="0"/>
              <a:t>In graph coloring technique no two adjacent nodes can have same color. Hence in register inference graph using such graph coloring principle each node is assigned the symbolic registers so that no two symbolic registers can interfere with each other with assigned physical registers.</a:t>
            </a:r>
          </a:p>
          <a:p>
            <a:endParaRPr lang="en-US" dirty="0"/>
          </a:p>
        </p:txBody>
      </p:sp>
    </p:spTree>
    <p:extLst>
      <p:ext uri="{BB962C8B-B14F-4D97-AF65-F5344CB8AC3E}">
        <p14:creationId xmlns:p14="http://schemas.microsoft.com/office/powerpoint/2010/main" val="2283914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in Code Generation</a:t>
            </a:r>
          </a:p>
        </p:txBody>
      </p:sp>
      <p:sp>
        <p:nvSpPr>
          <p:cNvPr id="3" name="Content Placeholder 2"/>
          <p:cNvSpPr>
            <a:spLocks noGrp="1"/>
          </p:cNvSpPr>
          <p:nvPr>
            <p:ph idx="1"/>
          </p:nvPr>
        </p:nvSpPr>
        <p:spPr/>
        <p:txBody>
          <a:bodyPr/>
          <a:lstStyle/>
          <a:p>
            <a:r>
              <a:rPr lang="en-US" b="1" dirty="0"/>
              <a:t>Issues in Code Generation are:</a:t>
            </a:r>
          </a:p>
          <a:p>
            <a:pPr marL="1001712" lvl="1" indent="-457200">
              <a:buFont typeface="+mj-lt"/>
              <a:buAutoNum type="arabicPeriod"/>
            </a:pPr>
            <a:r>
              <a:rPr lang="en-US" sz="2400" dirty="0"/>
              <a:t>Input to code generator</a:t>
            </a:r>
          </a:p>
          <a:p>
            <a:pPr marL="1001712" lvl="1" indent="-457200">
              <a:buFont typeface="+mj-lt"/>
              <a:buAutoNum type="arabicPeriod"/>
            </a:pPr>
            <a:r>
              <a:rPr lang="en-US" sz="2400" dirty="0"/>
              <a:t>Target program</a:t>
            </a:r>
          </a:p>
          <a:p>
            <a:pPr marL="1001712" lvl="1" indent="-457200">
              <a:buFont typeface="+mj-lt"/>
              <a:buAutoNum type="arabicPeriod"/>
            </a:pPr>
            <a:r>
              <a:rPr lang="en-US" sz="2400" dirty="0"/>
              <a:t>Memory management</a:t>
            </a:r>
          </a:p>
          <a:p>
            <a:pPr marL="1001712" lvl="1" indent="-457200">
              <a:buFont typeface="+mj-lt"/>
              <a:buAutoNum type="arabicPeriod"/>
            </a:pPr>
            <a:r>
              <a:rPr lang="en-US" sz="2400" dirty="0"/>
              <a:t>Instruction selection</a:t>
            </a:r>
          </a:p>
          <a:p>
            <a:pPr marL="1001712" lvl="1" indent="-457200">
              <a:buFont typeface="+mj-lt"/>
              <a:buAutoNum type="arabicPeriod"/>
            </a:pPr>
            <a:r>
              <a:rPr lang="en-US" sz="2400" dirty="0"/>
              <a:t>Register allocation</a:t>
            </a:r>
          </a:p>
          <a:p>
            <a:pPr marL="1001712" lvl="1" indent="-457200">
              <a:buFont typeface="+mj-lt"/>
              <a:buAutoNum type="arabicPeriod"/>
            </a:pPr>
            <a:r>
              <a:rPr lang="en-US" sz="2400" dirty="0"/>
              <a:t>Choice of evaluation</a:t>
            </a:r>
          </a:p>
          <a:p>
            <a:pPr marL="1001712" lvl="1" indent="-457200">
              <a:buFont typeface="+mj-lt"/>
              <a:buAutoNum type="arabicPeriod"/>
            </a:pPr>
            <a:r>
              <a:rPr lang="en-US" sz="2400" dirty="0"/>
              <a:t>Approaches to code generation </a:t>
            </a:r>
          </a:p>
          <a:p>
            <a:pPr marL="1001712" lvl="1" indent="-457200">
              <a:buFont typeface="+mj-lt"/>
              <a:buAutoNum type="arabicPeriod"/>
            </a:pPr>
            <a:endParaRPr lang="en-US" sz="2400"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59555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DAG Representation of Basic Block</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903313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DAG Construction</a:t>
            </a:r>
          </a:p>
        </p:txBody>
      </p:sp>
      <p:sp>
        <p:nvSpPr>
          <p:cNvPr id="3" name="Content Placeholder 2"/>
          <p:cNvSpPr>
            <a:spLocks noGrp="1"/>
          </p:cNvSpPr>
          <p:nvPr>
            <p:ph idx="1"/>
          </p:nvPr>
        </p:nvSpPr>
        <p:spPr/>
        <p:txBody>
          <a:bodyPr/>
          <a:lstStyle/>
          <a:p>
            <a:pPr marL="0" indent="0">
              <a:buNone/>
            </a:pPr>
            <a:r>
              <a:rPr lang="en-US" sz="2300" dirty="0"/>
              <a:t>We assume the three address statement could of following types:</a:t>
            </a:r>
          </a:p>
          <a:p>
            <a:pPr marL="0" indent="0">
              <a:buNone/>
            </a:pPr>
            <a:r>
              <a:rPr lang="en-US" sz="2300" dirty="0"/>
              <a:t>		 </a:t>
            </a:r>
            <a:r>
              <a:rPr lang="en-US" sz="2300" b="1" dirty="0">
                <a:solidFill>
                  <a:srgbClr val="0E47A1"/>
                </a:solidFill>
              </a:rPr>
              <a:t>Case (</a:t>
            </a:r>
            <a:r>
              <a:rPr lang="en-US" sz="2300" b="1" dirty="0" err="1">
                <a:solidFill>
                  <a:srgbClr val="0E47A1"/>
                </a:solidFill>
              </a:rPr>
              <a:t>i</a:t>
            </a:r>
            <a:r>
              <a:rPr lang="en-US" sz="2300" b="1" dirty="0">
                <a:solidFill>
                  <a:srgbClr val="0E47A1"/>
                </a:solidFill>
              </a:rPr>
              <a:t>) x:=y op z</a:t>
            </a:r>
          </a:p>
          <a:p>
            <a:pPr marL="0" indent="0">
              <a:buNone/>
            </a:pPr>
            <a:r>
              <a:rPr lang="en-US" sz="2300" b="1" dirty="0">
                <a:solidFill>
                  <a:srgbClr val="0E47A1"/>
                </a:solidFill>
              </a:rPr>
              <a:t>		 Case (ii) x:=op y</a:t>
            </a:r>
          </a:p>
          <a:p>
            <a:pPr marL="0" indent="0">
              <a:buNone/>
            </a:pPr>
            <a:r>
              <a:rPr lang="en-US" sz="2300" b="1" dirty="0">
                <a:solidFill>
                  <a:srgbClr val="0E47A1"/>
                </a:solidFill>
              </a:rPr>
              <a:t>		 Case (iii) x:=y</a:t>
            </a:r>
          </a:p>
          <a:p>
            <a:pPr marL="0" indent="0">
              <a:buNone/>
            </a:pPr>
            <a:r>
              <a:rPr lang="en-US" sz="2300" dirty="0"/>
              <a:t>With the help of following steps the DAG can be constructed.</a:t>
            </a:r>
          </a:p>
          <a:p>
            <a:r>
              <a:rPr lang="en-US" sz="2300" dirty="0">
                <a:solidFill>
                  <a:srgbClr val="C00000"/>
                </a:solidFill>
              </a:rPr>
              <a:t>Step 1</a:t>
            </a:r>
            <a:r>
              <a:rPr lang="en-US" sz="2300" dirty="0"/>
              <a:t>: If y is undefined then create node(y). Similarly if z is undefined create a node (z)</a:t>
            </a:r>
          </a:p>
          <a:p>
            <a:r>
              <a:rPr lang="en-US" sz="2300" dirty="0">
                <a:solidFill>
                  <a:srgbClr val="C00000"/>
                </a:solidFill>
              </a:rPr>
              <a:t>Step 2</a:t>
            </a:r>
            <a:r>
              <a:rPr lang="en-US" sz="2300" dirty="0"/>
              <a:t>: </a:t>
            </a:r>
          </a:p>
          <a:p>
            <a:pPr marL="0" indent="0">
              <a:buNone/>
            </a:pPr>
            <a:r>
              <a:rPr lang="en-US" sz="2300" dirty="0">
                <a:solidFill>
                  <a:schemeClr val="accent1">
                    <a:lumMod val="75000"/>
                  </a:schemeClr>
                </a:solidFill>
              </a:rPr>
              <a:t>	</a:t>
            </a:r>
            <a:r>
              <a:rPr lang="en-US" sz="2300" b="1" dirty="0">
                <a:solidFill>
                  <a:srgbClr val="0E47A1"/>
                </a:solidFill>
              </a:rPr>
              <a:t>Case(</a:t>
            </a:r>
            <a:r>
              <a:rPr lang="en-US" sz="2300" b="1" dirty="0" err="1">
                <a:solidFill>
                  <a:srgbClr val="0E47A1"/>
                </a:solidFill>
              </a:rPr>
              <a:t>i</a:t>
            </a:r>
            <a:r>
              <a:rPr lang="en-US" sz="2300" b="1" dirty="0">
                <a:solidFill>
                  <a:srgbClr val="0E47A1"/>
                </a:solidFill>
              </a:rPr>
              <a:t>)</a:t>
            </a:r>
            <a:r>
              <a:rPr lang="en-US" sz="2300" dirty="0"/>
              <a:t> create a node(op) whose left child is node(y) and node(z) will be 	the right child. 	Also check for any common sub expressions. </a:t>
            </a:r>
          </a:p>
          <a:p>
            <a:pPr indent="0">
              <a:buNone/>
            </a:pPr>
            <a:r>
              <a:rPr lang="en-US" sz="2300" dirty="0">
                <a:solidFill>
                  <a:schemeClr val="accent1">
                    <a:lumMod val="75000"/>
                  </a:schemeClr>
                </a:solidFill>
              </a:rPr>
              <a:t>	</a:t>
            </a:r>
            <a:r>
              <a:rPr lang="en-US" sz="2300" b="1" dirty="0">
                <a:solidFill>
                  <a:srgbClr val="0E47A1"/>
                </a:solidFill>
              </a:rPr>
              <a:t>Case (ii) </a:t>
            </a:r>
            <a:r>
              <a:rPr lang="en-US" sz="2300" dirty="0"/>
              <a:t>determine whether is a node labeled op, such node will have a 	child node(y). 	</a:t>
            </a:r>
          </a:p>
          <a:p>
            <a:pPr marL="0" indent="342900">
              <a:buNone/>
            </a:pPr>
            <a:r>
              <a:rPr lang="en-US" sz="2300" dirty="0">
                <a:solidFill>
                  <a:schemeClr val="accent1">
                    <a:lumMod val="75000"/>
                  </a:schemeClr>
                </a:solidFill>
              </a:rPr>
              <a:t>	</a:t>
            </a:r>
            <a:r>
              <a:rPr lang="en-US" sz="2300" b="1" dirty="0">
                <a:solidFill>
                  <a:srgbClr val="0E47A1"/>
                </a:solidFill>
              </a:rPr>
              <a:t>Case (iii) </a:t>
            </a:r>
            <a:r>
              <a:rPr lang="en-US" sz="2300" dirty="0"/>
              <a:t>node n win be node(y).</a:t>
            </a:r>
          </a:p>
          <a:p>
            <a:r>
              <a:rPr lang="en-US" sz="2300" dirty="0">
                <a:solidFill>
                  <a:srgbClr val="C00000"/>
                </a:solidFill>
              </a:rPr>
              <a:t>Step 3</a:t>
            </a:r>
            <a:r>
              <a:rPr lang="en-US" sz="2300" dirty="0"/>
              <a:t>: Delete x from list of identifiers for node(x). Append x to the list of attached identifiers for node n found in 2.</a:t>
            </a:r>
          </a:p>
          <a:p>
            <a:endParaRPr lang="en-US" sz="2300" dirty="0"/>
          </a:p>
        </p:txBody>
      </p:sp>
    </p:spTree>
    <p:extLst>
      <p:ext uri="{BB962C8B-B14F-4D97-AF65-F5344CB8AC3E}">
        <p14:creationId xmlns:p14="http://schemas.microsoft.com/office/powerpoint/2010/main" val="1874611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DAG Representation of Basic Block</a:t>
            </a:r>
          </a:p>
        </p:txBody>
      </p:sp>
      <p:sp>
        <p:nvSpPr>
          <p:cNvPr id="3" name="Content Placeholder 2"/>
          <p:cNvSpPr>
            <a:spLocks noGrp="1"/>
          </p:cNvSpPr>
          <p:nvPr>
            <p:ph idx="1"/>
          </p:nvPr>
        </p:nvSpPr>
        <p:spPr>
          <a:xfrm>
            <a:off x="131181" y="863444"/>
            <a:ext cx="3087508" cy="5590565"/>
          </a:xfrm>
        </p:spPr>
        <p:txBody>
          <a:bodyPr/>
          <a:lstStyle/>
          <a:p>
            <a:pPr marL="0" indent="0">
              <a:buNone/>
            </a:pPr>
            <a:r>
              <a:rPr lang="en-US" dirty="0">
                <a:solidFill>
                  <a:srgbClr val="0E47A1"/>
                </a:solidFill>
              </a:rPr>
              <a:t>Example:</a:t>
            </a:r>
          </a:p>
          <a:p>
            <a:pPr marL="0" indent="0">
              <a:buNone/>
            </a:pPr>
            <a:r>
              <a:rPr lang="en-US" dirty="0"/>
              <a:t> (1)  t1 := 4*</a:t>
            </a:r>
            <a:r>
              <a:rPr lang="en-US" dirty="0" err="1"/>
              <a:t>i</a:t>
            </a:r>
            <a:endParaRPr lang="en-US" dirty="0"/>
          </a:p>
          <a:p>
            <a:pPr marL="0" indent="0">
              <a:buNone/>
            </a:pPr>
            <a:r>
              <a:rPr lang="en-US" dirty="0"/>
              <a:t> (2)  t2 := a [t1]</a:t>
            </a:r>
          </a:p>
          <a:p>
            <a:pPr marL="0" indent="0">
              <a:buNone/>
            </a:pPr>
            <a:r>
              <a:rPr lang="en-US" dirty="0"/>
              <a:t> (3)  t3 := 4*</a:t>
            </a:r>
            <a:r>
              <a:rPr lang="en-US" dirty="0" err="1"/>
              <a:t>i</a:t>
            </a:r>
            <a:endParaRPr lang="en-US" dirty="0"/>
          </a:p>
          <a:p>
            <a:pPr marL="0" indent="0">
              <a:buNone/>
            </a:pPr>
            <a:r>
              <a:rPr lang="en-US" dirty="0"/>
              <a:t> (4)  t4 :=b [t3]</a:t>
            </a:r>
          </a:p>
          <a:p>
            <a:pPr marL="0" indent="0">
              <a:buNone/>
            </a:pPr>
            <a:r>
              <a:rPr lang="en-US" dirty="0"/>
              <a:t> (5)  t5 := t2*t4</a:t>
            </a:r>
          </a:p>
          <a:p>
            <a:pPr marL="0" indent="0">
              <a:buNone/>
            </a:pPr>
            <a:r>
              <a:rPr lang="en-US" dirty="0"/>
              <a:t> (6)  t6 := prod +t5</a:t>
            </a:r>
          </a:p>
          <a:p>
            <a:pPr marL="0" indent="0">
              <a:buNone/>
            </a:pPr>
            <a:r>
              <a:rPr lang="en-US" dirty="0"/>
              <a:t> (7)  prod := t6</a:t>
            </a:r>
          </a:p>
          <a:p>
            <a:pPr marL="0" indent="0">
              <a:buNone/>
            </a:pPr>
            <a:r>
              <a:rPr lang="en-US" dirty="0"/>
              <a:t> (8)  t7 := i+1</a:t>
            </a:r>
          </a:p>
          <a:p>
            <a:pPr marL="0" indent="0">
              <a:buNone/>
            </a:pPr>
            <a:r>
              <a:rPr lang="en-US" dirty="0"/>
              <a:t> (9)  </a:t>
            </a:r>
            <a:r>
              <a:rPr lang="en-US" dirty="0" err="1"/>
              <a:t>i</a:t>
            </a:r>
            <a:r>
              <a:rPr lang="en-US" dirty="0"/>
              <a:t> := t7</a:t>
            </a:r>
          </a:p>
          <a:p>
            <a:pPr marL="0" indent="0">
              <a:buNone/>
            </a:pPr>
            <a:r>
              <a:rPr lang="en-US" dirty="0"/>
              <a:t> (10)  if  </a:t>
            </a:r>
            <a:r>
              <a:rPr lang="en-US" dirty="0" err="1"/>
              <a:t>i</a:t>
            </a:r>
            <a:r>
              <a:rPr lang="en-US" dirty="0"/>
              <a:t>&lt;=20 </a:t>
            </a:r>
            <a:r>
              <a:rPr lang="en-US" dirty="0" err="1"/>
              <a:t>goto</a:t>
            </a:r>
            <a:r>
              <a:rPr lang="en-US" dirty="0"/>
              <a:t> (1)</a:t>
            </a:r>
          </a:p>
          <a:p>
            <a:endParaRPr lang="en-US" dirty="0"/>
          </a:p>
          <a:p>
            <a:endParaRPr lang="en-US" dirty="0"/>
          </a:p>
        </p:txBody>
      </p:sp>
      <mc:AlternateContent xmlns:mc="http://schemas.openxmlformats.org/markup-compatibility/2006" xmlns:a14="http://schemas.microsoft.com/office/drawing/2010/main">
        <mc:Choice Requires="a14">
          <p:sp>
            <p:nvSpPr>
              <p:cNvPr id="4" name="Oval 3"/>
              <p:cNvSpPr/>
              <p:nvPr/>
            </p:nvSpPr>
            <p:spPr>
              <a:xfrm>
                <a:off x="9559255" y="3248596"/>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4" name="Oval 3"/>
              <p:cNvSpPr>
                <a:spLocks noRot="1" noChangeAspect="1" noMove="1" noResize="1" noEditPoints="1" noAdjustHandles="1" noChangeArrowheads="1" noChangeShapeType="1" noTextEdit="1"/>
              </p:cNvSpPr>
              <p:nvPr/>
            </p:nvSpPr>
            <p:spPr>
              <a:xfrm>
                <a:off x="9559255" y="3248596"/>
                <a:ext cx="556279" cy="509588"/>
              </a:xfrm>
              <a:prstGeom prst="ellipse">
                <a:avLst/>
              </a:prstGeom>
              <a:blipFill rotWithShape="0">
                <a:blip r:embed="rId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p:cNvSpPr/>
              <p:nvPr/>
            </p:nvSpPr>
            <p:spPr>
              <a:xfrm>
                <a:off x="6846548" y="3323223"/>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 ]</m:t>
                      </m:r>
                    </m:oMath>
                  </m:oMathPara>
                </a14:m>
                <a:endParaRPr lang="en-US" dirty="0">
                  <a:latin typeface="+mj-lt"/>
                </a:endParaRPr>
              </a:p>
            </p:txBody>
          </p:sp>
        </mc:Choice>
        <mc:Fallback xmlns="">
          <p:sp>
            <p:nvSpPr>
              <p:cNvPr id="5" name="Oval 4"/>
              <p:cNvSpPr>
                <a:spLocks noRot="1" noChangeAspect="1" noMove="1" noResize="1" noEditPoints="1" noAdjustHandles="1" noChangeArrowheads="1" noChangeShapeType="1" noTextEdit="1"/>
              </p:cNvSpPr>
              <p:nvPr/>
            </p:nvSpPr>
            <p:spPr>
              <a:xfrm>
                <a:off x="6846548" y="3323223"/>
                <a:ext cx="556279" cy="509588"/>
              </a:xfrm>
              <a:prstGeom prst="ellipse">
                <a:avLst/>
              </a:prstGeom>
              <a:blipFill rotWithShape="0">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p:cNvSpPr/>
              <p:nvPr/>
            </p:nvSpPr>
            <p:spPr>
              <a:xfrm>
                <a:off x="5974080" y="2560415"/>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6" name="Oval 5"/>
              <p:cNvSpPr>
                <a:spLocks noRot="1" noChangeAspect="1" noMove="1" noResize="1" noEditPoints="1" noAdjustHandles="1" noChangeArrowheads="1" noChangeShapeType="1" noTextEdit="1"/>
              </p:cNvSpPr>
              <p:nvPr/>
            </p:nvSpPr>
            <p:spPr>
              <a:xfrm>
                <a:off x="5974080" y="2560415"/>
                <a:ext cx="556279" cy="509588"/>
              </a:xfrm>
              <a:prstGeom prst="ellipse">
                <a:avLst/>
              </a:prstGeom>
              <a:blipFill rotWithShape="0">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val 6"/>
              <p:cNvSpPr/>
              <p:nvPr/>
            </p:nvSpPr>
            <p:spPr>
              <a:xfrm>
                <a:off x="5120611" y="1776984"/>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7" name="Oval 6"/>
              <p:cNvSpPr>
                <a:spLocks noRot="1" noChangeAspect="1" noMove="1" noResize="1" noEditPoints="1" noAdjustHandles="1" noChangeArrowheads="1" noChangeShapeType="1" noTextEdit="1"/>
              </p:cNvSpPr>
              <p:nvPr/>
            </p:nvSpPr>
            <p:spPr>
              <a:xfrm>
                <a:off x="5120611" y="1776984"/>
                <a:ext cx="556279" cy="509588"/>
              </a:xfrm>
              <a:prstGeom prst="ellipse">
                <a:avLst/>
              </a:prstGeom>
              <a:blipFill rotWithShape="0">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7"/>
              <p:cNvSpPr/>
              <p:nvPr/>
            </p:nvSpPr>
            <p:spPr>
              <a:xfrm>
                <a:off x="5120611" y="3358176"/>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 ]</m:t>
                      </m:r>
                    </m:oMath>
                  </m:oMathPara>
                </a14:m>
                <a:endParaRPr lang="en-US" dirty="0">
                  <a:latin typeface="+mj-lt"/>
                </a:endParaRPr>
              </a:p>
            </p:txBody>
          </p:sp>
        </mc:Choice>
        <mc:Fallback xmlns="">
          <p:sp>
            <p:nvSpPr>
              <p:cNvPr id="8" name="Oval 7"/>
              <p:cNvSpPr>
                <a:spLocks noRot="1" noChangeAspect="1" noMove="1" noResize="1" noEditPoints="1" noAdjustHandles="1" noChangeArrowheads="1" noChangeShapeType="1" noTextEdit="1"/>
              </p:cNvSpPr>
              <p:nvPr/>
            </p:nvSpPr>
            <p:spPr>
              <a:xfrm>
                <a:off x="5120611" y="3358176"/>
                <a:ext cx="556279" cy="509588"/>
              </a:xfrm>
              <a:prstGeom prst="ellipse">
                <a:avLst/>
              </a:prstGeom>
              <a:blipFill rotWithShape="0">
                <a:blip r:embed="rId6"/>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p:cNvSpPr/>
              <p:nvPr/>
            </p:nvSpPr>
            <p:spPr>
              <a:xfrm>
                <a:off x="7733105" y="4111502"/>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9" name="Oval 8"/>
              <p:cNvSpPr>
                <a:spLocks noRot="1" noChangeAspect="1" noMove="1" noResize="1" noEditPoints="1" noAdjustHandles="1" noChangeArrowheads="1" noChangeShapeType="1" noTextEdit="1"/>
              </p:cNvSpPr>
              <p:nvPr/>
            </p:nvSpPr>
            <p:spPr>
              <a:xfrm>
                <a:off x="7733105" y="4111502"/>
                <a:ext cx="556279" cy="509588"/>
              </a:xfrm>
              <a:prstGeom prst="ellipse">
                <a:avLst/>
              </a:prstGeom>
              <a:blipFill rotWithShape="0">
                <a:blip r:embed="rId7"/>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p:cNvSpPr/>
              <p:nvPr/>
            </p:nvSpPr>
            <p:spPr>
              <a:xfrm>
                <a:off x="8849695" y="4097214"/>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10" name="Oval 9"/>
              <p:cNvSpPr>
                <a:spLocks noRot="1" noChangeAspect="1" noMove="1" noResize="1" noEditPoints="1" noAdjustHandles="1" noChangeArrowheads="1" noChangeShapeType="1" noTextEdit="1"/>
              </p:cNvSpPr>
              <p:nvPr/>
            </p:nvSpPr>
            <p:spPr>
              <a:xfrm>
                <a:off x="8849695" y="4097214"/>
                <a:ext cx="556279" cy="509588"/>
              </a:xfrm>
              <a:prstGeom prst="ellipse">
                <a:avLst/>
              </a:prstGeom>
              <a:blipFill rotWithShape="0">
                <a:blip r:embed="rId8"/>
                <a:stretch>
                  <a:fillRect/>
                </a:stretch>
              </a:blipFill>
              <a:ln>
                <a:solidFill>
                  <a:schemeClr val="tx1"/>
                </a:solidFill>
              </a:ln>
            </p:spPr>
            <p:txBody>
              <a:bodyPr/>
              <a:lstStyle/>
              <a:p>
                <a:r>
                  <a:rPr lang="en-US">
                    <a:noFill/>
                  </a:rPr>
                  <a:t> </a:t>
                </a:r>
              </a:p>
            </p:txBody>
          </p:sp>
        </mc:Fallback>
      </mc:AlternateContent>
      <p:cxnSp>
        <p:nvCxnSpPr>
          <p:cNvPr id="11" name="Straight Connector 10"/>
          <p:cNvCxnSpPr>
            <a:stCxn id="7" idx="5"/>
            <a:endCxn id="6" idx="1"/>
          </p:cNvCxnSpPr>
          <p:nvPr/>
        </p:nvCxnSpPr>
        <p:spPr>
          <a:xfrm>
            <a:off x="5595425" y="2211945"/>
            <a:ext cx="460120" cy="423097"/>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5"/>
            <a:endCxn id="5" idx="1"/>
          </p:cNvCxnSpPr>
          <p:nvPr/>
        </p:nvCxnSpPr>
        <p:spPr>
          <a:xfrm>
            <a:off x="6448894" y="2995376"/>
            <a:ext cx="479119" cy="402474"/>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5"/>
            <a:endCxn id="9" idx="1"/>
          </p:cNvCxnSpPr>
          <p:nvPr/>
        </p:nvCxnSpPr>
        <p:spPr>
          <a:xfrm>
            <a:off x="7321362" y="3758184"/>
            <a:ext cx="493208" cy="427945"/>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176296" y="4485741"/>
            <a:ext cx="460120" cy="423097"/>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8631552" y="4560751"/>
            <a:ext cx="328184" cy="362375"/>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9324509" y="3743896"/>
            <a:ext cx="383371" cy="413657"/>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8" idx="7"/>
            <a:endCxn id="6" idx="3"/>
          </p:cNvCxnSpPr>
          <p:nvPr/>
        </p:nvCxnSpPr>
        <p:spPr>
          <a:xfrm flipV="1">
            <a:off x="5595425" y="2995376"/>
            <a:ext cx="460120" cy="437427"/>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4411980" y="3832812"/>
            <a:ext cx="822236" cy="864477"/>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006366" y="3756614"/>
            <a:ext cx="953337" cy="1012570"/>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9" idx="3"/>
          </p:cNvCxnSpPr>
          <p:nvPr/>
        </p:nvCxnSpPr>
        <p:spPr>
          <a:xfrm flipH="1">
            <a:off x="7414959" y="4546463"/>
            <a:ext cx="399611" cy="445442"/>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240650" y="4467456"/>
            <a:ext cx="493208" cy="427945"/>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9919121" y="3729268"/>
            <a:ext cx="493208" cy="427945"/>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4793220" y="2242094"/>
            <a:ext cx="460120" cy="437427"/>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8" idx="6"/>
            <a:endCxn id="9" idx="2"/>
          </p:cNvCxnSpPr>
          <p:nvPr/>
        </p:nvCxnSpPr>
        <p:spPr>
          <a:xfrm>
            <a:off x="5676890" y="3612970"/>
            <a:ext cx="2056215" cy="753326"/>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7193852" y="4948211"/>
            <a:ext cx="312384"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C00000"/>
                </a:solidFill>
                <a:latin typeface="+mj-lt"/>
              </a:rPr>
              <a:t>4</a:t>
            </a:r>
            <a:endParaRPr lang="en-US" b="1" dirty="0">
              <a:solidFill>
                <a:srgbClr val="C00000"/>
              </a:solidFill>
              <a:latin typeface="+mj-lt"/>
            </a:endParaRPr>
          </a:p>
        </p:txBody>
      </p:sp>
      <p:sp>
        <p:nvSpPr>
          <p:cNvPr id="26" name="Rectangle 25"/>
          <p:cNvSpPr/>
          <p:nvPr/>
        </p:nvSpPr>
        <p:spPr>
          <a:xfrm>
            <a:off x="8475359" y="4923126"/>
            <a:ext cx="374335"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C00000"/>
                </a:solidFill>
                <a:latin typeface="+mj-lt"/>
              </a:rPr>
              <a:t>i</a:t>
            </a:r>
            <a:endParaRPr lang="en-US" b="1" baseline="-25000" dirty="0">
              <a:solidFill>
                <a:srgbClr val="C00000"/>
              </a:solidFill>
              <a:latin typeface="+mj-lt"/>
            </a:endParaRPr>
          </a:p>
        </p:txBody>
      </p:sp>
      <p:sp>
        <p:nvSpPr>
          <p:cNvPr id="27" name="Rectangle 26"/>
          <p:cNvSpPr/>
          <p:nvPr/>
        </p:nvSpPr>
        <p:spPr>
          <a:xfrm>
            <a:off x="5850174" y="4790073"/>
            <a:ext cx="312384"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mj-lt"/>
              </a:rPr>
              <a:t>b</a:t>
            </a:r>
          </a:p>
        </p:txBody>
      </p:sp>
      <p:sp>
        <p:nvSpPr>
          <p:cNvPr id="28" name="Rectangle 27"/>
          <p:cNvSpPr/>
          <p:nvPr/>
        </p:nvSpPr>
        <p:spPr>
          <a:xfrm>
            <a:off x="4306542" y="4681428"/>
            <a:ext cx="350902" cy="414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mj-lt"/>
              </a:rPr>
              <a:t>a</a:t>
            </a:r>
          </a:p>
        </p:txBody>
      </p:sp>
      <p:sp>
        <p:nvSpPr>
          <p:cNvPr id="29" name="Rectangle 28"/>
          <p:cNvSpPr/>
          <p:nvPr/>
        </p:nvSpPr>
        <p:spPr>
          <a:xfrm>
            <a:off x="4411980" y="2604220"/>
            <a:ext cx="841360" cy="414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mj-lt"/>
              </a:rPr>
              <a:t>prod</a:t>
            </a:r>
            <a:endParaRPr lang="en-US" b="1" baseline="-25000" dirty="0">
              <a:solidFill>
                <a:srgbClr val="C00000"/>
              </a:solidFill>
              <a:latin typeface="+mj-lt"/>
            </a:endParaRPr>
          </a:p>
        </p:txBody>
      </p:sp>
      <p:sp>
        <p:nvSpPr>
          <p:cNvPr id="30" name="Rectangle 29"/>
          <p:cNvSpPr/>
          <p:nvPr/>
        </p:nvSpPr>
        <p:spPr>
          <a:xfrm>
            <a:off x="5269229" y="1601743"/>
            <a:ext cx="982990" cy="414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mj-lt"/>
              </a:rPr>
              <a:t>t</a:t>
            </a:r>
            <a:r>
              <a:rPr lang="en-US" b="1" baseline="-25000" dirty="0">
                <a:solidFill>
                  <a:srgbClr val="C00000"/>
                </a:solidFill>
                <a:latin typeface="+mj-lt"/>
              </a:rPr>
              <a:t>6</a:t>
            </a:r>
          </a:p>
        </p:txBody>
      </p:sp>
      <p:sp>
        <p:nvSpPr>
          <p:cNvPr id="31" name="Rectangle 30"/>
          <p:cNvSpPr/>
          <p:nvPr/>
        </p:nvSpPr>
        <p:spPr>
          <a:xfrm>
            <a:off x="6536331" y="2512624"/>
            <a:ext cx="423371"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mj-lt"/>
              </a:rPr>
              <a:t>t</a:t>
            </a:r>
            <a:r>
              <a:rPr lang="en-US" b="1" baseline="-25000" dirty="0">
                <a:solidFill>
                  <a:srgbClr val="C00000"/>
                </a:solidFill>
                <a:latin typeface="+mj-lt"/>
              </a:rPr>
              <a:t>5</a:t>
            </a:r>
          </a:p>
        </p:txBody>
      </p:sp>
      <p:sp>
        <p:nvSpPr>
          <p:cNvPr id="32" name="Rectangle 31"/>
          <p:cNvSpPr/>
          <p:nvPr/>
        </p:nvSpPr>
        <p:spPr>
          <a:xfrm>
            <a:off x="7299319" y="3129734"/>
            <a:ext cx="423371"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mj-lt"/>
              </a:rPr>
              <a:t>t</a:t>
            </a:r>
            <a:r>
              <a:rPr lang="en-US" b="1" baseline="-25000" dirty="0">
                <a:solidFill>
                  <a:srgbClr val="C00000"/>
                </a:solidFill>
                <a:latin typeface="+mj-lt"/>
              </a:rPr>
              <a:t>4</a:t>
            </a:r>
          </a:p>
        </p:txBody>
      </p:sp>
      <p:sp>
        <p:nvSpPr>
          <p:cNvPr id="33" name="Rectangle 32"/>
          <p:cNvSpPr/>
          <p:nvPr/>
        </p:nvSpPr>
        <p:spPr>
          <a:xfrm>
            <a:off x="5669978" y="3294631"/>
            <a:ext cx="423371"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mj-lt"/>
              </a:rPr>
              <a:t>t</a:t>
            </a:r>
            <a:r>
              <a:rPr lang="en-US" b="1" baseline="-25000" dirty="0">
                <a:solidFill>
                  <a:srgbClr val="C00000"/>
                </a:solidFill>
                <a:latin typeface="+mj-lt"/>
              </a:rPr>
              <a:t>2</a:t>
            </a:r>
          </a:p>
        </p:txBody>
      </p:sp>
      <p:sp>
        <p:nvSpPr>
          <p:cNvPr id="34" name="Rectangle 33"/>
          <p:cNvSpPr/>
          <p:nvPr/>
        </p:nvSpPr>
        <p:spPr>
          <a:xfrm>
            <a:off x="8054377" y="3776213"/>
            <a:ext cx="553153"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mj-lt"/>
              </a:rPr>
              <a:t>t</a:t>
            </a:r>
            <a:r>
              <a:rPr lang="en-US" b="1" baseline="-25000" dirty="0">
                <a:solidFill>
                  <a:srgbClr val="C00000"/>
                </a:solidFill>
                <a:latin typeface="+mj-lt"/>
              </a:rPr>
              <a:t>1</a:t>
            </a:r>
          </a:p>
          <a:p>
            <a:pPr algn="ctr"/>
            <a:endParaRPr lang="en-US" b="1" baseline="-25000" dirty="0">
              <a:solidFill>
                <a:srgbClr val="C00000"/>
              </a:solidFill>
              <a:latin typeface="+mj-lt"/>
            </a:endParaRPr>
          </a:p>
        </p:txBody>
      </p:sp>
      <p:sp>
        <p:nvSpPr>
          <p:cNvPr id="35" name="Rectangle 34"/>
          <p:cNvSpPr/>
          <p:nvPr/>
        </p:nvSpPr>
        <p:spPr>
          <a:xfrm>
            <a:off x="9405974" y="4182047"/>
            <a:ext cx="553153"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mj-lt"/>
              </a:rPr>
              <a:t>t</a:t>
            </a:r>
            <a:r>
              <a:rPr lang="en-US" b="1" baseline="-25000" dirty="0">
                <a:solidFill>
                  <a:srgbClr val="C00000"/>
                </a:solidFill>
                <a:latin typeface="+mj-lt"/>
              </a:rPr>
              <a:t>7</a:t>
            </a:r>
          </a:p>
          <a:p>
            <a:pPr algn="ctr"/>
            <a:endParaRPr lang="en-US" b="1" baseline="-25000" dirty="0">
              <a:solidFill>
                <a:srgbClr val="C00000"/>
              </a:solidFill>
              <a:latin typeface="+mj-lt"/>
            </a:endParaRPr>
          </a:p>
        </p:txBody>
      </p:sp>
      <p:sp>
        <p:nvSpPr>
          <p:cNvPr id="36" name="Rectangle 35"/>
          <p:cNvSpPr/>
          <p:nvPr/>
        </p:nvSpPr>
        <p:spPr>
          <a:xfrm>
            <a:off x="9577666" y="4923126"/>
            <a:ext cx="312384"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C00000"/>
                </a:solidFill>
                <a:latin typeface="+mj-lt"/>
              </a:rPr>
              <a:t>1</a:t>
            </a:r>
            <a:endParaRPr lang="en-US" b="1" dirty="0">
              <a:solidFill>
                <a:srgbClr val="C00000"/>
              </a:solidFill>
              <a:latin typeface="+mj-lt"/>
            </a:endParaRPr>
          </a:p>
        </p:txBody>
      </p:sp>
      <p:sp>
        <p:nvSpPr>
          <p:cNvPr id="37" name="Rectangle 36"/>
          <p:cNvSpPr/>
          <p:nvPr/>
        </p:nvSpPr>
        <p:spPr>
          <a:xfrm>
            <a:off x="10146355" y="4111502"/>
            <a:ext cx="464436"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mj-lt"/>
              </a:rPr>
              <a:t>20</a:t>
            </a:r>
          </a:p>
        </p:txBody>
      </p:sp>
      <p:sp>
        <p:nvSpPr>
          <p:cNvPr id="38" name="Rectangle 37"/>
          <p:cNvSpPr/>
          <p:nvPr/>
        </p:nvSpPr>
        <p:spPr>
          <a:xfrm>
            <a:off x="10094950" y="3197508"/>
            <a:ext cx="464436"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mj-lt"/>
              </a:rPr>
              <a:t>(1)</a:t>
            </a:r>
          </a:p>
        </p:txBody>
      </p:sp>
      <p:sp>
        <p:nvSpPr>
          <p:cNvPr id="39" name="Rectangle 38"/>
          <p:cNvSpPr/>
          <p:nvPr/>
        </p:nvSpPr>
        <p:spPr>
          <a:xfrm>
            <a:off x="8300618" y="3760224"/>
            <a:ext cx="553153"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mj-lt"/>
              </a:rPr>
              <a:t>,t</a:t>
            </a:r>
            <a:r>
              <a:rPr lang="en-US" b="1" baseline="-25000" dirty="0">
                <a:solidFill>
                  <a:srgbClr val="C00000"/>
                </a:solidFill>
                <a:latin typeface="+mj-lt"/>
              </a:rPr>
              <a:t>3</a:t>
            </a:r>
          </a:p>
          <a:p>
            <a:pPr algn="ctr"/>
            <a:endParaRPr lang="en-US" b="1" baseline="-25000" dirty="0">
              <a:solidFill>
                <a:srgbClr val="C00000"/>
              </a:solidFill>
              <a:latin typeface="+mj-lt"/>
            </a:endParaRPr>
          </a:p>
        </p:txBody>
      </p:sp>
      <p:sp>
        <p:nvSpPr>
          <p:cNvPr id="40" name="Rectangle 39"/>
          <p:cNvSpPr/>
          <p:nvPr/>
        </p:nvSpPr>
        <p:spPr>
          <a:xfrm>
            <a:off x="5705463" y="1572689"/>
            <a:ext cx="982990" cy="414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mj-lt"/>
              </a:rPr>
              <a:t>, prod</a:t>
            </a:r>
            <a:endParaRPr lang="en-US" b="1" baseline="-25000" dirty="0">
              <a:solidFill>
                <a:srgbClr val="C00000"/>
              </a:solidFill>
              <a:latin typeface="+mj-lt"/>
            </a:endParaRPr>
          </a:p>
        </p:txBody>
      </p:sp>
      <p:sp>
        <p:nvSpPr>
          <p:cNvPr id="41" name="Rectangle 40"/>
          <p:cNvSpPr/>
          <p:nvPr/>
        </p:nvSpPr>
        <p:spPr>
          <a:xfrm>
            <a:off x="9593202" y="4200076"/>
            <a:ext cx="553153"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mj-lt"/>
              </a:rPr>
              <a:t>, </a:t>
            </a:r>
            <a:r>
              <a:rPr lang="en-US" b="1" dirty="0" err="1">
                <a:solidFill>
                  <a:srgbClr val="C00000"/>
                </a:solidFill>
                <a:latin typeface="+mj-lt"/>
              </a:rPr>
              <a:t>i</a:t>
            </a:r>
            <a:endParaRPr lang="en-US" b="1" baseline="-25000" dirty="0">
              <a:solidFill>
                <a:srgbClr val="C00000"/>
              </a:solidFill>
              <a:latin typeface="+mj-lt"/>
            </a:endParaRPr>
          </a:p>
          <a:p>
            <a:pPr algn="ctr"/>
            <a:endParaRPr lang="en-US" b="1" baseline="-25000" dirty="0">
              <a:solidFill>
                <a:srgbClr val="C00000"/>
              </a:solidFill>
              <a:latin typeface="+mj-lt"/>
            </a:endParaRPr>
          </a:p>
        </p:txBody>
      </p:sp>
    </p:spTree>
    <p:extLst>
      <p:ext uri="{BB962C8B-B14F-4D97-AF65-F5344CB8AC3E}">
        <p14:creationId xmlns:p14="http://schemas.microsoft.com/office/powerpoint/2010/main" val="376387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down)">
                                      <p:cBhvr>
                                        <p:cTn id="10" dur="500"/>
                                        <p:tgtEl>
                                          <p:spTgt spid="20"/>
                                        </p:tgtEl>
                                      </p:cBhvr>
                                    </p:animEffect>
                                  </p:childTnLst>
                                </p:cTn>
                              </p:par>
                              <p:par>
                                <p:cTn id="11" presetID="22" presetClass="entr" presetSubtype="4"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down)">
                                      <p:cBhvr>
                                        <p:cTn id="13" dur="500"/>
                                        <p:tgtEl>
                                          <p:spTgt spid="14"/>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down)">
                                      <p:cBhvr>
                                        <p:cTn id="16" dur="500"/>
                                        <p:tgtEl>
                                          <p:spTgt spid="25"/>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down)">
                                      <p:cBhvr>
                                        <p:cTn id="19" dur="500"/>
                                        <p:tgtEl>
                                          <p:spTgt spid="2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par>
                                <p:cTn id="29" presetID="22" presetClass="entr" presetSubtype="4"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down)">
                                      <p:cBhvr>
                                        <p:cTn id="31" dur="500"/>
                                        <p:tgtEl>
                                          <p:spTgt spid="18"/>
                                        </p:tgtEl>
                                      </p:cBhvr>
                                    </p:animEffect>
                                  </p:childTnLst>
                                </p:cTn>
                              </p:par>
                              <p:par>
                                <p:cTn id="32" presetID="22" presetClass="entr" presetSubtype="4" fill="hold"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down)">
                                      <p:cBhvr>
                                        <p:cTn id="34" dur="500"/>
                                        <p:tgtEl>
                                          <p:spTgt spid="24"/>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down)">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9"/>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wipe(down)">
                                      <p:cBhvr>
                                        <p:cTn id="50" dur="500"/>
                                        <p:tgtEl>
                                          <p:spTgt spid="5"/>
                                        </p:tgtEl>
                                      </p:cBhvr>
                                    </p:animEffect>
                                  </p:childTnLst>
                                </p:cTn>
                              </p:par>
                              <p:par>
                                <p:cTn id="51" presetID="22" presetClass="entr" presetSubtype="4" fill="hold"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wipe(down)">
                                      <p:cBhvr>
                                        <p:cTn id="53" dur="500"/>
                                        <p:tgtEl>
                                          <p:spTgt spid="19"/>
                                        </p:tgtEl>
                                      </p:cBhvr>
                                    </p:animEffect>
                                  </p:childTnLst>
                                </p:cTn>
                              </p:par>
                              <p:par>
                                <p:cTn id="54" presetID="22" presetClass="entr" presetSubtype="4" fill="hold"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wipe(down)">
                                      <p:cBhvr>
                                        <p:cTn id="56" dur="500"/>
                                        <p:tgtEl>
                                          <p:spTgt spid="13"/>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wipe(down)">
                                      <p:cBhvr>
                                        <p:cTn id="59" dur="500"/>
                                        <p:tgtEl>
                                          <p:spTgt spid="27"/>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32"/>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down)">
                                      <p:cBhvr>
                                        <p:cTn id="68" dur="500"/>
                                        <p:tgtEl>
                                          <p:spTgt spid="6"/>
                                        </p:tgtEl>
                                      </p:cBhvr>
                                    </p:animEffect>
                                  </p:childTnLst>
                                </p:cTn>
                              </p:par>
                              <p:par>
                                <p:cTn id="69" presetID="22" presetClass="entr" presetSubtype="4" fill="hold"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wipe(down)">
                                      <p:cBhvr>
                                        <p:cTn id="71" dur="500"/>
                                        <p:tgtEl>
                                          <p:spTgt spid="17"/>
                                        </p:tgtEl>
                                      </p:cBhvr>
                                    </p:animEffect>
                                  </p:childTnLst>
                                </p:cTn>
                              </p:par>
                              <p:par>
                                <p:cTn id="72" presetID="22" presetClass="entr" presetSubtype="4" fill="hold" nodeType="withEffect">
                                  <p:stCondLst>
                                    <p:cond delay="0"/>
                                  </p:stCondLst>
                                  <p:childTnLst>
                                    <p:set>
                                      <p:cBhvr>
                                        <p:cTn id="73" dur="1" fill="hold">
                                          <p:stCondLst>
                                            <p:cond delay="0"/>
                                          </p:stCondLst>
                                        </p:cTn>
                                        <p:tgtEl>
                                          <p:spTgt spid="12"/>
                                        </p:tgtEl>
                                        <p:attrNameLst>
                                          <p:attrName>style.visibility</p:attrName>
                                        </p:attrNameLst>
                                      </p:cBhvr>
                                      <p:to>
                                        <p:strVal val="visible"/>
                                      </p:to>
                                    </p:set>
                                    <p:animEffect transition="in" filter="wipe(down)">
                                      <p:cBhvr>
                                        <p:cTn id="74" dur="500"/>
                                        <p:tgtEl>
                                          <p:spTgt spid="12"/>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7"/>
                                        </p:tgtEl>
                                        <p:attrNameLst>
                                          <p:attrName>style.visibility</p:attrName>
                                        </p:attrNameLst>
                                      </p:cBhvr>
                                      <p:to>
                                        <p:strVal val="visible"/>
                                      </p:to>
                                    </p:set>
                                    <p:animEffect transition="in" filter="wipe(down)">
                                      <p:cBhvr>
                                        <p:cTn id="83" dur="500"/>
                                        <p:tgtEl>
                                          <p:spTgt spid="7"/>
                                        </p:tgtEl>
                                      </p:cBhvr>
                                    </p:animEffect>
                                  </p:childTnLst>
                                </p:cTn>
                              </p:par>
                              <p:par>
                                <p:cTn id="84" presetID="22" presetClass="entr" presetSubtype="4" fill="hold" nodeType="withEffect">
                                  <p:stCondLst>
                                    <p:cond delay="0"/>
                                  </p:stCondLst>
                                  <p:childTnLst>
                                    <p:set>
                                      <p:cBhvr>
                                        <p:cTn id="85" dur="1" fill="hold">
                                          <p:stCondLst>
                                            <p:cond delay="0"/>
                                          </p:stCondLst>
                                        </p:cTn>
                                        <p:tgtEl>
                                          <p:spTgt spid="23"/>
                                        </p:tgtEl>
                                        <p:attrNameLst>
                                          <p:attrName>style.visibility</p:attrName>
                                        </p:attrNameLst>
                                      </p:cBhvr>
                                      <p:to>
                                        <p:strVal val="visible"/>
                                      </p:to>
                                    </p:set>
                                    <p:animEffect transition="in" filter="wipe(down)">
                                      <p:cBhvr>
                                        <p:cTn id="86" dur="500"/>
                                        <p:tgtEl>
                                          <p:spTgt spid="23"/>
                                        </p:tgtEl>
                                      </p:cBhvr>
                                    </p:animEffect>
                                  </p:childTnLst>
                                </p:cTn>
                              </p:par>
                              <p:par>
                                <p:cTn id="87" presetID="22" presetClass="entr" presetSubtype="4" fill="hold" nodeType="withEffect">
                                  <p:stCondLst>
                                    <p:cond delay="0"/>
                                  </p:stCondLst>
                                  <p:childTnLst>
                                    <p:set>
                                      <p:cBhvr>
                                        <p:cTn id="88" dur="1" fill="hold">
                                          <p:stCondLst>
                                            <p:cond delay="0"/>
                                          </p:stCondLst>
                                        </p:cTn>
                                        <p:tgtEl>
                                          <p:spTgt spid="11"/>
                                        </p:tgtEl>
                                        <p:attrNameLst>
                                          <p:attrName>style.visibility</p:attrName>
                                        </p:attrNameLst>
                                      </p:cBhvr>
                                      <p:to>
                                        <p:strVal val="visible"/>
                                      </p:to>
                                    </p:set>
                                    <p:animEffect transition="in" filter="wipe(down)">
                                      <p:cBhvr>
                                        <p:cTn id="89" dur="500"/>
                                        <p:tgtEl>
                                          <p:spTgt spid="11"/>
                                        </p:tgtEl>
                                      </p:cBhvr>
                                    </p:animEffect>
                                  </p:childTnLst>
                                </p:cTn>
                              </p:par>
                              <p:par>
                                <p:cTn id="90" presetID="22" presetClass="entr" presetSubtype="4" fill="hold" grpId="0" nodeType="withEffect">
                                  <p:stCondLst>
                                    <p:cond delay="0"/>
                                  </p:stCondLst>
                                  <p:childTnLst>
                                    <p:set>
                                      <p:cBhvr>
                                        <p:cTn id="91" dur="1" fill="hold">
                                          <p:stCondLst>
                                            <p:cond delay="0"/>
                                          </p:stCondLst>
                                        </p:cTn>
                                        <p:tgtEl>
                                          <p:spTgt spid="29"/>
                                        </p:tgtEl>
                                        <p:attrNameLst>
                                          <p:attrName>style.visibility</p:attrName>
                                        </p:attrNameLst>
                                      </p:cBhvr>
                                      <p:to>
                                        <p:strVal val="visible"/>
                                      </p:to>
                                    </p:set>
                                    <p:animEffect transition="in" filter="wipe(down)">
                                      <p:cBhvr>
                                        <p:cTn id="92" dur="500"/>
                                        <p:tgtEl>
                                          <p:spTgt spid="29"/>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0"/>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0"/>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nodeType="clickEffect">
                                  <p:stCondLst>
                                    <p:cond delay="0"/>
                                  </p:stCondLst>
                                  <p:childTnLst>
                                    <p:set>
                                      <p:cBhvr>
                                        <p:cTn id="104" dur="1" fill="hold">
                                          <p:stCondLst>
                                            <p:cond delay="0"/>
                                          </p:stCondLst>
                                        </p:cTn>
                                        <p:tgtEl>
                                          <p:spTgt spid="15"/>
                                        </p:tgtEl>
                                        <p:attrNameLst>
                                          <p:attrName>style.visibility</p:attrName>
                                        </p:attrNameLst>
                                      </p:cBhvr>
                                      <p:to>
                                        <p:strVal val="visible"/>
                                      </p:to>
                                    </p:set>
                                    <p:animEffect transition="in" filter="wipe(down)">
                                      <p:cBhvr>
                                        <p:cTn id="105" dur="500"/>
                                        <p:tgtEl>
                                          <p:spTgt spid="15"/>
                                        </p:tgtEl>
                                      </p:cBhvr>
                                    </p:animEffect>
                                  </p:childTnLst>
                                </p:cTn>
                              </p:par>
                              <p:par>
                                <p:cTn id="106" presetID="22" presetClass="entr" presetSubtype="4" fill="hold" nodeType="withEffect">
                                  <p:stCondLst>
                                    <p:cond delay="0"/>
                                  </p:stCondLst>
                                  <p:childTnLst>
                                    <p:set>
                                      <p:cBhvr>
                                        <p:cTn id="107" dur="1" fill="hold">
                                          <p:stCondLst>
                                            <p:cond delay="0"/>
                                          </p:stCondLst>
                                        </p:cTn>
                                        <p:tgtEl>
                                          <p:spTgt spid="21"/>
                                        </p:tgtEl>
                                        <p:attrNameLst>
                                          <p:attrName>style.visibility</p:attrName>
                                        </p:attrNameLst>
                                      </p:cBhvr>
                                      <p:to>
                                        <p:strVal val="visible"/>
                                      </p:to>
                                    </p:set>
                                    <p:animEffect transition="in" filter="wipe(down)">
                                      <p:cBhvr>
                                        <p:cTn id="108" dur="500"/>
                                        <p:tgtEl>
                                          <p:spTgt spid="21"/>
                                        </p:tgtEl>
                                      </p:cBhvr>
                                    </p:animEffect>
                                  </p:childTnLst>
                                </p:cTn>
                              </p:par>
                              <p:par>
                                <p:cTn id="109" presetID="22" presetClass="entr" presetSubtype="4" fill="hold" grpId="0" nodeType="withEffect">
                                  <p:stCondLst>
                                    <p:cond delay="0"/>
                                  </p:stCondLst>
                                  <p:childTnLst>
                                    <p:set>
                                      <p:cBhvr>
                                        <p:cTn id="110" dur="1" fill="hold">
                                          <p:stCondLst>
                                            <p:cond delay="0"/>
                                          </p:stCondLst>
                                        </p:cTn>
                                        <p:tgtEl>
                                          <p:spTgt spid="10"/>
                                        </p:tgtEl>
                                        <p:attrNameLst>
                                          <p:attrName>style.visibility</p:attrName>
                                        </p:attrNameLst>
                                      </p:cBhvr>
                                      <p:to>
                                        <p:strVal val="visible"/>
                                      </p:to>
                                    </p:set>
                                    <p:animEffect transition="in" filter="wipe(down)">
                                      <p:cBhvr>
                                        <p:cTn id="111" dur="500"/>
                                        <p:tgtEl>
                                          <p:spTgt spid="10"/>
                                        </p:tgtEl>
                                      </p:cBhvr>
                                    </p:animEffect>
                                  </p:childTnLst>
                                </p:cTn>
                              </p:par>
                              <p:par>
                                <p:cTn id="112" presetID="22" presetClass="entr" presetSubtype="4" fill="hold" grpId="0" nodeType="withEffect">
                                  <p:stCondLst>
                                    <p:cond delay="0"/>
                                  </p:stCondLst>
                                  <p:childTnLst>
                                    <p:set>
                                      <p:cBhvr>
                                        <p:cTn id="113" dur="1" fill="hold">
                                          <p:stCondLst>
                                            <p:cond delay="0"/>
                                          </p:stCondLst>
                                        </p:cTn>
                                        <p:tgtEl>
                                          <p:spTgt spid="36"/>
                                        </p:tgtEl>
                                        <p:attrNameLst>
                                          <p:attrName>style.visibility</p:attrName>
                                        </p:attrNameLst>
                                      </p:cBhvr>
                                      <p:to>
                                        <p:strVal val="visible"/>
                                      </p:to>
                                    </p:set>
                                    <p:animEffect transition="in" filter="wipe(down)">
                                      <p:cBhvr>
                                        <p:cTn id="114" dur="500"/>
                                        <p:tgtEl>
                                          <p:spTgt spid="36"/>
                                        </p:tgtEl>
                                      </p:cBhvr>
                                    </p:animEffec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35"/>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41"/>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nodeType="clickEffect">
                                  <p:stCondLst>
                                    <p:cond delay="0"/>
                                  </p:stCondLst>
                                  <p:childTnLst>
                                    <p:set>
                                      <p:cBhvr>
                                        <p:cTn id="126" dur="1" fill="hold">
                                          <p:stCondLst>
                                            <p:cond delay="0"/>
                                          </p:stCondLst>
                                        </p:cTn>
                                        <p:tgtEl>
                                          <p:spTgt spid="16"/>
                                        </p:tgtEl>
                                        <p:attrNameLst>
                                          <p:attrName>style.visibility</p:attrName>
                                        </p:attrNameLst>
                                      </p:cBhvr>
                                      <p:to>
                                        <p:strVal val="visible"/>
                                      </p:to>
                                    </p:set>
                                    <p:animEffect transition="in" filter="wipe(down)">
                                      <p:cBhvr>
                                        <p:cTn id="127" dur="500"/>
                                        <p:tgtEl>
                                          <p:spTgt spid="16"/>
                                        </p:tgtEl>
                                      </p:cBhvr>
                                    </p:animEffect>
                                  </p:childTnLst>
                                </p:cTn>
                              </p:par>
                              <p:par>
                                <p:cTn id="128" presetID="22" presetClass="entr" presetSubtype="4" fill="hold" nodeType="withEffect">
                                  <p:stCondLst>
                                    <p:cond delay="0"/>
                                  </p:stCondLst>
                                  <p:childTnLst>
                                    <p:set>
                                      <p:cBhvr>
                                        <p:cTn id="129" dur="1" fill="hold">
                                          <p:stCondLst>
                                            <p:cond delay="0"/>
                                          </p:stCondLst>
                                        </p:cTn>
                                        <p:tgtEl>
                                          <p:spTgt spid="22"/>
                                        </p:tgtEl>
                                        <p:attrNameLst>
                                          <p:attrName>style.visibility</p:attrName>
                                        </p:attrNameLst>
                                      </p:cBhvr>
                                      <p:to>
                                        <p:strVal val="visible"/>
                                      </p:to>
                                    </p:set>
                                    <p:animEffect transition="in" filter="wipe(down)">
                                      <p:cBhvr>
                                        <p:cTn id="130" dur="500"/>
                                        <p:tgtEl>
                                          <p:spTgt spid="22"/>
                                        </p:tgtEl>
                                      </p:cBhvr>
                                    </p:animEffect>
                                  </p:childTnLst>
                                </p:cTn>
                              </p:par>
                              <p:par>
                                <p:cTn id="131" presetID="22" presetClass="entr" presetSubtype="4" fill="hold" grpId="0" nodeType="withEffect">
                                  <p:stCondLst>
                                    <p:cond delay="0"/>
                                  </p:stCondLst>
                                  <p:childTnLst>
                                    <p:set>
                                      <p:cBhvr>
                                        <p:cTn id="132" dur="1" fill="hold">
                                          <p:stCondLst>
                                            <p:cond delay="0"/>
                                          </p:stCondLst>
                                        </p:cTn>
                                        <p:tgtEl>
                                          <p:spTgt spid="4"/>
                                        </p:tgtEl>
                                        <p:attrNameLst>
                                          <p:attrName>style.visibility</p:attrName>
                                        </p:attrNameLst>
                                      </p:cBhvr>
                                      <p:to>
                                        <p:strVal val="visible"/>
                                      </p:to>
                                    </p:set>
                                    <p:animEffect transition="in" filter="wipe(down)">
                                      <p:cBhvr>
                                        <p:cTn id="133" dur="500"/>
                                        <p:tgtEl>
                                          <p:spTgt spid="4"/>
                                        </p:tgtEl>
                                      </p:cBhvr>
                                    </p:animEffect>
                                  </p:childTnLst>
                                </p:cTn>
                              </p:par>
                              <p:par>
                                <p:cTn id="134" presetID="22" presetClass="entr" presetSubtype="4"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Effect transition="in" filter="wipe(down)">
                                      <p:cBhvr>
                                        <p:cTn id="136" dur="500"/>
                                        <p:tgtEl>
                                          <p:spTgt spid="37"/>
                                        </p:tgtEl>
                                      </p:cBhvr>
                                    </p:animEffec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DAG</a:t>
            </a:r>
          </a:p>
        </p:txBody>
      </p:sp>
      <p:sp>
        <p:nvSpPr>
          <p:cNvPr id="3" name="Content Placeholder 2"/>
          <p:cNvSpPr>
            <a:spLocks noGrp="1"/>
          </p:cNvSpPr>
          <p:nvPr>
            <p:ph idx="1"/>
          </p:nvPr>
        </p:nvSpPr>
        <p:spPr/>
        <p:txBody>
          <a:bodyPr/>
          <a:lstStyle/>
          <a:p>
            <a:r>
              <a:rPr lang="en-US" dirty="0"/>
              <a:t>The DAGs are used in following:</a:t>
            </a:r>
          </a:p>
          <a:p>
            <a:pPr marL="857250" lvl="2" indent="-457200">
              <a:buFont typeface="+mj-lt"/>
              <a:buAutoNum type="arabicPeriod"/>
            </a:pPr>
            <a:r>
              <a:rPr lang="en-US" sz="2400" dirty="0"/>
              <a:t>Determining the </a:t>
            </a:r>
            <a:r>
              <a:rPr lang="en-US" sz="2400" dirty="0">
                <a:solidFill>
                  <a:srgbClr val="C00000"/>
                </a:solidFill>
              </a:rPr>
              <a:t>common sub-expressions</a:t>
            </a:r>
            <a:r>
              <a:rPr lang="en-US" sz="2400" dirty="0"/>
              <a:t>.</a:t>
            </a:r>
          </a:p>
          <a:p>
            <a:pPr marL="857250" lvl="2" indent="-457200">
              <a:buFont typeface="+mj-lt"/>
              <a:buAutoNum type="arabicPeriod"/>
            </a:pPr>
            <a:r>
              <a:rPr lang="en-US" sz="2400" dirty="0"/>
              <a:t>Determining which </a:t>
            </a:r>
            <a:r>
              <a:rPr lang="en-US" sz="2400" dirty="0">
                <a:solidFill>
                  <a:srgbClr val="C00000"/>
                </a:solidFill>
              </a:rPr>
              <a:t>names are used inside the block and computed outside the block.</a:t>
            </a:r>
          </a:p>
          <a:p>
            <a:pPr marL="857250" lvl="2" indent="-457200">
              <a:buFont typeface="+mj-lt"/>
              <a:buAutoNum type="arabicPeriod"/>
            </a:pPr>
            <a:r>
              <a:rPr lang="en-US" sz="2400" dirty="0"/>
              <a:t>Determining which statements of the </a:t>
            </a:r>
            <a:r>
              <a:rPr lang="en-US" sz="2400" dirty="0">
                <a:solidFill>
                  <a:srgbClr val="C00000"/>
                </a:solidFill>
              </a:rPr>
              <a:t>block could have their computed value outside the block.</a:t>
            </a:r>
          </a:p>
          <a:p>
            <a:pPr marL="857250" lvl="1" indent="-457200">
              <a:buFont typeface="+mj-lt"/>
              <a:buAutoNum type="arabicPeriod" startAt="4"/>
            </a:pPr>
            <a:r>
              <a:rPr lang="en-US" sz="2400" dirty="0"/>
              <a:t>Simplifying the list of quadruples by </a:t>
            </a:r>
            <a:r>
              <a:rPr lang="en-US" sz="2400" dirty="0">
                <a:solidFill>
                  <a:srgbClr val="C00000"/>
                </a:solidFill>
              </a:rPr>
              <a:t>eliminating the common sub-expressions and not performing the assignment of the form x:=y unless and until it is a must.</a:t>
            </a:r>
          </a:p>
          <a:p>
            <a:endParaRPr lang="en-US" dirty="0"/>
          </a:p>
        </p:txBody>
      </p:sp>
    </p:spTree>
    <p:extLst>
      <p:ext uri="{BB962C8B-B14F-4D97-AF65-F5344CB8AC3E}">
        <p14:creationId xmlns:p14="http://schemas.microsoft.com/office/powerpoint/2010/main" val="408783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Generation of Code from DAGs</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790056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Generation of Code from DAGs</a:t>
            </a:r>
          </a:p>
        </p:txBody>
      </p:sp>
      <p:sp>
        <p:nvSpPr>
          <p:cNvPr id="3" name="Content Placeholder 2"/>
          <p:cNvSpPr>
            <a:spLocks noGrp="1"/>
          </p:cNvSpPr>
          <p:nvPr>
            <p:ph idx="1"/>
          </p:nvPr>
        </p:nvSpPr>
        <p:spPr/>
        <p:txBody>
          <a:bodyPr/>
          <a:lstStyle/>
          <a:p>
            <a:r>
              <a:rPr lang="en-US" dirty="0"/>
              <a:t>Methods generating code from DAGs are:</a:t>
            </a:r>
          </a:p>
          <a:p>
            <a:pPr marL="914400" lvl="0" indent="-457200">
              <a:buFont typeface="+mj-lt"/>
              <a:buAutoNum type="arabicPeriod"/>
            </a:pPr>
            <a:r>
              <a:rPr lang="en-US" dirty="0">
                <a:solidFill>
                  <a:schemeClr val="accent1">
                    <a:lumMod val="75000"/>
                  </a:schemeClr>
                </a:solidFill>
              </a:rPr>
              <a:t> </a:t>
            </a:r>
            <a:r>
              <a:rPr lang="en-US" dirty="0">
                <a:solidFill>
                  <a:srgbClr val="0E47A1"/>
                </a:solidFill>
              </a:rPr>
              <a:t>Rearranging Order</a:t>
            </a:r>
          </a:p>
          <a:p>
            <a:pPr marL="914400" lvl="0" indent="-457200">
              <a:buFont typeface="+mj-lt"/>
              <a:buAutoNum type="arabicPeriod"/>
            </a:pPr>
            <a:r>
              <a:rPr lang="en-US" dirty="0">
                <a:solidFill>
                  <a:srgbClr val="0E47A1"/>
                </a:solidFill>
              </a:rPr>
              <a:t> Heuristic ordering</a:t>
            </a:r>
          </a:p>
          <a:p>
            <a:pPr marL="914400" lvl="0" indent="-457200">
              <a:buFont typeface="+mj-lt"/>
              <a:buAutoNum type="arabicPeriod"/>
            </a:pPr>
            <a:r>
              <a:rPr lang="en-US" dirty="0">
                <a:solidFill>
                  <a:srgbClr val="0E47A1"/>
                </a:solidFill>
              </a:rPr>
              <a:t> Labeling algorithm</a:t>
            </a:r>
          </a:p>
        </p:txBody>
      </p:sp>
    </p:spTree>
    <p:extLst>
      <p:ext uri="{BB962C8B-B14F-4D97-AF65-F5344CB8AC3E}">
        <p14:creationId xmlns:p14="http://schemas.microsoft.com/office/powerpoint/2010/main" val="4153320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Rearranging Order</a:t>
            </a:r>
          </a:p>
        </p:txBody>
      </p:sp>
      <p:sp>
        <p:nvSpPr>
          <p:cNvPr id="3" name="Content Placeholder 2"/>
          <p:cNvSpPr>
            <a:spLocks noGrp="1"/>
          </p:cNvSpPr>
          <p:nvPr>
            <p:ph idx="1"/>
          </p:nvPr>
        </p:nvSpPr>
        <p:spPr/>
        <p:txBody>
          <a:bodyPr/>
          <a:lstStyle/>
          <a:p>
            <a:pPr lvl="0"/>
            <a:r>
              <a:rPr lang="en-US" dirty="0"/>
              <a:t>The order of three address code affects the cost of the object code being generated. </a:t>
            </a:r>
          </a:p>
          <a:p>
            <a:pPr lvl="0"/>
            <a:r>
              <a:rPr lang="en-US" dirty="0"/>
              <a:t>By changing the order in which computations are done we can obtain the object code with minimum cost.</a:t>
            </a:r>
          </a:p>
          <a:p>
            <a:pPr lvl="0"/>
            <a:r>
              <a:rPr lang="en-US" dirty="0"/>
              <a:t>Example:</a:t>
            </a:r>
          </a:p>
          <a:p>
            <a:endParaRPr lang="en-US" dirty="0"/>
          </a:p>
        </p:txBody>
      </p:sp>
      <p:sp>
        <p:nvSpPr>
          <p:cNvPr id="4" name="Rectangle 3"/>
          <p:cNvSpPr/>
          <p:nvPr/>
        </p:nvSpPr>
        <p:spPr>
          <a:xfrm>
            <a:off x="427053" y="2657286"/>
            <a:ext cx="2724557" cy="2667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t1:=</a:t>
            </a:r>
            <a:r>
              <a:rPr lang="en-US" sz="2400" dirty="0" err="1">
                <a:solidFill>
                  <a:schemeClr val="tx1"/>
                </a:solidFill>
              </a:rPr>
              <a:t>a+b</a:t>
            </a:r>
            <a:endParaRPr lang="en-US" sz="2400" dirty="0">
              <a:solidFill>
                <a:schemeClr val="tx1"/>
              </a:solidFill>
            </a:endParaRPr>
          </a:p>
          <a:p>
            <a:r>
              <a:rPr lang="en-US" sz="2400" dirty="0">
                <a:solidFill>
                  <a:schemeClr val="tx1"/>
                </a:solidFill>
              </a:rPr>
              <a:t>t2:=</a:t>
            </a:r>
            <a:r>
              <a:rPr lang="en-US" sz="2400" dirty="0" err="1">
                <a:solidFill>
                  <a:schemeClr val="tx1"/>
                </a:solidFill>
              </a:rPr>
              <a:t>c+d</a:t>
            </a:r>
            <a:endParaRPr lang="en-US" sz="2400" dirty="0">
              <a:solidFill>
                <a:schemeClr val="tx1"/>
              </a:solidFill>
            </a:endParaRPr>
          </a:p>
          <a:p>
            <a:r>
              <a:rPr lang="en-US" sz="2400" dirty="0">
                <a:solidFill>
                  <a:schemeClr val="tx1"/>
                </a:solidFill>
              </a:rPr>
              <a:t>t3:=e-t2</a:t>
            </a:r>
          </a:p>
          <a:p>
            <a:r>
              <a:rPr lang="en-US" sz="2400" dirty="0">
                <a:solidFill>
                  <a:schemeClr val="tx1"/>
                </a:solidFill>
              </a:rPr>
              <a:t>t4:=t1-t3</a:t>
            </a:r>
          </a:p>
          <a:p>
            <a:r>
              <a:rPr lang="en-US" sz="2400" dirty="0">
                <a:solidFill>
                  <a:srgbClr val="0E47A1"/>
                </a:solidFill>
              </a:rPr>
              <a:t>Three Address Code</a:t>
            </a:r>
          </a:p>
        </p:txBody>
      </p:sp>
      <mc:AlternateContent xmlns:mc="http://schemas.openxmlformats.org/markup-compatibility/2006" xmlns:a14="http://schemas.microsoft.com/office/drawing/2010/main">
        <mc:Choice Requires="a14">
          <p:sp>
            <p:nvSpPr>
              <p:cNvPr id="5" name="Oval 4"/>
              <p:cNvSpPr/>
              <p:nvPr/>
            </p:nvSpPr>
            <p:spPr>
              <a:xfrm>
                <a:off x="5097991" y="4334063"/>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5" name="Oval 4"/>
              <p:cNvSpPr>
                <a:spLocks noRot="1" noChangeAspect="1" noMove="1" noResize="1" noEditPoints="1" noAdjustHandles="1" noChangeArrowheads="1" noChangeShapeType="1" noTextEdit="1"/>
              </p:cNvSpPr>
              <p:nvPr/>
            </p:nvSpPr>
            <p:spPr>
              <a:xfrm>
                <a:off x="5097991" y="4334063"/>
                <a:ext cx="556279" cy="509588"/>
              </a:xfrm>
              <a:prstGeom prst="ellipse">
                <a:avLst/>
              </a:prstGeom>
              <a:blipFill rotWithShape="0">
                <a:blip r:embed="rId2"/>
                <a:stretch>
                  <a:fillRect/>
                </a:stretch>
              </a:blipFill>
              <a:ln>
                <a:solidFill>
                  <a:schemeClr val="tx1"/>
                </a:solidFill>
              </a:ln>
            </p:spPr>
            <p:txBody>
              <a:bodyPr/>
              <a:lstStyle/>
              <a:p>
                <a:r>
                  <a:rPr lang="en-US">
                    <a:noFill/>
                  </a:rPr>
                  <a:t> </a:t>
                </a:r>
              </a:p>
            </p:txBody>
          </p:sp>
        </mc:Fallback>
      </mc:AlternateContent>
      <p:cxnSp>
        <p:nvCxnSpPr>
          <p:cNvPr id="6" name="Straight Connector 5"/>
          <p:cNvCxnSpPr/>
          <p:nvPr/>
        </p:nvCxnSpPr>
        <p:spPr>
          <a:xfrm flipV="1">
            <a:off x="4879848" y="4797600"/>
            <a:ext cx="328184" cy="362375"/>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488946" y="4704305"/>
            <a:ext cx="493208" cy="427945"/>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683848" y="5074041"/>
            <a:ext cx="374335"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mj-lt"/>
              </a:rPr>
              <a:t>a</a:t>
            </a:r>
            <a:endParaRPr lang="en-US" b="1" baseline="-25000" dirty="0">
              <a:solidFill>
                <a:srgbClr val="C00000"/>
              </a:solidFill>
              <a:latin typeface="+mj-lt"/>
            </a:endParaRPr>
          </a:p>
        </p:txBody>
      </p:sp>
      <p:sp>
        <p:nvSpPr>
          <p:cNvPr id="9" name="Rectangle 8"/>
          <p:cNvSpPr/>
          <p:nvPr/>
        </p:nvSpPr>
        <p:spPr>
          <a:xfrm>
            <a:off x="5866771" y="5083779"/>
            <a:ext cx="312384"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C00000"/>
                </a:solidFill>
                <a:latin typeface="+mj-lt"/>
              </a:rPr>
              <a:t>b</a:t>
            </a:r>
            <a:endParaRPr lang="en-US" b="1" dirty="0">
              <a:solidFill>
                <a:srgbClr val="C00000"/>
              </a:solidFill>
              <a:latin typeface="+mj-lt"/>
            </a:endParaRPr>
          </a:p>
        </p:txBody>
      </p:sp>
      <mc:AlternateContent xmlns:mc="http://schemas.openxmlformats.org/markup-compatibility/2006" xmlns:a14="http://schemas.microsoft.com/office/drawing/2010/main">
        <mc:Choice Requires="a14">
          <p:sp>
            <p:nvSpPr>
              <p:cNvPr id="10" name="Oval 9"/>
              <p:cNvSpPr/>
              <p:nvPr/>
            </p:nvSpPr>
            <p:spPr>
              <a:xfrm>
                <a:off x="7558340" y="4619817"/>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10" name="Oval 9"/>
              <p:cNvSpPr>
                <a:spLocks noRot="1" noChangeAspect="1" noMove="1" noResize="1" noEditPoints="1" noAdjustHandles="1" noChangeArrowheads="1" noChangeShapeType="1" noTextEdit="1"/>
              </p:cNvSpPr>
              <p:nvPr/>
            </p:nvSpPr>
            <p:spPr>
              <a:xfrm>
                <a:off x="7558340" y="4619817"/>
                <a:ext cx="556279" cy="509588"/>
              </a:xfrm>
              <a:prstGeom prst="ellipse">
                <a:avLst/>
              </a:prstGeom>
              <a:blipFill rotWithShape="0">
                <a:blip r:embed="rId3"/>
                <a:stretch>
                  <a:fillRect/>
                </a:stretch>
              </a:blipFill>
              <a:ln>
                <a:solidFill>
                  <a:schemeClr val="tx1"/>
                </a:solidFill>
              </a:ln>
            </p:spPr>
            <p:txBody>
              <a:bodyPr/>
              <a:lstStyle/>
              <a:p>
                <a:r>
                  <a:rPr lang="en-US">
                    <a:noFill/>
                  </a:rPr>
                  <a:t> </a:t>
                </a:r>
              </a:p>
            </p:txBody>
          </p:sp>
        </mc:Fallback>
      </mc:AlternateContent>
      <p:cxnSp>
        <p:nvCxnSpPr>
          <p:cNvPr id="11" name="Straight Connector 10"/>
          <p:cNvCxnSpPr/>
          <p:nvPr/>
        </p:nvCxnSpPr>
        <p:spPr>
          <a:xfrm flipV="1">
            <a:off x="7340197" y="5083354"/>
            <a:ext cx="328184" cy="362375"/>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949295" y="4990059"/>
            <a:ext cx="493208" cy="427945"/>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144798" y="5394237"/>
            <a:ext cx="374335"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mj-lt"/>
              </a:rPr>
              <a:t>c</a:t>
            </a:r>
            <a:endParaRPr lang="en-US" b="1" baseline="-25000" dirty="0">
              <a:solidFill>
                <a:srgbClr val="C00000"/>
              </a:solidFill>
              <a:latin typeface="+mj-lt"/>
            </a:endParaRPr>
          </a:p>
        </p:txBody>
      </p:sp>
      <p:sp>
        <p:nvSpPr>
          <p:cNvPr id="14" name="Rectangle 13"/>
          <p:cNvSpPr/>
          <p:nvPr/>
        </p:nvSpPr>
        <p:spPr>
          <a:xfrm>
            <a:off x="8312728" y="5394237"/>
            <a:ext cx="312384"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mj-lt"/>
              </a:rPr>
              <a:t>d</a:t>
            </a:r>
          </a:p>
        </p:txBody>
      </p:sp>
      <mc:AlternateContent xmlns:mc="http://schemas.openxmlformats.org/markup-compatibility/2006" xmlns:a14="http://schemas.microsoft.com/office/drawing/2010/main">
        <mc:Choice Requires="a14">
          <p:sp>
            <p:nvSpPr>
              <p:cNvPr id="15" name="Oval 14"/>
              <p:cNvSpPr/>
              <p:nvPr/>
            </p:nvSpPr>
            <p:spPr>
              <a:xfrm>
                <a:off x="6866659" y="3837621"/>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15" name="Oval 14"/>
              <p:cNvSpPr>
                <a:spLocks noRot="1" noChangeAspect="1" noMove="1" noResize="1" noEditPoints="1" noAdjustHandles="1" noChangeArrowheads="1" noChangeShapeType="1" noTextEdit="1"/>
              </p:cNvSpPr>
              <p:nvPr/>
            </p:nvSpPr>
            <p:spPr>
              <a:xfrm>
                <a:off x="6866659" y="3837621"/>
                <a:ext cx="556279" cy="509588"/>
              </a:xfrm>
              <a:prstGeom prst="ellipse">
                <a:avLst/>
              </a:prstGeom>
              <a:blipFill rotWithShape="0">
                <a:blip r:embed="rId4"/>
                <a:stretch>
                  <a:fillRect/>
                </a:stretch>
              </a:blipFill>
              <a:ln>
                <a:solidFill>
                  <a:schemeClr val="tx1"/>
                </a:solidFill>
              </a:ln>
            </p:spPr>
            <p:txBody>
              <a:bodyPr/>
              <a:lstStyle/>
              <a:p>
                <a:r>
                  <a:rPr lang="en-US">
                    <a:noFill/>
                  </a:rPr>
                  <a:t> </a:t>
                </a:r>
              </a:p>
            </p:txBody>
          </p:sp>
        </mc:Fallback>
      </mc:AlternateContent>
      <p:cxnSp>
        <p:nvCxnSpPr>
          <p:cNvPr id="16" name="Straight Connector 15"/>
          <p:cNvCxnSpPr/>
          <p:nvPr/>
        </p:nvCxnSpPr>
        <p:spPr>
          <a:xfrm flipV="1">
            <a:off x="6648516" y="4301158"/>
            <a:ext cx="328184" cy="362375"/>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257614" y="4207863"/>
            <a:ext cx="493208" cy="427945"/>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433897" y="4607100"/>
            <a:ext cx="374335"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mj-lt"/>
              </a:rPr>
              <a:t>e</a:t>
            </a:r>
            <a:endParaRPr lang="en-US" b="1" baseline="-25000" dirty="0">
              <a:solidFill>
                <a:srgbClr val="C00000"/>
              </a:solidFill>
              <a:latin typeface="+mj-lt"/>
            </a:endParaRPr>
          </a:p>
        </p:txBody>
      </p:sp>
      <mc:AlternateContent xmlns:mc="http://schemas.openxmlformats.org/markup-compatibility/2006" xmlns:a14="http://schemas.microsoft.com/office/drawing/2010/main">
        <mc:Choice Requires="a14">
          <p:sp>
            <p:nvSpPr>
              <p:cNvPr id="19" name="Oval 18"/>
              <p:cNvSpPr/>
              <p:nvPr/>
            </p:nvSpPr>
            <p:spPr>
              <a:xfrm>
                <a:off x="6188639" y="3247406"/>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19" name="Oval 18"/>
              <p:cNvSpPr>
                <a:spLocks noRot="1" noChangeAspect="1" noMove="1" noResize="1" noEditPoints="1" noAdjustHandles="1" noChangeArrowheads="1" noChangeShapeType="1" noTextEdit="1"/>
              </p:cNvSpPr>
              <p:nvPr/>
            </p:nvSpPr>
            <p:spPr>
              <a:xfrm>
                <a:off x="6188639" y="3247406"/>
                <a:ext cx="556279" cy="509588"/>
              </a:xfrm>
              <a:prstGeom prst="ellipse">
                <a:avLst/>
              </a:prstGeom>
              <a:blipFill rotWithShape="0">
                <a:blip r:embed="rId5"/>
                <a:stretch>
                  <a:fillRect/>
                </a:stretch>
              </a:blipFill>
              <a:ln>
                <a:solidFill>
                  <a:schemeClr val="tx1"/>
                </a:solidFill>
              </a:ln>
            </p:spPr>
            <p:txBody>
              <a:bodyPr/>
              <a:lstStyle/>
              <a:p>
                <a:r>
                  <a:rPr lang="en-US">
                    <a:noFill/>
                  </a:rPr>
                  <a:t> </a:t>
                </a:r>
              </a:p>
            </p:txBody>
          </p:sp>
        </mc:Fallback>
      </mc:AlternateContent>
      <p:cxnSp>
        <p:nvCxnSpPr>
          <p:cNvPr id="20" name="Straight Connector 19"/>
          <p:cNvCxnSpPr>
            <a:stCxn id="19" idx="3"/>
            <a:endCxn id="5" idx="7"/>
          </p:cNvCxnSpPr>
          <p:nvPr/>
        </p:nvCxnSpPr>
        <p:spPr>
          <a:xfrm flipH="1">
            <a:off x="5572805" y="3682367"/>
            <a:ext cx="697299" cy="726323"/>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9" idx="5"/>
            <a:endCxn id="15" idx="1"/>
          </p:cNvCxnSpPr>
          <p:nvPr/>
        </p:nvCxnSpPr>
        <p:spPr>
          <a:xfrm>
            <a:off x="6663453" y="3682367"/>
            <a:ext cx="284671" cy="229881"/>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5048248" y="3945113"/>
            <a:ext cx="412970" cy="4116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mj-lt"/>
              </a:rPr>
              <a:t>t1</a:t>
            </a:r>
            <a:endParaRPr lang="en-US" b="1" baseline="-25000" dirty="0">
              <a:solidFill>
                <a:srgbClr val="C00000"/>
              </a:solidFill>
              <a:latin typeface="+mj-lt"/>
            </a:endParaRPr>
          </a:p>
        </p:txBody>
      </p:sp>
      <p:sp>
        <p:nvSpPr>
          <p:cNvPr id="23" name="Rectangle 22"/>
          <p:cNvSpPr/>
          <p:nvPr/>
        </p:nvSpPr>
        <p:spPr>
          <a:xfrm>
            <a:off x="8087960" y="4588857"/>
            <a:ext cx="41297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mj-lt"/>
              </a:rPr>
              <a:t>t2</a:t>
            </a:r>
            <a:endParaRPr lang="en-US" b="1" baseline="-25000" dirty="0">
              <a:solidFill>
                <a:srgbClr val="C00000"/>
              </a:solidFill>
              <a:latin typeface="+mj-lt"/>
            </a:endParaRPr>
          </a:p>
        </p:txBody>
      </p:sp>
      <p:sp>
        <p:nvSpPr>
          <p:cNvPr id="24" name="Rectangle 23"/>
          <p:cNvSpPr/>
          <p:nvPr/>
        </p:nvSpPr>
        <p:spPr>
          <a:xfrm>
            <a:off x="7434596" y="3800286"/>
            <a:ext cx="41297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mj-lt"/>
              </a:rPr>
              <a:t>t3</a:t>
            </a:r>
            <a:endParaRPr lang="en-US" b="1" baseline="-25000" dirty="0">
              <a:solidFill>
                <a:srgbClr val="C00000"/>
              </a:solidFill>
              <a:latin typeface="+mj-lt"/>
            </a:endParaRPr>
          </a:p>
        </p:txBody>
      </p:sp>
      <p:sp>
        <p:nvSpPr>
          <p:cNvPr id="25" name="Rectangle 24"/>
          <p:cNvSpPr/>
          <p:nvPr/>
        </p:nvSpPr>
        <p:spPr>
          <a:xfrm>
            <a:off x="6724733" y="3200400"/>
            <a:ext cx="41297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mj-lt"/>
              </a:rPr>
              <a:t>t4</a:t>
            </a:r>
            <a:endParaRPr lang="en-US" b="1" baseline="-25000" dirty="0">
              <a:solidFill>
                <a:srgbClr val="C00000"/>
              </a:solidFill>
              <a:latin typeface="+mj-lt"/>
            </a:endParaRPr>
          </a:p>
        </p:txBody>
      </p:sp>
    </p:spTree>
    <p:extLst>
      <p:ext uri="{BB962C8B-B14F-4D97-AF65-F5344CB8AC3E}">
        <p14:creationId xmlns:p14="http://schemas.microsoft.com/office/powerpoint/2010/main" val="334447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00"/>
                                        <p:tgtEl>
                                          <p:spTgt spid="8"/>
                                        </p:tgtEl>
                                      </p:cBhvr>
                                    </p:animEffect>
                                  </p:childTnLst>
                                </p:cTn>
                              </p:par>
                              <p:par>
                                <p:cTn id="24" presetID="22" presetClass="entr" presetSubtype="4"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down)">
                                      <p:cBhvr>
                                        <p:cTn id="26" dur="500"/>
                                        <p:tgtEl>
                                          <p:spTgt spid="6"/>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down)">
                                      <p:cBhvr>
                                        <p:cTn id="29" dur="500"/>
                                        <p:tgtEl>
                                          <p:spTgt spid="5"/>
                                        </p:tgtEl>
                                      </p:cBhvr>
                                    </p:animEffect>
                                  </p:childTnLst>
                                </p:cTn>
                              </p:par>
                              <p:par>
                                <p:cTn id="30" presetID="22" presetClass="entr" presetSubtype="4"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00"/>
                                        <p:tgtEl>
                                          <p:spTgt spid="7"/>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down)">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down)">
                                      <p:cBhvr>
                                        <p:cTn id="44" dur="500"/>
                                        <p:tgtEl>
                                          <p:spTgt spid="10"/>
                                        </p:tgtEl>
                                      </p:cBhvr>
                                    </p:animEffect>
                                  </p:childTnLst>
                                </p:cTn>
                              </p:par>
                              <p:par>
                                <p:cTn id="45" presetID="22" presetClass="entr" presetSubtype="4"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down)">
                                      <p:cBhvr>
                                        <p:cTn id="47" dur="500"/>
                                        <p:tgtEl>
                                          <p:spTgt spid="11"/>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wipe(down)">
                                      <p:cBhvr>
                                        <p:cTn id="50" dur="500"/>
                                        <p:tgtEl>
                                          <p:spTgt spid="13"/>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down)">
                                      <p:cBhvr>
                                        <p:cTn id="53" dur="500"/>
                                        <p:tgtEl>
                                          <p:spTgt spid="14"/>
                                        </p:tgtEl>
                                      </p:cBhvr>
                                    </p:animEffect>
                                  </p:childTnLst>
                                </p:cTn>
                              </p:par>
                              <p:par>
                                <p:cTn id="54" presetID="22" presetClass="entr" presetSubtype="4" fill="hold" nodeType="with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wipe(down)">
                                      <p:cBhvr>
                                        <p:cTn id="56" dur="500"/>
                                        <p:tgtEl>
                                          <p:spTgt spid="12"/>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wipe(down)">
                                      <p:cBhvr>
                                        <p:cTn id="65" dur="500"/>
                                        <p:tgtEl>
                                          <p:spTgt spid="18"/>
                                        </p:tgtEl>
                                      </p:cBhvr>
                                    </p:animEffect>
                                  </p:childTnLst>
                                </p:cTn>
                              </p:par>
                              <p:par>
                                <p:cTn id="66" presetID="22" presetClass="entr" presetSubtype="4" fill="hold" nodeType="with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wipe(down)">
                                      <p:cBhvr>
                                        <p:cTn id="68" dur="500"/>
                                        <p:tgtEl>
                                          <p:spTgt spid="16"/>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wipe(down)">
                                      <p:cBhvr>
                                        <p:cTn id="71" dur="500"/>
                                        <p:tgtEl>
                                          <p:spTgt spid="15"/>
                                        </p:tgtEl>
                                      </p:cBhvr>
                                    </p:animEffect>
                                  </p:childTnLst>
                                </p:cTn>
                              </p:par>
                              <p:par>
                                <p:cTn id="72" presetID="22" presetClass="entr" presetSubtype="4" fill="hold"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wipe(down)">
                                      <p:cBhvr>
                                        <p:cTn id="74" dur="500"/>
                                        <p:tgtEl>
                                          <p:spTgt spid="17"/>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nodeType="click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wipe(down)">
                                      <p:cBhvr>
                                        <p:cTn id="83" dur="500"/>
                                        <p:tgtEl>
                                          <p:spTgt spid="20"/>
                                        </p:tgtEl>
                                      </p:cBhvr>
                                    </p:animEffect>
                                  </p:childTnLst>
                                </p:cTn>
                              </p:par>
                              <p:par>
                                <p:cTn id="84" presetID="22" presetClass="entr" presetSubtype="4" fill="hold" nodeType="withEffect">
                                  <p:stCondLst>
                                    <p:cond delay="0"/>
                                  </p:stCondLst>
                                  <p:childTnLst>
                                    <p:set>
                                      <p:cBhvr>
                                        <p:cTn id="85" dur="1" fill="hold">
                                          <p:stCondLst>
                                            <p:cond delay="0"/>
                                          </p:stCondLst>
                                        </p:cTn>
                                        <p:tgtEl>
                                          <p:spTgt spid="21"/>
                                        </p:tgtEl>
                                        <p:attrNameLst>
                                          <p:attrName>style.visibility</p:attrName>
                                        </p:attrNameLst>
                                      </p:cBhvr>
                                      <p:to>
                                        <p:strVal val="visible"/>
                                      </p:to>
                                    </p:set>
                                    <p:animEffect transition="in" filter="wipe(down)">
                                      <p:cBhvr>
                                        <p:cTn id="86" dur="500"/>
                                        <p:tgtEl>
                                          <p:spTgt spid="21"/>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19"/>
                                        </p:tgtEl>
                                        <p:attrNameLst>
                                          <p:attrName>style.visibility</p:attrName>
                                        </p:attrNameLst>
                                      </p:cBhvr>
                                      <p:to>
                                        <p:strVal val="visible"/>
                                      </p:to>
                                    </p:set>
                                    <p:animEffect transition="in" filter="wipe(down)">
                                      <p:cBhvr>
                                        <p:cTn id="89" dur="500"/>
                                        <p:tgtEl>
                                          <p:spTgt spid="19"/>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8" grpId="0"/>
      <p:bldP spid="9" grpId="0"/>
      <p:bldP spid="10" grpId="0" animBg="1"/>
      <p:bldP spid="13" grpId="0"/>
      <p:bldP spid="14" grpId="0"/>
      <p:bldP spid="15" grpId="0" animBg="1"/>
      <p:bldP spid="18" grpId="0"/>
      <p:bldP spid="19" grpId="0" animBg="1"/>
      <p:bldP spid="22" grpId="0"/>
      <p:bldP spid="23" grpId="0"/>
      <p:bldP spid="24" grpId="0"/>
      <p:bldP spid="2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Rearranging Order</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533400" y="647700"/>
            <a:ext cx="2419350" cy="2667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t1:=</a:t>
            </a:r>
            <a:r>
              <a:rPr lang="en-US" sz="2200" dirty="0" err="1">
                <a:solidFill>
                  <a:schemeClr val="tx1"/>
                </a:solidFill>
              </a:rPr>
              <a:t>a+b</a:t>
            </a:r>
            <a:endParaRPr lang="en-US" sz="2200" dirty="0">
              <a:solidFill>
                <a:schemeClr val="tx1"/>
              </a:solidFill>
            </a:endParaRPr>
          </a:p>
          <a:p>
            <a:r>
              <a:rPr lang="en-US" sz="2200" dirty="0">
                <a:solidFill>
                  <a:schemeClr val="tx1"/>
                </a:solidFill>
              </a:rPr>
              <a:t>t2:=</a:t>
            </a:r>
            <a:r>
              <a:rPr lang="en-US" sz="2200" dirty="0" err="1">
                <a:solidFill>
                  <a:schemeClr val="tx1"/>
                </a:solidFill>
              </a:rPr>
              <a:t>c+d</a:t>
            </a:r>
            <a:endParaRPr lang="en-US" sz="2200" dirty="0">
              <a:solidFill>
                <a:schemeClr val="tx1"/>
              </a:solidFill>
            </a:endParaRPr>
          </a:p>
          <a:p>
            <a:r>
              <a:rPr lang="en-US" sz="2200" dirty="0">
                <a:solidFill>
                  <a:schemeClr val="tx1"/>
                </a:solidFill>
              </a:rPr>
              <a:t>t3:=e-t2</a:t>
            </a:r>
          </a:p>
          <a:p>
            <a:r>
              <a:rPr lang="en-US" sz="2200" dirty="0">
                <a:solidFill>
                  <a:schemeClr val="tx1"/>
                </a:solidFill>
              </a:rPr>
              <a:t>t4:=t1-t3</a:t>
            </a:r>
          </a:p>
          <a:p>
            <a:r>
              <a:rPr lang="en-US" sz="2000" b="1" dirty="0">
                <a:solidFill>
                  <a:srgbClr val="0E47A1"/>
                </a:solidFill>
              </a:rPr>
              <a:t>Three Address Code</a:t>
            </a:r>
          </a:p>
        </p:txBody>
      </p:sp>
      <p:sp>
        <p:nvSpPr>
          <p:cNvPr id="5" name="Rectangle 4"/>
          <p:cNvSpPr/>
          <p:nvPr/>
        </p:nvSpPr>
        <p:spPr>
          <a:xfrm>
            <a:off x="3009900" y="2209800"/>
            <a:ext cx="2971800" cy="3886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MOV a, R0</a:t>
            </a:r>
          </a:p>
          <a:p>
            <a:r>
              <a:rPr lang="en-US" sz="2400" dirty="0">
                <a:solidFill>
                  <a:schemeClr val="tx1"/>
                </a:solidFill>
              </a:rPr>
              <a:t>ADD b, R0</a:t>
            </a:r>
          </a:p>
          <a:p>
            <a:r>
              <a:rPr lang="en-US" sz="2400" dirty="0">
                <a:solidFill>
                  <a:schemeClr val="tx1"/>
                </a:solidFill>
              </a:rPr>
              <a:t>MOV c, R1</a:t>
            </a:r>
          </a:p>
          <a:p>
            <a:r>
              <a:rPr lang="en-US" sz="2400" dirty="0">
                <a:solidFill>
                  <a:schemeClr val="tx1"/>
                </a:solidFill>
              </a:rPr>
              <a:t>ADD d, R1</a:t>
            </a:r>
          </a:p>
          <a:p>
            <a:r>
              <a:rPr lang="en-US" sz="2400" dirty="0">
                <a:solidFill>
                  <a:schemeClr val="tx1"/>
                </a:solidFill>
              </a:rPr>
              <a:t>MOV R0, t1</a:t>
            </a:r>
          </a:p>
          <a:p>
            <a:r>
              <a:rPr lang="en-US" sz="2400" dirty="0">
                <a:solidFill>
                  <a:schemeClr val="tx1"/>
                </a:solidFill>
              </a:rPr>
              <a:t>MOV e, R0</a:t>
            </a:r>
          </a:p>
          <a:p>
            <a:r>
              <a:rPr lang="en-US" sz="2400" dirty="0">
                <a:solidFill>
                  <a:schemeClr val="tx1"/>
                </a:solidFill>
              </a:rPr>
              <a:t>SUB R1, R0</a:t>
            </a:r>
          </a:p>
          <a:p>
            <a:r>
              <a:rPr lang="en-US" sz="2400" dirty="0">
                <a:solidFill>
                  <a:schemeClr val="tx1"/>
                </a:solidFill>
              </a:rPr>
              <a:t>MOV t1, R1</a:t>
            </a:r>
          </a:p>
          <a:p>
            <a:r>
              <a:rPr lang="en-US" sz="2400" dirty="0">
                <a:solidFill>
                  <a:schemeClr val="tx1"/>
                </a:solidFill>
              </a:rPr>
              <a:t>SUB R0, R1</a:t>
            </a:r>
          </a:p>
          <a:p>
            <a:r>
              <a:rPr lang="en-US" sz="2400" dirty="0">
                <a:solidFill>
                  <a:schemeClr val="tx1"/>
                </a:solidFill>
              </a:rPr>
              <a:t>MOV R1, t4</a:t>
            </a:r>
          </a:p>
          <a:p>
            <a:r>
              <a:rPr lang="en-US" sz="2400" b="1" dirty="0">
                <a:solidFill>
                  <a:srgbClr val="0E47A1"/>
                </a:solidFill>
              </a:rPr>
              <a:t>Assembly Code</a:t>
            </a:r>
            <a:endParaRPr lang="en-US" sz="2200" b="1" dirty="0">
              <a:solidFill>
                <a:srgbClr val="0E47A1"/>
              </a:solidFill>
            </a:endParaRPr>
          </a:p>
        </p:txBody>
      </p:sp>
      <p:sp>
        <p:nvSpPr>
          <p:cNvPr id="6" name="Rectangle 5"/>
          <p:cNvSpPr/>
          <p:nvPr/>
        </p:nvSpPr>
        <p:spPr>
          <a:xfrm>
            <a:off x="4743450" y="680803"/>
            <a:ext cx="2419350" cy="2667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t2:=</a:t>
            </a:r>
            <a:r>
              <a:rPr lang="en-US" sz="2400" dirty="0" err="1">
                <a:solidFill>
                  <a:schemeClr val="tx1"/>
                </a:solidFill>
              </a:rPr>
              <a:t>c+d</a:t>
            </a:r>
            <a:endParaRPr lang="en-US" sz="2400" dirty="0">
              <a:solidFill>
                <a:schemeClr val="tx1"/>
              </a:solidFill>
            </a:endParaRPr>
          </a:p>
          <a:p>
            <a:r>
              <a:rPr lang="en-US" sz="2400" dirty="0">
                <a:solidFill>
                  <a:schemeClr val="tx1"/>
                </a:solidFill>
              </a:rPr>
              <a:t>t3:=e-t2</a:t>
            </a:r>
          </a:p>
          <a:p>
            <a:r>
              <a:rPr lang="en-US" sz="2400" dirty="0">
                <a:solidFill>
                  <a:schemeClr val="tx1"/>
                </a:solidFill>
              </a:rPr>
              <a:t>t1:=</a:t>
            </a:r>
            <a:r>
              <a:rPr lang="en-US" sz="2400" dirty="0" err="1">
                <a:solidFill>
                  <a:schemeClr val="tx1"/>
                </a:solidFill>
              </a:rPr>
              <a:t>a+b</a:t>
            </a:r>
            <a:endParaRPr lang="en-US" sz="2400" dirty="0">
              <a:solidFill>
                <a:schemeClr val="tx1"/>
              </a:solidFill>
            </a:endParaRPr>
          </a:p>
          <a:p>
            <a:r>
              <a:rPr lang="en-US" sz="2400" dirty="0">
                <a:solidFill>
                  <a:schemeClr val="tx1"/>
                </a:solidFill>
              </a:rPr>
              <a:t>t4:=t1-t3</a:t>
            </a:r>
          </a:p>
          <a:p>
            <a:r>
              <a:rPr lang="en-US" sz="2000" b="1" dirty="0">
                <a:solidFill>
                  <a:srgbClr val="0E47A1"/>
                </a:solidFill>
              </a:rPr>
              <a:t>Three Address Code</a:t>
            </a:r>
          </a:p>
        </p:txBody>
      </p:sp>
      <p:sp>
        <p:nvSpPr>
          <p:cNvPr id="7" name="Rectangle 6"/>
          <p:cNvSpPr/>
          <p:nvPr/>
        </p:nvSpPr>
        <p:spPr>
          <a:xfrm>
            <a:off x="6943725" y="2514600"/>
            <a:ext cx="2971800" cy="3886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MOV c, R0</a:t>
            </a:r>
          </a:p>
          <a:p>
            <a:r>
              <a:rPr lang="en-US" sz="2400" dirty="0">
                <a:solidFill>
                  <a:schemeClr val="tx1"/>
                </a:solidFill>
              </a:rPr>
              <a:t>ADD d, R0</a:t>
            </a:r>
          </a:p>
          <a:p>
            <a:r>
              <a:rPr lang="en-US" sz="2400" dirty="0">
                <a:solidFill>
                  <a:schemeClr val="tx1"/>
                </a:solidFill>
              </a:rPr>
              <a:t>MOV e, R1</a:t>
            </a:r>
          </a:p>
          <a:p>
            <a:r>
              <a:rPr lang="en-US" sz="2400" dirty="0">
                <a:solidFill>
                  <a:schemeClr val="tx1"/>
                </a:solidFill>
              </a:rPr>
              <a:t>SUB R0, R1</a:t>
            </a:r>
          </a:p>
          <a:p>
            <a:r>
              <a:rPr lang="en-US" sz="2400" dirty="0">
                <a:solidFill>
                  <a:schemeClr val="tx1"/>
                </a:solidFill>
              </a:rPr>
              <a:t>MOV a, R0</a:t>
            </a:r>
          </a:p>
          <a:p>
            <a:r>
              <a:rPr lang="en-US" sz="2400" dirty="0">
                <a:solidFill>
                  <a:schemeClr val="tx1"/>
                </a:solidFill>
              </a:rPr>
              <a:t>ADD b, R0</a:t>
            </a:r>
          </a:p>
          <a:p>
            <a:r>
              <a:rPr lang="en-US" sz="2400" dirty="0">
                <a:solidFill>
                  <a:schemeClr val="tx1"/>
                </a:solidFill>
              </a:rPr>
              <a:t>SUB R1, R0</a:t>
            </a:r>
          </a:p>
          <a:p>
            <a:r>
              <a:rPr lang="en-US" sz="2400" dirty="0">
                <a:solidFill>
                  <a:schemeClr val="tx1"/>
                </a:solidFill>
              </a:rPr>
              <a:t>MOV R0, t4</a:t>
            </a:r>
          </a:p>
          <a:p>
            <a:r>
              <a:rPr lang="en-US" sz="2400" b="1" dirty="0">
                <a:solidFill>
                  <a:srgbClr val="0E47A1"/>
                </a:solidFill>
              </a:rPr>
              <a:t>Assembly Code</a:t>
            </a:r>
            <a:endParaRPr lang="en-US" sz="2200" b="1" dirty="0">
              <a:solidFill>
                <a:srgbClr val="0E47A1"/>
              </a:solidFill>
            </a:endParaRPr>
          </a:p>
        </p:txBody>
      </p:sp>
      <p:cxnSp>
        <p:nvCxnSpPr>
          <p:cNvPr id="8" name="Straight Arrow Connector 7"/>
          <p:cNvCxnSpPr/>
          <p:nvPr/>
        </p:nvCxnSpPr>
        <p:spPr>
          <a:xfrm>
            <a:off x="2081213" y="1752600"/>
            <a:ext cx="2490787" cy="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488406" y="1364103"/>
            <a:ext cx="16764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Re-arrange</a:t>
            </a:r>
          </a:p>
        </p:txBody>
      </p:sp>
    </p:spTree>
    <p:extLst>
      <p:ext uri="{BB962C8B-B14F-4D97-AF65-F5344CB8AC3E}">
        <p14:creationId xmlns:p14="http://schemas.microsoft.com/office/powerpoint/2010/main" val="3052930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wipe(left)">
                                      <p:cBhvr>
                                        <p:cTn id="59" dur="500"/>
                                        <p:tgtEl>
                                          <p:spTgt spid="8"/>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wipe(left)">
                                      <p:cBhvr>
                                        <p:cTn id="62" dur="500"/>
                                        <p:tgtEl>
                                          <p:spTgt spid="9"/>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Heuristic Ordering</a:t>
            </a:r>
          </a:p>
        </p:txBody>
      </p:sp>
      <p:sp>
        <p:nvSpPr>
          <p:cNvPr id="3" name="Content Placeholder 2"/>
          <p:cNvSpPr>
            <a:spLocks noGrp="1"/>
          </p:cNvSpPr>
          <p:nvPr>
            <p:ph idx="1"/>
          </p:nvPr>
        </p:nvSpPr>
        <p:spPr/>
        <p:txBody>
          <a:bodyPr/>
          <a:lstStyle/>
          <a:p>
            <a:pPr marL="0" lvl="0" indent="0">
              <a:buNone/>
            </a:pPr>
            <a:r>
              <a:rPr lang="en-US" i="1" dirty="0"/>
              <a:t>Obtain all the interior nodes. Consider these interior nodes as unlisted nodes.</a:t>
            </a:r>
            <a:endParaRPr lang="en-US" dirty="0"/>
          </a:p>
          <a:p>
            <a:pPr marL="0" lvl="0" indent="0">
              <a:buNone/>
            </a:pPr>
            <a:r>
              <a:rPr lang="en-US" i="1" dirty="0"/>
              <a:t>while(unlisted interior nodes remain) </a:t>
            </a:r>
            <a:endParaRPr lang="en-US" dirty="0"/>
          </a:p>
          <a:p>
            <a:pPr marL="0" lvl="0" indent="0" defTabSz="404813">
              <a:buNone/>
            </a:pPr>
            <a:r>
              <a:rPr lang="en-US" i="1" dirty="0"/>
              <a:t>	{</a:t>
            </a:r>
            <a:endParaRPr lang="en-US" dirty="0"/>
          </a:p>
          <a:p>
            <a:pPr marL="0" lvl="0" indent="0" defTabSz="688975">
              <a:buNone/>
            </a:pPr>
            <a:r>
              <a:rPr lang="en-US" i="1" dirty="0"/>
              <a:t>	pick up an unlisted node n, whose parents have been listed</a:t>
            </a:r>
            <a:endParaRPr lang="en-US" dirty="0"/>
          </a:p>
          <a:p>
            <a:pPr marL="0" lvl="0" indent="0" defTabSz="688975">
              <a:buNone/>
            </a:pPr>
            <a:r>
              <a:rPr lang="en-US" i="1" dirty="0"/>
              <a:t>	list n;</a:t>
            </a:r>
            <a:endParaRPr lang="en-US" dirty="0"/>
          </a:p>
          <a:p>
            <a:pPr marL="0" lvl="0" indent="0" defTabSz="688975">
              <a:buNone/>
            </a:pPr>
            <a:r>
              <a:rPr lang="en-US" i="1" dirty="0"/>
              <a:t>	while(the leftmost child m of n has no unlisted parent AND is not leaf)</a:t>
            </a:r>
            <a:endParaRPr lang="en-US" dirty="0"/>
          </a:p>
          <a:p>
            <a:pPr marL="0" lvl="0" indent="0">
              <a:buNone/>
            </a:pPr>
            <a:r>
              <a:rPr lang="en-US" i="1" dirty="0"/>
              <a:t>		{</a:t>
            </a:r>
            <a:endParaRPr lang="en-US" dirty="0"/>
          </a:p>
          <a:p>
            <a:pPr marL="0" lvl="0" indent="0">
              <a:buNone/>
            </a:pPr>
            <a:r>
              <a:rPr lang="en-US" i="1" dirty="0"/>
              <a:t>		List m;</a:t>
            </a:r>
            <a:endParaRPr lang="en-US" dirty="0"/>
          </a:p>
          <a:p>
            <a:pPr marL="0" lvl="0" indent="0">
              <a:buNone/>
            </a:pPr>
            <a:r>
              <a:rPr lang="en-US" i="1" dirty="0"/>
              <a:t>		n=m;</a:t>
            </a:r>
            <a:endParaRPr lang="en-US" dirty="0"/>
          </a:p>
          <a:p>
            <a:pPr marL="0" lvl="0" indent="0" defTabSz="1828800">
              <a:buNone/>
            </a:pPr>
            <a:r>
              <a:rPr lang="en-US" i="1" dirty="0"/>
              <a:t>	}</a:t>
            </a:r>
            <a:endParaRPr lang="en-US" dirty="0"/>
          </a:p>
          <a:p>
            <a:pPr marL="404813" lvl="0" indent="0">
              <a:buNone/>
            </a:pPr>
            <a:r>
              <a:rPr lang="en-US" i="1" dirty="0"/>
              <a:t>}</a:t>
            </a:r>
            <a:endParaRPr lang="en-US" dirty="0"/>
          </a:p>
          <a:p>
            <a:endParaRPr lang="en-US" dirty="0"/>
          </a:p>
        </p:txBody>
      </p:sp>
    </p:spTree>
    <p:extLst>
      <p:ext uri="{BB962C8B-B14F-4D97-AF65-F5344CB8AC3E}">
        <p14:creationId xmlns:p14="http://schemas.microsoft.com/office/powerpoint/2010/main" val="261403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itle 54"/>
          <p:cNvSpPr>
            <a:spLocks noGrp="1"/>
          </p:cNvSpPr>
          <p:nvPr>
            <p:ph type="title"/>
          </p:nvPr>
        </p:nvSpPr>
        <p:spPr/>
        <p:txBody>
          <a:bodyPr/>
          <a:lstStyle/>
          <a:p>
            <a:r>
              <a:rPr lang="en-US" dirty="0"/>
              <a:t>Example: Heuristic Ordering</a:t>
            </a:r>
          </a:p>
        </p:txBody>
      </p:sp>
      <mc:AlternateContent xmlns:mc="http://schemas.openxmlformats.org/markup-compatibility/2006" xmlns:a14="http://schemas.microsoft.com/office/drawing/2010/main">
        <mc:Choice Requires="a14">
          <p:sp>
            <p:nvSpPr>
              <p:cNvPr id="4" name="Oval 3"/>
              <p:cNvSpPr/>
              <p:nvPr/>
            </p:nvSpPr>
            <p:spPr>
              <a:xfrm>
                <a:off x="2455600" y="1062129"/>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4" name="Oval 3"/>
              <p:cNvSpPr>
                <a:spLocks noRot="1" noChangeAspect="1" noMove="1" noResize="1" noEditPoints="1" noAdjustHandles="1" noChangeArrowheads="1" noChangeShapeType="1" noTextEdit="1"/>
              </p:cNvSpPr>
              <p:nvPr/>
            </p:nvSpPr>
            <p:spPr>
              <a:xfrm>
                <a:off x="2455600" y="1062129"/>
                <a:ext cx="556279" cy="509588"/>
              </a:xfrm>
              <a:prstGeom prst="ellipse">
                <a:avLst/>
              </a:prstGeom>
              <a:blipFill rotWithShape="0">
                <a:blip r:embed="rId2"/>
                <a:stretch>
                  <a:fillRect/>
                </a:stretch>
              </a:blipFill>
              <a:ln>
                <a:solidFill>
                  <a:schemeClr val="tx1"/>
                </a:solidFill>
              </a:ln>
            </p:spPr>
            <p:txBody>
              <a:bodyPr/>
              <a:lstStyle/>
              <a:p>
                <a:r>
                  <a:rPr lang="en-US">
                    <a:noFill/>
                  </a:rPr>
                  <a:t> </a:t>
                </a:r>
              </a:p>
            </p:txBody>
          </p:sp>
        </mc:Fallback>
      </mc:AlternateContent>
      <p:cxnSp>
        <p:nvCxnSpPr>
          <p:cNvPr id="5" name="Straight Connector 4"/>
          <p:cNvCxnSpPr>
            <a:endCxn id="4" idx="3"/>
          </p:cNvCxnSpPr>
          <p:nvPr/>
        </p:nvCxnSpPr>
        <p:spPr>
          <a:xfrm flipV="1">
            <a:off x="1790975" y="1497090"/>
            <a:ext cx="746090" cy="458606"/>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endCxn id="8" idx="1"/>
          </p:cNvCxnSpPr>
          <p:nvPr/>
        </p:nvCxnSpPr>
        <p:spPr>
          <a:xfrm>
            <a:off x="2932944" y="1504738"/>
            <a:ext cx="664738" cy="495945"/>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Oval 6"/>
              <p:cNvSpPr/>
              <p:nvPr/>
            </p:nvSpPr>
            <p:spPr>
              <a:xfrm>
                <a:off x="1405042" y="1904300"/>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 name="Oval 6"/>
              <p:cNvSpPr>
                <a:spLocks noRot="1" noChangeAspect="1" noMove="1" noResize="1" noEditPoints="1" noAdjustHandles="1" noChangeArrowheads="1" noChangeShapeType="1" noTextEdit="1"/>
              </p:cNvSpPr>
              <p:nvPr/>
            </p:nvSpPr>
            <p:spPr>
              <a:xfrm>
                <a:off x="1405042" y="1904300"/>
                <a:ext cx="556279" cy="509588"/>
              </a:xfrm>
              <a:prstGeom prst="ellipse">
                <a:avLst/>
              </a:prstGeom>
              <a:blipFill rotWithShape="0">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7"/>
              <p:cNvSpPr/>
              <p:nvPr/>
            </p:nvSpPr>
            <p:spPr>
              <a:xfrm>
                <a:off x="3516217" y="1926056"/>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 name="Oval 7"/>
              <p:cNvSpPr>
                <a:spLocks noRot="1" noChangeAspect="1" noMove="1" noResize="1" noEditPoints="1" noAdjustHandles="1" noChangeArrowheads="1" noChangeShapeType="1" noTextEdit="1"/>
              </p:cNvSpPr>
              <p:nvPr/>
            </p:nvSpPr>
            <p:spPr>
              <a:xfrm>
                <a:off x="3516217" y="1926056"/>
                <a:ext cx="556279" cy="509588"/>
              </a:xfrm>
              <a:prstGeom prst="ellipse">
                <a:avLst/>
              </a:prstGeom>
              <a:blipFill rotWithShape="0">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p:cNvSpPr/>
              <p:nvPr/>
            </p:nvSpPr>
            <p:spPr>
              <a:xfrm>
                <a:off x="2455600" y="2757423"/>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9" name="Oval 8"/>
              <p:cNvSpPr>
                <a:spLocks noRot="1" noChangeAspect="1" noMove="1" noResize="1" noEditPoints="1" noAdjustHandles="1" noChangeArrowheads="1" noChangeShapeType="1" noTextEdit="1"/>
              </p:cNvSpPr>
              <p:nvPr/>
            </p:nvSpPr>
            <p:spPr>
              <a:xfrm>
                <a:off x="2455600" y="2757423"/>
                <a:ext cx="556279" cy="509588"/>
              </a:xfrm>
              <a:prstGeom prst="ellipse">
                <a:avLst/>
              </a:prstGeom>
              <a:blipFill rotWithShape="0">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p:cNvSpPr/>
              <p:nvPr/>
            </p:nvSpPr>
            <p:spPr>
              <a:xfrm>
                <a:off x="1450206" y="3781893"/>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0" name="Oval 9"/>
              <p:cNvSpPr>
                <a:spLocks noRot="1" noChangeAspect="1" noMove="1" noResize="1" noEditPoints="1" noAdjustHandles="1" noChangeArrowheads="1" noChangeShapeType="1" noTextEdit="1"/>
              </p:cNvSpPr>
              <p:nvPr/>
            </p:nvSpPr>
            <p:spPr>
              <a:xfrm>
                <a:off x="1450206" y="3781893"/>
                <a:ext cx="556279" cy="509588"/>
              </a:xfrm>
              <a:prstGeom prst="ellipse">
                <a:avLst/>
              </a:prstGeom>
              <a:blipFill rotWithShape="0">
                <a:blip r:embed="rId6"/>
                <a:stretch>
                  <a:fillRect/>
                </a:stretch>
              </a:blipFill>
              <a:ln>
                <a:solidFill>
                  <a:schemeClr val="tx1"/>
                </a:solidFill>
              </a:ln>
            </p:spPr>
            <p:txBody>
              <a:bodyPr/>
              <a:lstStyle/>
              <a:p>
                <a:r>
                  <a:rPr lang="en-US">
                    <a:noFill/>
                  </a:rPr>
                  <a:t> </a:t>
                </a:r>
              </a:p>
            </p:txBody>
          </p:sp>
        </mc:Fallback>
      </mc:AlternateContent>
      <p:cxnSp>
        <p:nvCxnSpPr>
          <p:cNvPr id="11" name="Straight Connector 10"/>
          <p:cNvCxnSpPr/>
          <p:nvPr/>
        </p:nvCxnSpPr>
        <p:spPr>
          <a:xfrm flipV="1">
            <a:off x="1327786" y="4254594"/>
            <a:ext cx="289423" cy="325486"/>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831790" y="4248782"/>
            <a:ext cx="357075" cy="331298"/>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Oval 12"/>
              <p:cNvSpPr/>
              <p:nvPr/>
            </p:nvSpPr>
            <p:spPr>
              <a:xfrm>
                <a:off x="1998793" y="4554435"/>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𝑐</m:t>
                      </m:r>
                    </m:oMath>
                  </m:oMathPara>
                </a14:m>
                <a:endParaRPr lang="en-US" dirty="0"/>
              </a:p>
            </p:txBody>
          </p:sp>
        </mc:Choice>
        <mc:Fallback xmlns="">
          <p:sp>
            <p:nvSpPr>
              <p:cNvPr id="13" name="Oval 12"/>
              <p:cNvSpPr>
                <a:spLocks noRot="1" noChangeAspect="1" noMove="1" noResize="1" noEditPoints="1" noAdjustHandles="1" noChangeArrowheads="1" noChangeShapeType="1" noTextEdit="1"/>
              </p:cNvSpPr>
              <p:nvPr/>
            </p:nvSpPr>
            <p:spPr>
              <a:xfrm>
                <a:off x="1998793" y="4554435"/>
                <a:ext cx="556279" cy="509588"/>
              </a:xfrm>
              <a:prstGeom prst="ellipse">
                <a:avLst/>
              </a:prstGeom>
              <a:blipFill rotWithShape="0">
                <a:blip r:embed="rId7"/>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p:cNvSpPr/>
              <p:nvPr/>
            </p:nvSpPr>
            <p:spPr>
              <a:xfrm>
                <a:off x="893927" y="4503576"/>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4" name="Oval 13"/>
              <p:cNvSpPr>
                <a:spLocks noRot="1" noChangeAspect="1" noMove="1" noResize="1" noEditPoints="1" noAdjustHandles="1" noChangeArrowheads="1" noChangeShapeType="1" noTextEdit="1"/>
              </p:cNvSpPr>
              <p:nvPr/>
            </p:nvSpPr>
            <p:spPr>
              <a:xfrm>
                <a:off x="893927" y="4503576"/>
                <a:ext cx="556279" cy="509588"/>
              </a:xfrm>
              <a:prstGeom prst="ellipse">
                <a:avLst/>
              </a:prstGeom>
              <a:blipFill rotWithShape="0">
                <a:blip r:embed="rId8"/>
                <a:stretch>
                  <a:fillRect/>
                </a:stretch>
              </a:blipFill>
              <a:ln>
                <a:solidFill>
                  <a:schemeClr val="tx1"/>
                </a:solidFill>
              </a:ln>
            </p:spPr>
            <p:txBody>
              <a:bodyPr/>
              <a:lstStyle/>
              <a:p>
                <a:r>
                  <a:rPr lang="en-US">
                    <a:noFill/>
                  </a:rPr>
                  <a:t> </a:t>
                </a:r>
              </a:p>
            </p:txBody>
          </p:sp>
        </mc:Fallback>
      </mc:AlternateContent>
      <p:cxnSp>
        <p:nvCxnSpPr>
          <p:cNvPr id="15" name="Straight Connector 14"/>
          <p:cNvCxnSpPr/>
          <p:nvPr/>
        </p:nvCxnSpPr>
        <p:spPr>
          <a:xfrm flipV="1">
            <a:off x="771507" y="4976277"/>
            <a:ext cx="289423" cy="325486"/>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275511" y="4970465"/>
            <a:ext cx="357075" cy="331298"/>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Oval 16"/>
              <p:cNvSpPr/>
              <p:nvPr/>
            </p:nvSpPr>
            <p:spPr>
              <a:xfrm>
                <a:off x="1442514" y="5276118"/>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𝑏</m:t>
                      </m:r>
                    </m:oMath>
                  </m:oMathPara>
                </a14:m>
                <a:endParaRPr lang="en-US" dirty="0"/>
              </a:p>
            </p:txBody>
          </p:sp>
        </mc:Choice>
        <mc:Fallback xmlns="">
          <p:sp>
            <p:nvSpPr>
              <p:cNvPr id="17" name="Oval 16"/>
              <p:cNvSpPr>
                <a:spLocks noRot="1" noChangeAspect="1" noMove="1" noResize="1" noEditPoints="1" noAdjustHandles="1" noChangeArrowheads="1" noChangeShapeType="1" noTextEdit="1"/>
              </p:cNvSpPr>
              <p:nvPr/>
            </p:nvSpPr>
            <p:spPr>
              <a:xfrm>
                <a:off x="1442514" y="5276118"/>
                <a:ext cx="556279" cy="509588"/>
              </a:xfrm>
              <a:prstGeom prst="ellipse">
                <a:avLst/>
              </a:prstGeom>
              <a:blipFill rotWithShape="0">
                <a:blip r:embed="rId9"/>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Oval 17"/>
              <p:cNvSpPr/>
              <p:nvPr/>
            </p:nvSpPr>
            <p:spPr>
              <a:xfrm>
                <a:off x="340445" y="5262146"/>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18" name="Oval 17"/>
              <p:cNvSpPr>
                <a:spLocks noRot="1" noChangeAspect="1" noMove="1" noResize="1" noEditPoints="1" noAdjustHandles="1" noChangeArrowheads="1" noChangeShapeType="1" noTextEdit="1"/>
              </p:cNvSpPr>
              <p:nvPr/>
            </p:nvSpPr>
            <p:spPr>
              <a:xfrm>
                <a:off x="340445" y="5262146"/>
                <a:ext cx="556279" cy="509588"/>
              </a:xfrm>
              <a:prstGeom prst="ellipse">
                <a:avLst/>
              </a:prstGeom>
              <a:blipFill rotWithShape="0">
                <a:blip r:embed="rId10"/>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Oval 18"/>
              <p:cNvSpPr/>
              <p:nvPr/>
            </p:nvSpPr>
            <p:spPr>
              <a:xfrm>
                <a:off x="3290019" y="3781893"/>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9" name="Oval 18"/>
              <p:cNvSpPr>
                <a:spLocks noRot="1" noChangeAspect="1" noMove="1" noResize="1" noEditPoints="1" noAdjustHandles="1" noChangeArrowheads="1" noChangeShapeType="1" noTextEdit="1"/>
              </p:cNvSpPr>
              <p:nvPr/>
            </p:nvSpPr>
            <p:spPr>
              <a:xfrm>
                <a:off x="3290019" y="3781893"/>
                <a:ext cx="556279" cy="509588"/>
              </a:xfrm>
              <a:prstGeom prst="ellipse">
                <a:avLst/>
              </a:prstGeom>
              <a:blipFill rotWithShape="0">
                <a:blip r:embed="rId11"/>
                <a:stretch>
                  <a:fillRect/>
                </a:stretch>
              </a:blipFill>
              <a:ln>
                <a:solidFill>
                  <a:schemeClr val="tx1"/>
                </a:solidFill>
              </a:ln>
            </p:spPr>
            <p:txBody>
              <a:bodyPr/>
              <a:lstStyle/>
              <a:p>
                <a:r>
                  <a:rPr lang="en-US">
                    <a:noFill/>
                  </a:rPr>
                  <a:t> </a:t>
                </a:r>
              </a:p>
            </p:txBody>
          </p:sp>
        </mc:Fallback>
      </mc:AlternateContent>
      <p:cxnSp>
        <p:nvCxnSpPr>
          <p:cNvPr id="20" name="Straight Connector 19"/>
          <p:cNvCxnSpPr/>
          <p:nvPr/>
        </p:nvCxnSpPr>
        <p:spPr>
          <a:xfrm flipV="1">
            <a:off x="3167599" y="4254594"/>
            <a:ext cx="289423" cy="325486"/>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671603" y="4248782"/>
            <a:ext cx="357075" cy="331298"/>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Oval 21"/>
              <p:cNvSpPr/>
              <p:nvPr/>
            </p:nvSpPr>
            <p:spPr>
              <a:xfrm>
                <a:off x="3838606" y="4554435"/>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𝑒</m:t>
                      </m:r>
                    </m:oMath>
                  </m:oMathPara>
                </a14:m>
                <a:endParaRPr lang="en-US" dirty="0"/>
              </a:p>
            </p:txBody>
          </p:sp>
        </mc:Choice>
        <mc:Fallback xmlns="">
          <p:sp>
            <p:nvSpPr>
              <p:cNvPr id="22" name="Oval 21"/>
              <p:cNvSpPr>
                <a:spLocks noRot="1" noChangeAspect="1" noMove="1" noResize="1" noEditPoints="1" noAdjustHandles="1" noChangeArrowheads="1" noChangeShapeType="1" noTextEdit="1"/>
              </p:cNvSpPr>
              <p:nvPr/>
            </p:nvSpPr>
            <p:spPr>
              <a:xfrm>
                <a:off x="3838606" y="4554435"/>
                <a:ext cx="556279" cy="509588"/>
              </a:xfrm>
              <a:prstGeom prst="ellipse">
                <a:avLst/>
              </a:prstGeom>
              <a:blipFill rotWithShape="0">
                <a:blip r:embed="rId1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Oval 22"/>
              <p:cNvSpPr/>
              <p:nvPr/>
            </p:nvSpPr>
            <p:spPr>
              <a:xfrm>
                <a:off x="2733740" y="4503576"/>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𝑑</m:t>
                      </m:r>
                    </m:oMath>
                  </m:oMathPara>
                </a14:m>
                <a:endParaRPr lang="en-US" dirty="0"/>
              </a:p>
            </p:txBody>
          </p:sp>
        </mc:Choice>
        <mc:Fallback xmlns="">
          <p:sp>
            <p:nvSpPr>
              <p:cNvPr id="23" name="Oval 22"/>
              <p:cNvSpPr>
                <a:spLocks noRot="1" noChangeAspect="1" noMove="1" noResize="1" noEditPoints="1" noAdjustHandles="1" noChangeArrowheads="1" noChangeShapeType="1" noTextEdit="1"/>
              </p:cNvSpPr>
              <p:nvPr/>
            </p:nvSpPr>
            <p:spPr>
              <a:xfrm>
                <a:off x="2733740" y="4503576"/>
                <a:ext cx="556279" cy="509588"/>
              </a:xfrm>
              <a:prstGeom prst="ellipse">
                <a:avLst/>
              </a:prstGeom>
              <a:blipFill rotWithShape="0">
                <a:blip r:embed="rId13"/>
                <a:stretch>
                  <a:fillRect/>
                </a:stretch>
              </a:blipFill>
              <a:ln>
                <a:solidFill>
                  <a:schemeClr val="tx1"/>
                </a:solidFill>
              </a:ln>
            </p:spPr>
            <p:txBody>
              <a:bodyPr/>
              <a:lstStyle/>
              <a:p>
                <a:r>
                  <a:rPr lang="en-US">
                    <a:noFill/>
                  </a:rPr>
                  <a:t> </a:t>
                </a:r>
              </a:p>
            </p:txBody>
          </p:sp>
        </mc:Fallback>
      </mc:AlternateContent>
      <p:cxnSp>
        <p:nvCxnSpPr>
          <p:cNvPr id="24" name="Straight Connector 23"/>
          <p:cNvCxnSpPr>
            <a:stCxn id="7" idx="5"/>
            <a:endCxn id="9" idx="1"/>
          </p:cNvCxnSpPr>
          <p:nvPr/>
        </p:nvCxnSpPr>
        <p:spPr>
          <a:xfrm>
            <a:off x="1879856" y="2339261"/>
            <a:ext cx="657209" cy="492789"/>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8" idx="3"/>
            <a:endCxn id="9" idx="7"/>
          </p:cNvCxnSpPr>
          <p:nvPr/>
        </p:nvCxnSpPr>
        <p:spPr>
          <a:xfrm flipH="1">
            <a:off x="2930414" y="2361017"/>
            <a:ext cx="667268" cy="471033"/>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0" idx="7"/>
          </p:cNvCxnSpPr>
          <p:nvPr/>
        </p:nvCxnSpPr>
        <p:spPr>
          <a:xfrm flipV="1">
            <a:off x="1925020" y="3193924"/>
            <a:ext cx="609249" cy="662596"/>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19" idx="0"/>
          </p:cNvCxnSpPr>
          <p:nvPr/>
        </p:nvCxnSpPr>
        <p:spPr>
          <a:xfrm>
            <a:off x="2930148" y="3201572"/>
            <a:ext cx="638011" cy="580321"/>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7" idx="4"/>
            <a:endCxn id="14" idx="0"/>
          </p:cNvCxnSpPr>
          <p:nvPr/>
        </p:nvCxnSpPr>
        <p:spPr>
          <a:xfrm flipH="1">
            <a:off x="1172067" y="2413888"/>
            <a:ext cx="511115" cy="2089688"/>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8" idx="4"/>
            <a:endCxn id="22" idx="0"/>
          </p:cNvCxnSpPr>
          <p:nvPr/>
        </p:nvCxnSpPr>
        <p:spPr>
          <a:xfrm>
            <a:off x="3794357" y="2435644"/>
            <a:ext cx="322389" cy="2118791"/>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Rectangle 29"/>
              <p:cNvSpPr/>
              <p:nvPr/>
            </p:nvSpPr>
            <p:spPr>
              <a:xfrm>
                <a:off x="3032990" y="1170887"/>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𝟏</m:t>
                      </m:r>
                    </m:oMath>
                  </m:oMathPara>
                </a14:m>
                <a:endParaRPr lang="en-US" b="1" dirty="0">
                  <a:solidFill>
                    <a:srgbClr val="FF0000"/>
                  </a:solidFill>
                </a:endParaRPr>
              </a:p>
            </p:txBody>
          </p:sp>
        </mc:Choice>
        <mc:Fallback xmlns="">
          <p:sp>
            <p:nvSpPr>
              <p:cNvPr id="30" name="Rectangle 29"/>
              <p:cNvSpPr>
                <a:spLocks noRot="1" noChangeAspect="1" noMove="1" noResize="1" noEditPoints="1" noAdjustHandles="1" noChangeArrowheads="1" noChangeShapeType="1" noTextEdit="1"/>
              </p:cNvSpPr>
              <p:nvPr/>
            </p:nvSpPr>
            <p:spPr>
              <a:xfrm>
                <a:off x="3032990" y="1170887"/>
                <a:ext cx="337400" cy="333851"/>
              </a:xfrm>
              <a:prstGeom prst="rect">
                <a:avLst/>
              </a:prstGeom>
              <a:blipFill rotWithShape="0">
                <a:blip r:embed="rId14"/>
                <a:stretch>
                  <a:fillRect l="-363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1067648" y="1946830"/>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𝟐</m:t>
                      </m:r>
                    </m:oMath>
                  </m:oMathPara>
                </a14:m>
                <a:endParaRPr lang="en-US" b="1" dirty="0">
                  <a:solidFill>
                    <a:srgbClr val="FF0000"/>
                  </a:solidFill>
                </a:endParaRPr>
              </a:p>
            </p:txBody>
          </p:sp>
        </mc:Choice>
        <mc:Fallback xmlns="">
          <p:sp>
            <p:nvSpPr>
              <p:cNvPr id="31" name="Rectangle 30"/>
              <p:cNvSpPr>
                <a:spLocks noRot="1" noChangeAspect="1" noMove="1" noResize="1" noEditPoints="1" noAdjustHandles="1" noChangeArrowheads="1" noChangeShapeType="1" noTextEdit="1"/>
              </p:cNvSpPr>
              <p:nvPr/>
            </p:nvSpPr>
            <p:spPr>
              <a:xfrm>
                <a:off x="1067648" y="1946830"/>
                <a:ext cx="337400" cy="333851"/>
              </a:xfrm>
              <a:prstGeom prst="rect">
                <a:avLst/>
              </a:prstGeom>
              <a:blipFill rotWithShape="0">
                <a:blip r:embed="rId15"/>
                <a:stretch>
                  <a:fillRect l="-363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a:xfrm>
                <a:off x="4116745" y="2000683"/>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𝟑</m:t>
                      </m:r>
                    </m:oMath>
                  </m:oMathPara>
                </a14:m>
                <a:endParaRPr lang="en-US" b="1" dirty="0">
                  <a:solidFill>
                    <a:srgbClr val="FF0000"/>
                  </a:solidFill>
                </a:endParaRPr>
              </a:p>
            </p:txBody>
          </p:sp>
        </mc:Choice>
        <mc:Fallback xmlns="">
          <p:sp>
            <p:nvSpPr>
              <p:cNvPr id="32" name="Rectangle 31"/>
              <p:cNvSpPr>
                <a:spLocks noRot="1" noChangeAspect="1" noMove="1" noResize="1" noEditPoints="1" noAdjustHandles="1" noChangeArrowheads="1" noChangeShapeType="1" noTextEdit="1"/>
              </p:cNvSpPr>
              <p:nvPr/>
            </p:nvSpPr>
            <p:spPr>
              <a:xfrm>
                <a:off x="4116745" y="2000683"/>
                <a:ext cx="337400" cy="333851"/>
              </a:xfrm>
              <a:prstGeom prst="rect">
                <a:avLst/>
              </a:prstGeom>
              <a:blipFill rotWithShape="0">
                <a:blip r:embed="rId16"/>
                <a:stretch>
                  <a:fillRect l="-178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3019957" y="2832192"/>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𝟒</m:t>
                      </m:r>
                    </m:oMath>
                  </m:oMathPara>
                </a14:m>
                <a:endParaRPr lang="en-US" b="1" dirty="0">
                  <a:solidFill>
                    <a:srgbClr val="FF0000"/>
                  </a:solidFill>
                </a:endParaRPr>
              </a:p>
            </p:txBody>
          </p:sp>
        </mc:Choice>
        <mc:Fallback xmlns="">
          <p:sp>
            <p:nvSpPr>
              <p:cNvPr id="33" name="Rectangle 32"/>
              <p:cNvSpPr>
                <a:spLocks noRot="1" noChangeAspect="1" noMove="1" noResize="1" noEditPoints="1" noAdjustHandles="1" noChangeArrowheads="1" noChangeShapeType="1" noTextEdit="1"/>
              </p:cNvSpPr>
              <p:nvPr/>
            </p:nvSpPr>
            <p:spPr>
              <a:xfrm>
                <a:off x="3019957" y="2832192"/>
                <a:ext cx="337400" cy="333851"/>
              </a:xfrm>
              <a:prstGeom prst="rect">
                <a:avLst/>
              </a:prstGeom>
              <a:blipFill rotWithShape="0">
                <a:blip r:embed="rId17"/>
                <a:stretch>
                  <a:fillRect l="-178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2018820" y="3855034"/>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𝟓</m:t>
                      </m:r>
                    </m:oMath>
                  </m:oMathPara>
                </a14:m>
                <a:endParaRPr lang="en-US" b="1" dirty="0">
                  <a:solidFill>
                    <a:srgbClr val="FF0000"/>
                  </a:solidFill>
                </a:endParaRPr>
              </a:p>
            </p:txBody>
          </p:sp>
        </mc:Choice>
        <mc:Fallback xmlns="">
          <p:sp>
            <p:nvSpPr>
              <p:cNvPr id="34" name="Rectangle 33"/>
              <p:cNvSpPr>
                <a:spLocks noRot="1" noChangeAspect="1" noMove="1" noResize="1" noEditPoints="1" noAdjustHandles="1" noChangeArrowheads="1" noChangeShapeType="1" noTextEdit="1"/>
              </p:cNvSpPr>
              <p:nvPr/>
            </p:nvSpPr>
            <p:spPr>
              <a:xfrm>
                <a:off x="2018820" y="3855034"/>
                <a:ext cx="337400" cy="333851"/>
              </a:xfrm>
              <a:prstGeom prst="rect">
                <a:avLst/>
              </a:prstGeom>
              <a:blipFill rotWithShape="0">
                <a:blip r:embed="rId18"/>
                <a:stretch>
                  <a:fillRect l="-3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p:cNvSpPr/>
              <p:nvPr/>
            </p:nvSpPr>
            <p:spPr>
              <a:xfrm>
                <a:off x="610499" y="4570426"/>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𝟔</m:t>
                      </m:r>
                    </m:oMath>
                  </m:oMathPara>
                </a14:m>
                <a:endParaRPr lang="en-US" b="1" dirty="0">
                  <a:solidFill>
                    <a:srgbClr val="FF0000"/>
                  </a:solidFill>
                </a:endParaRPr>
              </a:p>
            </p:txBody>
          </p:sp>
        </mc:Choice>
        <mc:Fallback xmlns="">
          <p:sp>
            <p:nvSpPr>
              <p:cNvPr id="35" name="Rectangle 34"/>
              <p:cNvSpPr>
                <a:spLocks noRot="1" noChangeAspect="1" noMove="1" noResize="1" noEditPoints="1" noAdjustHandles="1" noChangeArrowheads="1" noChangeShapeType="1" noTextEdit="1"/>
              </p:cNvSpPr>
              <p:nvPr/>
            </p:nvSpPr>
            <p:spPr>
              <a:xfrm>
                <a:off x="610499" y="4570426"/>
                <a:ext cx="337400" cy="333851"/>
              </a:xfrm>
              <a:prstGeom prst="rect">
                <a:avLst/>
              </a:prstGeom>
              <a:blipFill rotWithShape="0">
                <a:blip r:embed="rId19"/>
                <a:stretch>
                  <a:fillRect l="-363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19047" y="5350014"/>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𝟗</m:t>
                      </m:r>
                    </m:oMath>
                  </m:oMathPara>
                </a14:m>
                <a:endParaRPr lang="en-US" b="1" dirty="0">
                  <a:solidFill>
                    <a:srgbClr val="FF0000"/>
                  </a:solidFill>
                </a:endParaRPr>
              </a:p>
            </p:txBody>
          </p:sp>
        </mc:Choice>
        <mc:Fallback xmlns="">
          <p:sp>
            <p:nvSpPr>
              <p:cNvPr id="36" name="Rectangle 35"/>
              <p:cNvSpPr>
                <a:spLocks noRot="1" noChangeAspect="1" noMove="1" noResize="1" noEditPoints="1" noAdjustHandles="1" noChangeArrowheads="1" noChangeShapeType="1" noTextEdit="1"/>
              </p:cNvSpPr>
              <p:nvPr/>
            </p:nvSpPr>
            <p:spPr>
              <a:xfrm>
                <a:off x="-19047" y="5350014"/>
                <a:ext cx="337400" cy="333851"/>
              </a:xfrm>
              <a:prstGeom prst="rect">
                <a:avLst/>
              </a:prstGeom>
              <a:blipFill rotWithShape="0">
                <a:blip r:embed="rId20"/>
                <a:stretch>
                  <a:fillRect l="-363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1678467" y="4636783"/>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𝟕</m:t>
                      </m:r>
                    </m:oMath>
                  </m:oMathPara>
                </a14:m>
                <a:endParaRPr lang="en-US" b="1" dirty="0">
                  <a:solidFill>
                    <a:srgbClr val="FF0000"/>
                  </a:solidFill>
                </a:endParaRPr>
              </a:p>
            </p:txBody>
          </p:sp>
        </mc:Choice>
        <mc:Fallback xmlns="">
          <p:sp>
            <p:nvSpPr>
              <p:cNvPr id="37" name="Rectangle 36"/>
              <p:cNvSpPr>
                <a:spLocks noRot="1" noChangeAspect="1" noMove="1" noResize="1" noEditPoints="1" noAdjustHandles="1" noChangeArrowheads="1" noChangeShapeType="1" noTextEdit="1"/>
              </p:cNvSpPr>
              <p:nvPr/>
            </p:nvSpPr>
            <p:spPr>
              <a:xfrm>
                <a:off x="1678467" y="4636783"/>
                <a:ext cx="337400" cy="333851"/>
              </a:xfrm>
              <a:prstGeom prst="rect">
                <a:avLst/>
              </a:prstGeom>
              <a:blipFill rotWithShape="0">
                <a:blip r:embed="rId21"/>
                <a:stretch>
                  <a:fillRect l="-178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2969998" y="3863949"/>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𝟖</m:t>
                      </m:r>
                    </m:oMath>
                  </m:oMathPara>
                </a14:m>
                <a:endParaRPr lang="en-US" b="1" dirty="0">
                  <a:solidFill>
                    <a:srgbClr val="FF0000"/>
                  </a:solidFill>
                </a:endParaRPr>
              </a:p>
            </p:txBody>
          </p:sp>
        </mc:Choice>
        <mc:Fallback xmlns="">
          <p:sp>
            <p:nvSpPr>
              <p:cNvPr id="38" name="Rectangle 37"/>
              <p:cNvSpPr>
                <a:spLocks noRot="1" noChangeAspect="1" noMove="1" noResize="1" noEditPoints="1" noAdjustHandles="1" noChangeArrowheads="1" noChangeShapeType="1" noTextEdit="1"/>
              </p:cNvSpPr>
              <p:nvPr/>
            </p:nvSpPr>
            <p:spPr>
              <a:xfrm>
                <a:off x="2969998" y="3863949"/>
                <a:ext cx="337400" cy="333851"/>
              </a:xfrm>
              <a:prstGeom prst="rect">
                <a:avLst/>
              </a:prstGeom>
              <a:blipFill rotWithShape="0">
                <a:blip r:embed="rId22"/>
                <a:stretch>
                  <a:fillRect l="-3571"/>
                </a:stretch>
              </a:blipFill>
              <a:ln>
                <a:noFill/>
              </a:ln>
            </p:spPr>
            <p:txBody>
              <a:bodyPr/>
              <a:lstStyle/>
              <a:p>
                <a:r>
                  <a:rPr lang="en-US">
                    <a:noFill/>
                  </a:rPr>
                  <a:t> </a:t>
                </a:r>
              </a:p>
            </p:txBody>
          </p:sp>
        </mc:Fallback>
      </mc:AlternateContent>
      <p:sp>
        <p:nvSpPr>
          <p:cNvPr id="39" name="Rectangle 38"/>
          <p:cNvSpPr/>
          <p:nvPr/>
        </p:nvSpPr>
        <p:spPr>
          <a:xfrm>
            <a:off x="1940151" y="5447441"/>
            <a:ext cx="515449" cy="3242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ambria" panose="02040503050406030204" pitchFamily="18" charset="0"/>
              </a:rPr>
              <a:t>10</a:t>
            </a:r>
          </a:p>
        </p:txBody>
      </p:sp>
      <p:sp>
        <p:nvSpPr>
          <p:cNvPr id="40" name="Rectangle 39"/>
          <p:cNvSpPr/>
          <p:nvPr/>
        </p:nvSpPr>
        <p:spPr>
          <a:xfrm>
            <a:off x="3167599" y="4641561"/>
            <a:ext cx="515449" cy="3242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ambria" panose="02040503050406030204" pitchFamily="18" charset="0"/>
              </a:rPr>
              <a:t>11</a:t>
            </a:r>
          </a:p>
        </p:txBody>
      </p:sp>
      <p:sp>
        <p:nvSpPr>
          <p:cNvPr id="41" name="Rectangle 40"/>
          <p:cNvSpPr/>
          <p:nvPr/>
        </p:nvSpPr>
        <p:spPr>
          <a:xfrm>
            <a:off x="4315828" y="4642329"/>
            <a:ext cx="515449" cy="3242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ambria" panose="02040503050406030204" pitchFamily="18" charset="0"/>
              </a:rPr>
              <a:t>12</a:t>
            </a:r>
          </a:p>
        </p:txBody>
      </p:sp>
      <mc:AlternateContent xmlns:mc="http://schemas.openxmlformats.org/markup-compatibility/2006" xmlns:a14="http://schemas.microsoft.com/office/drawing/2010/main">
        <mc:Choice Requires="a14">
          <p:sp>
            <p:nvSpPr>
              <p:cNvPr id="42" name="Rectangle 41"/>
              <p:cNvSpPr/>
              <p:nvPr/>
            </p:nvSpPr>
            <p:spPr>
              <a:xfrm>
                <a:off x="4488038" y="1086015"/>
                <a:ext cx="4077496" cy="50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200" i="1" dirty="0" smtClean="0">
                          <a:solidFill>
                            <a:srgbClr val="C00000"/>
                          </a:solidFill>
                          <a:latin typeface="Cambria Math" panose="02040503050406030204" pitchFamily="18" charset="0"/>
                        </a:rPr>
                        <m:t>𝐼𝑛𝑡𝑒𝑟𝑖𝑜𝑟</m:t>
                      </m:r>
                      <m:r>
                        <a:rPr lang="en-US" sz="2200" i="1" dirty="0" smtClean="0">
                          <a:solidFill>
                            <a:srgbClr val="C00000"/>
                          </a:solidFill>
                          <a:latin typeface="Cambria Math" panose="02040503050406030204" pitchFamily="18" charset="0"/>
                        </a:rPr>
                        <m:t> </m:t>
                      </m:r>
                      <m:r>
                        <a:rPr lang="en-US" sz="2200" i="1" dirty="0" smtClean="0">
                          <a:solidFill>
                            <a:srgbClr val="C00000"/>
                          </a:solidFill>
                          <a:latin typeface="Cambria Math" panose="02040503050406030204" pitchFamily="18" charset="0"/>
                        </a:rPr>
                        <m:t>𝑛𝑜𝑑𝑒𝑠</m:t>
                      </m:r>
                      <m:r>
                        <a:rPr lang="en-US" sz="2200" i="1" dirty="0" smtClean="0">
                          <a:solidFill>
                            <a:srgbClr val="C00000"/>
                          </a:solidFill>
                          <a:latin typeface="Cambria Math" panose="02040503050406030204" pitchFamily="18" charset="0"/>
                        </a:rPr>
                        <m:t>=1 2 3 4 5 6 8</m:t>
                      </m:r>
                    </m:oMath>
                  </m:oMathPara>
                </a14:m>
                <a:endParaRPr lang="en-US" sz="2200" dirty="0">
                  <a:solidFill>
                    <a:srgbClr val="C00000"/>
                  </a:solidFill>
                </a:endParaRPr>
              </a:p>
            </p:txBody>
          </p:sp>
        </mc:Choice>
        <mc:Fallback xmlns="">
          <p:sp>
            <p:nvSpPr>
              <p:cNvPr id="42" name="Rectangle 41"/>
              <p:cNvSpPr>
                <a:spLocks noRot="1" noChangeAspect="1" noMove="1" noResize="1" noEditPoints="1" noAdjustHandles="1" noChangeArrowheads="1" noChangeShapeType="1" noTextEdit="1"/>
              </p:cNvSpPr>
              <p:nvPr/>
            </p:nvSpPr>
            <p:spPr>
              <a:xfrm>
                <a:off x="4488038" y="1086015"/>
                <a:ext cx="4077496" cy="503593"/>
              </a:xfrm>
              <a:prstGeom prst="rect">
                <a:avLst/>
              </a:prstGeom>
              <a:blipFill rotWithShape="0">
                <a:blip r:embed="rId23"/>
                <a:stretch>
                  <a:fillRect/>
                </a:stretch>
              </a:blipFill>
              <a:ln>
                <a:noFill/>
              </a:ln>
            </p:spPr>
            <p:txBody>
              <a:bodyPr/>
              <a:lstStyle/>
              <a:p>
                <a:r>
                  <a:rPr lang="en-US">
                    <a:noFill/>
                  </a:rPr>
                  <a:t> </a:t>
                </a:r>
              </a:p>
            </p:txBody>
          </p:sp>
        </mc:Fallback>
      </mc:AlternateContent>
      <p:sp>
        <p:nvSpPr>
          <p:cNvPr id="43" name="Rectangle 42"/>
          <p:cNvSpPr/>
          <p:nvPr/>
        </p:nvSpPr>
        <p:spPr>
          <a:xfrm>
            <a:off x="4899224" y="2637849"/>
            <a:ext cx="3652109" cy="9784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a:solidFill>
                  <a:schemeClr val="tx1"/>
                </a:solidFill>
              </a:rPr>
              <a:t>Pick up an unlisted node, </a:t>
            </a:r>
          </a:p>
          <a:p>
            <a:pPr lvl="0" algn="ctr"/>
            <a:r>
              <a:rPr lang="en-US" b="1" dirty="0">
                <a:solidFill>
                  <a:schemeClr val="tx1"/>
                </a:solidFill>
              </a:rPr>
              <a:t>whose parents have been listed</a:t>
            </a:r>
          </a:p>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44" name="Rectangle 43"/>
              <p:cNvSpPr/>
              <p:nvPr/>
            </p:nvSpPr>
            <p:spPr>
              <a:xfrm>
                <a:off x="4454144" y="1752710"/>
                <a:ext cx="4111389" cy="50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200" b="0" i="1" dirty="0" smtClean="0">
                          <a:solidFill>
                            <a:srgbClr val="C00000"/>
                          </a:solidFill>
                          <a:latin typeface="Cambria Math" panose="02040503050406030204" pitchFamily="18" charset="0"/>
                        </a:rPr>
                        <m:t>𝑈𝑛𝑙𝑖𝑠𝑡𝑒𝑑</m:t>
                      </m:r>
                      <m:r>
                        <a:rPr lang="en-US" sz="2200" i="1" dirty="0" smtClean="0">
                          <a:solidFill>
                            <a:srgbClr val="C00000"/>
                          </a:solidFill>
                          <a:latin typeface="Cambria Math" panose="02040503050406030204" pitchFamily="18" charset="0"/>
                        </a:rPr>
                        <m:t> </m:t>
                      </m:r>
                      <m:r>
                        <a:rPr lang="en-US" sz="2200" i="1" dirty="0" smtClean="0">
                          <a:solidFill>
                            <a:srgbClr val="C00000"/>
                          </a:solidFill>
                          <a:latin typeface="Cambria Math" panose="02040503050406030204" pitchFamily="18" charset="0"/>
                        </a:rPr>
                        <m:t>𝑛𝑜𝑑𝑒𝑠</m:t>
                      </m:r>
                      <m:r>
                        <a:rPr lang="en-US" sz="2200" i="1" dirty="0" smtClean="0">
                          <a:solidFill>
                            <a:srgbClr val="C00000"/>
                          </a:solidFill>
                          <a:latin typeface="Cambria Math" panose="02040503050406030204" pitchFamily="18" charset="0"/>
                        </a:rPr>
                        <m:t>=1 2 3 4 5 6 8</m:t>
                      </m:r>
                    </m:oMath>
                  </m:oMathPara>
                </a14:m>
                <a:endParaRPr lang="en-US" sz="2200" dirty="0">
                  <a:solidFill>
                    <a:srgbClr val="C00000"/>
                  </a:solidFill>
                </a:endParaRPr>
              </a:p>
            </p:txBody>
          </p:sp>
        </mc:Choice>
        <mc:Fallback xmlns="">
          <p:sp>
            <p:nvSpPr>
              <p:cNvPr id="44" name="Rectangle 43"/>
              <p:cNvSpPr>
                <a:spLocks noRot="1" noChangeAspect="1" noMove="1" noResize="1" noEditPoints="1" noAdjustHandles="1" noChangeArrowheads="1" noChangeShapeType="1" noTextEdit="1"/>
              </p:cNvSpPr>
              <p:nvPr/>
            </p:nvSpPr>
            <p:spPr>
              <a:xfrm>
                <a:off x="4454144" y="1752710"/>
                <a:ext cx="4111389" cy="503593"/>
              </a:xfrm>
              <a:prstGeom prst="rect">
                <a:avLst/>
              </a:prstGeom>
              <a:blipFill rotWithShape="0">
                <a:blip r:embed="rId24"/>
                <a:stretch>
                  <a:fillRect/>
                </a:stretch>
              </a:blipFill>
              <a:ln>
                <a:noFill/>
              </a:ln>
            </p:spPr>
            <p:txBody>
              <a:bodyPr/>
              <a:lstStyle/>
              <a:p>
                <a:r>
                  <a:rPr lang="en-US">
                    <a:noFill/>
                  </a:rPr>
                  <a:t> </a:t>
                </a:r>
              </a:p>
            </p:txBody>
          </p:sp>
        </mc:Fallback>
      </mc:AlternateContent>
      <p:graphicFrame>
        <p:nvGraphicFramePr>
          <p:cNvPr id="45" name="Table 44"/>
          <p:cNvGraphicFramePr>
            <a:graphicFrameLocks noGrp="1"/>
          </p:cNvGraphicFramePr>
          <p:nvPr>
            <p:extLst>
              <p:ext uri="{D42A27DB-BD31-4B8C-83A1-F6EECF244321}">
                <p14:modId xmlns:p14="http://schemas.microsoft.com/office/powerpoint/2010/main" val="3904645571"/>
              </p:ext>
            </p:extLst>
          </p:nvPr>
        </p:nvGraphicFramePr>
        <p:xfrm>
          <a:off x="2389557" y="5727493"/>
          <a:ext cx="7254656" cy="426720"/>
        </p:xfrm>
        <a:graphic>
          <a:graphicData uri="http://schemas.openxmlformats.org/drawingml/2006/table">
            <a:tbl>
              <a:tblPr firstRow="1" bandRow="1">
                <a:tableStyleId>{D7AC3CCA-C797-4891-BE02-D94E43425B78}</a:tableStyleId>
              </a:tblPr>
              <a:tblGrid>
                <a:gridCol w="1325880">
                  <a:extLst>
                    <a:ext uri="{9D8B030D-6E8A-4147-A177-3AD203B41FA5}">
                      <a16:colId xmlns:a16="http://schemas.microsoft.com/office/drawing/2014/main" val="20000"/>
                    </a:ext>
                  </a:extLst>
                </a:gridCol>
                <a:gridCol w="741097">
                  <a:extLst>
                    <a:ext uri="{9D8B030D-6E8A-4147-A177-3AD203B41FA5}">
                      <a16:colId xmlns:a16="http://schemas.microsoft.com/office/drawing/2014/main" val="20001"/>
                    </a:ext>
                  </a:extLst>
                </a:gridCol>
                <a:gridCol w="741097">
                  <a:extLst>
                    <a:ext uri="{9D8B030D-6E8A-4147-A177-3AD203B41FA5}">
                      <a16:colId xmlns:a16="http://schemas.microsoft.com/office/drawing/2014/main" val="20002"/>
                    </a:ext>
                  </a:extLst>
                </a:gridCol>
                <a:gridCol w="741097">
                  <a:extLst>
                    <a:ext uri="{9D8B030D-6E8A-4147-A177-3AD203B41FA5}">
                      <a16:colId xmlns:a16="http://schemas.microsoft.com/office/drawing/2014/main" val="20003"/>
                    </a:ext>
                  </a:extLst>
                </a:gridCol>
                <a:gridCol w="741097">
                  <a:extLst>
                    <a:ext uri="{9D8B030D-6E8A-4147-A177-3AD203B41FA5}">
                      <a16:colId xmlns:a16="http://schemas.microsoft.com/office/drawing/2014/main" val="20004"/>
                    </a:ext>
                  </a:extLst>
                </a:gridCol>
                <a:gridCol w="741097">
                  <a:extLst>
                    <a:ext uri="{9D8B030D-6E8A-4147-A177-3AD203B41FA5}">
                      <a16:colId xmlns:a16="http://schemas.microsoft.com/office/drawing/2014/main" val="20005"/>
                    </a:ext>
                  </a:extLst>
                </a:gridCol>
                <a:gridCol w="741097">
                  <a:extLst>
                    <a:ext uri="{9D8B030D-6E8A-4147-A177-3AD203B41FA5}">
                      <a16:colId xmlns:a16="http://schemas.microsoft.com/office/drawing/2014/main" val="20006"/>
                    </a:ext>
                  </a:extLst>
                </a:gridCol>
                <a:gridCol w="1482194">
                  <a:extLst>
                    <a:ext uri="{9D8B030D-6E8A-4147-A177-3AD203B41FA5}">
                      <a16:colId xmlns:a16="http://schemas.microsoft.com/office/drawing/2014/main" val="20007"/>
                    </a:ext>
                  </a:extLst>
                </a:gridCol>
              </a:tblGrid>
              <a:tr h="370840">
                <a:tc>
                  <a:txBody>
                    <a:bodyPr/>
                    <a:lstStyle/>
                    <a:p>
                      <a:r>
                        <a:rPr lang="en-US" dirty="0"/>
                        <a:t>Listed Node</a:t>
                      </a:r>
                    </a:p>
                  </a:txBody>
                  <a:tcPr>
                    <a:noFill/>
                  </a:tcPr>
                </a:tc>
                <a:tc>
                  <a:txBody>
                    <a:bodyPr/>
                    <a:lstStyle/>
                    <a:p>
                      <a:pPr algn="ctr"/>
                      <a:r>
                        <a:rPr lang="en-US" sz="2200" dirty="0"/>
                        <a:t>1</a:t>
                      </a:r>
                    </a:p>
                  </a:txBody>
                  <a:tcPr>
                    <a:noFill/>
                  </a:tcPr>
                </a:tc>
                <a:tc>
                  <a:txBody>
                    <a:bodyPr/>
                    <a:lstStyle/>
                    <a:p>
                      <a:pPr algn="ctr"/>
                      <a:r>
                        <a:rPr lang="en-US" sz="2200" dirty="0"/>
                        <a:t>2</a:t>
                      </a:r>
                    </a:p>
                  </a:txBody>
                  <a:tcPr>
                    <a:noFill/>
                  </a:tcPr>
                </a:tc>
                <a:tc>
                  <a:txBody>
                    <a:bodyPr/>
                    <a:lstStyle/>
                    <a:p>
                      <a:pPr algn="ctr"/>
                      <a:endParaRPr lang="en-US" sz="2200" dirty="0"/>
                    </a:p>
                  </a:txBody>
                  <a:tcPr>
                    <a:noFill/>
                  </a:tcPr>
                </a:tc>
                <a:tc>
                  <a:txBody>
                    <a:bodyPr/>
                    <a:lstStyle/>
                    <a:p>
                      <a:pPr algn="ctr"/>
                      <a:endParaRPr lang="en-US" sz="2200" dirty="0"/>
                    </a:p>
                  </a:txBody>
                  <a:tcPr>
                    <a:noFill/>
                  </a:tcPr>
                </a:tc>
                <a:tc>
                  <a:txBody>
                    <a:bodyPr/>
                    <a:lstStyle/>
                    <a:p>
                      <a:pPr algn="ctr"/>
                      <a:endParaRPr lang="en-US" sz="2200" dirty="0"/>
                    </a:p>
                  </a:txBody>
                  <a:tcPr>
                    <a:noFill/>
                  </a:tcPr>
                </a:tc>
                <a:tc>
                  <a:txBody>
                    <a:bodyPr/>
                    <a:lstStyle/>
                    <a:p>
                      <a:pPr algn="ctr"/>
                      <a:endParaRPr lang="en-US" sz="2200" dirty="0"/>
                    </a:p>
                  </a:txBody>
                  <a:tcPr>
                    <a:noFill/>
                  </a:tcPr>
                </a:tc>
                <a:tc>
                  <a:txBody>
                    <a:bodyPr/>
                    <a:lstStyle/>
                    <a:p>
                      <a:pPr algn="ctr"/>
                      <a:endParaRPr lang="en-US" sz="2200" dirty="0"/>
                    </a:p>
                  </a:txBody>
                  <a:tcPr>
                    <a:noFill/>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sp>
            <p:nvSpPr>
              <p:cNvPr id="46" name="Rectangle 45"/>
              <p:cNvSpPr/>
              <p:nvPr/>
            </p:nvSpPr>
            <p:spPr>
              <a:xfrm>
                <a:off x="6509838" y="3525222"/>
                <a:ext cx="457200" cy="4159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1" smtClean="0">
                          <a:solidFill>
                            <a:srgbClr val="0E47A1"/>
                          </a:solidFill>
                          <a:latin typeface="Cambria Math" panose="02040503050406030204" pitchFamily="18" charset="0"/>
                        </a:rPr>
                        <m:t>𝟏</m:t>
                      </m:r>
                    </m:oMath>
                  </m:oMathPara>
                </a14:m>
                <a:endParaRPr lang="en-US" sz="2400" b="1" dirty="0">
                  <a:solidFill>
                    <a:srgbClr val="0E47A1"/>
                  </a:solidFill>
                </a:endParaRPr>
              </a:p>
            </p:txBody>
          </p:sp>
        </mc:Choice>
        <mc:Fallback xmlns="">
          <p:sp>
            <p:nvSpPr>
              <p:cNvPr id="46" name="Rectangle 45"/>
              <p:cNvSpPr>
                <a:spLocks noRot="1" noChangeAspect="1" noMove="1" noResize="1" noEditPoints="1" noAdjustHandles="1" noChangeArrowheads="1" noChangeShapeType="1" noTextEdit="1"/>
              </p:cNvSpPr>
              <p:nvPr/>
            </p:nvSpPr>
            <p:spPr>
              <a:xfrm>
                <a:off x="6509838" y="3525222"/>
                <a:ext cx="457200" cy="415907"/>
              </a:xfrm>
              <a:prstGeom prst="rect">
                <a:avLst/>
              </a:prstGeom>
              <a:blipFill rotWithShape="0">
                <a:blip r:embed="rId25"/>
                <a:stretch>
                  <a:fillRect l="-1333" b="-1449"/>
                </a:stretch>
              </a:blipFill>
              <a:ln>
                <a:noFill/>
              </a:ln>
            </p:spPr>
            <p:txBody>
              <a:bodyPr/>
              <a:lstStyle/>
              <a:p>
                <a:r>
                  <a:rPr lang="en-US">
                    <a:noFill/>
                  </a:rPr>
                  <a:t> </a:t>
                </a:r>
              </a:p>
            </p:txBody>
          </p:sp>
        </mc:Fallback>
      </mc:AlternateContent>
      <p:sp>
        <p:nvSpPr>
          <p:cNvPr id="47" name="Rectangle 46"/>
          <p:cNvSpPr/>
          <p:nvPr/>
        </p:nvSpPr>
        <p:spPr>
          <a:xfrm>
            <a:off x="3874695" y="5824894"/>
            <a:ext cx="342900" cy="2901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292940" y="4077942"/>
            <a:ext cx="2667000" cy="7216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0E47A1"/>
                </a:solidFill>
              </a:rPr>
              <a:t>Leftchild</a:t>
            </a:r>
            <a:r>
              <a:rPr lang="en-US" b="1" dirty="0">
                <a:solidFill>
                  <a:srgbClr val="0E47A1"/>
                </a:solidFill>
              </a:rPr>
              <a:t> of 1 = </a:t>
            </a:r>
          </a:p>
          <a:p>
            <a:pPr algn="ctr"/>
            <a:r>
              <a:rPr lang="en-US" b="1" dirty="0">
                <a:solidFill>
                  <a:srgbClr val="0E47A1"/>
                </a:solidFill>
              </a:rPr>
              <a:t>Parent 1 is listed so list 2</a:t>
            </a:r>
          </a:p>
        </p:txBody>
      </p:sp>
      <p:cxnSp>
        <p:nvCxnSpPr>
          <p:cNvPr id="49" name="Straight Connector 48"/>
          <p:cNvCxnSpPr/>
          <p:nvPr/>
        </p:nvCxnSpPr>
        <p:spPr>
          <a:xfrm flipH="1">
            <a:off x="6866590" y="1810282"/>
            <a:ext cx="228600" cy="348812"/>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Rectangle 49"/>
              <p:cNvSpPr/>
              <p:nvPr/>
            </p:nvSpPr>
            <p:spPr>
              <a:xfrm>
                <a:off x="7315200" y="4109926"/>
                <a:ext cx="457200" cy="4159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1" smtClean="0">
                          <a:solidFill>
                            <a:srgbClr val="0E47A1"/>
                          </a:solidFill>
                          <a:latin typeface="Cambria Math" panose="02040503050406030204" pitchFamily="18" charset="0"/>
                        </a:rPr>
                        <m:t>𝟐</m:t>
                      </m:r>
                    </m:oMath>
                  </m:oMathPara>
                </a14:m>
                <a:endParaRPr lang="en-US" sz="2400" b="1" dirty="0">
                  <a:solidFill>
                    <a:srgbClr val="0E47A1"/>
                  </a:solidFill>
                </a:endParaRPr>
              </a:p>
            </p:txBody>
          </p:sp>
        </mc:Choice>
        <mc:Fallback xmlns="">
          <p:sp>
            <p:nvSpPr>
              <p:cNvPr id="50" name="Rectangle 49"/>
              <p:cNvSpPr>
                <a:spLocks noRot="1" noChangeAspect="1" noMove="1" noResize="1" noEditPoints="1" noAdjustHandles="1" noChangeArrowheads="1" noChangeShapeType="1" noTextEdit="1"/>
              </p:cNvSpPr>
              <p:nvPr/>
            </p:nvSpPr>
            <p:spPr>
              <a:xfrm>
                <a:off x="7315200" y="4109926"/>
                <a:ext cx="457200" cy="415907"/>
              </a:xfrm>
              <a:prstGeom prst="rect">
                <a:avLst/>
              </a:prstGeom>
              <a:blipFill rotWithShape="0">
                <a:blip r:embed="rId26"/>
                <a:stretch>
                  <a:fillRect l="-1333" b="-2941"/>
                </a:stretch>
              </a:blipFill>
              <a:ln>
                <a:noFill/>
              </a:ln>
            </p:spPr>
            <p:txBody>
              <a:bodyPr/>
              <a:lstStyle/>
              <a:p>
                <a:r>
                  <a:rPr lang="en-US">
                    <a:noFill/>
                  </a:rPr>
                  <a:t> </a:t>
                </a:r>
              </a:p>
            </p:txBody>
          </p:sp>
        </mc:Fallback>
      </mc:AlternateContent>
      <p:cxnSp>
        <p:nvCxnSpPr>
          <p:cNvPr id="51" name="Straight Connector 50"/>
          <p:cNvCxnSpPr/>
          <p:nvPr/>
        </p:nvCxnSpPr>
        <p:spPr>
          <a:xfrm flipH="1">
            <a:off x="7075640" y="1849398"/>
            <a:ext cx="228600" cy="348812"/>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4677398" y="5785706"/>
            <a:ext cx="342900" cy="311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743131" y="4071262"/>
            <a:ext cx="3717758" cy="7216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0E47A1"/>
                </a:solidFill>
              </a:rPr>
              <a:t>Leftchild</a:t>
            </a:r>
            <a:r>
              <a:rPr lang="en-US" b="1" dirty="0">
                <a:solidFill>
                  <a:srgbClr val="0E47A1"/>
                </a:solidFill>
              </a:rPr>
              <a:t> of 2 = </a:t>
            </a:r>
          </a:p>
          <a:p>
            <a:pPr algn="ctr"/>
            <a:r>
              <a:rPr lang="en-US" b="1" dirty="0">
                <a:solidFill>
                  <a:srgbClr val="0E47A1"/>
                </a:solidFill>
              </a:rPr>
              <a:t>Parent 5 is not listed so can’t list 6</a:t>
            </a:r>
          </a:p>
        </p:txBody>
      </p:sp>
      <mc:AlternateContent xmlns:mc="http://schemas.openxmlformats.org/markup-compatibility/2006" xmlns:a14="http://schemas.microsoft.com/office/drawing/2010/main">
        <mc:Choice Requires="a14">
          <p:sp>
            <p:nvSpPr>
              <p:cNvPr id="54" name="Rectangle 53"/>
              <p:cNvSpPr/>
              <p:nvPr/>
            </p:nvSpPr>
            <p:spPr>
              <a:xfrm>
                <a:off x="7315200" y="4103246"/>
                <a:ext cx="457200" cy="4159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1" smtClean="0">
                          <a:solidFill>
                            <a:srgbClr val="0E47A1"/>
                          </a:solidFill>
                          <a:latin typeface="Cambria Math" panose="02040503050406030204" pitchFamily="18" charset="0"/>
                        </a:rPr>
                        <m:t>𝟔</m:t>
                      </m:r>
                    </m:oMath>
                  </m:oMathPara>
                </a14:m>
                <a:endParaRPr lang="en-US" sz="2400" b="1" dirty="0">
                  <a:solidFill>
                    <a:srgbClr val="0E47A1"/>
                  </a:solidFill>
                </a:endParaRPr>
              </a:p>
            </p:txBody>
          </p:sp>
        </mc:Choice>
        <mc:Fallback xmlns="">
          <p:sp>
            <p:nvSpPr>
              <p:cNvPr id="54" name="Rectangle 53"/>
              <p:cNvSpPr>
                <a:spLocks noRot="1" noChangeAspect="1" noMove="1" noResize="1" noEditPoints="1" noAdjustHandles="1" noChangeArrowheads="1" noChangeShapeType="1" noTextEdit="1"/>
              </p:cNvSpPr>
              <p:nvPr/>
            </p:nvSpPr>
            <p:spPr>
              <a:xfrm>
                <a:off x="7315200" y="4103246"/>
                <a:ext cx="457200" cy="415907"/>
              </a:xfrm>
              <a:prstGeom prst="rect">
                <a:avLst/>
              </a:prstGeom>
              <a:blipFill rotWithShape="0">
                <a:blip r:embed="rId27"/>
                <a:stretch>
                  <a:fillRect l="-1333" b="-2941"/>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370952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wipe(down)">
                                      <p:cBhvr>
                                        <p:cTn id="23" dur="500"/>
                                        <p:tgtEl>
                                          <p:spTgt spid="4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wipe(left)">
                                      <p:cBhvr>
                                        <p:cTn id="28" dur="500"/>
                                        <p:tgtEl>
                                          <p:spTgt spid="4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0" nodeType="clickEffect">
                                  <p:stCondLst>
                                    <p:cond delay="0"/>
                                  </p:stCondLst>
                                  <p:childTnLst>
                                    <p:animEffect transition="out" filter="fade">
                                      <p:cBhvr>
                                        <p:cTn id="32" dur="500"/>
                                        <p:tgtEl>
                                          <p:spTgt spid="47"/>
                                        </p:tgtEl>
                                      </p:cBhvr>
                                    </p:animEffect>
                                    <p:set>
                                      <p:cBhvr>
                                        <p:cTn id="33" dur="1" fill="hold">
                                          <p:stCondLst>
                                            <p:cond delay="499"/>
                                          </p:stCondLst>
                                        </p:cTn>
                                        <p:tgtEl>
                                          <p:spTgt spid="47"/>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48">
                                            <p:txEl>
                                              <p:pRg st="0" end="0"/>
                                            </p:txEl>
                                          </p:spTgt>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5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48">
                                            <p:txEl>
                                              <p:pRg st="1" end="1"/>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51"/>
                                        </p:tgtEl>
                                        <p:attrNameLst>
                                          <p:attrName>style.visibility</p:attrName>
                                        </p:attrNameLst>
                                      </p:cBhvr>
                                      <p:to>
                                        <p:strVal val="visible"/>
                                      </p:to>
                                    </p:set>
                                    <p:animEffect transition="in" filter="wipe(down)">
                                      <p:cBhvr>
                                        <p:cTn id="48" dur="500"/>
                                        <p:tgtEl>
                                          <p:spTgt spid="5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0" nodeType="clickEffect">
                                  <p:stCondLst>
                                    <p:cond delay="0"/>
                                  </p:stCondLst>
                                  <p:childTnLst>
                                    <p:animEffect transition="out" filter="fade">
                                      <p:cBhvr>
                                        <p:cTn id="52" dur="500"/>
                                        <p:tgtEl>
                                          <p:spTgt spid="52"/>
                                        </p:tgtEl>
                                      </p:cBhvr>
                                    </p:animEffect>
                                    <p:set>
                                      <p:cBhvr>
                                        <p:cTn id="53" dur="1" fill="hold">
                                          <p:stCondLst>
                                            <p:cond delay="499"/>
                                          </p:stCondLst>
                                        </p:cTn>
                                        <p:tgtEl>
                                          <p:spTgt spid="52"/>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1" nodeType="clickEffect">
                                  <p:stCondLst>
                                    <p:cond delay="0"/>
                                  </p:stCondLst>
                                  <p:childTnLst>
                                    <p:set>
                                      <p:cBhvr>
                                        <p:cTn id="57" dur="1" fill="hold">
                                          <p:stCondLst>
                                            <p:cond delay="0"/>
                                          </p:stCondLst>
                                        </p:cTn>
                                        <p:tgtEl>
                                          <p:spTgt spid="46"/>
                                        </p:tgtEl>
                                        <p:attrNameLst>
                                          <p:attrName>style.visibility</p:attrName>
                                        </p:attrNameLst>
                                      </p:cBhvr>
                                      <p:to>
                                        <p:strVal val="hidden"/>
                                      </p:to>
                                    </p:set>
                                  </p:childTnLst>
                                </p:cTn>
                              </p:par>
                              <p:par>
                                <p:cTn id="58" presetID="1" presetClass="exit" presetSubtype="0" fill="hold" grpId="0" nodeType="withEffect">
                                  <p:stCondLst>
                                    <p:cond delay="0"/>
                                  </p:stCondLst>
                                  <p:childTnLst>
                                    <p:set>
                                      <p:cBhvr>
                                        <p:cTn id="59" dur="1" fill="hold">
                                          <p:stCondLst>
                                            <p:cond delay="0"/>
                                          </p:stCondLst>
                                        </p:cTn>
                                        <p:tgtEl>
                                          <p:spTgt spid="48">
                                            <p:txEl>
                                              <p:pRg st="0" end="0"/>
                                            </p:txEl>
                                          </p:spTgt>
                                        </p:tgtEl>
                                        <p:attrNameLst>
                                          <p:attrName>style.visibility</p:attrName>
                                        </p:attrNameLst>
                                      </p:cBhvr>
                                      <p:to>
                                        <p:strVal val="hidden"/>
                                      </p:to>
                                    </p:set>
                                  </p:childTnLst>
                                </p:cTn>
                              </p:par>
                              <p:par>
                                <p:cTn id="60" presetID="1" presetClass="exit" presetSubtype="0" fill="hold" grpId="0" nodeType="withEffect">
                                  <p:stCondLst>
                                    <p:cond delay="0"/>
                                  </p:stCondLst>
                                  <p:childTnLst>
                                    <p:set>
                                      <p:cBhvr>
                                        <p:cTn id="61" dur="1" fill="hold">
                                          <p:stCondLst>
                                            <p:cond delay="0"/>
                                          </p:stCondLst>
                                        </p:cTn>
                                        <p:tgtEl>
                                          <p:spTgt spid="48">
                                            <p:txEl>
                                              <p:pRg st="1" end="1"/>
                                            </p:txEl>
                                          </p:spTgt>
                                        </p:tgtEl>
                                        <p:attrNameLst>
                                          <p:attrName>style.visibility</p:attrName>
                                        </p:attrNameLst>
                                      </p:cBhvr>
                                      <p:to>
                                        <p:strVal val="hidden"/>
                                      </p:to>
                                    </p:set>
                                  </p:childTnLst>
                                </p:cTn>
                              </p:par>
                              <p:par>
                                <p:cTn id="62" presetID="1" presetClass="exit" presetSubtype="0" fill="hold" grpId="1" nodeType="withEffect">
                                  <p:stCondLst>
                                    <p:cond delay="0"/>
                                  </p:stCondLst>
                                  <p:childTnLst>
                                    <p:set>
                                      <p:cBhvr>
                                        <p:cTn id="63" dur="1" fill="hold">
                                          <p:stCondLst>
                                            <p:cond delay="0"/>
                                          </p:stCondLst>
                                        </p:cTn>
                                        <p:tgtEl>
                                          <p:spTgt spid="50"/>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53">
                                            <p:txEl>
                                              <p:pRg st="0" end="0"/>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54"/>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5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4" grpId="0"/>
      <p:bldP spid="46" grpId="0"/>
      <p:bldP spid="46" grpId="1"/>
      <p:bldP spid="47" grpId="0" animBg="1"/>
      <p:bldP spid="48" grpId="0" build="allAtOnce"/>
      <p:bldP spid="50" grpId="0"/>
      <p:bldP spid="50" grpId="1"/>
      <p:bldP spid="52" grpId="0" animBg="1"/>
      <p:bldP spid="5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to code generator</a:t>
            </a:r>
          </a:p>
        </p:txBody>
      </p:sp>
      <p:sp>
        <p:nvSpPr>
          <p:cNvPr id="3" name="Content Placeholder 2"/>
          <p:cNvSpPr>
            <a:spLocks noGrp="1"/>
          </p:cNvSpPr>
          <p:nvPr>
            <p:ph idx="1"/>
          </p:nvPr>
        </p:nvSpPr>
        <p:spPr/>
        <p:txBody>
          <a:bodyPr/>
          <a:lstStyle/>
          <a:p>
            <a:pPr lvl="0"/>
            <a:r>
              <a:rPr lang="en-GB" dirty="0"/>
              <a:t>Input to the code generator consists of the intermediate representation of the source program.</a:t>
            </a:r>
            <a:endParaRPr lang="en-US" dirty="0"/>
          </a:p>
          <a:p>
            <a:pPr lvl="0"/>
            <a:r>
              <a:rPr lang="en-GB" dirty="0"/>
              <a:t>Types of intermediate language are:</a:t>
            </a:r>
          </a:p>
          <a:p>
            <a:pPr marL="857250" lvl="1" indent="-457200">
              <a:buFont typeface="+mj-lt"/>
              <a:buAutoNum type="arabicPeriod"/>
            </a:pPr>
            <a:r>
              <a:rPr lang="en-GB" sz="2400" dirty="0">
                <a:solidFill>
                  <a:srgbClr val="0E47A1"/>
                </a:solidFill>
              </a:rPr>
              <a:t>Postfix notation</a:t>
            </a:r>
          </a:p>
          <a:p>
            <a:pPr marL="857250" lvl="1" indent="-457200">
              <a:buFont typeface="+mj-lt"/>
              <a:buAutoNum type="arabicPeriod"/>
            </a:pPr>
            <a:r>
              <a:rPr lang="en-GB" sz="2400" dirty="0">
                <a:solidFill>
                  <a:srgbClr val="0E47A1"/>
                </a:solidFill>
              </a:rPr>
              <a:t>Quadruples</a:t>
            </a:r>
          </a:p>
          <a:p>
            <a:pPr marL="857250" lvl="1" indent="-457200">
              <a:buFont typeface="+mj-lt"/>
              <a:buAutoNum type="arabicPeriod"/>
            </a:pPr>
            <a:r>
              <a:rPr lang="en-GB" sz="2400" dirty="0">
                <a:solidFill>
                  <a:srgbClr val="0E47A1"/>
                </a:solidFill>
              </a:rPr>
              <a:t>Syntax trees or DAGs</a:t>
            </a:r>
            <a:endParaRPr lang="en-US" sz="2400" dirty="0">
              <a:solidFill>
                <a:srgbClr val="0E47A1"/>
              </a:solidFill>
            </a:endParaRPr>
          </a:p>
          <a:p>
            <a:pPr lvl="0"/>
            <a:r>
              <a:rPr lang="en-GB" dirty="0"/>
              <a:t>The detection of semantic error should be done before submitting the input to the code generator.</a:t>
            </a:r>
            <a:endParaRPr lang="en-US" dirty="0"/>
          </a:p>
          <a:p>
            <a:pPr lvl="0"/>
            <a:r>
              <a:rPr lang="en-GB" dirty="0"/>
              <a:t>The code generation phase requires complete error free intermediate code as an input.</a:t>
            </a:r>
            <a:endParaRPr lang="en-US" dirty="0"/>
          </a:p>
          <a:p>
            <a:endParaRPr lang="en-US" dirty="0"/>
          </a:p>
        </p:txBody>
      </p:sp>
    </p:spTree>
    <p:extLst>
      <p:ext uri="{BB962C8B-B14F-4D97-AF65-F5344CB8AC3E}">
        <p14:creationId xmlns:p14="http://schemas.microsoft.com/office/powerpoint/2010/main" val="816483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itle 65"/>
          <p:cNvSpPr>
            <a:spLocks noGrp="1"/>
          </p:cNvSpPr>
          <p:nvPr>
            <p:ph type="title"/>
          </p:nvPr>
        </p:nvSpPr>
        <p:spPr/>
        <p:txBody>
          <a:bodyPr/>
          <a:lstStyle/>
          <a:p>
            <a:r>
              <a:rPr lang="en-US" dirty="0"/>
              <a:t>Example: Heuristic Ordering</a:t>
            </a:r>
          </a:p>
        </p:txBody>
      </p:sp>
      <mc:AlternateContent xmlns:mc="http://schemas.openxmlformats.org/markup-compatibility/2006" xmlns:a14="http://schemas.microsoft.com/office/drawing/2010/main">
        <mc:Choice Requires="a14">
          <p:sp>
            <p:nvSpPr>
              <p:cNvPr id="4" name="Oval 3"/>
              <p:cNvSpPr/>
              <p:nvPr/>
            </p:nvSpPr>
            <p:spPr>
              <a:xfrm>
                <a:off x="2455600" y="1062129"/>
                <a:ext cx="578585"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4" name="Oval 3"/>
              <p:cNvSpPr>
                <a:spLocks noRot="1" noChangeAspect="1" noMove="1" noResize="1" noEditPoints="1" noAdjustHandles="1" noChangeArrowheads="1" noChangeShapeType="1" noTextEdit="1"/>
              </p:cNvSpPr>
              <p:nvPr/>
            </p:nvSpPr>
            <p:spPr>
              <a:xfrm>
                <a:off x="2455600" y="1062129"/>
                <a:ext cx="578585" cy="509588"/>
              </a:xfrm>
              <a:prstGeom prst="ellipse">
                <a:avLst/>
              </a:prstGeom>
              <a:blipFill rotWithShape="0">
                <a:blip r:embed="rId2"/>
                <a:stretch>
                  <a:fillRect/>
                </a:stretch>
              </a:blipFill>
              <a:ln>
                <a:solidFill>
                  <a:schemeClr val="tx1"/>
                </a:solidFill>
              </a:ln>
            </p:spPr>
            <p:txBody>
              <a:bodyPr/>
              <a:lstStyle/>
              <a:p>
                <a:r>
                  <a:rPr lang="en-US">
                    <a:noFill/>
                  </a:rPr>
                  <a:t> </a:t>
                </a:r>
              </a:p>
            </p:txBody>
          </p:sp>
        </mc:Fallback>
      </mc:AlternateContent>
      <p:cxnSp>
        <p:nvCxnSpPr>
          <p:cNvPr id="5" name="Straight Connector 4"/>
          <p:cNvCxnSpPr>
            <a:endCxn id="4" idx="3"/>
          </p:cNvCxnSpPr>
          <p:nvPr/>
        </p:nvCxnSpPr>
        <p:spPr>
          <a:xfrm flipV="1">
            <a:off x="1790975" y="1497090"/>
            <a:ext cx="749357" cy="458606"/>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endCxn id="8" idx="1"/>
          </p:cNvCxnSpPr>
          <p:nvPr/>
        </p:nvCxnSpPr>
        <p:spPr>
          <a:xfrm>
            <a:off x="2932944" y="1504738"/>
            <a:ext cx="668005" cy="495945"/>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Oval 6"/>
              <p:cNvSpPr/>
              <p:nvPr/>
            </p:nvSpPr>
            <p:spPr>
              <a:xfrm>
                <a:off x="1405042" y="1904300"/>
                <a:ext cx="578585"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 name="Oval 6"/>
              <p:cNvSpPr>
                <a:spLocks noRot="1" noChangeAspect="1" noMove="1" noResize="1" noEditPoints="1" noAdjustHandles="1" noChangeArrowheads="1" noChangeShapeType="1" noTextEdit="1"/>
              </p:cNvSpPr>
              <p:nvPr/>
            </p:nvSpPr>
            <p:spPr>
              <a:xfrm>
                <a:off x="1405042" y="1904300"/>
                <a:ext cx="578585" cy="509588"/>
              </a:xfrm>
              <a:prstGeom prst="ellipse">
                <a:avLst/>
              </a:prstGeom>
              <a:blipFill rotWithShape="0">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7"/>
              <p:cNvSpPr/>
              <p:nvPr/>
            </p:nvSpPr>
            <p:spPr>
              <a:xfrm>
                <a:off x="3516217" y="1926056"/>
                <a:ext cx="578585"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 name="Oval 7"/>
              <p:cNvSpPr>
                <a:spLocks noRot="1" noChangeAspect="1" noMove="1" noResize="1" noEditPoints="1" noAdjustHandles="1" noChangeArrowheads="1" noChangeShapeType="1" noTextEdit="1"/>
              </p:cNvSpPr>
              <p:nvPr/>
            </p:nvSpPr>
            <p:spPr>
              <a:xfrm>
                <a:off x="3516217" y="1926056"/>
                <a:ext cx="578585" cy="509588"/>
              </a:xfrm>
              <a:prstGeom prst="ellipse">
                <a:avLst/>
              </a:prstGeom>
              <a:blipFill rotWithShape="0">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p:cNvSpPr/>
              <p:nvPr/>
            </p:nvSpPr>
            <p:spPr>
              <a:xfrm>
                <a:off x="2455600" y="2757423"/>
                <a:ext cx="578585"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9" name="Oval 8"/>
              <p:cNvSpPr>
                <a:spLocks noRot="1" noChangeAspect="1" noMove="1" noResize="1" noEditPoints="1" noAdjustHandles="1" noChangeArrowheads="1" noChangeShapeType="1" noTextEdit="1"/>
              </p:cNvSpPr>
              <p:nvPr/>
            </p:nvSpPr>
            <p:spPr>
              <a:xfrm>
                <a:off x="2455600" y="2757423"/>
                <a:ext cx="578585" cy="509588"/>
              </a:xfrm>
              <a:prstGeom prst="ellipse">
                <a:avLst/>
              </a:prstGeom>
              <a:blipFill rotWithShape="0">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p:cNvSpPr/>
              <p:nvPr/>
            </p:nvSpPr>
            <p:spPr>
              <a:xfrm>
                <a:off x="1450206" y="3781893"/>
                <a:ext cx="578585"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0" name="Oval 9"/>
              <p:cNvSpPr>
                <a:spLocks noRot="1" noChangeAspect="1" noMove="1" noResize="1" noEditPoints="1" noAdjustHandles="1" noChangeArrowheads="1" noChangeShapeType="1" noTextEdit="1"/>
              </p:cNvSpPr>
              <p:nvPr/>
            </p:nvSpPr>
            <p:spPr>
              <a:xfrm>
                <a:off x="1450206" y="3781893"/>
                <a:ext cx="578585" cy="509588"/>
              </a:xfrm>
              <a:prstGeom prst="ellipse">
                <a:avLst/>
              </a:prstGeom>
              <a:blipFill rotWithShape="0">
                <a:blip r:embed="rId6"/>
                <a:stretch>
                  <a:fillRect/>
                </a:stretch>
              </a:blipFill>
              <a:ln>
                <a:solidFill>
                  <a:schemeClr val="tx1"/>
                </a:solidFill>
              </a:ln>
            </p:spPr>
            <p:txBody>
              <a:bodyPr/>
              <a:lstStyle/>
              <a:p>
                <a:r>
                  <a:rPr lang="en-US">
                    <a:noFill/>
                  </a:rPr>
                  <a:t> </a:t>
                </a:r>
              </a:p>
            </p:txBody>
          </p:sp>
        </mc:Fallback>
      </mc:AlternateContent>
      <p:cxnSp>
        <p:nvCxnSpPr>
          <p:cNvPr id="11" name="Straight Connector 10"/>
          <p:cNvCxnSpPr/>
          <p:nvPr/>
        </p:nvCxnSpPr>
        <p:spPr>
          <a:xfrm flipV="1">
            <a:off x="1327786" y="4254594"/>
            <a:ext cx="289423" cy="325486"/>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831790" y="4248782"/>
            <a:ext cx="357075" cy="331298"/>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Oval 12"/>
              <p:cNvSpPr/>
              <p:nvPr/>
            </p:nvSpPr>
            <p:spPr>
              <a:xfrm>
                <a:off x="1998793" y="4554435"/>
                <a:ext cx="578585"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𝑐</m:t>
                      </m:r>
                    </m:oMath>
                  </m:oMathPara>
                </a14:m>
                <a:endParaRPr lang="en-US" dirty="0"/>
              </a:p>
            </p:txBody>
          </p:sp>
        </mc:Choice>
        <mc:Fallback xmlns="">
          <p:sp>
            <p:nvSpPr>
              <p:cNvPr id="13" name="Oval 12"/>
              <p:cNvSpPr>
                <a:spLocks noRot="1" noChangeAspect="1" noMove="1" noResize="1" noEditPoints="1" noAdjustHandles="1" noChangeArrowheads="1" noChangeShapeType="1" noTextEdit="1"/>
              </p:cNvSpPr>
              <p:nvPr/>
            </p:nvSpPr>
            <p:spPr>
              <a:xfrm>
                <a:off x="1998793" y="4554435"/>
                <a:ext cx="578585" cy="509588"/>
              </a:xfrm>
              <a:prstGeom prst="ellipse">
                <a:avLst/>
              </a:prstGeom>
              <a:blipFill rotWithShape="0">
                <a:blip r:embed="rId7"/>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p:cNvSpPr/>
              <p:nvPr/>
            </p:nvSpPr>
            <p:spPr>
              <a:xfrm>
                <a:off x="893927" y="4503576"/>
                <a:ext cx="578585"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4" name="Oval 13"/>
              <p:cNvSpPr>
                <a:spLocks noRot="1" noChangeAspect="1" noMove="1" noResize="1" noEditPoints="1" noAdjustHandles="1" noChangeArrowheads="1" noChangeShapeType="1" noTextEdit="1"/>
              </p:cNvSpPr>
              <p:nvPr/>
            </p:nvSpPr>
            <p:spPr>
              <a:xfrm>
                <a:off x="893927" y="4503576"/>
                <a:ext cx="578585" cy="509588"/>
              </a:xfrm>
              <a:prstGeom prst="ellipse">
                <a:avLst/>
              </a:prstGeom>
              <a:blipFill rotWithShape="0">
                <a:blip r:embed="rId8"/>
                <a:stretch>
                  <a:fillRect/>
                </a:stretch>
              </a:blipFill>
              <a:ln>
                <a:solidFill>
                  <a:schemeClr val="tx1"/>
                </a:solidFill>
              </a:ln>
            </p:spPr>
            <p:txBody>
              <a:bodyPr/>
              <a:lstStyle/>
              <a:p>
                <a:r>
                  <a:rPr lang="en-US">
                    <a:noFill/>
                  </a:rPr>
                  <a:t> </a:t>
                </a:r>
              </a:p>
            </p:txBody>
          </p:sp>
        </mc:Fallback>
      </mc:AlternateContent>
      <p:cxnSp>
        <p:nvCxnSpPr>
          <p:cNvPr id="15" name="Straight Connector 14"/>
          <p:cNvCxnSpPr/>
          <p:nvPr/>
        </p:nvCxnSpPr>
        <p:spPr>
          <a:xfrm flipV="1">
            <a:off x="771507" y="4976277"/>
            <a:ext cx="289423" cy="325486"/>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275511" y="4970465"/>
            <a:ext cx="357075" cy="331298"/>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Oval 16"/>
              <p:cNvSpPr/>
              <p:nvPr/>
            </p:nvSpPr>
            <p:spPr>
              <a:xfrm>
                <a:off x="1442514" y="5276118"/>
                <a:ext cx="578585"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𝑏</m:t>
                      </m:r>
                    </m:oMath>
                  </m:oMathPara>
                </a14:m>
                <a:endParaRPr lang="en-US" dirty="0"/>
              </a:p>
            </p:txBody>
          </p:sp>
        </mc:Choice>
        <mc:Fallback xmlns="">
          <p:sp>
            <p:nvSpPr>
              <p:cNvPr id="17" name="Oval 16"/>
              <p:cNvSpPr>
                <a:spLocks noRot="1" noChangeAspect="1" noMove="1" noResize="1" noEditPoints="1" noAdjustHandles="1" noChangeArrowheads="1" noChangeShapeType="1" noTextEdit="1"/>
              </p:cNvSpPr>
              <p:nvPr/>
            </p:nvSpPr>
            <p:spPr>
              <a:xfrm>
                <a:off x="1442514" y="5276118"/>
                <a:ext cx="578585" cy="509588"/>
              </a:xfrm>
              <a:prstGeom prst="ellipse">
                <a:avLst/>
              </a:prstGeom>
              <a:blipFill rotWithShape="0">
                <a:blip r:embed="rId9"/>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Oval 17"/>
              <p:cNvSpPr/>
              <p:nvPr/>
            </p:nvSpPr>
            <p:spPr>
              <a:xfrm>
                <a:off x="340445" y="5262146"/>
                <a:ext cx="578585"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18" name="Oval 17"/>
              <p:cNvSpPr>
                <a:spLocks noRot="1" noChangeAspect="1" noMove="1" noResize="1" noEditPoints="1" noAdjustHandles="1" noChangeArrowheads="1" noChangeShapeType="1" noTextEdit="1"/>
              </p:cNvSpPr>
              <p:nvPr/>
            </p:nvSpPr>
            <p:spPr>
              <a:xfrm>
                <a:off x="340445" y="5262146"/>
                <a:ext cx="578585" cy="509588"/>
              </a:xfrm>
              <a:prstGeom prst="ellipse">
                <a:avLst/>
              </a:prstGeom>
              <a:blipFill rotWithShape="0">
                <a:blip r:embed="rId10"/>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Oval 18"/>
              <p:cNvSpPr/>
              <p:nvPr/>
            </p:nvSpPr>
            <p:spPr>
              <a:xfrm>
                <a:off x="3290019" y="3781893"/>
                <a:ext cx="578585"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9" name="Oval 18"/>
              <p:cNvSpPr>
                <a:spLocks noRot="1" noChangeAspect="1" noMove="1" noResize="1" noEditPoints="1" noAdjustHandles="1" noChangeArrowheads="1" noChangeShapeType="1" noTextEdit="1"/>
              </p:cNvSpPr>
              <p:nvPr/>
            </p:nvSpPr>
            <p:spPr>
              <a:xfrm>
                <a:off x="3290019" y="3781893"/>
                <a:ext cx="578585" cy="509588"/>
              </a:xfrm>
              <a:prstGeom prst="ellipse">
                <a:avLst/>
              </a:prstGeom>
              <a:blipFill rotWithShape="0">
                <a:blip r:embed="rId11"/>
                <a:stretch>
                  <a:fillRect/>
                </a:stretch>
              </a:blipFill>
              <a:ln>
                <a:solidFill>
                  <a:schemeClr val="tx1"/>
                </a:solidFill>
              </a:ln>
            </p:spPr>
            <p:txBody>
              <a:bodyPr/>
              <a:lstStyle/>
              <a:p>
                <a:r>
                  <a:rPr lang="en-US">
                    <a:noFill/>
                  </a:rPr>
                  <a:t> </a:t>
                </a:r>
              </a:p>
            </p:txBody>
          </p:sp>
        </mc:Fallback>
      </mc:AlternateContent>
      <p:cxnSp>
        <p:nvCxnSpPr>
          <p:cNvPr id="20" name="Straight Connector 19"/>
          <p:cNvCxnSpPr/>
          <p:nvPr/>
        </p:nvCxnSpPr>
        <p:spPr>
          <a:xfrm flipV="1">
            <a:off x="3167599" y="4254594"/>
            <a:ext cx="289423" cy="325486"/>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671603" y="4248782"/>
            <a:ext cx="357075" cy="331298"/>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Oval 21"/>
              <p:cNvSpPr/>
              <p:nvPr/>
            </p:nvSpPr>
            <p:spPr>
              <a:xfrm>
                <a:off x="3838606" y="4554435"/>
                <a:ext cx="578585"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𝑒</m:t>
                      </m:r>
                    </m:oMath>
                  </m:oMathPara>
                </a14:m>
                <a:endParaRPr lang="en-US" dirty="0"/>
              </a:p>
            </p:txBody>
          </p:sp>
        </mc:Choice>
        <mc:Fallback xmlns="">
          <p:sp>
            <p:nvSpPr>
              <p:cNvPr id="22" name="Oval 21"/>
              <p:cNvSpPr>
                <a:spLocks noRot="1" noChangeAspect="1" noMove="1" noResize="1" noEditPoints="1" noAdjustHandles="1" noChangeArrowheads="1" noChangeShapeType="1" noTextEdit="1"/>
              </p:cNvSpPr>
              <p:nvPr/>
            </p:nvSpPr>
            <p:spPr>
              <a:xfrm>
                <a:off x="3838606" y="4554435"/>
                <a:ext cx="578585" cy="509588"/>
              </a:xfrm>
              <a:prstGeom prst="ellipse">
                <a:avLst/>
              </a:prstGeom>
              <a:blipFill rotWithShape="0">
                <a:blip r:embed="rId1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Oval 22"/>
              <p:cNvSpPr/>
              <p:nvPr/>
            </p:nvSpPr>
            <p:spPr>
              <a:xfrm>
                <a:off x="2733740" y="4503576"/>
                <a:ext cx="578585"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𝑑</m:t>
                      </m:r>
                    </m:oMath>
                  </m:oMathPara>
                </a14:m>
                <a:endParaRPr lang="en-US" dirty="0"/>
              </a:p>
            </p:txBody>
          </p:sp>
        </mc:Choice>
        <mc:Fallback xmlns="">
          <p:sp>
            <p:nvSpPr>
              <p:cNvPr id="23" name="Oval 22"/>
              <p:cNvSpPr>
                <a:spLocks noRot="1" noChangeAspect="1" noMove="1" noResize="1" noEditPoints="1" noAdjustHandles="1" noChangeArrowheads="1" noChangeShapeType="1" noTextEdit="1"/>
              </p:cNvSpPr>
              <p:nvPr/>
            </p:nvSpPr>
            <p:spPr>
              <a:xfrm>
                <a:off x="2733740" y="4503576"/>
                <a:ext cx="578585" cy="509588"/>
              </a:xfrm>
              <a:prstGeom prst="ellipse">
                <a:avLst/>
              </a:prstGeom>
              <a:blipFill rotWithShape="0">
                <a:blip r:embed="rId13"/>
                <a:stretch>
                  <a:fillRect/>
                </a:stretch>
              </a:blipFill>
              <a:ln>
                <a:solidFill>
                  <a:schemeClr val="tx1"/>
                </a:solidFill>
              </a:ln>
            </p:spPr>
            <p:txBody>
              <a:bodyPr/>
              <a:lstStyle/>
              <a:p>
                <a:r>
                  <a:rPr lang="en-US">
                    <a:noFill/>
                  </a:rPr>
                  <a:t> </a:t>
                </a:r>
              </a:p>
            </p:txBody>
          </p:sp>
        </mc:Fallback>
      </mc:AlternateContent>
      <p:cxnSp>
        <p:nvCxnSpPr>
          <p:cNvPr id="24" name="Straight Connector 23"/>
          <p:cNvCxnSpPr>
            <a:stCxn id="7" idx="5"/>
            <a:endCxn id="9" idx="1"/>
          </p:cNvCxnSpPr>
          <p:nvPr/>
        </p:nvCxnSpPr>
        <p:spPr>
          <a:xfrm>
            <a:off x="1898895" y="2339261"/>
            <a:ext cx="641437" cy="492789"/>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8" idx="3"/>
            <a:endCxn id="9" idx="7"/>
          </p:cNvCxnSpPr>
          <p:nvPr/>
        </p:nvCxnSpPr>
        <p:spPr>
          <a:xfrm flipH="1">
            <a:off x="2949453" y="2361017"/>
            <a:ext cx="651496" cy="471033"/>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0" idx="7"/>
          </p:cNvCxnSpPr>
          <p:nvPr/>
        </p:nvCxnSpPr>
        <p:spPr>
          <a:xfrm flipV="1">
            <a:off x="1944059" y="3193924"/>
            <a:ext cx="590210" cy="662596"/>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19" idx="0"/>
          </p:cNvCxnSpPr>
          <p:nvPr/>
        </p:nvCxnSpPr>
        <p:spPr>
          <a:xfrm>
            <a:off x="2930148" y="3201572"/>
            <a:ext cx="649164" cy="580321"/>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7" idx="4"/>
            <a:endCxn id="14" idx="0"/>
          </p:cNvCxnSpPr>
          <p:nvPr/>
        </p:nvCxnSpPr>
        <p:spPr>
          <a:xfrm flipH="1">
            <a:off x="1183220" y="2413888"/>
            <a:ext cx="511115" cy="2089688"/>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8" idx="4"/>
            <a:endCxn id="22" idx="0"/>
          </p:cNvCxnSpPr>
          <p:nvPr/>
        </p:nvCxnSpPr>
        <p:spPr>
          <a:xfrm>
            <a:off x="3805510" y="2435644"/>
            <a:ext cx="322389" cy="2118791"/>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Rectangle 29"/>
              <p:cNvSpPr/>
              <p:nvPr/>
            </p:nvSpPr>
            <p:spPr>
              <a:xfrm>
                <a:off x="3032989" y="1170887"/>
                <a:ext cx="350929"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𝟏</m:t>
                      </m:r>
                    </m:oMath>
                  </m:oMathPara>
                </a14:m>
                <a:endParaRPr lang="en-US" b="1" dirty="0">
                  <a:solidFill>
                    <a:srgbClr val="FF0000"/>
                  </a:solidFill>
                </a:endParaRPr>
              </a:p>
            </p:txBody>
          </p:sp>
        </mc:Choice>
        <mc:Fallback xmlns="">
          <p:sp>
            <p:nvSpPr>
              <p:cNvPr id="30" name="Rectangle 29"/>
              <p:cNvSpPr>
                <a:spLocks noRot="1" noChangeAspect="1" noMove="1" noResize="1" noEditPoints="1" noAdjustHandles="1" noChangeArrowheads="1" noChangeShapeType="1" noTextEdit="1"/>
              </p:cNvSpPr>
              <p:nvPr/>
            </p:nvSpPr>
            <p:spPr>
              <a:xfrm>
                <a:off x="3032989" y="1170887"/>
                <a:ext cx="350929" cy="333851"/>
              </a:xfrm>
              <a:prstGeom prst="rect">
                <a:avLst/>
              </a:prstGeom>
              <a:blipFill rotWithShape="0">
                <a:blip r:embed="rId14"/>
                <a:stretch>
                  <a:fillRect l="-1754"/>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1067647" y="1946830"/>
                <a:ext cx="350929"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𝟐</m:t>
                      </m:r>
                    </m:oMath>
                  </m:oMathPara>
                </a14:m>
                <a:endParaRPr lang="en-US" b="1" dirty="0">
                  <a:solidFill>
                    <a:srgbClr val="FF0000"/>
                  </a:solidFill>
                </a:endParaRPr>
              </a:p>
            </p:txBody>
          </p:sp>
        </mc:Choice>
        <mc:Fallback xmlns="">
          <p:sp>
            <p:nvSpPr>
              <p:cNvPr id="31" name="Rectangle 30"/>
              <p:cNvSpPr>
                <a:spLocks noRot="1" noChangeAspect="1" noMove="1" noResize="1" noEditPoints="1" noAdjustHandles="1" noChangeArrowheads="1" noChangeShapeType="1" noTextEdit="1"/>
              </p:cNvSpPr>
              <p:nvPr/>
            </p:nvSpPr>
            <p:spPr>
              <a:xfrm>
                <a:off x="1067647" y="1946830"/>
                <a:ext cx="350929" cy="333851"/>
              </a:xfrm>
              <a:prstGeom prst="rect">
                <a:avLst/>
              </a:prstGeom>
              <a:blipFill rotWithShape="0">
                <a:blip r:embed="rId15"/>
                <a:stretch>
                  <a:fillRect l="-1724"/>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a:xfrm>
                <a:off x="4116744" y="2000683"/>
                <a:ext cx="350929"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𝟑</m:t>
                      </m:r>
                    </m:oMath>
                  </m:oMathPara>
                </a14:m>
                <a:endParaRPr lang="en-US" b="1" dirty="0">
                  <a:solidFill>
                    <a:srgbClr val="FF0000"/>
                  </a:solidFill>
                </a:endParaRPr>
              </a:p>
            </p:txBody>
          </p:sp>
        </mc:Choice>
        <mc:Fallback xmlns="">
          <p:sp>
            <p:nvSpPr>
              <p:cNvPr id="32" name="Rectangle 31"/>
              <p:cNvSpPr>
                <a:spLocks noRot="1" noChangeAspect="1" noMove="1" noResize="1" noEditPoints="1" noAdjustHandles="1" noChangeArrowheads="1" noChangeShapeType="1" noTextEdit="1"/>
              </p:cNvSpPr>
              <p:nvPr/>
            </p:nvSpPr>
            <p:spPr>
              <a:xfrm>
                <a:off x="4116744" y="2000683"/>
                <a:ext cx="350929" cy="333851"/>
              </a:xfrm>
              <a:prstGeom prst="rect">
                <a:avLst/>
              </a:prstGeom>
              <a:blipFill rotWithShape="0">
                <a:blip r:embed="rId16"/>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3019956" y="2832192"/>
                <a:ext cx="350929"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𝟒</m:t>
                      </m:r>
                    </m:oMath>
                  </m:oMathPara>
                </a14:m>
                <a:endParaRPr lang="en-US" b="1" dirty="0">
                  <a:solidFill>
                    <a:srgbClr val="FF0000"/>
                  </a:solidFill>
                </a:endParaRPr>
              </a:p>
            </p:txBody>
          </p:sp>
        </mc:Choice>
        <mc:Fallback xmlns="">
          <p:sp>
            <p:nvSpPr>
              <p:cNvPr id="33" name="Rectangle 32"/>
              <p:cNvSpPr>
                <a:spLocks noRot="1" noChangeAspect="1" noMove="1" noResize="1" noEditPoints="1" noAdjustHandles="1" noChangeArrowheads="1" noChangeShapeType="1" noTextEdit="1"/>
              </p:cNvSpPr>
              <p:nvPr/>
            </p:nvSpPr>
            <p:spPr>
              <a:xfrm>
                <a:off x="3019956" y="2832192"/>
                <a:ext cx="350929" cy="333851"/>
              </a:xfrm>
              <a:prstGeom prst="rect">
                <a:avLst/>
              </a:prstGeom>
              <a:blipFill rotWithShape="0">
                <a:blip r:embed="rId17"/>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2018819" y="3855034"/>
                <a:ext cx="350929"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𝟓</m:t>
                      </m:r>
                    </m:oMath>
                  </m:oMathPara>
                </a14:m>
                <a:endParaRPr lang="en-US" b="1" dirty="0">
                  <a:solidFill>
                    <a:srgbClr val="FF0000"/>
                  </a:solidFill>
                </a:endParaRPr>
              </a:p>
            </p:txBody>
          </p:sp>
        </mc:Choice>
        <mc:Fallback xmlns="">
          <p:sp>
            <p:nvSpPr>
              <p:cNvPr id="34" name="Rectangle 33"/>
              <p:cNvSpPr>
                <a:spLocks noRot="1" noChangeAspect="1" noMove="1" noResize="1" noEditPoints="1" noAdjustHandles="1" noChangeArrowheads="1" noChangeShapeType="1" noTextEdit="1"/>
              </p:cNvSpPr>
              <p:nvPr/>
            </p:nvSpPr>
            <p:spPr>
              <a:xfrm>
                <a:off x="2018819" y="3855034"/>
                <a:ext cx="350929" cy="333851"/>
              </a:xfrm>
              <a:prstGeom prst="rect">
                <a:avLst/>
              </a:prstGeom>
              <a:blipFill rotWithShape="0">
                <a:blip r:embed="rId18"/>
                <a:stretch>
                  <a:fillRect l="-1724"/>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p:cNvSpPr/>
              <p:nvPr/>
            </p:nvSpPr>
            <p:spPr>
              <a:xfrm>
                <a:off x="610498" y="4570426"/>
                <a:ext cx="350929"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𝟔</m:t>
                      </m:r>
                    </m:oMath>
                  </m:oMathPara>
                </a14:m>
                <a:endParaRPr lang="en-US" b="1" dirty="0">
                  <a:solidFill>
                    <a:srgbClr val="FF0000"/>
                  </a:solidFill>
                </a:endParaRPr>
              </a:p>
            </p:txBody>
          </p:sp>
        </mc:Choice>
        <mc:Fallback xmlns="">
          <p:sp>
            <p:nvSpPr>
              <p:cNvPr id="35" name="Rectangle 34"/>
              <p:cNvSpPr>
                <a:spLocks noRot="1" noChangeAspect="1" noMove="1" noResize="1" noEditPoints="1" noAdjustHandles="1" noChangeArrowheads="1" noChangeShapeType="1" noTextEdit="1"/>
              </p:cNvSpPr>
              <p:nvPr/>
            </p:nvSpPr>
            <p:spPr>
              <a:xfrm>
                <a:off x="610498" y="4570426"/>
                <a:ext cx="350929" cy="333851"/>
              </a:xfrm>
              <a:prstGeom prst="rect">
                <a:avLst/>
              </a:prstGeom>
              <a:blipFill rotWithShape="0">
                <a:blip r:embed="rId19"/>
                <a:stretch>
                  <a:fillRect l="-1724"/>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19048" y="5350014"/>
                <a:ext cx="350929"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𝟗</m:t>
                      </m:r>
                    </m:oMath>
                  </m:oMathPara>
                </a14:m>
                <a:endParaRPr lang="en-US" b="1" dirty="0">
                  <a:solidFill>
                    <a:srgbClr val="FF0000"/>
                  </a:solidFill>
                </a:endParaRPr>
              </a:p>
            </p:txBody>
          </p:sp>
        </mc:Choice>
        <mc:Fallback xmlns="">
          <p:sp>
            <p:nvSpPr>
              <p:cNvPr id="36" name="Rectangle 35"/>
              <p:cNvSpPr>
                <a:spLocks noRot="1" noChangeAspect="1" noMove="1" noResize="1" noEditPoints="1" noAdjustHandles="1" noChangeArrowheads="1" noChangeShapeType="1" noTextEdit="1"/>
              </p:cNvSpPr>
              <p:nvPr/>
            </p:nvSpPr>
            <p:spPr>
              <a:xfrm>
                <a:off x="-19048" y="5350014"/>
                <a:ext cx="350929" cy="333851"/>
              </a:xfrm>
              <a:prstGeom prst="rect">
                <a:avLst/>
              </a:prstGeom>
              <a:blipFill rotWithShape="0">
                <a:blip r:embed="rId20"/>
                <a:stretch>
                  <a:fillRect l="-1754"/>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1678466" y="4636783"/>
                <a:ext cx="350929"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𝟕</m:t>
                      </m:r>
                    </m:oMath>
                  </m:oMathPara>
                </a14:m>
                <a:endParaRPr lang="en-US" b="1" dirty="0">
                  <a:solidFill>
                    <a:srgbClr val="FF0000"/>
                  </a:solidFill>
                </a:endParaRPr>
              </a:p>
            </p:txBody>
          </p:sp>
        </mc:Choice>
        <mc:Fallback xmlns="">
          <p:sp>
            <p:nvSpPr>
              <p:cNvPr id="37" name="Rectangle 36"/>
              <p:cNvSpPr>
                <a:spLocks noRot="1" noChangeAspect="1" noMove="1" noResize="1" noEditPoints="1" noAdjustHandles="1" noChangeArrowheads="1" noChangeShapeType="1" noTextEdit="1"/>
              </p:cNvSpPr>
              <p:nvPr/>
            </p:nvSpPr>
            <p:spPr>
              <a:xfrm>
                <a:off x="1678466" y="4636783"/>
                <a:ext cx="350929" cy="333851"/>
              </a:xfrm>
              <a:prstGeom prst="rect">
                <a:avLst/>
              </a:prstGeom>
              <a:blipFill rotWithShape="0">
                <a:blip r:embed="rId21"/>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2969997" y="3863949"/>
                <a:ext cx="350929"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𝟖</m:t>
                      </m:r>
                    </m:oMath>
                  </m:oMathPara>
                </a14:m>
                <a:endParaRPr lang="en-US" b="1" dirty="0">
                  <a:solidFill>
                    <a:srgbClr val="FF0000"/>
                  </a:solidFill>
                </a:endParaRPr>
              </a:p>
            </p:txBody>
          </p:sp>
        </mc:Choice>
        <mc:Fallback xmlns="">
          <p:sp>
            <p:nvSpPr>
              <p:cNvPr id="38" name="Rectangle 37"/>
              <p:cNvSpPr>
                <a:spLocks noRot="1" noChangeAspect="1" noMove="1" noResize="1" noEditPoints="1" noAdjustHandles="1" noChangeArrowheads="1" noChangeShapeType="1" noTextEdit="1"/>
              </p:cNvSpPr>
              <p:nvPr/>
            </p:nvSpPr>
            <p:spPr>
              <a:xfrm>
                <a:off x="2969997" y="3863949"/>
                <a:ext cx="350929" cy="333851"/>
              </a:xfrm>
              <a:prstGeom prst="rect">
                <a:avLst/>
              </a:prstGeom>
              <a:blipFill rotWithShape="0">
                <a:blip r:embed="rId22"/>
                <a:stretch>
                  <a:fillRect/>
                </a:stretch>
              </a:blipFill>
              <a:ln>
                <a:noFill/>
              </a:ln>
            </p:spPr>
            <p:txBody>
              <a:bodyPr/>
              <a:lstStyle/>
              <a:p>
                <a:r>
                  <a:rPr lang="en-US">
                    <a:noFill/>
                  </a:rPr>
                  <a:t> </a:t>
                </a:r>
              </a:p>
            </p:txBody>
          </p:sp>
        </mc:Fallback>
      </mc:AlternateContent>
      <p:sp>
        <p:nvSpPr>
          <p:cNvPr id="39" name="Rectangle 38"/>
          <p:cNvSpPr/>
          <p:nvPr/>
        </p:nvSpPr>
        <p:spPr>
          <a:xfrm>
            <a:off x="1940151" y="5447441"/>
            <a:ext cx="536118" cy="3242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10</a:t>
            </a:r>
          </a:p>
        </p:txBody>
      </p:sp>
      <p:sp>
        <p:nvSpPr>
          <p:cNvPr id="40" name="Rectangle 39"/>
          <p:cNvSpPr/>
          <p:nvPr/>
        </p:nvSpPr>
        <p:spPr>
          <a:xfrm>
            <a:off x="3167599" y="4641561"/>
            <a:ext cx="536118" cy="3242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11</a:t>
            </a:r>
          </a:p>
        </p:txBody>
      </p:sp>
      <p:sp>
        <p:nvSpPr>
          <p:cNvPr id="41" name="Rectangle 40"/>
          <p:cNvSpPr/>
          <p:nvPr/>
        </p:nvSpPr>
        <p:spPr>
          <a:xfrm>
            <a:off x="4315828" y="4642329"/>
            <a:ext cx="536118" cy="3242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12</a:t>
            </a:r>
          </a:p>
        </p:txBody>
      </p:sp>
      <mc:AlternateContent xmlns:mc="http://schemas.openxmlformats.org/markup-compatibility/2006" xmlns:a14="http://schemas.microsoft.com/office/drawing/2010/main">
        <mc:Choice Requires="a14">
          <p:sp>
            <p:nvSpPr>
              <p:cNvPr id="42" name="Rectangle 41"/>
              <p:cNvSpPr/>
              <p:nvPr/>
            </p:nvSpPr>
            <p:spPr>
              <a:xfrm>
                <a:off x="4488038" y="1086015"/>
                <a:ext cx="4240996" cy="50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200" i="1" dirty="0" smtClean="0">
                          <a:solidFill>
                            <a:srgbClr val="C00000"/>
                          </a:solidFill>
                          <a:latin typeface="Cambria Math" panose="02040503050406030204" pitchFamily="18" charset="0"/>
                        </a:rPr>
                        <m:t>𝐼𝑛𝑡𝑒𝑟𝑖𝑜𝑟</m:t>
                      </m:r>
                      <m:r>
                        <a:rPr lang="en-US" sz="2200" i="1" dirty="0" smtClean="0">
                          <a:solidFill>
                            <a:srgbClr val="C00000"/>
                          </a:solidFill>
                          <a:latin typeface="Cambria Math" panose="02040503050406030204" pitchFamily="18" charset="0"/>
                        </a:rPr>
                        <m:t> </m:t>
                      </m:r>
                      <m:r>
                        <a:rPr lang="en-US" sz="2200" i="1" dirty="0" smtClean="0">
                          <a:solidFill>
                            <a:srgbClr val="C00000"/>
                          </a:solidFill>
                          <a:latin typeface="Cambria Math" panose="02040503050406030204" pitchFamily="18" charset="0"/>
                        </a:rPr>
                        <m:t>𝑛𝑜𝑑𝑒𝑠</m:t>
                      </m:r>
                      <m:r>
                        <a:rPr lang="en-US" sz="2200" i="1" dirty="0" smtClean="0">
                          <a:solidFill>
                            <a:srgbClr val="C00000"/>
                          </a:solidFill>
                          <a:latin typeface="Cambria Math" panose="02040503050406030204" pitchFamily="18" charset="0"/>
                        </a:rPr>
                        <m:t>=1 2 3 4 5 6 8</m:t>
                      </m:r>
                    </m:oMath>
                  </m:oMathPara>
                </a14:m>
                <a:endParaRPr lang="en-US" sz="2200" dirty="0">
                  <a:solidFill>
                    <a:srgbClr val="C00000"/>
                  </a:solidFill>
                </a:endParaRPr>
              </a:p>
            </p:txBody>
          </p:sp>
        </mc:Choice>
        <mc:Fallback xmlns="">
          <p:sp>
            <p:nvSpPr>
              <p:cNvPr id="42" name="Rectangle 41"/>
              <p:cNvSpPr>
                <a:spLocks noRot="1" noChangeAspect="1" noMove="1" noResize="1" noEditPoints="1" noAdjustHandles="1" noChangeArrowheads="1" noChangeShapeType="1" noTextEdit="1"/>
              </p:cNvSpPr>
              <p:nvPr/>
            </p:nvSpPr>
            <p:spPr>
              <a:xfrm>
                <a:off x="4488038" y="1086015"/>
                <a:ext cx="4240996" cy="503593"/>
              </a:xfrm>
              <a:prstGeom prst="rect">
                <a:avLst/>
              </a:prstGeom>
              <a:blipFill rotWithShape="0">
                <a:blip r:embed="rId23"/>
                <a:stretch>
                  <a:fillRect/>
                </a:stretch>
              </a:blipFill>
              <a:ln>
                <a:noFill/>
              </a:ln>
            </p:spPr>
            <p:txBody>
              <a:bodyPr/>
              <a:lstStyle/>
              <a:p>
                <a:r>
                  <a:rPr lang="en-US">
                    <a:noFill/>
                  </a:rPr>
                  <a:t> </a:t>
                </a:r>
              </a:p>
            </p:txBody>
          </p:sp>
        </mc:Fallback>
      </mc:AlternateContent>
      <p:sp>
        <p:nvSpPr>
          <p:cNvPr id="43" name="Rectangle 42"/>
          <p:cNvSpPr/>
          <p:nvPr/>
        </p:nvSpPr>
        <p:spPr>
          <a:xfrm>
            <a:off x="4899224" y="2637849"/>
            <a:ext cx="3798552" cy="9784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a:solidFill>
                  <a:schemeClr val="tx1"/>
                </a:solidFill>
              </a:rPr>
              <a:t>Pick up an unlisted node, </a:t>
            </a:r>
          </a:p>
          <a:p>
            <a:pPr lvl="0" algn="ctr"/>
            <a:r>
              <a:rPr lang="en-US" b="1" dirty="0">
                <a:solidFill>
                  <a:schemeClr val="tx1"/>
                </a:solidFill>
              </a:rPr>
              <a:t>whose parents have been listed</a:t>
            </a:r>
          </a:p>
          <a:p>
            <a:pPr algn="ctr"/>
            <a:endParaRPr lang="en-US" dirty="0"/>
          </a:p>
        </p:txBody>
      </p:sp>
      <mc:AlternateContent xmlns:mc="http://schemas.openxmlformats.org/markup-compatibility/2006" xmlns:a14="http://schemas.microsoft.com/office/drawing/2010/main">
        <mc:Choice Requires="a14">
          <p:sp>
            <p:nvSpPr>
              <p:cNvPr id="44" name="Rectangle 43"/>
              <p:cNvSpPr/>
              <p:nvPr/>
            </p:nvSpPr>
            <p:spPr>
              <a:xfrm>
                <a:off x="4454144" y="1752710"/>
                <a:ext cx="4276248" cy="50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200" b="0" i="1" dirty="0" smtClean="0">
                          <a:solidFill>
                            <a:srgbClr val="C00000"/>
                          </a:solidFill>
                          <a:latin typeface="Cambria Math" panose="02040503050406030204" pitchFamily="18" charset="0"/>
                        </a:rPr>
                        <m:t>𝑈𝑛𝑙𝑖𝑠𝑡𝑒𝑑</m:t>
                      </m:r>
                      <m:r>
                        <a:rPr lang="en-US" sz="2200" i="1" dirty="0" smtClean="0">
                          <a:solidFill>
                            <a:srgbClr val="C00000"/>
                          </a:solidFill>
                          <a:latin typeface="Cambria Math" panose="02040503050406030204" pitchFamily="18" charset="0"/>
                        </a:rPr>
                        <m:t> </m:t>
                      </m:r>
                      <m:r>
                        <a:rPr lang="en-US" sz="2200" i="1" dirty="0" smtClean="0">
                          <a:solidFill>
                            <a:srgbClr val="C00000"/>
                          </a:solidFill>
                          <a:latin typeface="Cambria Math" panose="02040503050406030204" pitchFamily="18" charset="0"/>
                        </a:rPr>
                        <m:t>𝑛𝑜𝑑𝑒𝑠</m:t>
                      </m:r>
                      <m:r>
                        <a:rPr lang="en-US" sz="2200" i="1" dirty="0" smtClean="0">
                          <a:solidFill>
                            <a:srgbClr val="C00000"/>
                          </a:solidFill>
                          <a:latin typeface="Cambria Math" panose="02040503050406030204" pitchFamily="18" charset="0"/>
                        </a:rPr>
                        <m:t>=1 2 3 4 5 6 8</m:t>
                      </m:r>
                    </m:oMath>
                  </m:oMathPara>
                </a14:m>
                <a:endParaRPr lang="en-US" sz="2200" dirty="0">
                  <a:solidFill>
                    <a:srgbClr val="C00000"/>
                  </a:solidFill>
                </a:endParaRPr>
              </a:p>
            </p:txBody>
          </p:sp>
        </mc:Choice>
        <mc:Fallback xmlns="">
          <p:sp>
            <p:nvSpPr>
              <p:cNvPr id="44" name="Rectangle 43"/>
              <p:cNvSpPr>
                <a:spLocks noRot="1" noChangeAspect="1" noMove="1" noResize="1" noEditPoints="1" noAdjustHandles="1" noChangeArrowheads="1" noChangeShapeType="1" noTextEdit="1"/>
              </p:cNvSpPr>
              <p:nvPr/>
            </p:nvSpPr>
            <p:spPr>
              <a:xfrm>
                <a:off x="4454144" y="1752710"/>
                <a:ext cx="4276248" cy="503593"/>
              </a:xfrm>
              <a:prstGeom prst="rect">
                <a:avLst/>
              </a:prstGeom>
              <a:blipFill rotWithShape="0">
                <a:blip r:embed="rId24"/>
                <a:stretch>
                  <a:fillRect/>
                </a:stretch>
              </a:blipFill>
              <a:ln>
                <a:noFill/>
              </a:ln>
            </p:spPr>
            <p:txBody>
              <a:bodyPr/>
              <a:lstStyle/>
              <a:p>
                <a:r>
                  <a:rPr lang="en-US">
                    <a:noFill/>
                  </a:rPr>
                  <a:t> </a:t>
                </a:r>
              </a:p>
            </p:txBody>
          </p:sp>
        </mc:Fallback>
      </mc:AlternateContent>
      <p:graphicFrame>
        <p:nvGraphicFramePr>
          <p:cNvPr id="45" name="Table 44"/>
          <p:cNvGraphicFramePr>
            <a:graphicFrameLocks noGrp="1"/>
          </p:cNvGraphicFramePr>
          <p:nvPr>
            <p:extLst>
              <p:ext uri="{D42A27DB-BD31-4B8C-83A1-F6EECF244321}">
                <p14:modId xmlns:p14="http://schemas.microsoft.com/office/powerpoint/2010/main" val="1603526876"/>
              </p:ext>
            </p:extLst>
          </p:nvPr>
        </p:nvGraphicFramePr>
        <p:xfrm>
          <a:off x="2389557" y="5727493"/>
          <a:ext cx="7492391" cy="426720"/>
        </p:xfrm>
        <a:graphic>
          <a:graphicData uri="http://schemas.openxmlformats.org/drawingml/2006/table">
            <a:tbl>
              <a:tblPr firstRow="1" bandRow="1">
                <a:tableStyleId>{D7AC3CCA-C797-4891-BE02-D94E43425B78}</a:tableStyleId>
              </a:tblPr>
              <a:tblGrid>
                <a:gridCol w="1325880">
                  <a:extLst>
                    <a:ext uri="{9D8B030D-6E8A-4147-A177-3AD203B41FA5}">
                      <a16:colId xmlns:a16="http://schemas.microsoft.com/office/drawing/2014/main" val="20000"/>
                    </a:ext>
                  </a:extLst>
                </a:gridCol>
                <a:gridCol w="770814">
                  <a:extLst>
                    <a:ext uri="{9D8B030D-6E8A-4147-A177-3AD203B41FA5}">
                      <a16:colId xmlns:a16="http://schemas.microsoft.com/office/drawing/2014/main" val="20001"/>
                    </a:ext>
                  </a:extLst>
                </a:gridCol>
                <a:gridCol w="770814">
                  <a:extLst>
                    <a:ext uri="{9D8B030D-6E8A-4147-A177-3AD203B41FA5}">
                      <a16:colId xmlns:a16="http://schemas.microsoft.com/office/drawing/2014/main" val="20002"/>
                    </a:ext>
                  </a:extLst>
                </a:gridCol>
                <a:gridCol w="770814">
                  <a:extLst>
                    <a:ext uri="{9D8B030D-6E8A-4147-A177-3AD203B41FA5}">
                      <a16:colId xmlns:a16="http://schemas.microsoft.com/office/drawing/2014/main" val="20003"/>
                    </a:ext>
                  </a:extLst>
                </a:gridCol>
                <a:gridCol w="770814">
                  <a:extLst>
                    <a:ext uri="{9D8B030D-6E8A-4147-A177-3AD203B41FA5}">
                      <a16:colId xmlns:a16="http://schemas.microsoft.com/office/drawing/2014/main" val="20004"/>
                    </a:ext>
                  </a:extLst>
                </a:gridCol>
                <a:gridCol w="770814">
                  <a:extLst>
                    <a:ext uri="{9D8B030D-6E8A-4147-A177-3AD203B41FA5}">
                      <a16:colId xmlns:a16="http://schemas.microsoft.com/office/drawing/2014/main" val="20005"/>
                    </a:ext>
                  </a:extLst>
                </a:gridCol>
                <a:gridCol w="770814">
                  <a:extLst>
                    <a:ext uri="{9D8B030D-6E8A-4147-A177-3AD203B41FA5}">
                      <a16:colId xmlns:a16="http://schemas.microsoft.com/office/drawing/2014/main" val="20006"/>
                    </a:ext>
                  </a:extLst>
                </a:gridCol>
                <a:gridCol w="1541627">
                  <a:extLst>
                    <a:ext uri="{9D8B030D-6E8A-4147-A177-3AD203B41FA5}">
                      <a16:colId xmlns:a16="http://schemas.microsoft.com/office/drawing/2014/main" val="20007"/>
                    </a:ext>
                  </a:extLst>
                </a:gridCol>
              </a:tblGrid>
              <a:tr h="370840">
                <a:tc>
                  <a:txBody>
                    <a:bodyPr/>
                    <a:lstStyle/>
                    <a:p>
                      <a:r>
                        <a:rPr lang="en-US" dirty="0"/>
                        <a:t>Listed Node</a:t>
                      </a:r>
                    </a:p>
                  </a:txBody>
                  <a:tcPr>
                    <a:noFill/>
                  </a:tcPr>
                </a:tc>
                <a:tc>
                  <a:txBody>
                    <a:bodyPr/>
                    <a:lstStyle/>
                    <a:p>
                      <a:pPr algn="ctr"/>
                      <a:r>
                        <a:rPr lang="en-US" sz="2200" dirty="0"/>
                        <a:t>1</a:t>
                      </a:r>
                    </a:p>
                  </a:txBody>
                  <a:tcPr>
                    <a:noFill/>
                  </a:tcPr>
                </a:tc>
                <a:tc>
                  <a:txBody>
                    <a:bodyPr/>
                    <a:lstStyle/>
                    <a:p>
                      <a:pPr algn="ctr"/>
                      <a:r>
                        <a:rPr lang="en-US" sz="2200" dirty="0"/>
                        <a:t>2</a:t>
                      </a:r>
                    </a:p>
                  </a:txBody>
                  <a:tcPr>
                    <a:noFill/>
                  </a:tcPr>
                </a:tc>
                <a:tc>
                  <a:txBody>
                    <a:bodyPr/>
                    <a:lstStyle/>
                    <a:p>
                      <a:pPr algn="ctr"/>
                      <a:r>
                        <a:rPr lang="en-US" sz="2200" dirty="0"/>
                        <a:t>3</a:t>
                      </a:r>
                    </a:p>
                  </a:txBody>
                  <a:tcPr>
                    <a:noFill/>
                  </a:tcPr>
                </a:tc>
                <a:tc>
                  <a:txBody>
                    <a:bodyPr/>
                    <a:lstStyle/>
                    <a:p>
                      <a:pPr algn="ctr"/>
                      <a:r>
                        <a:rPr lang="en-US" sz="2200" dirty="0"/>
                        <a:t>4</a:t>
                      </a:r>
                    </a:p>
                  </a:txBody>
                  <a:tcPr>
                    <a:noFill/>
                  </a:tcPr>
                </a:tc>
                <a:tc>
                  <a:txBody>
                    <a:bodyPr/>
                    <a:lstStyle/>
                    <a:p>
                      <a:pPr algn="ctr"/>
                      <a:endParaRPr lang="en-US" sz="2200" dirty="0"/>
                    </a:p>
                  </a:txBody>
                  <a:tcPr>
                    <a:noFill/>
                  </a:tcPr>
                </a:tc>
                <a:tc>
                  <a:txBody>
                    <a:bodyPr/>
                    <a:lstStyle/>
                    <a:p>
                      <a:pPr algn="ctr"/>
                      <a:endParaRPr lang="en-US" sz="2200" dirty="0"/>
                    </a:p>
                  </a:txBody>
                  <a:tcPr>
                    <a:noFill/>
                  </a:tcPr>
                </a:tc>
                <a:tc>
                  <a:txBody>
                    <a:bodyPr/>
                    <a:lstStyle/>
                    <a:p>
                      <a:pPr algn="ctr"/>
                      <a:endParaRPr lang="en-US" sz="2200" dirty="0"/>
                    </a:p>
                  </a:txBody>
                  <a:tcPr>
                    <a:noFill/>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sp>
            <p:nvSpPr>
              <p:cNvPr id="46" name="Rectangle 45"/>
              <p:cNvSpPr/>
              <p:nvPr/>
            </p:nvSpPr>
            <p:spPr>
              <a:xfrm>
                <a:off x="7372581" y="4112627"/>
                <a:ext cx="475533" cy="4159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1" smtClean="0">
                          <a:solidFill>
                            <a:srgbClr val="0E47A1"/>
                          </a:solidFill>
                          <a:latin typeface="Cambria Math" panose="02040503050406030204" pitchFamily="18" charset="0"/>
                        </a:rPr>
                        <m:t>𝟑</m:t>
                      </m:r>
                    </m:oMath>
                  </m:oMathPara>
                </a14:m>
                <a:endParaRPr lang="en-US" sz="2400" b="1" dirty="0">
                  <a:solidFill>
                    <a:srgbClr val="0E47A1"/>
                  </a:solidFill>
                </a:endParaRPr>
              </a:p>
            </p:txBody>
          </p:sp>
        </mc:Choice>
        <mc:Fallback xmlns="">
          <p:sp>
            <p:nvSpPr>
              <p:cNvPr id="46" name="Rectangle 45"/>
              <p:cNvSpPr>
                <a:spLocks noRot="1" noChangeAspect="1" noMove="1" noResize="1" noEditPoints="1" noAdjustHandles="1" noChangeArrowheads="1" noChangeShapeType="1" noTextEdit="1"/>
              </p:cNvSpPr>
              <p:nvPr/>
            </p:nvSpPr>
            <p:spPr>
              <a:xfrm>
                <a:off x="7372581" y="4112627"/>
                <a:ext cx="475533" cy="415907"/>
              </a:xfrm>
              <a:prstGeom prst="rect">
                <a:avLst/>
              </a:prstGeom>
              <a:blipFill rotWithShape="0">
                <a:blip r:embed="rId25"/>
                <a:stretch>
                  <a:fillRect b="-1471"/>
                </a:stretch>
              </a:blipFill>
              <a:ln>
                <a:noFill/>
              </a:ln>
            </p:spPr>
            <p:txBody>
              <a:bodyPr/>
              <a:lstStyle/>
              <a:p>
                <a:r>
                  <a:rPr lang="en-US">
                    <a:noFill/>
                  </a:rPr>
                  <a:t> </a:t>
                </a:r>
              </a:p>
            </p:txBody>
          </p:sp>
        </mc:Fallback>
      </mc:AlternateContent>
      <p:sp>
        <p:nvSpPr>
          <p:cNvPr id="47" name="Rectangle 46"/>
          <p:cNvSpPr/>
          <p:nvPr/>
        </p:nvSpPr>
        <p:spPr>
          <a:xfrm>
            <a:off x="5476343" y="5798220"/>
            <a:ext cx="356650" cy="278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367155" y="4112627"/>
            <a:ext cx="2620143" cy="7216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0E47A1"/>
                </a:solidFill>
              </a:rPr>
              <a:t>Rightchild</a:t>
            </a:r>
            <a:r>
              <a:rPr lang="en-US" b="1" dirty="0">
                <a:solidFill>
                  <a:srgbClr val="0E47A1"/>
                </a:solidFill>
              </a:rPr>
              <a:t> of 1 = </a:t>
            </a:r>
          </a:p>
          <a:p>
            <a:pPr algn="ctr"/>
            <a:r>
              <a:rPr lang="en-US" b="1" dirty="0">
                <a:solidFill>
                  <a:srgbClr val="0E47A1"/>
                </a:solidFill>
              </a:rPr>
              <a:t>Parent 1 is listed so list 3</a:t>
            </a:r>
          </a:p>
        </p:txBody>
      </p:sp>
      <p:cxnSp>
        <p:nvCxnSpPr>
          <p:cNvPr id="49" name="Straight Connector 48"/>
          <p:cNvCxnSpPr/>
          <p:nvPr/>
        </p:nvCxnSpPr>
        <p:spPr>
          <a:xfrm flipH="1">
            <a:off x="6936710" y="1810282"/>
            <a:ext cx="228600" cy="348812"/>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7145760" y="1849398"/>
            <a:ext cx="228600" cy="348812"/>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7374360" y="1845051"/>
            <a:ext cx="228600" cy="348812"/>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268413" y="4107711"/>
            <a:ext cx="3030564" cy="7216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0E47A1"/>
                </a:solidFill>
              </a:rPr>
              <a:t>Leftchild</a:t>
            </a:r>
            <a:r>
              <a:rPr lang="en-US" b="1" dirty="0">
                <a:solidFill>
                  <a:srgbClr val="0E47A1"/>
                </a:solidFill>
              </a:rPr>
              <a:t> of 3 = </a:t>
            </a:r>
          </a:p>
          <a:p>
            <a:pPr algn="ctr"/>
            <a:r>
              <a:rPr lang="en-US" b="1" dirty="0">
                <a:solidFill>
                  <a:srgbClr val="0E47A1"/>
                </a:solidFill>
              </a:rPr>
              <a:t>Parent 2,3 are listed so list 4</a:t>
            </a:r>
          </a:p>
        </p:txBody>
      </p:sp>
      <mc:AlternateContent xmlns:mc="http://schemas.openxmlformats.org/markup-compatibility/2006" xmlns:a14="http://schemas.microsoft.com/office/drawing/2010/main">
        <mc:Choice Requires="a14">
          <p:sp>
            <p:nvSpPr>
              <p:cNvPr id="53" name="Rectangle 52"/>
              <p:cNvSpPr/>
              <p:nvPr/>
            </p:nvSpPr>
            <p:spPr>
              <a:xfrm>
                <a:off x="7400833" y="4138528"/>
                <a:ext cx="475533" cy="4159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1" smtClean="0">
                          <a:solidFill>
                            <a:srgbClr val="0E47A1"/>
                          </a:solidFill>
                          <a:latin typeface="Cambria Math" panose="02040503050406030204" pitchFamily="18" charset="0"/>
                        </a:rPr>
                        <m:t>𝟒</m:t>
                      </m:r>
                    </m:oMath>
                  </m:oMathPara>
                </a14:m>
                <a:endParaRPr lang="en-US" sz="2400" b="1" dirty="0">
                  <a:solidFill>
                    <a:srgbClr val="0E47A1"/>
                  </a:solidFill>
                </a:endParaRPr>
              </a:p>
            </p:txBody>
          </p:sp>
        </mc:Choice>
        <mc:Fallback xmlns="">
          <p:sp>
            <p:nvSpPr>
              <p:cNvPr id="53" name="Rectangle 52"/>
              <p:cNvSpPr>
                <a:spLocks noRot="1" noChangeAspect="1" noMove="1" noResize="1" noEditPoints="1" noAdjustHandles="1" noChangeArrowheads="1" noChangeShapeType="1" noTextEdit="1"/>
              </p:cNvSpPr>
              <p:nvPr/>
            </p:nvSpPr>
            <p:spPr>
              <a:xfrm>
                <a:off x="7400833" y="4138528"/>
                <a:ext cx="475533" cy="415907"/>
              </a:xfrm>
              <a:prstGeom prst="rect">
                <a:avLst/>
              </a:prstGeom>
              <a:blipFill rotWithShape="0">
                <a:blip r:embed="rId26"/>
                <a:stretch>
                  <a:fillRect b="-2941"/>
                </a:stretch>
              </a:blipFill>
              <a:ln>
                <a:noFill/>
              </a:ln>
            </p:spPr>
            <p:txBody>
              <a:bodyPr/>
              <a:lstStyle/>
              <a:p>
                <a:r>
                  <a:rPr lang="en-US">
                    <a:noFill/>
                  </a:rPr>
                  <a:t> </a:t>
                </a:r>
              </a:p>
            </p:txBody>
          </p:sp>
        </mc:Fallback>
      </mc:AlternateContent>
      <p:cxnSp>
        <p:nvCxnSpPr>
          <p:cNvPr id="54" name="Straight Connector 53"/>
          <p:cNvCxnSpPr/>
          <p:nvPr/>
        </p:nvCxnSpPr>
        <p:spPr>
          <a:xfrm flipH="1">
            <a:off x="7583410" y="1853814"/>
            <a:ext cx="228600" cy="348812"/>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6251886" y="5771734"/>
            <a:ext cx="356650" cy="350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8964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wipe(down)">
                                      <p:cBhvr>
                                        <p:cTn id="19" dur="500"/>
                                        <p:tgtEl>
                                          <p:spTgt spid="5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0" nodeType="clickEffect">
                                  <p:stCondLst>
                                    <p:cond delay="0"/>
                                  </p:stCondLst>
                                  <p:childTnLst>
                                    <p:animEffect transition="out" filter="fade">
                                      <p:cBhvr>
                                        <p:cTn id="23" dur="500"/>
                                        <p:tgtEl>
                                          <p:spTgt spid="47"/>
                                        </p:tgtEl>
                                      </p:cBhvr>
                                    </p:animEffect>
                                    <p:set>
                                      <p:cBhvr>
                                        <p:cTn id="24" dur="1" fill="hold">
                                          <p:stCondLst>
                                            <p:cond delay="499"/>
                                          </p:stCondLst>
                                        </p:cTn>
                                        <p:tgtEl>
                                          <p:spTgt spid="4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48">
                                            <p:txEl>
                                              <p:pRg st="0" end="0"/>
                                            </p:txEl>
                                          </p:spTgt>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48">
                                            <p:txEl>
                                              <p:pRg st="1" end="1"/>
                                            </p:txEl>
                                          </p:spTgt>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4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2">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2">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wipe(down)">
                                      <p:cBhvr>
                                        <p:cTn id="49" dur="500"/>
                                        <p:tgtEl>
                                          <p:spTgt spid="54"/>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0" nodeType="clickEffect">
                                  <p:stCondLst>
                                    <p:cond delay="0"/>
                                  </p:stCondLst>
                                  <p:childTnLst>
                                    <p:animEffect transition="out" filter="fade">
                                      <p:cBhvr>
                                        <p:cTn id="53" dur="500"/>
                                        <p:tgtEl>
                                          <p:spTgt spid="55"/>
                                        </p:tgtEl>
                                      </p:cBhvr>
                                    </p:animEffect>
                                    <p:set>
                                      <p:cBhvr>
                                        <p:cTn id="54" dur="1" fill="hold">
                                          <p:stCondLst>
                                            <p:cond delay="499"/>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6" grpId="1"/>
      <p:bldP spid="47" grpId="0" animBg="1"/>
      <p:bldP spid="48" grpId="0" build="allAtOnce"/>
      <p:bldP spid="53" grpId="0"/>
      <p:bldP spid="5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itle 57"/>
          <p:cNvSpPr>
            <a:spLocks noGrp="1"/>
          </p:cNvSpPr>
          <p:nvPr>
            <p:ph type="title"/>
          </p:nvPr>
        </p:nvSpPr>
        <p:spPr/>
        <p:txBody>
          <a:bodyPr/>
          <a:lstStyle/>
          <a:p>
            <a:r>
              <a:rPr lang="en-US" dirty="0"/>
              <a:t>Example: Heuristic Ordering</a:t>
            </a:r>
          </a:p>
        </p:txBody>
      </p:sp>
      <mc:AlternateContent xmlns:mc="http://schemas.openxmlformats.org/markup-compatibility/2006" xmlns:a14="http://schemas.microsoft.com/office/drawing/2010/main">
        <mc:Choice Requires="a14">
          <p:sp>
            <p:nvSpPr>
              <p:cNvPr id="4" name="Oval 3"/>
              <p:cNvSpPr/>
              <p:nvPr/>
            </p:nvSpPr>
            <p:spPr>
              <a:xfrm>
                <a:off x="2455600" y="1062129"/>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4" name="Oval 3"/>
              <p:cNvSpPr>
                <a:spLocks noRot="1" noChangeAspect="1" noMove="1" noResize="1" noEditPoints="1" noAdjustHandles="1" noChangeArrowheads="1" noChangeShapeType="1" noTextEdit="1"/>
              </p:cNvSpPr>
              <p:nvPr/>
            </p:nvSpPr>
            <p:spPr>
              <a:xfrm>
                <a:off x="2455600" y="1062129"/>
                <a:ext cx="556279" cy="509588"/>
              </a:xfrm>
              <a:prstGeom prst="ellipse">
                <a:avLst/>
              </a:prstGeom>
              <a:blipFill rotWithShape="0">
                <a:blip r:embed="rId2"/>
                <a:stretch>
                  <a:fillRect/>
                </a:stretch>
              </a:blipFill>
              <a:ln>
                <a:solidFill>
                  <a:schemeClr val="tx1"/>
                </a:solidFill>
              </a:ln>
            </p:spPr>
            <p:txBody>
              <a:bodyPr/>
              <a:lstStyle/>
              <a:p>
                <a:r>
                  <a:rPr lang="en-US">
                    <a:noFill/>
                  </a:rPr>
                  <a:t> </a:t>
                </a:r>
              </a:p>
            </p:txBody>
          </p:sp>
        </mc:Fallback>
      </mc:AlternateContent>
      <p:cxnSp>
        <p:nvCxnSpPr>
          <p:cNvPr id="5" name="Straight Connector 4"/>
          <p:cNvCxnSpPr>
            <a:endCxn id="4" idx="3"/>
          </p:cNvCxnSpPr>
          <p:nvPr/>
        </p:nvCxnSpPr>
        <p:spPr>
          <a:xfrm flipV="1">
            <a:off x="1790975" y="1497090"/>
            <a:ext cx="746090" cy="458606"/>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endCxn id="8" idx="1"/>
          </p:cNvCxnSpPr>
          <p:nvPr/>
        </p:nvCxnSpPr>
        <p:spPr>
          <a:xfrm>
            <a:off x="2932944" y="1504738"/>
            <a:ext cx="664738" cy="495945"/>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Oval 6"/>
              <p:cNvSpPr/>
              <p:nvPr/>
            </p:nvSpPr>
            <p:spPr>
              <a:xfrm>
                <a:off x="1405042" y="1904300"/>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7" name="Oval 6"/>
              <p:cNvSpPr>
                <a:spLocks noRot="1" noChangeAspect="1" noMove="1" noResize="1" noEditPoints="1" noAdjustHandles="1" noChangeArrowheads="1" noChangeShapeType="1" noTextEdit="1"/>
              </p:cNvSpPr>
              <p:nvPr/>
            </p:nvSpPr>
            <p:spPr>
              <a:xfrm>
                <a:off x="1405042" y="1904300"/>
                <a:ext cx="556279" cy="509588"/>
              </a:xfrm>
              <a:prstGeom prst="ellipse">
                <a:avLst/>
              </a:prstGeom>
              <a:blipFill rotWithShape="0">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7"/>
              <p:cNvSpPr/>
              <p:nvPr/>
            </p:nvSpPr>
            <p:spPr>
              <a:xfrm>
                <a:off x="3516217" y="1926056"/>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8" name="Oval 7"/>
              <p:cNvSpPr>
                <a:spLocks noRot="1" noChangeAspect="1" noMove="1" noResize="1" noEditPoints="1" noAdjustHandles="1" noChangeArrowheads="1" noChangeShapeType="1" noTextEdit="1"/>
              </p:cNvSpPr>
              <p:nvPr/>
            </p:nvSpPr>
            <p:spPr>
              <a:xfrm>
                <a:off x="3516217" y="1926056"/>
                <a:ext cx="556279" cy="509588"/>
              </a:xfrm>
              <a:prstGeom prst="ellipse">
                <a:avLst/>
              </a:prstGeom>
              <a:blipFill rotWithShape="0">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p:cNvSpPr/>
              <p:nvPr/>
            </p:nvSpPr>
            <p:spPr>
              <a:xfrm>
                <a:off x="2455600" y="2757423"/>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9" name="Oval 8"/>
              <p:cNvSpPr>
                <a:spLocks noRot="1" noChangeAspect="1" noMove="1" noResize="1" noEditPoints="1" noAdjustHandles="1" noChangeArrowheads="1" noChangeShapeType="1" noTextEdit="1"/>
              </p:cNvSpPr>
              <p:nvPr/>
            </p:nvSpPr>
            <p:spPr>
              <a:xfrm>
                <a:off x="2455600" y="2757423"/>
                <a:ext cx="556279" cy="509588"/>
              </a:xfrm>
              <a:prstGeom prst="ellipse">
                <a:avLst/>
              </a:prstGeom>
              <a:blipFill rotWithShape="0">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p:cNvSpPr/>
              <p:nvPr/>
            </p:nvSpPr>
            <p:spPr>
              <a:xfrm>
                <a:off x="1450206" y="3781893"/>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10" name="Oval 9"/>
              <p:cNvSpPr>
                <a:spLocks noRot="1" noChangeAspect="1" noMove="1" noResize="1" noEditPoints="1" noAdjustHandles="1" noChangeArrowheads="1" noChangeShapeType="1" noTextEdit="1"/>
              </p:cNvSpPr>
              <p:nvPr/>
            </p:nvSpPr>
            <p:spPr>
              <a:xfrm>
                <a:off x="1450206" y="3781893"/>
                <a:ext cx="556279" cy="509588"/>
              </a:xfrm>
              <a:prstGeom prst="ellipse">
                <a:avLst/>
              </a:prstGeom>
              <a:blipFill rotWithShape="0">
                <a:blip r:embed="rId6"/>
                <a:stretch>
                  <a:fillRect/>
                </a:stretch>
              </a:blipFill>
              <a:ln>
                <a:solidFill>
                  <a:schemeClr val="tx1"/>
                </a:solidFill>
              </a:ln>
            </p:spPr>
            <p:txBody>
              <a:bodyPr/>
              <a:lstStyle/>
              <a:p>
                <a:r>
                  <a:rPr lang="en-US">
                    <a:noFill/>
                  </a:rPr>
                  <a:t> </a:t>
                </a:r>
              </a:p>
            </p:txBody>
          </p:sp>
        </mc:Fallback>
      </mc:AlternateContent>
      <p:cxnSp>
        <p:nvCxnSpPr>
          <p:cNvPr id="11" name="Straight Connector 10"/>
          <p:cNvCxnSpPr/>
          <p:nvPr/>
        </p:nvCxnSpPr>
        <p:spPr>
          <a:xfrm flipV="1">
            <a:off x="1327786" y="4254594"/>
            <a:ext cx="289423" cy="325486"/>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831790" y="4248782"/>
            <a:ext cx="357075" cy="331298"/>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Oval 12"/>
              <p:cNvSpPr/>
              <p:nvPr/>
            </p:nvSpPr>
            <p:spPr>
              <a:xfrm>
                <a:off x="1998793" y="4554435"/>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𝑐</m:t>
                      </m:r>
                    </m:oMath>
                  </m:oMathPara>
                </a14:m>
                <a:endParaRPr lang="en-US" dirty="0">
                  <a:latin typeface="+mj-lt"/>
                </a:endParaRPr>
              </a:p>
            </p:txBody>
          </p:sp>
        </mc:Choice>
        <mc:Fallback xmlns="">
          <p:sp>
            <p:nvSpPr>
              <p:cNvPr id="13" name="Oval 12"/>
              <p:cNvSpPr>
                <a:spLocks noRot="1" noChangeAspect="1" noMove="1" noResize="1" noEditPoints="1" noAdjustHandles="1" noChangeArrowheads="1" noChangeShapeType="1" noTextEdit="1"/>
              </p:cNvSpPr>
              <p:nvPr/>
            </p:nvSpPr>
            <p:spPr>
              <a:xfrm>
                <a:off x="1998793" y="4554435"/>
                <a:ext cx="556279" cy="509588"/>
              </a:xfrm>
              <a:prstGeom prst="ellipse">
                <a:avLst/>
              </a:prstGeom>
              <a:blipFill rotWithShape="0">
                <a:blip r:embed="rId7"/>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p:cNvSpPr/>
              <p:nvPr/>
            </p:nvSpPr>
            <p:spPr>
              <a:xfrm>
                <a:off x="893927" y="4503576"/>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14" name="Oval 13"/>
              <p:cNvSpPr>
                <a:spLocks noRot="1" noChangeAspect="1" noMove="1" noResize="1" noEditPoints="1" noAdjustHandles="1" noChangeArrowheads="1" noChangeShapeType="1" noTextEdit="1"/>
              </p:cNvSpPr>
              <p:nvPr/>
            </p:nvSpPr>
            <p:spPr>
              <a:xfrm>
                <a:off x="893927" y="4503576"/>
                <a:ext cx="556279" cy="509588"/>
              </a:xfrm>
              <a:prstGeom prst="ellipse">
                <a:avLst/>
              </a:prstGeom>
              <a:blipFill rotWithShape="0">
                <a:blip r:embed="rId8"/>
                <a:stretch>
                  <a:fillRect/>
                </a:stretch>
              </a:blipFill>
              <a:ln>
                <a:solidFill>
                  <a:schemeClr val="tx1"/>
                </a:solidFill>
              </a:ln>
            </p:spPr>
            <p:txBody>
              <a:bodyPr/>
              <a:lstStyle/>
              <a:p>
                <a:r>
                  <a:rPr lang="en-US">
                    <a:noFill/>
                  </a:rPr>
                  <a:t> </a:t>
                </a:r>
              </a:p>
            </p:txBody>
          </p:sp>
        </mc:Fallback>
      </mc:AlternateContent>
      <p:cxnSp>
        <p:nvCxnSpPr>
          <p:cNvPr id="15" name="Straight Connector 14"/>
          <p:cNvCxnSpPr/>
          <p:nvPr/>
        </p:nvCxnSpPr>
        <p:spPr>
          <a:xfrm flipV="1">
            <a:off x="771507" y="4976277"/>
            <a:ext cx="289423" cy="325486"/>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275511" y="4970465"/>
            <a:ext cx="357075" cy="331298"/>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Oval 16"/>
              <p:cNvSpPr/>
              <p:nvPr/>
            </p:nvSpPr>
            <p:spPr>
              <a:xfrm>
                <a:off x="1442514" y="5276118"/>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𝑏</m:t>
                      </m:r>
                    </m:oMath>
                  </m:oMathPara>
                </a14:m>
                <a:endParaRPr lang="en-US" dirty="0">
                  <a:latin typeface="+mj-lt"/>
                </a:endParaRPr>
              </a:p>
            </p:txBody>
          </p:sp>
        </mc:Choice>
        <mc:Fallback xmlns="">
          <p:sp>
            <p:nvSpPr>
              <p:cNvPr id="17" name="Oval 16"/>
              <p:cNvSpPr>
                <a:spLocks noRot="1" noChangeAspect="1" noMove="1" noResize="1" noEditPoints="1" noAdjustHandles="1" noChangeArrowheads="1" noChangeShapeType="1" noTextEdit="1"/>
              </p:cNvSpPr>
              <p:nvPr/>
            </p:nvSpPr>
            <p:spPr>
              <a:xfrm>
                <a:off x="1442514" y="5276118"/>
                <a:ext cx="556279" cy="509588"/>
              </a:xfrm>
              <a:prstGeom prst="ellipse">
                <a:avLst/>
              </a:prstGeom>
              <a:blipFill rotWithShape="0">
                <a:blip r:embed="rId9"/>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Oval 17"/>
              <p:cNvSpPr/>
              <p:nvPr/>
            </p:nvSpPr>
            <p:spPr>
              <a:xfrm>
                <a:off x="340445" y="5262146"/>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𝑎</m:t>
                      </m:r>
                    </m:oMath>
                  </m:oMathPara>
                </a14:m>
                <a:endParaRPr lang="en-US" dirty="0">
                  <a:latin typeface="+mj-lt"/>
                </a:endParaRPr>
              </a:p>
            </p:txBody>
          </p:sp>
        </mc:Choice>
        <mc:Fallback xmlns="">
          <p:sp>
            <p:nvSpPr>
              <p:cNvPr id="18" name="Oval 17"/>
              <p:cNvSpPr>
                <a:spLocks noRot="1" noChangeAspect="1" noMove="1" noResize="1" noEditPoints="1" noAdjustHandles="1" noChangeArrowheads="1" noChangeShapeType="1" noTextEdit="1"/>
              </p:cNvSpPr>
              <p:nvPr/>
            </p:nvSpPr>
            <p:spPr>
              <a:xfrm>
                <a:off x="340445" y="5262146"/>
                <a:ext cx="556279" cy="509588"/>
              </a:xfrm>
              <a:prstGeom prst="ellipse">
                <a:avLst/>
              </a:prstGeom>
              <a:blipFill rotWithShape="0">
                <a:blip r:embed="rId10"/>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Oval 18"/>
              <p:cNvSpPr/>
              <p:nvPr/>
            </p:nvSpPr>
            <p:spPr>
              <a:xfrm>
                <a:off x="3290019" y="3781893"/>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19" name="Oval 18"/>
              <p:cNvSpPr>
                <a:spLocks noRot="1" noChangeAspect="1" noMove="1" noResize="1" noEditPoints="1" noAdjustHandles="1" noChangeArrowheads="1" noChangeShapeType="1" noTextEdit="1"/>
              </p:cNvSpPr>
              <p:nvPr/>
            </p:nvSpPr>
            <p:spPr>
              <a:xfrm>
                <a:off x="3290019" y="3781893"/>
                <a:ext cx="556279" cy="509588"/>
              </a:xfrm>
              <a:prstGeom prst="ellipse">
                <a:avLst/>
              </a:prstGeom>
              <a:blipFill rotWithShape="0">
                <a:blip r:embed="rId11"/>
                <a:stretch>
                  <a:fillRect/>
                </a:stretch>
              </a:blipFill>
              <a:ln>
                <a:solidFill>
                  <a:schemeClr val="tx1"/>
                </a:solidFill>
              </a:ln>
            </p:spPr>
            <p:txBody>
              <a:bodyPr/>
              <a:lstStyle/>
              <a:p>
                <a:r>
                  <a:rPr lang="en-US">
                    <a:noFill/>
                  </a:rPr>
                  <a:t> </a:t>
                </a:r>
              </a:p>
            </p:txBody>
          </p:sp>
        </mc:Fallback>
      </mc:AlternateContent>
      <p:cxnSp>
        <p:nvCxnSpPr>
          <p:cNvPr id="20" name="Straight Connector 19"/>
          <p:cNvCxnSpPr/>
          <p:nvPr/>
        </p:nvCxnSpPr>
        <p:spPr>
          <a:xfrm flipV="1">
            <a:off x="3167599" y="4254594"/>
            <a:ext cx="289423" cy="325486"/>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671603" y="4248782"/>
            <a:ext cx="357075" cy="331298"/>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Oval 21"/>
              <p:cNvSpPr/>
              <p:nvPr/>
            </p:nvSpPr>
            <p:spPr>
              <a:xfrm>
                <a:off x="3838606" y="4554435"/>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𝑒</m:t>
                      </m:r>
                    </m:oMath>
                  </m:oMathPara>
                </a14:m>
                <a:endParaRPr lang="en-US" dirty="0">
                  <a:latin typeface="+mj-lt"/>
                </a:endParaRPr>
              </a:p>
            </p:txBody>
          </p:sp>
        </mc:Choice>
        <mc:Fallback xmlns="">
          <p:sp>
            <p:nvSpPr>
              <p:cNvPr id="22" name="Oval 21"/>
              <p:cNvSpPr>
                <a:spLocks noRot="1" noChangeAspect="1" noMove="1" noResize="1" noEditPoints="1" noAdjustHandles="1" noChangeArrowheads="1" noChangeShapeType="1" noTextEdit="1"/>
              </p:cNvSpPr>
              <p:nvPr/>
            </p:nvSpPr>
            <p:spPr>
              <a:xfrm>
                <a:off x="3838606" y="4554435"/>
                <a:ext cx="556279" cy="509588"/>
              </a:xfrm>
              <a:prstGeom prst="ellipse">
                <a:avLst/>
              </a:prstGeom>
              <a:blipFill rotWithShape="0">
                <a:blip r:embed="rId1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Oval 22"/>
              <p:cNvSpPr/>
              <p:nvPr/>
            </p:nvSpPr>
            <p:spPr>
              <a:xfrm>
                <a:off x="2733740" y="4503576"/>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𝑑</m:t>
                      </m:r>
                    </m:oMath>
                  </m:oMathPara>
                </a14:m>
                <a:endParaRPr lang="en-US" dirty="0">
                  <a:latin typeface="+mj-lt"/>
                </a:endParaRPr>
              </a:p>
            </p:txBody>
          </p:sp>
        </mc:Choice>
        <mc:Fallback xmlns="">
          <p:sp>
            <p:nvSpPr>
              <p:cNvPr id="23" name="Oval 22"/>
              <p:cNvSpPr>
                <a:spLocks noRot="1" noChangeAspect="1" noMove="1" noResize="1" noEditPoints="1" noAdjustHandles="1" noChangeArrowheads="1" noChangeShapeType="1" noTextEdit="1"/>
              </p:cNvSpPr>
              <p:nvPr/>
            </p:nvSpPr>
            <p:spPr>
              <a:xfrm>
                <a:off x="2733740" y="4503576"/>
                <a:ext cx="556279" cy="509588"/>
              </a:xfrm>
              <a:prstGeom prst="ellipse">
                <a:avLst/>
              </a:prstGeom>
              <a:blipFill rotWithShape="0">
                <a:blip r:embed="rId13"/>
                <a:stretch>
                  <a:fillRect/>
                </a:stretch>
              </a:blipFill>
              <a:ln>
                <a:solidFill>
                  <a:schemeClr val="tx1"/>
                </a:solidFill>
              </a:ln>
            </p:spPr>
            <p:txBody>
              <a:bodyPr/>
              <a:lstStyle/>
              <a:p>
                <a:r>
                  <a:rPr lang="en-US">
                    <a:noFill/>
                  </a:rPr>
                  <a:t> </a:t>
                </a:r>
              </a:p>
            </p:txBody>
          </p:sp>
        </mc:Fallback>
      </mc:AlternateContent>
      <p:cxnSp>
        <p:nvCxnSpPr>
          <p:cNvPr id="24" name="Straight Connector 23"/>
          <p:cNvCxnSpPr>
            <a:stCxn id="7" idx="5"/>
            <a:endCxn id="9" idx="1"/>
          </p:cNvCxnSpPr>
          <p:nvPr/>
        </p:nvCxnSpPr>
        <p:spPr>
          <a:xfrm>
            <a:off x="1879856" y="2339261"/>
            <a:ext cx="657209" cy="492789"/>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8" idx="3"/>
            <a:endCxn id="9" idx="7"/>
          </p:cNvCxnSpPr>
          <p:nvPr/>
        </p:nvCxnSpPr>
        <p:spPr>
          <a:xfrm flipH="1">
            <a:off x="2930414" y="2361017"/>
            <a:ext cx="667268" cy="47103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0" idx="7"/>
          </p:cNvCxnSpPr>
          <p:nvPr/>
        </p:nvCxnSpPr>
        <p:spPr>
          <a:xfrm flipV="1">
            <a:off x="1925020" y="3193924"/>
            <a:ext cx="609249" cy="662596"/>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19" idx="0"/>
          </p:cNvCxnSpPr>
          <p:nvPr/>
        </p:nvCxnSpPr>
        <p:spPr>
          <a:xfrm>
            <a:off x="2930148" y="3201572"/>
            <a:ext cx="638011" cy="580321"/>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7" idx="4"/>
            <a:endCxn id="14" idx="0"/>
          </p:cNvCxnSpPr>
          <p:nvPr/>
        </p:nvCxnSpPr>
        <p:spPr>
          <a:xfrm flipH="1">
            <a:off x="1172067" y="2413888"/>
            <a:ext cx="511115" cy="2089688"/>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8" idx="4"/>
            <a:endCxn id="22" idx="0"/>
          </p:cNvCxnSpPr>
          <p:nvPr/>
        </p:nvCxnSpPr>
        <p:spPr>
          <a:xfrm>
            <a:off x="3794357" y="2435644"/>
            <a:ext cx="322389" cy="2118791"/>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Rectangle 29"/>
              <p:cNvSpPr/>
              <p:nvPr/>
            </p:nvSpPr>
            <p:spPr>
              <a:xfrm>
                <a:off x="3032990" y="1170887"/>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𝟏</m:t>
                      </m:r>
                    </m:oMath>
                  </m:oMathPara>
                </a14:m>
                <a:endParaRPr lang="en-US" b="1" dirty="0">
                  <a:solidFill>
                    <a:srgbClr val="FF0000"/>
                  </a:solidFill>
                  <a:latin typeface="+mj-lt"/>
                </a:endParaRPr>
              </a:p>
            </p:txBody>
          </p:sp>
        </mc:Choice>
        <mc:Fallback xmlns="">
          <p:sp>
            <p:nvSpPr>
              <p:cNvPr id="30" name="Rectangle 29"/>
              <p:cNvSpPr>
                <a:spLocks noRot="1" noChangeAspect="1" noMove="1" noResize="1" noEditPoints="1" noAdjustHandles="1" noChangeArrowheads="1" noChangeShapeType="1" noTextEdit="1"/>
              </p:cNvSpPr>
              <p:nvPr/>
            </p:nvSpPr>
            <p:spPr>
              <a:xfrm>
                <a:off x="3032990" y="1170887"/>
                <a:ext cx="337400" cy="333851"/>
              </a:xfrm>
              <a:prstGeom prst="rect">
                <a:avLst/>
              </a:prstGeom>
              <a:blipFill rotWithShape="0">
                <a:blip r:embed="rId14"/>
                <a:stretch>
                  <a:fillRect l="-363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1067648" y="1946830"/>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𝟐</m:t>
                      </m:r>
                    </m:oMath>
                  </m:oMathPara>
                </a14:m>
                <a:endParaRPr lang="en-US" b="1" dirty="0">
                  <a:solidFill>
                    <a:srgbClr val="FF0000"/>
                  </a:solidFill>
                  <a:latin typeface="+mj-lt"/>
                </a:endParaRPr>
              </a:p>
            </p:txBody>
          </p:sp>
        </mc:Choice>
        <mc:Fallback xmlns="">
          <p:sp>
            <p:nvSpPr>
              <p:cNvPr id="31" name="Rectangle 30"/>
              <p:cNvSpPr>
                <a:spLocks noRot="1" noChangeAspect="1" noMove="1" noResize="1" noEditPoints="1" noAdjustHandles="1" noChangeArrowheads="1" noChangeShapeType="1" noTextEdit="1"/>
              </p:cNvSpPr>
              <p:nvPr/>
            </p:nvSpPr>
            <p:spPr>
              <a:xfrm>
                <a:off x="1067648" y="1946830"/>
                <a:ext cx="337400" cy="333851"/>
              </a:xfrm>
              <a:prstGeom prst="rect">
                <a:avLst/>
              </a:prstGeom>
              <a:blipFill rotWithShape="0">
                <a:blip r:embed="rId15"/>
                <a:stretch>
                  <a:fillRect l="-363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a:xfrm>
                <a:off x="4116745" y="2000683"/>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𝟑</m:t>
                      </m:r>
                    </m:oMath>
                  </m:oMathPara>
                </a14:m>
                <a:endParaRPr lang="en-US" b="1" dirty="0">
                  <a:solidFill>
                    <a:srgbClr val="FF0000"/>
                  </a:solidFill>
                  <a:latin typeface="+mj-lt"/>
                </a:endParaRPr>
              </a:p>
            </p:txBody>
          </p:sp>
        </mc:Choice>
        <mc:Fallback xmlns="">
          <p:sp>
            <p:nvSpPr>
              <p:cNvPr id="32" name="Rectangle 31"/>
              <p:cNvSpPr>
                <a:spLocks noRot="1" noChangeAspect="1" noMove="1" noResize="1" noEditPoints="1" noAdjustHandles="1" noChangeArrowheads="1" noChangeShapeType="1" noTextEdit="1"/>
              </p:cNvSpPr>
              <p:nvPr/>
            </p:nvSpPr>
            <p:spPr>
              <a:xfrm>
                <a:off x="4116745" y="2000683"/>
                <a:ext cx="337400" cy="333851"/>
              </a:xfrm>
              <a:prstGeom prst="rect">
                <a:avLst/>
              </a:prstGeom>
              <a:blipFill rotWithShape="0">
                <a:blip r:embed="rId16"/>
                <a:stretch>
                  <a:fillRect l="-178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3019957" y="2832192"/>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𝟒</m:t>
                      </m:r>
                    </m:oMath>
                  </m:oMathPara>
                </a14:m>
                <a:endParaRPr lang="en-US" b="1" dirty="0">
                  <a:solidFill>
                    <a:srgbClr val="FF0000"/>
                  </a:solidFill>
                  <a:latin typeface="+mj-lt"/>
                </a:endParaRPr>
              </a:p>
            </p:txBody>
          </p:sp>
        </mc:Choice>
        <mc:Fallback xmlns="">
          <p:sp>
            <p:nvSpPr>
              <p:cNvPr id="33" name="Rectangle 32"/>
              <p:cNvSpPr>
                <a:spLocks noRot="1" noChangeAspect="1" noMove="1" noResize="1" noEditPoints="1" noAdjustHandles="1" noChangeArrowheads="1" noChangeShapeType="1" noTextEdit="1"/>
              </p:cNvSpPr>
              <p:nvPr/>
            </p:nvSpPr>
            <p:spPr>
              <a:xfrm>
                <a:off x="3019957" y="2832192"/>
                <a:ext cx="337400" cy="333851"/>
              </a:xfrm>
              <a:prstGeom prst="rect">
                <a:avLst/>
              </a:prstGeom>
              <a:blipFill rotWithShape="0">
                <a:blip r:embed="rId17"/>
                <a:stretch>
                  <a:fillRect l="-178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2018820" y="3855034"/>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𝟓</m:t>
                      </m:r>
                    </m:oMath>
                  </m:oMathPara>
                </a14:m>
                <a:endParaRPr lang="en-US" b="1" dirty="0">
                  <a:solidFill>
                    <a:srgbClr val="FF0000"/>
                  </a:solidFill>
                  <a:latin typeface="+mj-lt"/>
                </a:endParaRPr>
              </a:p>
            </p:txBody>
          </p:sp>
        </mc:Choice>
        <mc:Fallback xmlns="">
          <p:sp>
            <p:nvSpPr>
              <p:cNvPr id="34" name="Rectangle 33"/>
              <p:cNvSpPr>
                <a:spLocks noRot="1" noChangeAspect="1" noMove="1" noResize="1" noEditPoints="1" noAdjustHandles="1" noChangeArrowheads="1" noChangeShapeType="1" noTextEdit="1"/>
              </p:cNvSpPr>
              <p:nvPr/>
            </p:nvSpPr>
            <p:spPr>
              <a:xfrm>
                <a:off x="2018820" y="3855034"/>
                <a:ext cx="337400" cy="333851"/>
              </a:xfrm>
              <a:prstGeom prst="rect">
                <a:avLst/>
              </a:prstGeom>
              <a:blipFill rotWithShape="0">
                <a:blip r:embed="rId18"/>
                <a:stretch>
                  <a:fillRect l="-3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p:cNvSpPr/>
              <p:nvPr/>
            </p:nvSpPr>
            <p:spPr>
              <a:xfrm>
                <a:off x="610499" y="4570426"/>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𝟔</m:t>
                      </m:r>
                    </m:oMath>
                  </m:oMathPara>
                </a14:m>
                <a:endParaRPr lang="en-US" b="1" dirty="0">
                  <a:solidFill>
                    <a:srgbClr val="FF0000"/>
                  </a:solidFill>
                  <a:latin typeface="+mj-lt"/>
                </a:endParaRPr>
              </a:p>
            </p:txBody>
          </p:sp>
        </mc:Choice>
        <mc:Fallback xmlns="">
          <p:sp>
            <p:nvSpPr>
              <p:cNvPr id="35" name="Rectangle 34"/>
              <p:cNvSpPr>
                <a:spLocks noRot="1" noChangeAspect="1" noMove="1" noResize="1" noEditPoints="1" noAdjustHandles="1" noChangeArrowheads="1" noChangeShapeType="1" noTextEdit="1"/>
              </p:cNvSpPr>
              <p:nvPr/>
            </p:nvSpPr>
            <p:spPr>
              <a:xfrm>
                <a:off x="610499" y="4570426"/>
                <a:ext cx="337400" cy="333851"/>
              </a:xfrm>
              <a:prstGeom prst="rect">
                <a:avLst/>
              </a:prstGeom>
              <a:blipFill rotWithShape="0">
                <a:blip r:embed="rId19"/>
                <a:stretch>
                  <a:fillRect l="-363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19047" y="5350014"/>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𝟗</m:t>
                      </m:r>
                    </m:oMath>
                  </m:oMathPara>
                </a14:m>
                <a:endParaRPr lang="en-US" b="1" dirty="0">
                  <a:solidFill>
                    <a:srgbClr val="FF0000"/>
                  </a:solidFill>
                  <a:latin typeface="+mj-lt"/>
                </a:endParaRPr>
              </a:p>
            </p:txBody>
          </p:sp>
        </mc:Choice>
        <mc:Fallback xmlns="">
          <p:sp>
            <p:nvSpPr>
              <p:cNvPr id="36" name="Rectangle 35"/>
              <p:cNvSpPr>
                <a:spLocks noRot="1" noChangeAspect="1" noMove="1" noResize="1" noEditPoints="1" noAdjustHandles="1" noChangeArrowheads="1" noChangeShapeType="1" noTextEdit="1"/>
              </p:cNvSpPr>
              <p:nvPr/>
            </p:nvSpPr>
            <p:spPr>
              <a:xfrm>
                <a:off x="-19047" y="5350014"/>
                <a:ext cx="337400" cy="333851"/>
              </a:xfrm>
              <a:prstGeom prst="rect">
                <a:avLst/>
              </a:prstGeom>
              <a:blipFill rotWithShape="0">
                <a:blip r:embed="rId20"/>
                <a:stretch>
                  <a:fillRect l="-363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1678467" y="4636783"/>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𝟕</m:t>
                      </m:r>
                    </m:oMath>
                  </m:oMathPara>
                </a14:m>
                <a:endParaRPr lang="en-US" b="1" dirty="0">
                  <a:solidFill>
                    <a:srgbClr val="FF0000"/>
                  </a:solidFill>
                  <a:latin typeface="+mj-lt"/>
                </a:endParaRPr>
              </a:p>
            </p:txBody>
          </p:sp>
        </mc:Choice>
        <mc:Fallback xmlns="">
          <p:sp>
            <p:nvSpPr>
              <p:cNvPr id="37" name="Rectangle 36"/>
              <p:cNvSpPr>
                <a:spLocks noRot="1" noChangeAspect="1" noMove="1" noResize="1" noEditPoints="1" noAdjustHandles="1" noChangeArrowheads="1" noChangeShapeType="1" noTextEdit="1"/>
              </p:cNvSpPr>
              <p:nvPr/>
            </p:nvSpPr>
            <p:spPr>
              <a:xfrm>
                <a:off x="1678467" y="4636783"/>
                <a:ext cx="337400" cy="333851"/>
              </a:xfrm>
              <a:prstGeom prst="rect">
                <a:avLst/>
              </a:prstGeom>
              <a:blipFill rotWithShape="0">
                <a:blip r:embed="rId21"/>
                <a:stretch>
                  <a:fillRect l="-178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2969998" y="3863949"/>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𝟖</m:t>
                      </m:r>
                    </m:oMath>
                  </m:oMathPara>
                </a14:m>
                <a:endParaRPr lang="en-US" b="1" dirty="0">
                  <a:solidFill>
                    <a:srgbClr val="FF0000"/>
                  </a:solidFill>
                  <a:latin typeface="+mj-lt"/>
                </a:endParaRPr>
              </a:p>
            </p:txBody>
          </p:sp>
        </mc:Choice>
        <mc:Fallback xmlns="">
          <p:sp>
            <p:nvSpPr>
              <p:cNvPr id="38" name="Rectangle 37"/>
              <p:cNvSpPr>
                <a:spLocks noRot="1" noChangeAspect="1" noMove="1" noResize="1" noEditPoints="1" noAdjustHandles="1" noChangeArrowheads="1" noChangeShapeType="1" noTextEdit="1"/>
              </p:cNvSpPr>
              <p:nvPr/>
            </p:nvSpPr>
            <p:spPr>
              <a:xfrm>
                <a:off x="2969998" y="3863949"/>
                <a:ext cx="337400" cy="333851"/>
              </a:xfrm>
              <a:prstGeom prst="rect">
                <a:avLst/>
              </a:prstGeom>
              <a:blipFill rotWithShape="0">
                <a:blip r:embed="rId22"/>
                <a:stretch>
                  <a:fillRect l="-3571"/>
                </a:stretch>
              </a:blipFill>
              <a:ln>
                <a:noFill/>
              </a:ln>
            </p:spPr>
            <p:txBody>
              <a:bodyPr/>
              <a:lstStyle/>
              <a:p>
                <a:r>
                  <a:rPr lang="en-US">
                    <a:noFill/>
                  </a:rPr>
                  <a:t> </a:t>
                </a:r>
              </a:p>
            </p:txBody>
          </p:sp>
        </mc:Fallback>
      </mc:AlternateContent>
      <p:sp>
        <p:nvSpPr>
          <p:cNvPr id="39" name="Rectangle 38"/>
          <p:cNvSpPr/>
          <p:nvPr/>
        </p:nvSpPr>
        <p:spPr>
          <a:xfrm>
            <a:off x="1940151" y="5447441"/>
            <a:ext cx="515449" cy="3242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mj-lt"/>
              </a:rPr>
              <a:t>10</a:t>
            </a:r>
          </a:p>
        </p:txBody>
      </p:sp>
      <p:sp>
        <p:nvSpPr>
          <p:cNvPr id="40" name="Rectangle 39"/>
          <p:cNvSpPr/>
          <p:nvPr/>
        </p:nvSpPr>
        <p:spPr>
          <a:xfrm>
            <a:off x="3167599" y="4641561"/>
            <a:ext cx="515449" cy="3242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mj-lt"/>
              </a:rPr>
              <a:t>11</a:t>
            </a:r>
          </a:p>
        </p:txBody>
      </p:sp>
      <p:sp>
        <p:nvSpPr>
          <p:cNvPr id="41" name="Rectangle 40"/>
          <p:cNvSpPr/>
          <p:nvPr/>
        </p:nvSpPr>
        <p:spPr>
          <a:xfrm>
            <a:off x="4315828" y="4642329"/>
            <a:ext cx="515449" cy="3242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mj-lt"/>
              </a:rPr>
              <a:t>12</a:t>
            </a:r>
          </a:p>
        </p:txBody>
      </p:sp>
      <mc:AlternateContent xmlns:mc="http://schemas.openxmlformats.org/markup-compatibility/2006" xmlns:a14="http://schemas.microsoft.com/office/drawing/2010/main">
        <mc:Choice Requires="a14">
          <p:sp>
            <p:nvSpPr>
              <p:cNvPr id="42" name="Rectangle 41"/>
              <p:cNvSpPr/>
              <p:nvPr/>
            </p:nvSpPr>
            <p:spPr>
              <a:xfrm>
                <a:off x="4488038" y="1086015"/>
                <a:ext cx="4077496" cy="50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200" i="1" dirty="0" smtClean="0">
                          <a:solidFill>
                            <a:srgbClr val="C00000"/>
                          </a:solidFill>
                          <a:latin typeface="Cambria Math" panose="02040503050406030204" pitchFamily="18" charset="0"/>
                        </a:rPr>
                        <m:t>𝐼𝑛𝑡𝑒𝑟𝑖𝑜𝑟</m:t>
                      </m:r>
                      <m:r>
                        <a:rPr lang="en-US" sz="2200" i="1" dirty="0" smtClean="0">
                          <a:solidFill>
                            <a:srgbClr val="C00000"/>
                          </a:solidFill>
                          <a:latin typeface="Cambria Math" panose="02040503050406030204" pitchFamily="18" charset="0"/>
                        </a:rPr>
                        <m:t> </m:t>
                      </m:r>
                      <m:r>
                        <a:rPr lang="en-US" sz="2200" i="1" dirty="0" smtClean="0">
                          <a:solidFill>
                            <a:srgbClr val="C00000"/>
                          </a:solidFill>
                          <a:latin typeface="Cambria Math" panose="02040503050406030204" pitchFamily="18" charset="0"/>
                        </a:rPr>
                        <m:t>𝑛𝑜𝑑𝑒𝑠</m:t>
                      </m:r>
                      <m:r>
                        <a:rPr lang="en-US" sz="2200" i="1" dirty="0" smtClean="0">
                          <a:solidFill>
                            <a:srgbClr val="C00000"/>
                          </a:solidFill>
                          <a:latin typeface="Cambria Math" panose="02040503050406030204" pitchFamily="18" charset="0"/>
                        </a:rPr>
                        <m:t>=1 2 3 4 5 6 8</m:t>
                      </m:r>
                    </m:oMath>
                  </m:oMathPara>
                </a14:m>
                <a:endParaRPr lang="en-US" sz="2200" dirty="0">
                  <a:solidFill>
                    <a:srgbClr val="C00000"/>
                  </a:solidFill>
                </a:endParaRPr>
              </a:p>
            </p:txBody>
          </p:sp>
        </mc:Choice>
        <mc:Fallback xmlns="">
          <p:sp>
            <p:nvSpPr>
              <p:cNvPr id="42" name="Rectangle 41"/>
              <p:cNvSpPr>
                <a:spLocks noRot="1" noChangeAspect="1" noMove="1" noResize="1" noEditPoints="1" noAdjustHandles="1" noChangeArrowheads="1" noChangeShapeType="1" noTextEdit="1"/>
              </p:cNvSpPr>
              <p:nvPr/>
            </p:nvSpPr>
            <p:spPr>
              <a:xfrm>
                <a:off x="4488038" y="1086015"/>
                <a:ext cx="4077496" cy="503593"/>
              </a:xfrm>
              <a:prstGeom prst="rect">
                <a:avLst/>
              </a:prstGeom>
              <a:blipFill rotWithShape="0">
                <a:blip r:embed="rId23"/>
                <a:stretch>
                  <a:fillRect/>
                </a:stretch>
              </a:blipFill>
              <a:ln>
                <a:noFill/>
              </a:ln>
            </p:spPr>
            <p:txBody>
              <a:bodyPr/>
              <a:lstStyle/>
              <a:p>
                <a:r>
                  <a:rPr lang="en-US">
                    <a:noFill/>
                  </a:rPr>
                  <a:t> </a:t>
                </a:r>
              </a:p>
            </p:txBody>
          </p:sp>
        </mc:Fallback>
      </mc:AlternateContent>
      <p:sp>
        <p:nvSpPr>
          <p:cNvPr id="43" name="Rectangle 42"/>
          <p:cNvSpPr/>
          <p:nvPr/>
        </p:nvSpPr>
        <p:spPr>
          <a:xfrm>
            <a:off x="4899224" y="2637849"/>
            <a:ext cx="3652109" cy="9784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a:solidFill>
                  <a:schemeClr val="tx1"/>
                </a:solidFill>
              </a:rPr>
              <a:t>Pick up an unlisted node, </a:t>
            </a:r>
          </a:p>
          <a:p>
            <a:pPr lvl="0" algn="ctr"/>
            <a:r>
              <a:rPr lang="en-US" b="1" dirty="0">
                <a:solidFill>
                  <a:schemeClr val="tx1"/>
                </a:solidFill>
              </a:rPr>
              <a:t>whose parents have been listed</a:t>
            </a:r>
          </a:p>
          <a:p>
            <a:pPr algn="ctr"/>
            <a:endParaRPr lang="en-US" dirty="0"/>
          </a:p>
        </p:txBody>
      </p:sp>
      <mc:AlternateContent xmlns:mc="http://schemas.openxmlformats.org/markup-compatibility/2006" xmlns:a14="http://schemas.microsoft.com/office/drawing/2010/main">
        <mc:Choice Requires="a14">
          <p:sp>
            <p:nvSpPr>
              <p:cNvPr id="44" name="Rectangle 43"/>
              <p:cNvSpPr/>
              <p:nvPr/>
            </p:nvSpPr>
            <p:spPr>
              <a:xfrm>
                <a:off x="4454144" y="1752710"/>
                <a:ext cx="4111389" cy="50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200" b="0" i="1" dirty="0" smtClean="0">
                          <a:solidFill>
                            <a:srgbClr val="C00000"/>
                          </a:solidFill>
                          <a:latin typeface="Cambria Math" panose="02040503050406030204" pitchFamily="18" charset="0"/>
                        </a:rPr>
                        <m:t>𝑈𝑛𝑙𝑖𝑠𝑡𝑒𝑑</m:t>
                      </m:r>
                      <m:r>
                        <a:rPr lang="en-US" sz="2200" i="1" dirty="0" smtClean="0">
                          <a:solidFill>
                            <a:srgbClr val="C00000"/>
                          </a:solidFill>
                          <a:latin typeface="Cambria Math" panose="02040503050406030204" pitchFamily="18" charset="0"/>
                        </a:rPr>
                        <m:t> </m:t>
                      </m:r>
                      <m:r>
                        <a:rPr lang="en-US" sz="2200" i="1" dirty="0" smtClean="0">
                          <a:solidFill>
                            <a:srgbClr val="C00000"/>
                          </a:solidFill>
                          <a:latin typeface="Cambria Math" panose="02040503050406030204" pitchFamily="18" charset="0"/>
                        </a:rPr>
                        <m:t>𝑛𝑜𝑑𝑒𝑠</m:t>
                      </m:r>
                      <m:r>
                        <a:rPr lang="en-US" sz="2200" i="1" dirty="0" smtClean="0">
                          <a:solidFill>
                            <a:srgbClr val="C00000"/>
                          </a:solidFill>
                          <a:latin typeface="Cambria Math" panose="02040503050406030204" pitchFamily="18" charset="0"/>
                        </a:rPr>
                        <m:t>=1 2 3 4 5 6 8</m:t>
                      </m:r>
                    </m:oMath>
                  </m:oMathPara>
                </a14:m>
                <a:endParaRPr lang="en-US" sz="2200" dirty="0">
                  <a:solidFill>
                    <a:srgbClr val="C00000"/>
                  </a:solidFill>
                </a:endParaRPr>
              </a:p>
            </p:txBody>
          </p:sp>
        </mc:Choice>
        <mc:Fallback xmlns="">
          <p:sp>
            <p:nvSpPr>
              <p:cNvPr id="44" name="Rectangle 43"/>
              <p:cNvSpPr>
                <a:spLocks noRot="1" noChangeAspect="1" noMove="1" noResize="1" noEditPoints="1" noAdjustHandles="1" noChangeArrowheads="1" noChangeShapeType="1" noTextEdit="1"/>
              </p:cNvSpPr>
              <p:nvPr/>
            </p:nvSpPr>
            <p:spPr>
              <a:xfrm>
                <a:off x="4454144" y="1752710"/>
                <a:ext cx="4111389" cy="503593"/>
              </a:xfrm>
              <a:prstGeom prst="rect">
                <a:avLst/>
              </a:prstGeom>
              <a:blipFill rotWithShape="0">
                <a:blip r:embed="rId24"/>
                <a:stretch>
                  <a:fillRect/>
                </a:stretch>
              </a:blipFill>
              <a:ln>
                <a:noFill/>
              </a:ln>
            </p:spPr>
            <p:txBody>
              <a:bodyPr/>
              <a:lstStyle/>
              <a:p>
                <a:r>
                  <a:rPr lang="en-US">
                    <a:noFill/>
                  </a:rPr>
                  <a:t> </a:t>
                </a:r>
              </a:p>
            </p:txBody>
          </p:sp>
        </mc:Fallback>
      </mc:AlternateContent>
      <p:graphicFrame>
        <p:nvGraphicFramePr>
          <p:cNvPr id="45" name="Table 44"/>
          <p:cNvGraphicFramePr>
            <a:graphicFrameLocks noGrp="1"/>
          </p:cNvGraphicFramePr>
          <p:nvPr>
            <p:extLst>
              <p:ext uri="{D42A27DB-BD31-4B8C-83A1-F6EECF244321}">
                <p14:modId xmlns:p14="http://schemas.microsoft.com/office/powerpoint/2010/main" val="2781104421"/>
              </p:ext>
            </p:extLst>
          </p:nvPr>
        </p:nvGraphicFramePr>
        <p:xfrm>
          <a:off x="2389557" y="5727493"/>
          <a:ext cx="7254656" cy="426720"/>
        </p:xfrm>
        <a:graphic>
          <a:graphicData uri="http://schemas.openxmlformats.org/drawingml/2006/table">
            <a:tbl>
              <a:tblPr firstRow="1" bandRow="1">
                <a:tableStyleId>{D7AC3CCA-C797-4891-BE02-D94E43425B78}</a:tableStyleId>
              </a:tblPr>
              <a:tblGrid>
                <a:gridCol w="1325880">
                  <a:extLst>
                    <a:ext uri="{9D8B030D-6E8A-4147-A177-3AD203B41FA5}">
                      <a16:colId xmlns:a16="http://schemas.microsoft.com/office/drawing/2014/main" val="20000"/>
                    </a:ext>
                  </a:extLst>
                </a:gridCol>
                <a:gridCol w="741097">
                  <a:extLst>
                    <a:ext uri="{9D8B030D-6E8A-4147-A177-3AD203B41FA5}">
                      <a16:colId xmlns:a16="http://schemas.microsoft.com/office/drawing/2014/main" val="20001"/>
                    </a:ext>
                  </a:extLst>
                </a:gridCol>
                <a:gridCol w="741097">
                  <a:extLst>
                    <a:ext uri="{9D8B030D-6E8A-4147-A177-3AD203B41FA5}">
                      <a16:colId xmlns:a16="http://schemas.microsoft.com/office/drawing/2014/main" val="20002"/>
                    </a:ext>
                  </a:extLst>
                </a:gridCol>
                <a:gridCol w="741097">
                  <a:extLst>
                    <a:ext uri="{9D8B030D-6E8A-4147-A177-3AD203B41FA5}">
                      <a16:colId xmlns:a16="http://schemas.microsoft.com/office/drawing/2014/main" val="20003"/>
                    </a:ext>
                  </a:extLst>
                </a:gridCol>
                <a:gridCol w="741097">
                  <a:extLst>
                    <a:ext uri="{9D8B030D-6E8A-4147-A177-3AD203B41FA5}">
                      <a16:colId xmlns:a16="http://schemas.microsoft.com/office/drawing/2014/main" val="20004"/>
                    </a:ext>
                  </a:extLst>
                </a:gridCol>
                <a:gridCol w="741097">
                  <a:extLst>
                    <a:ext uri="{9D8B030D-6E8A-4147-A177-3AD203B41FA5}">
                      <a16:colId xmlns:a16="http://schemas.microsoft.com/office/drawing/2014/main" val="20005"/>
                    </a:ext>
                  </a:extLst>
                </a:gridCol>
                <a:gridCol w="741097">
                  <a:extLst>
                    <a:ext uri="{9D8B030D-6E8A-4147-A177-3AD203B41FA5}">
                      <a16:colId xmlns:a16="http://schemas.microsoft.com/office/drawing/2014/main" val="20006"/>
                    </a:ext>
                  </a:extLst>
                </a:gridCol>
                <a:gridCol w="1482194">
                  <a:extLst>
                    <a:ext uri="{9D8B030D-6E8A-4147-A177-3AD203B41FA5}">
                      <a16:colId xmlns:a16="http://schemas.microsoft.com/office/drawing/2014/main" val="20007"/>
                    </a:ext>
                  </a:extLst>
                </a:gridCol>
              </a:tblGrid>
              <a:tr h="370840">
                <a:tc>
                  <a:txBody>
                    <a:bodyPr/>
                    <a:lstStyle/>
                    <a:p>
                      <a:r>
                        <a:rPr lang="en-US" dirty="0"/>
                        <a:t>Listed Node</a:t>
                      </a:r>
                    </a:p>
                  </a:txBody>
                  <a:tcPr>
                    <a:noFill/>
                  </a:tcPr>
                </a:tc>
                <a:tc>
                  <a:txBody>
                    <a:bodyPr/>
                    <a:lstStyle/>
                    <a:p>
                      <a:pPr algn="ctr"/>
                      <a:r>
                        <a:rPr lang="en-US" sz="2200" dirty="0"/>
                        <a:t>1</a:t>
                      </a:r>
                    </a:p>
                  </a:txBody>
                  <a:tcPr>
                    <a:noFill/>
                  </a:tcPr>
                </a:tc>
                <a:tc>
                  <a:txBody>
                    <a:bodyPr/>
                    <a:lstStyle/>
                    <a:p>
                      <a:pPr algn="ctr"/>
                      <a:r>
                        <a:rPr lang="en-US" sz="2200" dirty="0"/>
                        <a:t>2</a:t>
                      </a:r>
                    </a:p>
                  </a:txBody>
                  <a:tcPr>
                    <a:noFill/>
                  </a:tcPr>
                </a:tc>
                <a:tc>
                  <a:txBody>
                    <a:bodyPr/>
                    <a:lstStyle/>
                    <a:p>
                      <a:pPr algn="ctr"/>
                      <a:r>
                        <a:rPr lang="en-US" sz="2200" dirty="0"/>
                        <a:t>3</a:t>
                      </a:r>
                    </a:p>
                  </a:txBody>
                  <a:tcPr>
                    <a:noFill/>
                  </a:tcPr>
                </a:tc>
                <a:tc>
                  <a:txBody>
                    <a:bodyPr/>
                    <a:lstStyle/>
                    <a:p>
                      <a:pPr algn="ctr"/>
                      <a:r>
                        <a:rPr lang="en-US" sz="2200" dirty="0"/>
                        <a:t>4</a:t>
                      </a:r>
                    </a:p>
                  </a:txBody>
                  <a:tcPr>
                    <a:noFill/>
                  </a:tcPr>
                </a:tc>
                <a:tc>
                  <a:txBody>
                    <a:bodyPr/>
                    <a:lstStyle/>
                    <a:p>
                      <a:pPr algn="ctr"/>
                      <a:r>
                        <a:rPr lang="en-US" sz="2200" dirty="0"/>
                        <a:t>5</a:t>
                      </a:r>
                    </a:p>
                  </a:txBody>
                  <a:tcPr>
                    <a:noFill/>
                  </a:tcPr>
                </a:tc>
                <a:tc>
                  <a:txBody>
                    <a:bodyPr/>
                    <a:lstStyle/>
                    <a:p>
                      <a:pPr algn="ctr"/>
                      <a:r>
                        <a:rPr lang="en-US" sz="2200" dirty="0"/>
                        <a:t>6</a:t>
                      </a:r>
                    </a:p>
                  </a:txBody>
                  <a:tcPr>
                    <a:noFill/>
                  </a:tcPr>
                </a:tc>
                <a:tc>
                  <a:txBody>
                    <a:bodyPr/>
                    <a:lstStyle/>
                    <a:p>
                      <a:pPr algn="ctr"/>
                      <a:endParaRPr lang="en-US" sz="2200" dirty="0"/>
                    </a:p>
                  </a:txBody>
                  <a:tcPr>
                    <a:noFill/>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sp>
            <p:nvSpPr>
              <p:cNvPr id="46" name="Rectangle 45"/>
              <p:cNvSpPr/>
              <p:nvPr/>
            </p:nvSpPr>
            <p:spPr>
              <a:xfrm>
                <a:off x="7372582" y="4112627"/>
                <a:ext cx="457200" cy="4159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1" smtClean="0">
                          <a:solidFill>
                            <a:srgbClr val="0E47A1"/>
                          </a:solidFill>
                          <a:latin typeface="Cambria Math" panose="02040503050406030204" pitchFamily="18" charset="0"/>
                        </a:rPr>
                        <m:t>𝟓</m:t>
                      </m:r>
                    </m:oMath>
                  </m:oMathPara>
                </a14:m>
                <a:endParaRPr lang="en-US" sz="2400" b="1" dirty="0">
                  <a:solidFill>
                    <a:srgbClr val="0E47A1"/>
                  </a:solidFill>
                </a:endParaRPr>
              </a:p>
            </p:txBody>
          </p:sp>
        </mc:Choice>
        <mc:Fallback xmlns="">
          <p:sp>
            <p:nvSpPr>
              <p:cNvPr id="46" name="Rectangle 45"/>
              <p:cNvSpPr>
                <a:spLocks noRot="1" noChangeAspect="1" noMove="1" noResize="1" noEditPoints="1" noAdjustHandles="1" noChangeArrowheads="1" noChangeShapeType="1" noTextEdit="1"/>
              </p:cNvSpPr>
              <p:nvPr/>
            </p:nvSpPr>
            <p:spPr>
              <a:xfrm>
                <a:off x="7372582" y="4112627"/>
                <a:ext cx="457200" cy="415907"/>
              </a:xfrm>
              <a:prstGeom prst="rect">
                <a:avLst/>
              </a:prstGeom>
              <a:blipFill rotWithShape="0">
                <a:blip r:embed="rId25"/>
                <a:stretch>
                  <a:fillRect l="-2667" b="-2941"/>
                </a:stretch>
              </a:blipFill>
              <a:ln>
                <a:noFill/>
              </a:ln>
            </p:spPr>
            <p:txBody>
              <a:bodyPr/>
              <a:lstStyle/>
              <a:p>
                <a:r>
                  <a:rPr lang="en-US">
                    <a:noFill/>
                  </a:rPr>
                  <a:t> </a:t>
                </a:r>
              </a:p>
            </p:txBody>
          </p:sp>
        </mc:Fallback>
      </mc:AlternateContent>
      <p:sp>
        <p:nvSpPr>
          <p:cNvPr id="47" name="Rectangle 46"/>
          <p:cNvSpPr/>
          <p:nvPr/>
        </p:nvSpPr>
        <p:spPr>
          <a:xfrm>
            <a:off x="6822928" y="5825612"/>
            <a:ext cx="342900" cy="2511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400280" y="4103643"/>
            <a:ext cx="2582306" cy="7216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0E47A1"/>
                </a:solidFill>
              </a:rPr>
              <a:t>Leftchild</a:t>
            </a:r>
            <a:r>
              <a:rPr lang="en-US" b="1" dirty="0">
                <a:solidFill>
                  <a:srgbClr val="0E47A1"/>
                </a:solidFill>
              </a:rPr>
              <a:t> of 4 = </a:t>
            </a:r>
          </a:p>
          <a:p>
            <a:pPr algn="ctr"/>
            <a:r>
              <a:rPr lang="en-US" b="1" dirty="0">
                <a:solidFill>
                  <a:srgbClr val="0E47A1"/>
                </a:solidFill>
              </a:rPr>
              <a:t>Parent 4 is listed so list 5</a:t>
            </a:r>
          </a:p>
        </p:txBody>
      </p:sp>
      <p:cxnSp>
        <p:nvCxnSpPr>
          <p:cNvPr id="49" name="Straight Connector 48"/>
          <p:cNvCxnSpPr/>
          <p:nvPr/>
        </p:nvCxnSpPr>
        <p:spPr>
          <a:xfrm flipH="1">
            <a:off x="6852742" y="1810282"/>
            <a:ext cx="228600" cy="348812"/>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7061792" y="1849398"/>
            <a:ext cx="228600" cy="348812"/>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7290392" y="1845051"/>
            <a:ext cx="228600" cy="348812"/>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094673" y="4084318"/>
            <a:ext cx="3228060" cy="7216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0E47A1"/>
                </a:solidFill>
              </a:rPr>
              <a:t>Leftchild</a:t>
            </a:r>
            <a:r>
              <a:rPr lang="en-US" b="1" dirty="0">
                <a:solidFill>
                  <a:srgbClr val="0E47A1"/>
                </a:solidFill>
              </a:rPr>
              <a:t> of 5 = </a:t>
            </a:r>
          </a:p>
          <a:p>
            <a:pPr algn="ctr"/>
            <a:r>
              <a:rPr lang="en-US" b="1" dirty="0">
                <a:solidFill>
                  <a:srgbClr val="0E47A1"/>
                </a:solidFill>
              </a:rPr>
              <a:t>Parent 2,5 are listed so list 6</a:t>
            </a:r>
          </a:p>
        </p:txBody>
      </p:sp>
      <mc:AlternateContent xmlns:mc="http://schemas.openxmlformats.org/markup-compatibility/2006" xmlns:a14="http://schemas.microsoft.com/office/drawing/2010/main">
        <mc:Choice Requires="a14">
          <p:sp>
            <p:nvSpPr>
              <p:cNvPr id="53" name="Rectangle 52"/>
              <p:cNvSpPr/>
              <p:nvPr/>
            </p:nvSpPr>
            <p:spPr>
              <a:xfrm>
                <a:off x="7364088" y="4112627"/>
                <a:ext cx="457200" cy="4159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1" smtClean="0">
                          <a:solidFill>
                            <a:srgbClr val="0E47A1"/>
                          </a:solidFill>
                          <a:latin typeface="Cambria Math" panose="02040503050406030204" pitchFamily="18" charset="0"/>
                        </a:rPr>
                        <m:t>𝟔</m:t>
                      </m:r>
                    </m:oMath>
                  </m:oMathPara>
                </a14:m>
                <a:endParaRPr lang="en-US" sz="2400" b="1" dirty="0">
                  <a:solidFill>
                    <a:srgbClr val="0E47A1"/>
                  </a:solidFill>
                </a:endParaRPr>
              </a:p>
            </p:txBody>
          </p:sp>
        </mc:Choice>
        <mc:Fallback xmlns="">
          <p:sp>
            <p:nvSpPr>
              <p:cNvPr id="53" name="Rectangle 52"/>
              <p:cNvSpPr>
                <a:spLocks noRot="1" noChangeAspect="1" noMove="1" noResize="1" noEditPoints="1" noAdjustHandles="1" noChangeArrowheads="1" noChangeShapeType="1" noTextEdit="1"/>
              </p:cNvSpPr>
              <p:nvPr/>
            </p:nvSpPr>
            <p:spPr>
              <a:xfrm>
                <a:off x="7364088" y="4112627"/>
                <a:ext cx="457200" cy="415907"/>
              </a:xfrm>
              <a:prstGeom prst="rect">
                <a:avLst/>
              </a:prstGeom>
              <a:blipFill rotWithShape="0">
                <a:blip r:embed="rId26"/>
                <a:stretch>
                  <a:fillRect l="-1333" b="-1471"/>
                </a:stretch>
              </a:blipFill>
              <a:ln>
                <a:noFill/>
              </a:ln>
            </p:spPr>
            <p:txBody>
              <a:bodyPr/>
              <a:lstStyle/>
              <a:p>
                <a:r>
                  <a:rPr lang="en-US">
                    <a:noFill/>
                  </a:rPr>
                  <a:t> </a:t>
                </a:r>
              </a:p>
            </p:txBody>
          </p:sp>
        </mc:Fallback>
      </mc:AlternateContent>
      <p:cxnSp>
        <p:nvCxnSpPr>
          <p:cNvPr id="54" name="Straight Connector 53"/>
          <p:cNvCxnSpPr/>
          <p:nvPr/>
        </p:nvCxnSpPr>
        <p:spPr>
          <a:xfrm flipH="1">
            <a:off x="7499442" y="1853814"/>
            <a:ext cx="228600" cy="348812"/>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7556592" y="5813464"/>
            <a:ext cx="342900" cy="263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flipH="1">
            <a:off x="7706992" y="1863534"/>
            <a:ext cx="228600" cy="348812"/>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7935592" y="1873254"/>
            <a:ext cx="228600" cy="348812"/>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416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wipe(down)">
                                      <p:cBhvr>
                                        <p:cTn id="19" dur="500"/>
                                        <p:tgtEl>
                                          <p:spTgt spid="5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0" nodeType="clickEffect">
                                  <p:stCondLst>
                                    <p:cond delay="0"/>
                                  </p:stCondLst>
                                  <p:childTnLst>
                                    <p:animEffect transition="out" filter="fade">
                                      <p:cBhvr>
                                        <p:cTn id="23" dur="500"/>
                                        <p:tgtEl>
                                          <p:spTgt spid="47"/>
                                        </p:tgtEl>
                                      </p:cBhvr>
                                    </p:animEffect>
                                    <p:set>
                                      <p:cBhvr>
                                        <p:cTn id="24" dur="1" fill="hold">
                                          <p:stCondLst>
                                            <p:cond delay="499"/>
                                          </p:stCondLst>
                                        </p:cTn>
                                        <p:tgtEl>
                                          <p:spTgt spid="4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48">
                                            <p:txEl>
                                              <p:pRg st="0" end="0"/>
                                            </p:txEl>
                                          </p:spTgt>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48">
                                            <p:txEl>
                                              <p:pRg st="1" end="1"/>
                                            </p:txEl>
                                          </p:spTgt>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4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2">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2">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57"/>
                                        </p:tgtEl>
                                        <p:attrNameLst>
                                          <p:attrName>style.visibility</p:attrName>
                                        </p:attrNameLst>
                                      </p:cBhvr>
                                      <p:to>
                                        <p:strVal val="visible"/>
                                      </p:to>
                                    </p:set>
                                    <p:animEffect transition="in" filter="wipe(down)">
                                      <p:cBhvr>
                                        <p:cTn id="49" dur="500"/>
                                        <p:tgtEl>
                                          <p:spTgt spid="5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0" nodeType="clickEffect">
                                  <p:stCondLst>
                                    <p:cond delay="0"/>
                                  </p:stCondLst>
                                  <p:childTnLst>
                                    <p:animEffect transition="out" filter="fade">
                                      <p:cBhvr>
                                        <p:cTn id="53" dur="500"/>
                                        <p:tgtEl>
                                          <p:spTgt spid="55"/>
                                        </p:tgtEl>
                                      </p:cBhvr>
                                    </p:animEffect>
                                    <p:set>
                                      <p:cBhvr>
                                        <p:cTn id="54" dur="1" fill="hold">
                                          <p:stCondLst>
                                            <p:cond delay="499"/>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6" grpId="1"/>
      <p:bldP spid="47" grpId="0" animBg="1"/>
      <p:bldP spid="48" grpId="0" build="allAtOnce"/>
      <p:bldP spid="53" grpId="0"/>
      <p:bldP spid="5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itle 55"/>
          <p:cNvSpPr>
            <a:spLocks noGrp="1"/>
          </p:cNvSpPr>
          <p:nvPr>
            <p:ph type="title"/>
          </p:nvPr>
        </p:nvSpPr>
        <p:spPr/>
        <p:txBody>
          <a:bodyPr/>
          <a:lstStyle/>
          <a:p>
            <a:r>
              <a:rPr lang="en-US" dirty="0"/>
              <a:t>Example: Heuristic Ordering</a:t>
            </a:r>
          </a:p>
        </p:txBody>
      </p:sp>
      <mc:AlternateContent xmlns:mc="http://schemas.openxmlformats.org/markup-compatibility/2006" xmlns:a14="http://schemas.microsoft.com/office/drawing/2010/main">
        <mc:Choice Requires="a14">
          <p:sp>
            <p:nvSpPr>
              <p:cNvPr id="4" name="Oval 3"/>
              <p:cNvSpPr/>
              <p:nvPr/>
            </p:nvSpPr>
            <p:spPr>
              <a:xfrm>
                <a:off x="2455600" y="1062129"/>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4" name="Oval 3"/>
              <p:cNvSpPr>
                <a:spLocks noRot="1" noChangeAspect="1" noMove="1" noResize="1" noEditPoints="1" noAdjustHandles="1" noChangeArrowheads="1" noChangeShapeType="1" noTextEdit="1"/>
              </p:cNvSpPr>
              <p:nvPr/>
            </p:nvSpPr>
            <p:spPr>
              <a:xfrm>
                <a:off x="2455600" y="1062129"/>
                <a:ext cx="556279" cy="509588"/>
              </a:xfrm>
              <a:prstGeom prst="ellipse">
                <a:avLst/>
              </a:prstGeom>
              <a:blipFill rotWithShape="0">
                <a:blip r:embed="rId2"/>
                <a:stretch>
                  <a:fillRect/>
                </a:stretch>
              </a:blipFill>
              <a:ln>
                <a:solidFill>
                  <a:schemeClr val="tx1"/>
                </a:solidFill>
              </a:ln>
            </p:spPr>
            <p:txBody>
              <a:bodyPr/>
              <a:lstStyle/>
              <a:p>
                <a:r>
                  <a:rPr lang="en-US">
                    <a:noFill/>
                  </a:rPr>
                  <a:t> </a:t>
                </a:r>
              </a:p>
            </p:txBody>
          </p:sp>
        </mc:Fallback>
      </mc:AlternateContent>
      <p:cxnSp>
        <p:nvCxnSpPr>
          <p:cNvPr id="5" name="Straight Connector 4"/>
          <p:cNvCxnSpPr>
            <a:endCxn id="4" idx="3"/>
          </p:cNvCxnSpPr>
          <p:nvPr/>
        </p:nvCxnSpPr>
        <p:spPr>
          <a:xfrm flipV="1">
            <a:off x="1790975" y="1497090"/>
            <a:ext cx="746090" cy="458606"/>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endCxn id="8" idx="1"/>
          </p:cNvCxnSpPr>
          <p:nvPr/>
        </p:nvCxnSpPr>
        <p:spPr>
          <a:xfrm>
            <a:off x="2932944" y="1504738"/>
            <a:ext cx="664738" cy="495945"/>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Oval 6"/>
              <p:cNvSpPr/>
              <p:nvPr/>
            </p:nvSpPr>
            <p:spPr>
              <a:xfrm>
                <a:off x="1405042" y="1904300"/>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7" name="Oval 6"/>
              <p:cNvSpPr>
                <a:spLocks noRot="1" noChangeAspect="1" noMove="1" noResize="1" noEditPoints="1" noAdjustHandles="1" noChangeArrowheads="1" noChangeShapeType="1" noTextEdit="1"/>
              </p:cNvSpPr>
              <p:nvPr/>
            </p:nvSpPr>
            <p:spPr>
              <a:xfrm>
                <a:off x="1405042" y="1904300"/>
                <a:ext cx="556279" cy="509588"/>
              </a:xfrm>
              <a:prstGeom prst="ellipse">
                <a:avLst/>
              </a:prstGeom>
              <a:blipFill rotWithShape="0">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7"/>
              <p:cNvSpPr/>
              <p:nvPr/>
            </p:nvSpPr>
            <p:spPr>
              <a:xfrm>
                <a:off x="3516217" y="1926056"/>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8" name="Oval 7"/>
              <p:cNvSpPr>
                <a:spLocks noRot="1" noChangeAspect="1" noMove="1" noResize="1" noEditPoints="1" noAdjustHandles="1" noChangeArrowheads="1" noChangeShapeType="1" noTextEdit="1"/>
              </p:cNvSpPr>
              <p:nvPr/>
            </p:nvSpPr>
            <p:spPr>
              <a:xfrm>
                <a:off x="3516217" y="1926056"/>
                <a:ext cx="556279" cy="509588"/>
              </a:xfrm>
              <a:prstGeom prst="ellipse">
                <a:avLst/>
              </a:prstGeom>
              <a:blipFill rotWithShape="0">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p:cNvSpPr/>
              <p:nvPr/>
            </p:nvSpPr>
            <p:spPr>
              <a:xfrm>
                <a:off x="2455600" y="2757423"/>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9" name="Oval 8"/>
              <p:cNvSpPr>
                <a:spLocks noRot="1" noChangeAspect="1" noMove="1" noResize="1" noEditPoints="1" noAdjustHandles="1" noChangeArrowheads="1" noChangeShapeType="1" noTextEdit="1"/>
              </p:cNvSpPr>
              <p:nvPr/>
            </p:nvSpPr>
            <p:spPr>
              <a:xfrm>
                <a:off x="2455600" y="2757423"/>
                <a:ext cx="556279" cy="509588"/>
              </a:xfrm>
              <a:prstGeom prst="ellipse">
                <a:avLst/>
              </a:prstGeom>
              <a:blipFill rotWithShape="0">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p:cNvSpPr/>
              <p:nvPr/>
            </p:nvSpPr>
            <p:spPr>
              <a:xfrm>
                <a:off x="1450206" y="3781893"/>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10" name="Oval 9"/>
              <p:cNvSpPr>
                <a:spLocks noRot="1" noChangeAspect="1" noMove="1" noResize="1" noEditPoints="1" noAdjustHandles="1" noChangeArrowheads="1" noChangeShapeType="1" noTextEdit="1"/>
              </p:cNvSpPr>
              <p:nvPr/>
            </p:nvSpPr>
            <p:spPr>
              <a:xfrm>
                <a:off x="1450206" y="3781893"/>
                <a:ext cx="556279" cy="509588"/>
              </a:xfrm>
              <a:prstGeom prst="ellipse">
                <a:avLst/>
              </a:prstGeom>
              <a:blipFill rotWithShape="0">
                <a:blip r:embed="rId6"/>
                <a:stretch>
                  <a:fillRect/>
                </a:stretch>
              </a:blipFill>
              <a:ln>
                <a:solidFill>
                  <a:schemeClr val="tx1"/>
                </a:solidFill>
              </a:ln>
            </p:spPr>
            <p:txBody>
              <a:bodyPr/>
              <a:lstStyle/>
              <a:p>
                <a:r>
                  <a:rPr lang="en-US">
                    <a:noFill/>
                  </a:rPr>
                  <a:t> </a:t>
                </a:r>
              </a:p>
            </p:txBody>
          </p:sp>
        </mc:Fallback>
      </mc:AlternateContent>
      <p:cxnSp>
        <p:nvCxnSpPr>
          <p:cNvPr id="11" name="Straight Connector 10"/>
          <p:cNvCxnSpPr/>
          <p:nvPr/>
        </p:nvCxnSpPr>
        <p:spPr>
          <a:xfrm flipV="1">
            <a:off x="1327786" y="4254594"/>
            <a:ext cx="289423" cy="325486"/>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831790" y="4248782"/>
            <a:ext cx="357075" cy="331298"/>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Oval 12"/>
              <p:cNvSpPr/>
              <p:nvPr/>
            </p:nvSpPr>
            <p:spPr>
              <a:xfrm>
                <a:off x="1998793" y="4554435"/>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𝑐</m:t>
                      </m:r>
                    </m:oMath>
                  </m:oMathPara>
                </a14:m>
                <a:endParaRPr lang="en-US" dirty="0">
                  <a:latin typeface="+mj-lt"/>
                </a:endParaRPr>
              </a:p>
            </p:txBody>
          </p:sp>
        </mc:Choice>
        <mc:Fallback xmlns="">
          <p:sp>
            <p:nvSpPr>
              <p:cNvPr id="13" name="Oval 12"/>
              <p:cNvSpPr>
                <a:spLocks noRot="1" noChangeAspect="1" noMove="1" noResize="1" noEditPoints="1" noAdjustHandles="1" noChangeArrowheads="1" noChangeShapeType="1" noTextEdit="1"/>
              </p:cNvSpPr>
              <p:nvPr/>
            </p:nvSpPr>
            <p:spPr>
              <a:xfrm>
                <a:off x="1998793" y="4554435"/>
                <a:ext cx="556279" cy="509588"/>
              </a:xfrm>
              <a:prstGeom prst="ellipse">
                <a:avLst/>
              </a:prstGeom>
              <a:blipFill rotWithShape="0">
                <a:blip r:embed="rId7"/>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p:cNvSpPr/>
              <p:nvPr/>
            </p:nvSpPr>
            <p:spPr>
              <a:xfrm>
                <a:off x="893927" y="4503576"/>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14" name="Oval 13"/>
              <p:cNvSpPr>
                <a:spLocks noRot="1" noChangeAspect="1" noMove="1" noResize="1" noEditPoints="1" noAdjustHandles="1" noChangeArrowheads="1" noChangeShapeType="1" noTextEdit="1"/>
              </p:cNvSpPr>
              <p:nvPr/>
            </p:nvSpPr>
            <p:spPr>
              <a:xfrm>
                <a:off x="893927" y="4503576"/>
                <a:ext cx="556279" cy="509588"/>
              </a:xfrm>
              <a:prstGeom prst="ellipse">
                <a:avLst/>
              </a:prstGeom>
              <a:blipFill rotWithShape="0">
                <a:blip r:embed="rId8"/>
                <a:stretch>
                  <a:fillRect/>
                </a:stretch>
              </a:blipFill>
              <a:ln>
                <a:solidFill>
                  <a:schemeClr val="tx1"/>
                </a:solidFill>
              </a:ln>
            </p:spPr>
            <p:txBody>
              <a:bodyPr/>
              <a:lstStyle/>
              <a:p>
                <a:r>
                  <a:rPr lang="en-US">
                    <a:noFill/>
                  </a:rPr>
                  <a:t> </a:t>
                </a:r>
              </a:p>
            </p:txBody>
          </p:sp>
        </mc:Fallback>
      </mc:AlternateContent>
      <p:cxnSp>
        <p:nvCxnSpPr>
          <p:cNvPr id="15" name="Straight Connector 14"/>
          <p:cNvCxnSpPr/>
          <p:nvPr/>
        </p:nvCxnSpPr>
        <p:spPr>
          <a:xfrm flipV="1">
            <a:off x="771507" y="4976277"/>
            <a:ext cx="289423" cy="325486"/>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275511" y="4970465"/>
            <a:ext cx="357075" cy="331298"/>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Oval 16"/>
              <p:cNvSpPr/>
              <p:nvPr/>
            </p:nvSpPr>
            <p:spPr>
              <a:xfrm>
                <a:off x="1442514" y="5276118"/>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𝑏</m:t>
                      </m:r>
                    </m:oMath>
                  </m:oMathPara>
                </a14:m>
                <a:endParaRPr lang="en-US" dirty="0">
                  <a:latin typeface="+mj-lt"/>
                </a:endParaRPr>
              </a:p>
            </p:txBody>
          </p:sp>
        </mc:Choice>
        <mc:Fallback xmlns="">
          <p:sp>
            <p:nvSpPr>
              <p:cNvPr id="17" name="Oval 16"/>
              <p:cNvSpPr>
                <a:spLocks noRot="1" noChangeAspect="1" noMove="1" noResize="1" noEditPoints="1" noAdjustHandles="1" noChangeArrowheads="1" noChangeShapeType="1" noTextEdit="1"/>
              </p:cNvSpPr>
              <p:nvPr/>
            </p:nvSpPr>
            <p:spPr>
              <a:xfrm>
                <a:off x="1442514" y="5276118"/>
                <a:ext cx="556279" cy="509588"/>
              </a:xfrm>
              <a:prstGeom prst="ellipse">
                <a:avLst/>
              </a:prstGeom>
              <a:blipFill rotWithShape="0">
                <a:blip r:embed="rId9"/>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Oval 17"/>
              <p:cNvSpPr/>
              <p:nvPr/>
            </p:nvSpPr>
            <p:spPr>
              <a:xfrm>
                <a:off x="340445" y="5262146"/>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𝑎</m:t>
                      </m:r>
                    </m:oMath>
                  </m:oMathPara>
                </a14:m>
                <a:endParaRPr lang="en-US" dirty="0">
                  <a:latin typeface="+mj-lt"/>
                </a:endParaRPr>
              </a:p>
            </p:txBody>
          </p:sp>
        </mc:Choice>
        <mc:Fallback xmlns="">
          <p:sp>
            <p:nvSpPr>
              <p:cNvPr id="18" name="Oval 17"/>
              <p:cNvSpPr>
                <a:spLocks noRot="1" noChangeAspect="1" noMove="1" noResize="1" noEditPoints="1" noAdjustHandles="1" noChangeArrowheads="1" noChangeShapeType="1" noTextEdit="1"/>
              </p:cNvSpPr>
              <p:nvPr/>
            </p:nvSpPr>
            <p:spPr>
              <a:xfrm>
                <a:off x="340445" y="5262146"/>
                <a:ext cx="556279" cy="509588"/>
              </a:xfrm>
              <a:prstGeom prst="ellipse">
                <a:avLst/>
              </a:prstGeom>
              <a:blipFill rotWithShape="0">
                <a:blip r:embed="rId10"/>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Oval 18"/>
              <p:cNvSpPr/>
              <p:nvPr/>
            </p:nvSpPr>
            <p:spPr>
              <a:xfrm>
                <a:off x="3290019" y="3781893"/>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19" name="Oval 18"/>
              <p:cNvSpPr>
                <a:spLocks noRot="1" noChangeAspect="1" noMove="1" noResize="1" noEditPoints="1" noAdjustHandles="1" noChangeArrowheads="1" noChangeShapeType="1" noTextEdit="1"/>
              </p:cNvSpPr>
              <p:nvPr/>
            </p:nvSpPr>
            <p:spPr>
              <a:xfrm>
                <a:off x="3290019" y="3781893"/>
                <a:ext cx="556279" cy="509588"/>
              </a:xfrm>
              <a:prstGeom prst="ellipse">
                <a:avLst/>
              </a:prstGeom>
              <a:blipFill rotWithShape="0">
                <a:blip r:embed="rId11"/>
                <a:stretch>
                  <a:fillRect/>
                </a:stretch>
              </a:blipFill>
              <a:ln>
                <a:solidFill>
                  <a:schemeClr val="tx1"/>
                </a:solidFill>
              </a:ln>
            </p:spPr>
            <p:txBody>
              <a:bodyPr/>
              <a:lstStyle/>
              <a:p>
                <a:r>
                  <a:rPr lang="en-US">
                    <a:noFill/>
                  </a:rPr>
                  <a:t> </a:t>
                </a:r>
              </a:p>
            </p:txBody>
          </p:sp>
        </mc:Fallback>
      </mc:AlternateContent>
      <p:cxnSp>
        <p:nvCxnSpPr>
          <p:cNvPr id="20" name="Straight Connector 19"/>
          <p:cNvCxnSpPr/>
          <p:nvPr/>
        </p:nvCxnSpPr>
        <p:spPr>
          <a:xfrm flipV="1">
            <a:off x="3167599" y="4254594"/>
            <a:ext cx="289423" cy="325486"/>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671603" y="4248782"/>
            <a:ext cx="357075" cy="331298"/>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Oval 21"/>
              <p:cNvSpPr/>
              <p:nvPr/>
            </p:nvSpPr>
            <p:spPr>
              <a:xfrm>
                <a:off x="3838606" y="4554435"/>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𝑒</m:t>
                      </m:r>
                    </m:oMath>
                  </m:oMathPara>
                </a14:m>
                <a:endParaRPr lang="en-US" dirty="0">
                  <a:latin typeface="+mj-lt"/>
                </a:endParaRPr>
              </a:p>
            </p:txBody>
          </p:sp>
        </mc:Choice>
        <mc:Fallback xmlns="">
          <p:sp>
            <p:nvSpPr>
              <p:cNvPr id="22" name="Oval 21"/>
              <p:cNvSpPr>
                <a:spLocks noRot="1" noChangeAspect="1" noMove="1" noResize="1" noEditPoints="1" noAdjustHandles="1" noChangeArrowheads="1" noChangeShapeType="1" noTextEdit="1"/>
              </p:cNvSpPr>
              <p:nvPr/>
            </p:nvSpPr>
            <p:spPr>
              <a:xfrm>
                <a:off x="3838606" y="4554435"/>
                <a:ext cx="556279" cy="509588"/>
              </a:xfrm>
              <a:prstGeom prst="ellipse">
                <a:avLst/>
              </a:prstGeom>
              <a:blipFill rotWithShape="0">
                <a:blip r:embed="rId1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Oval 22"/>
              <p:cNvSpPr/>
              <p:nvPr/>
            </p:nvSpPr>
            <p:spPr>
              <a:xfrm>
                <a:off x="2733740" y="4503576"/>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𝑑</m:t>
                      </m:r>
                    </m:oMath>
                  </m:oMathPara>
                </a14:m>
                <a:endParaRPr lang="en-US" dirty="0">
                  <a:latin typeface="+mj-lt"/>
                </a:endParaRPr>
              </a:p>
            </p:txBody>
          </p:sp>
        </mc:Choice>
        <mc:Fallback xmlns="">
          <p:sp>
            <p:nvSpPr>
              <p:cNvPr id="23" name="Oval 22"/>
              <p:cNvSpPr>
                <a:spLocks noRot="1" noChangeAspect="1" noMove="1" noResize="1" noEditPoints="1" noAdjustHandles="1" noChangeArrowheads="1" noChangeShapeType="1" noTextEdit="1"/>
              </p:cNvSpPr>
              <p:nvPr/>
            </p:nvSpPr>
            <p:spPr>
              <a:xfrm>
                <a:off x="2733740" y="4503576"/>
                <a:ext cx="556279" cy="509588"/>
              </a:xfrm>
              <a:prstGeom prst="ellipse">
                <a:avLst/>
              </a:prstGeom>
              <a:blipFill rotWithShape="0">
                <a:blip r:embed="rId13"/>
                <a:stretch>
                  <a:fillRect/>
                </a:stretch>
              </a:blipFill>
              <a:ln>
                <a:solidFill>
                  <a:schemeClr val="tx1"/>
                </a:solidFill>
              </a:ln>
            </p:spPr>
            <p:txBody>
              <a:bodyPr/>
              <a:lstStyle/>
              <a:p>
                <a:r>
                  <a:rPr lang="en-US">
                    <a:noFill/>
                  </a:rPr>
                  <a:t> </a:t>
                </a:r>
              </a:p>
            </p:txBody>
          </p:sp>
        </mc:Fallback>
      </mc:AlternateContent>
      <p:cxnSp>
        <p:nvCxnSpPr>
          <p:cNvPr id="24" name="Straight Connector 23"/>
          <p:cNvCxnSpPr>
            <a:stCxn id="7" idx="5"/>
            <a:endCxn id="9" idx="1"/>
          </p:cNvCxnSpPr>
          <p:nvPr/>
        </p:nvCxnSpPr>
        <p:spPr>
          <a:xfrm>
            <a:off x="1879856" y="2339261"/>
            <a:ext cx="657209" cy="492789"/>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8" idx="3"/>
            <a:endCxn id="9" idx="7"/>
          </p:cNvCxnSpPr>
          <p:nvPr/>
        </p:nvCxnSpPr>
        <p:spPr>
          <a:xfrm flipH="1">
            <a:off x="2930414" y="2361017"/>
            <a:ext cx="667268" cy="471033"/>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0" idx="7"/>
          </p:cNvCxnSpPr>
          <p:nvPr/>
        </p:nvCxnSpPr>
        <p:spPr>
          <a:xfrm flipV="1">
            <a:off x="1925020" y="3193924"/>
            <a:ext cx="609249" cy="662596"/>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19" idx="0"/>
          </p:cNvCxnSpPr>
          <p:nvPr/>
        </p:nvCxnSpPr>
        <p:spPr>
          <a:xfrm>
            <a:off x="2930148" y="3201572"/>
            <a:ext cx="638011" cy="580321"/>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7" idx="4"/>
            <a:endCxn id="14" idx="0"/>
          </p:cNvCxnSpPr>
          <p:nvPr/>
        </p:nvCxnSpPr>
        <p:spPr>
          <a:xfrm flipH="1">
            <a:off x="1172067" y="2413888"/>
            <a:ext cx="511115" cy="2089688"/>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8" idx="4"/>
            <a:endCxn id="22" idx="0"/>
          </p:cNvCxnSpPr>
          <p:nvPr/>
        </p:nvCxnSpPr>
        <p:spPr>
          <a:xfrm>
            <a:off x="3794357" y="2435644"/>
            <a:ext cx="322389" cy="2118791"/>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Rectangle 29"/>
              <p:cNvSpPr/>
              <p:nvPr/>
            </p:nvSpPr>
            <p:spPr>
              <a:xfrm>
                <a:off x="3032990" y="1170887"/>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𝟏</m:t>
                      </m:r>
                    </m:oMath>
                  </m:oMathPara>
                </a14:m>
                <a:endParaRPr lang="en-US" b="1" dirty="0">
                  <a:solidFill>
                    <a:srgbClr val="FF0000"/>
                  </a:solidFill>
                  <a:latin typeface="+mj-lt"/>
                </a:endParaRPr>
              </a:p>
            </p:txBody>
          </p:sp>
        </mc:Choice>
        <mc:Fallback xmlns="">
          <p:sp>
            <p:nvSpPr>
              <p:cNvPr id="30" name="Rectangle 29"/>
              <p:cNvSpPr>
                <a:spLocks noRot="1" noChangeAspect="1" noMove="1" noResize="1" noEditPoints="1" noAdjustHandles="1" noChangeArrowheads="1" noChangeShapeType="1" noTextEdit="1"/>
              </p:cNvSpPr>
              <p:nvPr/>
            </p:nvSpPr>
            <p:spPr>
              <a:xfrm>
                <a:off x="3032990" y="1170887"/>
                <a:ext cx="337400" cy="333851"/>
              </a:xfrm>
              <a:prstGeom prst="rect">
                <a:avLst/>
              </a:prstGeom>
              <a:blipFill rotWithShape="0">
                <a:blip r:embed="rId14"/>
                <a:stretch>
                  <a:fillRect l="-363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1067648" y="1946830"/>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𝟐</m:t>
                      </m:r>
                    </m:oMath>
                  </m:oMathPara>
                </a14:m>
                <a:endParaRPr lang="en-US" b="1" dirty="0">
                  <a:solidFill>
                    <a:srgbClr val="FF0000"/>
                  </a:solidFill>
                  <a:latin typeface="+mj-lt"/>
                </a:endParaRPr>
              </a:p>
            </p:txBody>
          </p:sp>
        </mc:Choice>
        <mc:Fallback xmlns="">
          <p:sp>
            <p:nvSpPr>
              <p:cNvPr id="31" name="Rectangle 30"/>
              <p:cNvSpPr>
                <a:spLocks noRot="1" noChangeAspect="1" noMove="1" noResize="1" noEditPoints="1" noAdjustHandles="1" noChangeArrowheads="1" noChangeShapeType="1" noTextEdit="1"/>
              </p:cNvSpPr>
              <p:nvPr/>
            </p:nvSpPr>
            <p:spPr>
              <a:xfrm>
                <a:off x="1067648" y="1946830"/>
                <a:ext cx="337400" cy="333851"/>
              </a:xfrm>
              <a:prstGeom prst="rect">
                <a:avLst/>
              </a:prstGeom>
              <a:blipFill rotWithShape="0">
                <a:blip r:embed="rId15"/>
                <a:stretch>
                  <a:fillRect l="-363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a:xfrm>
                <a:off x="4116745" y="2000683"/>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𝟑</m:t>
                      </m:r>
                    </m:oMath>
                  </m:oMathPara>
                </a14:m>
                <a:endParaRPr lang="en-US" b="1" dirty="0">
                  <a:solidFill>
                    <a:srgbClr val="FF0000"/>
                  </a:solidFill>
                  <a:latin typeface="+mj-lt"/>
                </a:endParaRPr>
              </a:p>
            </p:txBody>
          </p:sp>
        </mc:Choice>
        <mc:Fallback xmlns="">
          <p:sp>
            <p:nvSpPr>
              <p:cNvPr id="32" name="Rectangle 31"/>
              <p:cNvSpPr>
                <a:spLocks noRot="1" noChangeAspect="1" noMove="1" noResize="1" noEditPoints="1" noAdjustHandles="1" noChangeArrowheads="1" noChangeShapeType="1" noTextEdit="1"/>
              </p:cNvSpPr>
              <p:nvPr/>
            </p:nvSpPr>
            <p:spPr>
              <a:xfrm>
                <a:off x="4116745" y="2000683"/>
                <a:ext cx="337400" cy="333851"/>
              </a:xfrm>
              <a:prstGeom prst="rect">
                <a:avLst/>
              </a:prstGeom>
              <a:blipFill rotWithShape="0">
                <a:blip r:embed="rId16"/>
                <a:stretch>
                  <a:fillRect l="-178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3019957" y="2832192"/>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𝟒</m:t>
                      </m:r>
                    </m:oMath>
                  </m:oMathPara>
                </a14:m>
                <a:endParaRPr lang="en-US" b="1" dirty="0">
                  <a:solidFill>
                    <a:srgbClr val="FF0000"/>
                  </a:solidFill>
                  <a:latin typeface="+mj-lt"/>
                </a:endParaRPr>
              </a:p>
            </p:txBody>
          </p:sp>
        </mc:Choice>
        <mc:Fallback xmlns="">
          <p:sp>
            <p:nvSpPr>
              <p:cNvPr id="33" name="Rectangle 32"/>
              <p:cNvSpPr>
                <a:spLocks noRot="1" noChangeAspect="1" noMove="1" noResize="1" noEditPoints="1" noAdjustHandles="1" noChangeArrowheads="1" noChangeShapeType="1" noTextEdit="1"/>
              </p:cNvSpPr>
              <p:nvPr/>
            </p:nvSpPr>
            <p:spPr>
              <a:xfrm>
                <a:off x="3019957" y="2832192"/>
                <a:ext cx="337400" cy="333851"/>
              </a:xfrm>
              <a:prstGeom prst="rect">
                <a:avLst/>
              </a:prstGeom>
              <a:blipFill rotWithShape="0">
                <a:blip r:embed="rId17"/>
                <a:stretch>
                  <a:fillRect l="-178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2018820" y="3855034"/>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rPr>
                        <m:t>𝟓</m:t>
                      </m:r>
                    </m:oMath>
                  </m:oMathPara>
                </a14:m>
                <a:endParaRPr lang="en-US" b="1" dirty="0">
                  <a:solidFill>
                    <a:srgbClr val="FF0000"/>
                  </a:solidFill>
                  <a:latin typeface="+mj-lt"/>
                </a:endParaRPr>
              </a:p>
            </p:txBody>
          </p:sp>
        </mc:Choice>
        <mc:Fallback xmlns="">
          <p:sp>
            <p:nvSpPr>
              <p:cNvPr id="34" name="Rectangle 33"/>
              <p:cNvSpPr>
                <a:spLocks noRot="1" noChangeAspect="1" noMove="1" noResize="1" noEditPoints="1" noAdjustHandles="1" noChangeArrowheads="1" noChangeShapeType="1" noTextEdit="1"/>
              </p:cNvSpPr>
              <p:nvPr/>
            </p:nvSpPr>
            <p:spPr>
              <a:xfrm>
                <a:off x="2018820" y="3855034"/>
                <a:ext cx="337400" cy="333851"/>
              </a:xfrm>
              <a:prstGeom prst="rect">
                <a:avLst/>
              </a:prstGeom>
              <a:blipFill rotWithShape="0">
                <a:blip r:embed="rId18"/>
                <a:stretch>
                  <a:fillRect l="-3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p:cNvSpPr/>
              <p:nvPr/>
            </p:nvSpPr>
            <p:spPr>
              <a:xfrm>
                <a:off x="610499" y="4570426"/>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𝟔</m:t>
                      </m:r>
                    </m:oMath>
                  </m:oMathPara>
                </a14:m>
                <a:endParaRPr lang="en-US" b="1" dirty="0">
                  <a:solidFill>
                    <a:srgbClr val="FF0000"/>
                  </a:solidFill>
                  <a:latin typeface="+mj-lt"/>
                </a:endParaRPr>
              </a:p>
            </p:txBody>
          </p:sp>
        </mc:Choice>
        <mc:Fallback xmlns="">
          <p:sp>
            <p:nvSpPr>
              <p:cNvPr id="35" name="Rectangle 34"/>
              <p:cNvSpPr>
                <a:spLocks noRot="1" noChangeAspect="1" noMove="1" noResize="1" noEditPoints="1" noAdjustHandles="1" noChangeArrowheads="1" noChangeShapeType="1" noTextEdit="1"/>
              </p:cNvSpPr>
              <p:nvPr/>
            </p:nvSpPr>
            <p:spPr>
              <a:xfrm>
                <a:off x="610499" y="4570426"/>
                <a:ext cx="337400" cy="333851"/>
              </a:xfrm>
              <a:prstGeom prst="rect">
                <a:avLst/>
              </a:prstGeom>
              <a:blipFill rotWithShape="0">
                <a:blip r:embed="rId19"/>
                <a:stretch>
                  <a:fillRect l="-363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19047" y="5350014"/>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𝟗</m:t>
                      </m:r>
                    </m:oMath>
                  </m:oMathPara>
                </a14:m>
                <a:endParaRPr lang="en-US" b="1" dirty="0">
                  <a:solidFill>
                    <a:srgbClr val="FF0000"/>
                  </a:solidFill>
                  <a:latin typeface="+mj-lt"/>
                </a:endParaRPr>
              </a:p>
            </p:txBody>
          </p:sp>
        </mc:Choice>
        <mc:Fallback xmlns="">
          <p:sp>
            <p:nvSpPr>
              <p:cNvPr id="36" name="Rectangle 35"/>
              <p:cNvSpPr>
                <a:spLocks noRot="1" noChangeAspect="1" noMove="1" noResize="1" noEditPoints="1" noAdjustHandles="1" noChangeArrowheads="1" noChangeShapeType="1" noTextEdit="1"/>
              </p:cNvSpPr>
              <p:nvPr/>
            </p:nvSpPr>
            <p:spPr>
              <a:xfrm>
                <a:off x="-19047" y="5350014"/>
                <a:ext cx="337400" cy="333851"/>
              </a:xfrm>
              <a:prstGeom prst="rect">
                <a:avLst/>
              </a:prstGeom>
              <a:blipFill rotWithShape="0">
                <a:blip r:embed="rId20"/>
                <a:stretch>
                  <a:fillRect l="-363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1678467" y="4636783"/>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panose="02040503050406030204" pitchFamily="18" charset="0"/>
                        </a:rPr>
                        <m:t>𝟕</m:t>
                      </m:r>
                    </m:oMath>
                  </m:oMathPara>
                </a14:m>
                <a:endParaRPr lang="en-US" b="1" dirty="0">
                  <a:solidFill>
                    <a:srgbClr val="FF0000"/>
                  </a:solidFill>
                  <a:latin typeface="+mj-lt"/>
                </a:endParaRPr>
              </a:p>
            </p:txBody>
          </p:sp>
        </mc:Choice>
        <mc:Fallback xmlns="">
          <p:sp>
            <p:nvSpPr>
              <p:cNvPr id="37" name="Rectangle 36"/>
              <p:cNvSpPr>
                <a:spLocks noRot="1" noChangeAspect="1" noMove="1" noResize="1" noEditPoints="1" noAdjustHandles="1" noChangeArrowheads="1" noChangeShapeType="1" noTextEdit="1"/>
              </p:cNvSpPr>
              <p:nvPr/>
            </p:nvSpPr>
            <p:spPr>
              <a:xfrm>
                <a:off x="1678467" y="4636783"/>
                <a:ext cx="337400" cy="333851"/>
              </a:xfrm>
              <a:prstGeom prst="rect">
                <a:avLst/>
              </a:prstGeom>
              <a:blipFill rotWithShape="0">
                <a:blip r:embed="rId21"/>
                <a:stretch>
                  <a:fillRect l="-178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2969998" y="3863949"/>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𝟖</m:t>
                      </m:r>
                    </m:oMath>
                  </m:oMathPara>
                </a14:m>
                <a:endParaRPr lang="en-US" b="1" dirty="0">
                  <a:solidFill>
                    <a:srgbClr val="FF0000"/>
                  </a:solidFill>
                  <a:latin typeface="+mj-lt"/>
                </a:endParaRPr>
              </a:p>
            </p:txBody>
          </p:sp>
        </mc:Choice>
        <mc:Fallback xmlns="">
          <p:sp>
            <p:nvSpPr>
              <p:cNvPr id="38" name="Rectangle 37"/>
              <p:cNvSpPr>
                <a:spLocks noRot="1" noChangeAspect="1" noMove="1" noResize="1" noEditPoints="1" noAdjustHandles="1" noChangeArrowheads="1" noChangeShapeType="1" noTextEdit="1"/>
              </p:cNvSpPr>
              <p:nvPr/>
            </p:nvSpPr>
            <p:spPr>
              <a:xfrm>
                <a:off x="2969998" y="3863949"/>
                <a:ext cx="337400" cy="333851"/>
              </a:xfrm>
              <a:prstGeom prst="rect">
                <a:avLst/>
              </a:prstGeom>
              <a:blipFill rotWithShape="0">
                <a:blip r:embed="rId22"/>
                <a:stretch>
                  <a:fillRect l="-3571"/>
                </a:stretch>
              </a:blipFill>
              <a:ln>
                <a:noFill/>
              </a:ln>
            </p:spPr>
            <p:txBody>
              <a:bodyPr/>
              <a:lstStyle/>
              <a:p>
                <a:r>
                  <a:rPr lang="en-US">
                    <a:noFill/>
                  </a:rPr>
                  <a:t> </a:t>
                </a:r>
              </a:p>
            </p:txBody>
          </p:sp>
        </mc:Fallback>
      </mc:AlternateContent>
      <p:sp>
        <p:nvSpPr>
          <p:cNvPr id="39" name="Rectangle 38"/>
          <p:cNvSpPr/>
          <p:nvPr/>
        </p:nvSpPr>
        <p:spPr>
          <a:xfrm>
            <a:off x="1940151" y="5447441"/>
            <a:ext cx="515449" cy="3242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mj-lt"/>
              </a:rPr>
              <a:t>10</a:t>
            </a:r>
          </a:p>
        </p:txBody>
      </p:sp>
      <p:sp>
        <p:nvSpPr>
          <p:cNvPr id="40" name="Rectangle 39"/>
          <p:cNvSpPr/>
          <p:nvPr/>
        </p:nvSpPr>
        <p:spPr>
          <a:xfrm>
            <a:off x="3167599" y="4641561"/>
            <a:ext cx="515449" cy="3242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mj-lt"/>
              </a:rPr>
              <a:t>11</a:t>
            </a:r>
          </a:p>
        </p:txBody>
      </p:sp>
      <p:sp>
        <p:nvSpPr>
          <p:cNvPr id="41" name="Rectangle 40"/>
          <p:cNvSpPr/>
          <p:nvPr/>
        </p:nvSpPr>
        <p:spPr>
          <a:xfrm>
            <a:off x="4315828" y="4642329"/>
            <a:ext cx="515449" cy="3242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mj-lt"/>
              </a:rPr>
              <a:t>12</a:t>
            </a:r>
          </a:p>
        </p:txBody>
      </p:sp>
      <mc:AlternateContent xmlns:mc="http://schemas.openxmlformats.org/markup-compatibility/2006" xmlns:a14="http://schemas.microsoft.com/office/drawing/2010/main">
        <mc:Choice Requires="a14">
          <p:sp>
            <p:nvSpPr>
              <p:cNvPr id="42" name="Rectangle 41"/>
              <p:cNvSpPr/>
              <p:nvPr/>
            </p:nvSpPr>
            <p:spPr>
              <a:xfrm>
                <a:off x="4488038" y="1086015"/>
                <a:ext cx="4077496" cy="50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200" i="1" dirty="0" smtClean="0">
                          <a:solidFill>
                            <a:srgbClr val="C00000"/>
                          </a:solidFill>
                          <a:latin typeface="Cambria Math" panose="02040503050406030204" pitchFamily="18" charset="0"/>
                        </a:rPr>
                        <m:t>𝐼𝑛𝑡𝑒𝑟𝑖𝑜𝑟</m:t>
                      </m:r>
                      <m:r>
                        <a:rPr lang="en-US" sz="2200" i="1" dirty="0" smtClean="0">
                          <a:solidFill>
                            <a:srgbClr val="C00000"/>
                          </a:solidFill>
                          <a:latin typeface="Cambria Math" panose="02040503050406030204" pitchFamily="18" charset="0"/>
                        </a:rPr>
                        <m:t> </m:t>
                      </m:r>
                      <m:r>
                        <a:rPr lang="en-US" sz="2200" i="1" dirty="0" smtClean="0">
                          <a:solidFill>
                            <a:srgbClr val="C00000"/>
                          </a:solidFill>
                          <a:latin typeface="Cambria Math" panose="02040503050406030204" pitchFamily="18" charset="0"/>
                        </a:rPr>
                        <m:t>𝑛𝑜𝑑𝑒𝑠</m:t>
                      </m:r>
                      <m:r>
                        <a:rPr lang="en-US" sz="2200" i="1" dirty="0" smtClean="0">
                          <a:solidFill>
                            <a:srgbClr val="C00000"/>
                          </a:solidFill>
                          <a:latin typeface="Cambria Math" panose="02040503050406030204" pitchFamily="18" charset="0"/>
                        </a:rPr>
                        <m:t>=1 2 3 4 5 6 8</m:t>
                      </m:r>
                    </m:oMath>
                  </m:oMathPara>
                </a14:m>
                <a:endParaRPr lang="en-US" sz="2200" dirty="0">
                  <a:solidFill>
                    <a:srgbClr val="C00000"/>
                  </a:solidFill>
                </a:endParaRPr>
              </a:p>
            </p:txBody>
          </p:sp>
        </mc:Choice>
        <mc:Fallback xmlns="">
          <p:sp>
            <p:nvSpPr>
              <p:cNvPr id="42" name="Rectangle 41"/>
              <p:cNvSpPr>
                <a:spLocks noRot="1" noChangeAspect="1" noMove="1" noResize="1" noEditPoints="1" noAdjustHandles="1" noChangeArrowheads="1" noChangeShapeType="1" noTextEdit="1"/>
              </p:cNvSpPr>
              <p:nvPr/>
            </p:nvSpPr>
            <p:spPr>
              <a:xfrm>
                <a:off x="4488038" y="1086015"/>
                <a:ext cx="4077496" cy="503593"/>
              </a:xfrm>
              <a:prstGeom prst="rect">
                <a:avLst/>
              </a:prstGeom>
              <a:blipFill rotWithShape="0">
                <a:blip r:embed="rId23"/>
                <a:stretch>
                  <a:fillRect/>
                </a:stretch>
              </a:blipFill>
              <a:ln>
                <a:noFill/>
              </a:ln>
            </p:spPr>
            <p:txBody>
              <a:bodyPr/>
              <a:lstStyle/>
              <a:p>
                <a:r>
                  <a:rPr lang="en-US">
                    <a:noFill/>
                  </a:rPr>
                  <a:t> </a:t>
                </a:r>
              </a:p>
            </p:txBody>
          </p:sp>
        </mc:Fallback>
      </mc:AlternateContent>
      <p:sp>
        <p:nvSpPr>
          <p:cNvPr id="43" name="Rectangle 42"/>
          <p:cNvSpPr/>
          <p:nvPr/>
        </p:nvSpPr>
        <p:spPr>
          <a:xfrm>
            <a:off x="4899224" y="2637849"/>
            <a:ext cx="3652109" cy="9784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a:solidFill>
                  <a:schemeClr val="tx1"/>
                </a:solidFill>
              </a:rPr>
              <a:t>Pick up an unlisted node, </a:t>
            </a:r>
          </a:p>
          <a:p>
            <a:pPr lvl="0" algn="ctr"/>
            <a:r>
              <a:rPr lang="en-US" b="1" dirty="0">
                <a:solidFill>
                  <a:schemeClr val="tx1"/>
                </a:solidFill>
              </a:rPr>
              <a:t>whose parents have been listed</a:t>
            </a:r>
          </a:p>
          <a:p>
            <a:pPr algn="ctr"/>
            <a:endParaRPr lang="en-US" dirty="0"/>
          </a:p>
        </p:txBody>
      </p:sp>
      <mc:AlternateContent xmlns:mc="http://schemas.openxmlformats.org/markup-compatibility/2006" xmlns:a14="http://schemas.microsoft.com/office/drawing/2010/main">
        <mc:Choice Requires="a14">
          <p:sp>
            <p:nvSpPr>
              <p:cNvPr id="44" name="Rectangle 43"/>
              <p:cNvSpPr/>
              <p:nvPr/>
            </p:nvSpPr>
            <p:spPr>
              <a:xfrm>
                <a:off x="4454144" y="1752710"/>
                <a:ext cx="4111389" cy="50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200" b="0" i="1" dirty="0" smtClean="0">
                          <a:solidFill>
                            <a:srgbClr val="C00000"/>
                          </a:solidFill>
                          <a:latin typeface="Cambria Math" panose="02040503050406030204" pitchFamily="18" charset="0"/>
                        </a:rPr>
                        <m:t>𝑈𝑛𝑙𝑖𝑠𝑡𝑒𝑑</m:t>
                      </m:r>
                      <m:r>
                        <a:rPr lang="en-US" sz="2200" i="1" dirty="0" smtClean="0">
                          <a:solidFill>
                            <a:srgbClr val="C00000"/>
                          </a:solidFill>
                          <a:latin typeface="Cambria Math" panose="02040503050406030204" pitchFamily="18" charset="0"/>
                        </a:rPr>
                        <m:t> </m:t>
                      </m:r>
                      <m:r>
                        <a:rPr lang="en-US" sz="2200" i="1" dirty="0" smtClean="0">
                          <a:solidFill>
                            <a:srgbClr val="C00000"/>
                          </a:solidFill>
                          <a:latin typeface="Cambria Math" panose="02040503050406030204" pitchFamily="18" charset="0"/>
                        </a:rPr>
                        <m:t>𝑛𝑜𝑑𝑒𝑠</m:t>
                      </m:r>
                      <m:r>
                        <a:rPr lang="en-US" sz="2200" i="1" dirty="0" smtClean="0">
                          <a:solidFill>
                            <a:srgbClr val="C00000"/>
                          </a:solidFill>
                          <a:latin typeface="Cambria Math" panose="02040503050406030204" pitchFamily="18" charset="0"/>
                        </a:rPr>
                        <m:t>=1 2 3 4 5 6 8</m:t>
                      </m:r>
                    </m:oMath>
                  </m:oMathPara>
                </a14:m>
                <a:endParaRPr lang="en-US" sz="2200" dirty="0">
                  <a:solidFill>
                    <a:srgbClr val="C00000"/>
                  </a:solidFill>
                </a:endParaRPr>
              </a:p>
            </p:txBody>
          </p:sp>
        </mc:Choice>
        <mc:Fallback xmlns="">
          <p:sp>
            <p:nvSpPr>
              <p:cNvPr id="44" name="Rectangle 43"/>
              <p:cNvSpPr>
                <a:spLocks noRot="1" noChangeAspect="1" noMove="1" noResize="1" noEditPoints="1" noAdjustHandles="1" noChangeArrowheads="1" noChangeShapeType="1" noTextEdit="1"/>
              </p:cNvSpPr>
              <p:nvPr/>
            </p:nvSpPr>
            <p:spPr>
              <a:xfrm>
                <a:off x="4454144" y="1752710"/>
                <a:ext cx="4111389" cy="503593"/>
              </a:xfrm>
              <a:prstGeom prst="rect">
                <a:avLst/>
              </a:prstGeom>
              <a:blipFill rotWithShape="0">
                <a:blip r:embed="rId24"/>
                <a:stretch>
                  <a:fillRect/>
                </a:stretch>
              </a:blipFill>
              <a:ln>
                <a:noFill/>
              </a:ln>
            </p:spPr>
            <p:txBody>
              <a:bodyPr/>
              <a:lstStyle/>
              <a:p>
                <a:r>
                  <a:rPr lang="en-US">
                    <a:noFill/>
                  </a:rPr>
                  <a:t> </a:t>
                </a:r>
              </a:p>
            </p:txBody>
          </p:sp>
        </mc:Fallback>
      </mc:AlternateContent>
      <p:graphicFrame>
        <p:nvGraphicFramePr>
          <p:cNvPr id="45" name="Table 44"/>
          <p:cNvGraphicFramePr>
            <a:graphicFrameLocks noGrp="1"/>
          </p:cNvGraphicFramePr>
          <p:nvPr>
            <p:extLst>
              <p:ext uri="{D42A27DB-BD31-4B8C-83A1-F6EECF244321}">
                <p14:modId xmlns:p14="http://schemas.microsoft.com/office/powerpoint/2010/main" val="2768420666"/>
              </p:ext>
            </p:extLst>
          </p:nvPr>
        </p:nvGraphicFramePr>
        <p:xfrm>
          <a:off x="2389557" y="5727493"/>
          <a:ext cx="7254656" cy="426720"/>
        </p:xfrm>
        <a:graphic>
          <a:graphicData uri="http://schemas.openxmlformats.org/drawingml/2006/table">
            <a:tbl>
              <a:tblPr firstRow="1" bandRow="1">
                <a:tableStyleId>{D7AC3CCA-C797-4891-BE02-D94E43425B78}</a:tableStyleId>
              </a:tblPr>
              <a:tblGrid>
                <a:gridCol w="1325880">
                  <a:extLst>
                    <a:ext uri="{9D8B030D-6E8A-4147-A177-3AD203B41FA5}">
                      <a16:colId xmlns:a16="http://schemas.microsoft.com/office/drawing/2014/main" val="20000"/>
                    </a:ext>
                  </a:extLst>
                </a:gridCol>
                <a:gridCol w="741097">
                  <a:extLst>
                    <a:ext uri="{9D8B030D-6E8A-4147-A177-3AD203B41FA5}">
                      <a16:colId xmlns:a16="http://schemas.microsoft.com/office/drawing/2014/main" val="20001"/>
                    </a:ext>
                  </a:extLst>
                </a:gridCol>
                <a:gridCol w="741097">
                  <a:extLst>
                    <a:ext uri="{9D8B030D-6E8A-4147-A177-3AD203B41FA5}">
                      <a16:colId xmlns:a16="http://schemas.microsoft.com/office/drawing/2014/main" val="20002"/>
                    </a:ext>
                  </a:extLst>
                </a:gridCol>
                <a:gridCol w="741097">
                  <a:extLst>
                    <a:ext uri="{9D8B030D-6E8A-4147-A177-3AD203B41FA5}">
                      <a16:colId xmlns:a16="http://schemas.microsoft.com/office/drawing/2014/main" val="20003"/>
                    </a:ext>
                  </a:extLst>
                </a:gridCol>
                <a:gridCol w="741097">
                  <a:extLst>
                    <a:ext uri="{9D8B030D-6E8A-4147-A177-3AD203B41FA5}">
                      <a16:colId xmlns:a16="http://schemas.microsoft.com/office/drawing/2014/main" val="20004"/>
                    </a:ext>
                  </a:extLst>
                </a:gridCol>
                <a:gridCol w="741097">
                  <a:extLst>
                    <a:ext uri="{9D8B030D-6E8A-4147-A177-3AD203B41FA5}">
                      <a16:colId xmlns:a16="http://schemas.microsoft.com/office/drawing/2014/main" val="20005"/>
                    </a:ext>
                  </a:extLst>
                </a:gridCol>
                <a:gridCol w="741097">
                  <a:extLst>
                    <a:ext uri="{9D8B030D-6E8A-4147-A177-3AD203B41FA5}">
                      <a16:colId xmlns:a16="http://schemas.microsoft.com/office/drawing/2014/main" val="20006"/>
                    </a:ext>
                  </a:extLst>
                </a:gridCol>
                <a:gridCol w="1482194">
                  <a:extLst>
                    <a:ext uri="{9D8B030D-6E8A-4147-A177-3AD203B41FA5}">
                      <a16:colId xmlns:a16="http://schemas.microsoft.com/office/drawing/2014/main" val="20007"/>
                    </a:ext>
                  </a:extLst>
                </a:gridCol>
              </a:tblGrid>
              <a:tr h="370840">
                <a:tc>
                  <a:txBody>
                    <a:bodyPr/>
                    <a:lstStyle/>
                    <a:p>
                      <a:r>
                        <a:rPr lang="en-US" dirty="0"/>
                        <a:t>Listed Node</a:t>
                      </a:r>
                    </a:p>
                  </a:txBody>
                  <a:tcPr>
                    <a:noFill/>
                  </a:tcPr>
                </a:tc>
                <a:tc>
                  <a:txBody>
                    <a:bodyPr/>
                    <a:lstStyle/>
                    <a:p>
                      <a:pPr algn="ctr"/>
                      <a:r>
                        <a:rPr lang="en-US" sz="2200" dirty="0"/>
                        <a:t>1</a:t>
                      </a:r>
                    </a:p>
                  </a:txBody>
                  <a:tcPr>
                    <a:noFill/>
                  </a:tcPr>
                </a:tc>
                <a:tc>
                  <a:txBody>
                    <a:bodyPr/>
                    <a:lstStyle/>
                    <a:p>
                      <a:pPr algn="ctr"/>
                      <a:r>
                        <a:rPr lang="en-US" sz="2200" dirty="0"/>
                        <a:t>2</a:t>
                      </a:r>
                    </a:p>
                  </a:txBody>
                  <a:tcPr>
                    <a:noFill/>
                  </a:tcPr>
                </a:tc>
                <a:tc>
                  <a:txBody>
                    <a:bodyPr/>
                    <a:lstStyle/>
                    <a:p>
                      <a:pPr algn="ctr"/>
                      <a:r>
                        <a:rPr lang="en-US" sz="2200" dirty="0"/>
                        <a:t>3</a:t>
                      </a:r>
                    </a:p>
                  </a:txBody>
                  <a:tcPr>
                    <a:noFill/>
                  </a:tcPr>
                </a:tc>
                <a:tc>
                  <a:txBody>
                    <a:bodyPr/>
                    <a:lstStyle/>
                    <a:p>
                      <a:pPr algn="ctr"/>
                      <a:r>
                        <a:rPr lang="en-US" sz="2200" dirty="0"/>
                        <a:t>4</a:t>
                      </a:r>
                    </a:p>
                  </a:txBody>
                  <a:tcPr>
                    <a:noFill/>
                  </a:tcPr>
                </a:tc>
                <a:tc>
                  <a:txBody>
                    <a:bodyPr/>
                    <a:lstStyle/>
                    <a:p>
                      <a:pPr algn="ctr"/>
                      <a:r>
                        <a:rPr lang="en-US" sz="2200" dirty="0"/>
                        <a:t>5</a:t>
                      </a:r>
                    </a:p>
                  </a:txBody>
                  <a:tcPr>
                    <a:noFill/>
                  </a:tcPr>
                </a:tc>
                <a:tc>
                  <a:txBody>
                    <a:bodyPr/>
                    <a:lstStyle/>
                    <a:p>
                      <a:pPr algn="ctr"/>
                      <a:r>
                        <a:rPr lang="en-US" sz="2200" dirty="0"/>
                        <a:t>6</a:t>
                      </a:r>
                    </a:p>
                  </a:txBody>
                  <a:tcPr>
                    <a:noFill/>
                  </a:tcPr>
                </a:tc>
                <a:tc>
                  <a:txBody>
                    <a:bodyPr/>
                    <a:lstStyle/>
                    <a:p>
                      <a:pPr algn="ctr"/>
                      <a:r>
                        <a:rPr lang="en-US" sz="2200" dirty="0"/>
                        <a:t>8</a:t>
                      </a:r>
                    </a:p>
                  </a:txBody>
                  <a:tcPr>
                    <a:noFill/>
                  </a:tcPr>
                </a:tc>
                <a:extLst>
                  <a:ext uri="{0D108BD9-81ED-4DB2-BD59-A6C34878D82A}">
                    <a16:rowId xmlns:a16="http://schemas.microsoft.com/office/drawing/2014/main" val="10000"/>
                  </a:ext>
                </a:extLst>
              </a:tr>
            </a:tbl>
          </a:graphicData>
        </a:graphic>
      </p:graphicFrame>
      <p:cxnSp>
        <p:nvCxnSpPr>
          <p:cNvPr id="46" name="Straight Connector 45"/>
          <p:cNvCxnSpPr/>
          <p:nvPr/>
        </p:nvCxnSpPr>
        <p:spPr>
          <a:xfrm flipH="1">
            <a:off x="6838454" y="1810282"/>
            <a:ext cx="228600" cy="348812"/>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7047504" y="1849398"/>
            <a:ext cx="228600" cy="348812"/>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7276104" y="1845051"/>
            <a:ext cx="228600" cy="348812"/>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5267774" y="3922149"/>
            <a:ext cx="2639348" cy="7216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0E47A1"/>
                </a:solidFill>
              </a:rPr>
              <a:t>Rightchild</a:t>
            </a:r>
            <a:r>
              <a:rPr lang="en-US" b="1" dirty="0">
                <a:solidFill>
                  <a:srgbClr val="0E47A1"/>
                </a:solidFill>
              </a:rPr>
              <a:t> of 4 = </a:t>
            </a:r>
          </a:p>
          <a:p>
            <a:pPr algn="ctr"/>
            <a:r>
              <a:rPr lang="en-US" b="1" dirty="0">
                <a:solidFill>
                  <a:srgbClr val="0E47A1"/>
                </a:solidFill>
              </a:rPr>
              <a:t>Parent 4 is listed so list 8</a:t>
            </a:r>
          </a:p>
        </p:txBody>
      </p:sp>
      <mc:AlternateContent xmlns:mc="http://schemas.openxmlformats.org/markup-compatibility/2006" xmlns:a14="http://schemas.microsoft.com/office/drawing/2010/main">
        <mc:Choice Requires="a14">
          <p:sp>
            <p:nvSpPr>
              <p:cNvPr id="50" name="Rectangle 49"/>
              <p:cNvSpPr/>
              <p:nvPr/>
            </p:nvSpPr>
            <p:spPr>
              <a:xfrm>
                <a:off x="7356563" y="3940408"/>
                <a:ext cx="457200" cy="4159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1" smtClean="0">
                          <a:solidFill>
                            <a:srgbClr val="0E47A1"/>
                          </a:solidFill>
                          <a:latin typeface="Cambria Math" panose="02040503050406030204" pitchFamily="18" charset="0"/>
                        </a:rPr>
                        <m:t>𝟖</m:t>
                      </m:r>
                    </m:oMath>
                  </m:oMathPara>
                </a14:m>
                <a:endParaRPr lang="en-US" sz="2400" b="1" dirty="0">
                  <a:solidFill>
                    <a:srgbClr val="0E47A1"/>
                  </a:solidFill>
                </a:endParaRPr>
              </a:p>
            </p:txBody>
          </p:sp>
        </mc:Choice>
        <mc:Fallback xmlns="">
          <p:sp>
            <p:nvSpPr>
              <p:cNvPr id="50" name="Rectangle 49"/>
              <p:cNvSpPr>
                <a:spLocks noRot="1" noChangeAspect="1" noMove="1" noResize="1" noEditPoints="1" noAdjustHandles="1" noChangeArrowheads="1" noChangeShapeType="1" noTextEdit="1"/>
              </p:cNvSpPr>
              <p:nvPr/>
            </p:nvSpPr>
            <p:spPr>
              <a:xfrm>
                <a:off x="7356563" y="3940408"/>
                <a:ext cx="457200" cy="415907"/>
              </a:xfrm>
              <a:prstGeom prst="rect">
                <a:avLst/>
              </a:prstGeom>
              <a:blipFill rotWithShape="0">
                <a:blip r:embed="rId25"/>
                <a:stretch>
                  <a:fillRect l="-1333" b="-1449"/>
                </a:stretch>
              </a:blipFill>
              <a:ln>
                <a:noFill/>
              </a:ln>
            </p:spPr>
            <p:txBody>
              <a:bodyPr/>
              <a:lstStyle/>
              <a:p>
                <a:r>
                  <a:rPr lang="en-US">
                    <a:noFill/>
                  </a:rPr>
                  <a:t> </a:t>
                </a:r>
              </a:p>
            </p:txBody>
          </p:sp>
        </mc:Fallback>
      </mc:AlternateContent>
      <p:cxnSp>
        <p:nvCxnSpPr>
          <p:cNvPr id="51" name="Straight Connector 50"/>
          <p:cNvCxnSpPr/>
          <p:nvPr/>
        </p:nvCxnSpPr>
        <p:spPr>
          <a:xfrm flipH="1">
            <a:off x="7485154" y="1853814"/>
            <a:ext cx="228600" cy="348812"/>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8736562" y="5810372"/>
            <a:ext cx="342900" cy="2684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p:nvPr/>
        </p:nvCxnSpPr>
        <p:spPr>
          <a:xfrm flipH="1">
            <a:off x="7692704" y="1863534"/>
            <a:ext cx="228600" cy="348812"/>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7921304" y="1873254"/>
            <a:ext cx="228600" cy="348812"/>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8149904" y="1863534"/>
            <a:ext cx="228600" cy="348812"/>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771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wipe(down)">
                                      <p:cBhvr>
                                        <p:cTn id="19" dur="500"/>
                                        <p:tgtEl>
                                          <p:spTgt spid="5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0" nodeType="clickEffect">
                                  <p:stCondLst>
                                    <p:cond delay="0"/>
                                  </p:stCondLst>
                                  <p:childTnLst>
                                    <p:animEffect transition="out" filter="fade">
                                      <p:cBhvr>
                                        <p:cTn id="23" dur="500"/>
                                        <p:tgtEl>
                                          <p:spTgt spid="52"/>
                                        </p:tgtEl>
                                      </p:cBhvr>
                                    </p:animEffect>
                                    <p:set>
                                      <p:cBhvr>
                                        <p:cTn id="24" dur="1" fill="hold">
                                          <p:stCondLst>
                                            <p:cond delay="499"/>
                                          </p:stCondLst>
                                        </p:cTn>
                                        <p:tgtEl>
                                          <p:spTgt spid="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Heuristic Ordering</a:t>
            </a:r>
          </a:p>
        </p:txBody>
      </p:sp>
      <mc:AlternateContent xmlns:mc="http://schemas.openxmlformats.org/markup-compatibility/2006" xmlns:a14="http://schemas.microsoft.com/office/drawing/2010/main">
        <mc:Choice Requires="a14">
          <p:sp>
            <p:nvSpPr>
              <p:cNvPr id="4" name="Oval 3"/>
              <p:cNvSpPr/>
              <p:nvPr/>
            </p:nvSpPr>
            <p:spPr>
              <a:xfrm>
                <a:off x="2455600" y="1062129"/>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4" name="Oval 3"/>
              <p:cNvSpPr>
                <a:spLocks noRot="1" noChangeAspect="1" noMove="1" noResize="1" noEditPoints="1" noAdjustHandles="1" noChangeArrowheads="1" noChangeShapeType="1" noTextEdit="1"/>
              </p:cNvSpPr>
              <p:nvPr/>
            </p:nvSpPr>
            <p:spPr>
              <a:xfrm>
                <a:off x="2455600" y="1062129"/>
                <a:ext cx="556279" cy="509588"/>
              </a:xfrm>
              <a:prstGeom prst="ellipse">
                <a:avLst/>
              </a:prstGeom>
              <a:blipFill rotWithShape="0">
                <a:blip r:embed="rId2"/>
                <a:stretch>
                  <a:fillRect/>
                </a:stretch>
              </a:blipFill>
              <a:ln>
                <a:solidFill>
                  <a:schemeClr val="tx1"/>
                </a:solidFill>
              </a:ln>
            </p:spPr>
            <p:txBody>
              <a:bodyPr/>
              <a:lstStyle/>
              <a:p>
                <a:r>
                  <a:rPr lang="en-US">
                    <a:noFill/>
                  </a:rPr>
                  <a:t> </a:t>
                </a:r>
              </a:p>
            </p:txBody>
          </p:sp>
        </mc:Fallback>
      </mc:AlternateContent>
      <p:cxnSp>
        <p:nvCxnSpPr>
          <p:cNvPr id="5" name="Straight Connector 4"/>
          <p:cNvCxnSpPr>
            <a:endCxn id="4" idx="3"/>
          </p:cNvCxnSpPr>
          <p:nvPr/>
        </p:nvCxnSpPr>
        <p:spPr>
          <a:xfrm flipV="1">
            <a:off x="1790975" y="1497090"/>
            <a:ext cx="746090" cy="458606"/>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endCxn id="8" idx="1"/>
          </p:cNvCxnSpPr>
          <p:nvPr/>
        </p:nvCxnSpPr>
        <p:spPr>
          <a:xfrm>
            <a:off x="2932944" y="1504738"/>
            <a:ext cx="664738" cy="495945"/>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Oval 6"/>
              <p:cNvSpPr/>
              <p:nvPr/>
            </p:nvSpPr>
            <p:spPr>
              <a:xfrm>
                <a:off x="1405042" y="1904300"/>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7" name="Oval 6"/>
              <p:cNvSpPr>
                <a:spLocks noRot="1" noChangeAspect="1" noMove="1" noResize="1" noEditPoints="1" noAdjustHandles="1" noChangeArrowheads="1" noChangeShapeType="1" noTextEdit="1"/>
              </p:cNvSpPr>
              <p:nvPr/>
            </p:nvSpPr>
            <p:spPr>
              <a:xfrm>
                <a:off x="1405042" y="1904300"/>
                <a:ext cx="556279" cy="509588"/>
              </a:xfrm>
              <a:prstGeom prst="ellipse">
                <a:avLst/>
              </a:prstGeom>
              <a:blipFill rotWithShape="0">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7"/>
              <p:cNvSpPr/>
              <p:nvPr/>
            </p:nvSpPr>
            <p:spPr>
              <a:xfrm>
                <a:off x="3516217" y="1926056"/>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8" name="Oval 7"/>
              <p:cNvSpPr>
                <a:spLocks noRot="1" noChangeAspect="1" noMove="1" noResize="1" noEditPoints="1" noAdjustHandles="1" noChangeArrowheads="1" noChangeShapeType="1" noTextEdit="1"/>
              </p:cNvSpPr>
              <p:nvPr/>
            </p:nvSpPr>
            <p:spPr>
              <a:xfrm>
                <a:off x="3516217" y="1926056"/>
                <a:ext cx="556279" cy="509588"/>
              </a:xfrm>
              <a:prstGeom prst="ellipse">
                <a:avLst/>
              </a:prstGeom>
              <a:blipFill rotWithShape="0">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p:cNvSpPr/>
              <p:nvPr/>
            </p:nvSpPr>
            <p:spPr>
              <a:xfrm>
                <a:off x="2455600" y="2757423"/>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9" name="Oval 8"/>
              <p:cNvSpPr>
                <a:spLocks noRot="1" noChangeAspect="1" noMove="1" noResize="1" noEditPoints="1" noAdjustHandles="1" noChangeArrowheads="1" noChangeShapeType="1" noTextEdit="1"/>
              </p:cNvSpPr>
              <p:nvPr/>
            </p:nvSpPr>
            <p:spPr>
              <a:xfrm>
                <a:off x="2455600" y="2757423"/>
                <a:ext cx="556279" cy="509588"/>
              </a:xfrm>
              <a:prstGeom prst="ellipse">
                <a:avLst/>
              </a:prstGeom>
              <a:blipFill rotWithShape="0">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p:cNvSpPr/>
              <p:nvPr/>
            </p:nvSpPr>
            <p:spPr>
              <a:xfrm>
                <a:off x="1450206" y="3781893"/>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10" name="Oval 9"/>
              <p:cNvSpPr>
                <a:spLocks noRot="1" noChangeAspect="1" noMove="1" noResize="1" noEditPoints="1" noAdjustHandles="1" noChangeArrowheads="1" noChangeShapeType="1" noTextEdit="1"/>
              </p:cNvSpPr>
              <p:nvPr/>
            </p:nvSpPr>
            <p:spPr>
              <a:xfrm>
                <a:off x="1450206" y="3781893"/>
                <a:ext cx="556279" cy="509588"/>
              </a:xfrm>
              <a:prstGeom prst="ellipse">
                <a:avLst/>
              </a:prstGeom>
              <a:blipFill rotWithShape="0">
                <a:blip r:embed="rId6"/>
                <a:stretch>
                  <a:fillRect/>
                </a:stretch>
              </a:blipFill>
              <a:ln>
                <a:solidFill>
                  <a:schemeClr val="tx1"/>
                </a:solidFill>
              </a:ln>
            </p:spPr>
            <p:txBody>
              <a:bodyPr/>
              <a:lstStyle/>
              <a:p>
                <a:r>
                  <a:rPr lang="en-US">
                    <a:noFill/>
                  </a:rPr>
                  <a:t> </a:t>
                </a:r>
              </a:p>
            </p:txBody>
          </p:sp>
        </mc:Fallback>
      </mc:AlternateContent>
      <p:cxnSp>
        <p:nvCxnSpPr>
          <p:cNvPr id="11" name="Straight Connector 10"/>
          <p:cNvCxnSpPr/>
          <p:nvPr/>
        </p:nvCxnSpPr>
        <p:spPr>
          <a:xfrm flipV="1">
            <a:off x="1327786" y="4254594"/>
            <a:ext cx="289423" cy="325486"/>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831790" y="4248782"/>
            <a:ext cx="357075" cy="331298"/>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Oval 12"/>
              <p:cNvSpPr/>
              <p:nvPr/>
            </p:nvSpPr>
            <p:spPr>
              <a:xfrm>
                <a:off x="1998793" y="4554435"/>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𝑐</m:t>
                      </m:r>
                    </m:oMath>
                  </m:oMathPara>
                </a14:m>
                <a:endParaRPr lang="en-US" dirty="0">
                  <a:latin typeface="+mj-lt"/>
                </a:endParaRPr>
              </a:p>
            </p:txBody>
          </p:sp>
        </mc:Choice>
        <mc:Fallback xmlns="">
          <p:sp>
            <p:nvSpPr>
              <p:cNvPr id="13" name="Oval 12"/>
              <p:cNvSpPr>
                <a:spLocks noRot="1" noChangeAspect="1" noMove="1" noResize="1" noEditPoints="1" noAdjustHandles="1" noChangeArrowheads="1" noChangeShapeType="1" noTextEdit="1"/>
              </p:cNvSpPr>
              <p:nvPr/>
            </p:nvSpPr>
            <p:spPr>
              <a:xfrm>
                <a:off x="1998793" y="4554435"/>
                <a:ext cx="556279" cy="509588"/>
              </a:xfrm>
              <a:prstGeom prst="ellipse">
                <a:avLst/>
              </a:prstGeom>
              <a:blipFill rotWithShape="0">
                <a:blip r:embed="rId7"/>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p:cNvSpPr/>
              <p:nvPr/>
            </p:nvSpPr>
            <p:spPr>
              <a:xfrm>
                <a:off x="893927" y="4503576"/>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14" name="Oval 13"/>
              <p:cNvSpPr>
                <a:spLocks noRot="1" noChangeAspect="1" noMove="1" noResize="1" noEditPoints="1" noAdjustHandles="1" noChangeArrowheads="1" noChangeShapeType="1" noTextEdit="1"/>
              </p:cNvSpPr>
              <p:nvPr/>
            </p:nvSpPr>
            <p:spPr>
              <a:xfrm>
                <a:off x="893927" y="4503576"/>
                <a:ext cx="556279" cy="509588"/>
              </a:xfrm>
              <a:prstGeom prst="ellipse">
                <a:avLst/>
              </a:prstGeom>
              <a:blipFill rotWithShape="0">
                <a:blip r:embed="rId8"/>
                <a:stretch>
                  <a:fillRect/>
                </a:stretch>
              </a:blipFill>
              <a:ln>
                <a:solidFill>
                  <a:schemeClr val="tx1"/>
                </a:solidFill>
              </a:ln>
            </p:spPr>
            <p:txBody>
              <a:bodyPr/>
              <a:lstStyle/>
              <a:p>
                <a:r>
                  <a:rPr lang="en-US">
                    <a:noFill/>
                  </a:rPr>
                  <a:t> </a:t>
                </a:r>
              </a:p>
            </p:txBody>
          </p:sp>
        </mc:Fallback>
      </mc:AlternateContent>
      <p:cxnSp>
        <p:nvCxnSpPr>
          <p:cNvPr id="15" name="Straight Connector 14"/>
          <p:cNvCxnSpPr/>
          <p:nvPr/>
        </p:nvCxnSpPr>
        <p:spPr>
          <a:xfrm flipV="1">
            <a:off x="771507" y="4976277"/>
            <a:ext cx="289423" cy="325486"/>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275511" y="4970465"/>
            <a:ext cx="357075" cy="331298"/>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Oval 16"/>
              <p:cNvSpPr/>
              <p:nvPr/>
            </p:nvSpPr>
            <p:spPr>
              <a:xfrm>
                <a:off x="1442514" y="5276118"/>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𝑏</m:t>
                      </m:r>
                    </m:oMath>
                  </m:oMathPara>
                </a14:m>
                <a:endParaRPr lang="en-US" dirty="0">
                  <a:latin typeface="+mj-lt"/>
                </a:endParaRPr>
              </a:p>
            </p:txBody>
          </p:sp>
        </mc:Choice>
        <mc:Fallback xmlns="">
          <p:sp>
            <p:nvSpPr>
              <p:cNvPr id="17" name="Oval 16"/>
              <p:cNvSpPr>
                <a:spLocks noRot="1" noChangeAspect="1" noMove="1" noResize="1" noEditPoints="1" noAdjustHandles="1" noChangeArrowheads="1" noChangeShapeType="1" noTextEdit="1"/>
              </p:cNvSpPr>
              <p:nvPr/>
            </p:nvSpPr>
            <p:spPr>
              <a:xfrm>
                <a:off x="1442514" y="5276118"/>
                <a:ext cx="556279" cy="509588"/>
              </a:xfrm>
              <a:prstGeom prst="ellipse">
                <a:avLst/>
              </a:prstGeom>
              <a:blipFill rotWithShape="0">
                <a:blip r:embed="rId9"/>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Oval 17"/>
              <p:cNvSpPr/>
              <p:nvPr/>
            </p:nvSpPr>
            <p:spPr>
              <a:xfrm>
                <a:off x="340445" y="5262146"/>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𝑎</m:t>
                      </m:r>
                    </m:oMath>
                  </m:oMathPara>
                </a14:m>
                <a:endParaRPr lang="en-US" dirty="0">
                  <a:latin typeface="+mj-lt"/>
                </a:endParaRPr>
              </a:p>
            </p:txBody>
          </p:sp>
        </mc:Choice>
        <mc:Fallback xmlns="">
          <p:sp>
            <p:nvSpPr>
              <p:cNvPr id="18" name="Oval 17"/>
              <p:cNvSpPr>
                <a:spLocks noRot="1" noChangeAspect="1" noMove="1" noResize="1" noEditPoints="1" noAdjustHandles="1" noChangeArrowheads="1" noChangeShapeType="1" noTextEdit="1"/>
              </p:cNvSpPr>
              <p:nvPr/>
            </p:nvSpPr>
            <p:spPr>
              <a:xfrm>
                <a:off x="340445" y="5262146"/>
                <a:ext cx="556279" cy="509588"/>
              </a:xfrm>
              <a:prstGeom prst="ellipse">
                <a:avLst/>
              </a:prstGeom>
              <a:blipFill rotWithShape="0">
                <a:blip r:embed="rId10"/>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Oval 18"/>
              <p:cNvSpPr/>
              <p:nvPr/>
            </p:nvSpPr>
            <p:spPr>
              <a:xfrm>
                <a:off x="3290019" y="3781893"/>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19" name="Oval 18"/>
              <p:cNvSpPr>
                <a:spLocks noRot="1" noChangeAspect="1" noMove="1" noResize="1" noEditPoints="1" noAdjustHandles="1" noChangeArrowheads="1" noChangeShapeType="1" noTextEdit="1"/>
              </p:cNvSpPr>
              <p:nvPr/>
            </p:nvSpPr>
            <p:spPr>
              <a:xfrm>
                <a:off x="3290019" y="3781893"/>
                <a:ext cx="556279" cy="509588"/>
              </a:xfrm>
              <a:prstGeom prst="ellipse">
                <a:avLst/>
              </a:prstGeom>
              <a:blipFill rotWithShape="0">
                <a:blip r:embed="rId11"/>
                <a:stretch>
                  <a:fillRect/>
                </a:stretch>
              </a:blipFill>
              <a:ln>
                <a:solidFill>
                  <a:schemeClr val="tx1"/>
                </a:solidFill>
              </a:ln>
            </p:spPr>
            <p:txBody>
              <a:bodyPr/>
              <a:lstStyle/>
              <a:p>
                <a:r>
                  <a:rPr lang="en-US">
                    <a:noFill/>
                  </a:rPr>
                  <a:t> </a:t>
                </a:r>
              </a:p>
            </p:txBody>
          </p:sp>
        </mc:Fallback>
      </mc:AlternateContent>
      <p:cxnSp>
        <p:nvCxnSpPr>
          <p:cNvPr id="20" name="Straight Connector 19"/>
          <p:cNvCxnSpPr/>
          <p:nvPr/>
        </p:nvCxnSpPr>
        <p:spPr>
          <a:xfrm flipV="1">
            <a:off x="3167599" y="4254594"/>
            <a:ext cx="289423" cy="325486"/>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671603" y="4248782"/>
            <a:ext cx="357075" cy="331298"/>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Oval 21"/>
              <p:cNvSpPr/>
              <p:nvPr/>
            </p:nvSpPr>
            <p:spPr>
              <a:xfrm>
                <a:off x="3838606" y="4554435"/>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𝑒</m:t>
                      </m:r>
                    </m:oMath>
                  </m:oMathPara>
                </a14:m>
                <a:endParaRPr lang="en-US" dirty="0">
                  <a:latin typeface="+mj-lt"/>
                </a:endParaRPr>
              </a:p>
            </p:txBody>
          </p:sp>
        </mc:Choice>
        <mc:Fallback xmlns="">
          <p:sp>
            <p:nvSpPr>
              <p:cNvPr id="22" name="Oval 21"/>
              <p:cNvSpPr>
                <a:spLocks noRot="1" noChangeAspect="1" noMove="1" noResize="1" noEditPoints="1" noAdjustHandles="1" noChangeArrowheads="1" noChangeShapeType="1" noTextEdit="1"/>
              </p:cNvSpPr>
              <p:nvPr/>
            </p:nvSpPr>
            <p:spPr>
              <a:xfrm>
                <a:off x="3838606" y="4554435"/>
                <a:ext cx="556279" cy="509588"/>
              </a:xfrm>
              <a:prstGeom prst="ellipse">
                <a:avLst/>
              </a:prstGeom>
              <a:blipFill rotWithShape="0">
                <a:blip r:embed="rId1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Oval 22"/>
              <p:cNvSpPr/>
              <p:nvPr/>
            </p:nvSpPr>
            <p:spPr>
              <a:xfrm>
                <a:off x="2733740" y="4503576"/>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𝑑</m:t>
                      </m:r>
                    </m:oMath>
                  </m:oMathPara>
                </a14:m>
                <a:endParaRPr lang="en-US" dirty="0">
                  <a:latin typeface="+mj-lt"/>
                </a:endParaRPr>
              </a:p>
            </p:txBody>
          </p:sp>
        </mc:Choice>
        <mc:Fallback xmlns="">
          <p:sp>
            <p:nvSpPr>
              <p:cNvPr id="23" name="Oval 22"/>
              <p:cNvSpPr>
                <a:spLocks noRot="1" noChangeAspect="1" noMove="1" noResize="1" noEditPoints="1" noAdjustHandles="1" noChangeArrowheads="1" noChangeShapeType="1" noTextEdit="1"/>
              </p:cNvSpPr>
              <p:nvPr/>
            </p:nvSpPr>
            <p:spPr>
              <a:xfrm>
                <a:off x="2733740" y="4503576"/>
                <a:ext cx="556279" cy="509588"/>
              </a:xfrm>
              <a:prstGeom prst="ellipse">
                <a:avLst/>
              </a:prstGeom>
              <a:blipFill rotWithShape="0">
                <a:blip r:embed="rId13"/>
                <a:stretch>
                  <a:fillRect/>
                </a:stretch>
              </a:blipFill>
              <a:ln>
                <a:solidFill>
                  <a:schemeClr val="tx1"/>
                </a:solidFill>
              </a:ln>
            </p:spPr>
            <p:txBody>
              <a:bodyPr/>
              <a:lstStyle/>
              <a:p>
                <a:r>
                  <a:rPr lang="en-US">
                    <a:noFill/>
                  </a:rPr>
                  <a:t> </a:t>
                </a:r>
              </a:p>
            </p:txBody>
          </p:sp>
        </mc:Fallback>
      </mc:AlternateContent>
      <p:cxnSp>
        <p:nvCxnSpPr>
          <p:cNvPr id="24" name="Straight Connector 23"/>
          <p:cNvCxnSpPr>
            <a:stCxn id="7" idx="5"/>
            <a:endCxn id="9" idx="1"/>
          </p:cNvCxnSpPr>
          <p:nvPr/>
        </p:nvCxnSpPr>
        <p:spPr>
          <a:xfrm>
            <a:off x="1879856" y="2339261"/>
            <a:ext cx="657209" cy="492789"/>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8" idx="3"/>
            <a:endCxn id="9" idx="7"/>
          </p:cNvCxnSpPr>
          <p:nvPr/>
        </p:nvCxnSpPr>
        <p:spPr>
          <a:xfrm flipH="1">
            <a:off x="2930414" y="2361017"/>
            <a:ext cx="667268" cy="471033"/>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0" idx="7"/>
          </p:cNvCxnSpPr>
          <p:nvPr/>
        </p:nvCxnSpPr>
        <p:spPr>
          <a:xfrm flipV="1">
            <a:off x="1925020" y="3193924"/>
            <a:ext cx="609249" cy="662596"/>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19" idx="0"/>
          </p:cNvCxnSpPr>
          <p:nvPr/>
        </p:nvCxnSpPr>
        <p:spPr>
          <a:xfrm>
            <a:off x="2930148" y="3201572"/>
            <a:ext cx="638011" cy="580321"/>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7" idx="4"/>
            <a:endCxn id="14" idx="0"/>
          </p:cNvCxnSpPr>
          <p:nvPr/>
        </p:nvCxnSpPr>
        <p:spPr>
          <a:xfrm flipH="1">
            <a:off x="1172067" y="2413888"/>
            <a:ext cx="511115" cy="2089688"/>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8" idx="4"/>
            <a:endCxn id="22" idx="0"/>
          </p:cNvCxnSpPr>
          <p:nvPr/>
        </p:nvCxnSpPr>
        <p:spPr>
          <a:xfrm>
            <a:off x="3794357" y="2435644"/>
            <a:ext cx="322389" cy="2118791"/>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Rectangle 29"/>
              <p:cNvSpPr/>
              <p:nvPr/>
            </p:nvSpPr>
            <p:spPr>
              <a:xfrm>
                <a:off x="3032990" y="1170887"/>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𝟏</m:t>
                      </m:r>
                    </m:oMath>
                  </m:oMathPara>
                </a14:m>
                <a:endParaRPr lang="en-US" b="1" dirty="0">
                  <a:solidFill>
                    <a:srgbClr val="FF0000"/>
                  </a:solidFill>
                  <a:latin typeface="+mj-lt"/>
                </a:endParaRPr>
              </a:p>
            </p:txBody>
          </p:sp>
        </mc:Choice>
        <mc:Fallback xmlns="">
          <p:sp>
            <p:nvSpPr>
              <p:cNvPr id="30" name="Rectangle 29"/>
              <p:cNvSpPr>
                <a:spLocks noRot="1" noChangeAspect="1" noMove="1" noResize="1" noEditPoints="1" noAdjustHandles="1" noChangeArrowheads="1" noChangeShapeType="1" noTextEdit="1"/>
              </p:cNvSpPr>
              <p:nvPr/>
            </p:nvSpPr>
            <p:spPr>
              <a:xfrm>
                <a:off x="3032990" y="1170887"/>
                <a:ext cx="337400" cy="333851"/>
              </a:xfrm>
              <a:prstGeom prst="rect">
                <a:avLst/>
              </a:prstGeom>
              <a:blipFill rotWithShape="0">
                <a:blip r:embed="rId14"/>
                <a:stretch>
                  <a:fillRect l="-363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1067648" y="1946830"/>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𝟐</m:t>
                      </m:r>
                    </m:oMath>
                  </m:oMathPara>
                </a14:m>
                <a:endParaRPr lang="en-US" b="1" dirty="0">
                  <a:solidFill>
                    <a:srgbClr val="FF0000"/>
                  </a:solidFill>
                  <a:latin typeface="+mj-lt"/>
                </a:endParaRPr>
              </a:p>
            </p:txBody>
          </p:sp>
        </mc:Choice>
        <mc:Fallback xmlns="">
          <p:sp>
            <p:nvSpPr>
              <p:cNvPr id="31" name="Rectangle 30"/>
              <p:cNvSpPr>
                <a:spLocks noRot="1" noChangeAspect="1" noMove="1" noResize="1" noEditPoints="1" noAdjustHandles="1" noChangeArrowheads="1" noChangeShapeType="1" noTextEdit="1"/>
              </p:cNvSpPr>
              <p:nvPr/>
            </p:nvSpPr>
            <p:spPr>
              <a:xfrm>
                <a:off x="1067648" y="1946830"/>
                <a:ext cx="337400" cy="333851"/>
              </a:xfrm>
              <a:prstGeom prst="rect">
                <a:avLst/>
              </a:prstGeom>
              <a:blipFill rotWithShape="0">
                <a:blip r:embed="rId15"/>
                <a:stretch>
                  <a:fillRect l="-363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a:xfrm>
                <a:off x="4116745" y="2000683"/>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𝟑</m:t>
                      </m:r>
                    </m:oMath>
                  </m:oMathPara>
                </a14:m>
                <a:endParaRPr lang="en-US" b="1" dirty="0">
                  <a:solidFill>
                    <a:srgbClr val="FF0000"/>
                  </a:solidFill>
                  <a:latin typeface="+mj-lt"/>
                </a:endParaRPr>
              </a:p>
            </p:txBody>
          </p:sp>
        </mc:Choice>
        <mc:Fallback xmlns="">
          <p:sp>
            <p:nvSpPr>
              <p:cNvPr id="32" name="Rectangle 31"/>
              <p:cNvSpPr>
                <a:spLocks noRot="1" noChangeAspect="1" noMove="1" noResize="1" noEditPoints="1" noAdjustHandles="1" noChangeArrowheads="1" noChangeShapeType="1" noTextEdit="1"/>
              </p:cNvSpPr>
              <p:nvPr/>
            </p:nvSpPr>
            <p:spPr>
              <a:xfrm>
                <a:off x="4116745" y="2000683"/>
                <a:ext cx="337400" cy="333851"/>
              </a:xfrm>
              <a:prstGeom prst="rect">
                <a:avLst/>
              </a:prstGeom>
              <a:blipFill rotWithShape="0">
                <a:blip r:embed="rId16"/>
                <a:stretch>
                  <a:fillRect l="-178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3019957" y="2832192"/>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𝟒</m:t>
                      </m:r>
                    </m:oMath>
                  </m:oMathPara>
                </a14:m>
                <a:endParaRPr lang="en-US" b="1" dirty="0">
                  <a:solidFill>
                    <a:srgbClr val="FF0000"/>
                  </a:solidFill>
                  <a:latin typeface="+mj-lt"/>
                </a:endParaRPr>
              </a:p>
            </p:txBody>
          </p:sp>
        </mc:Choice>
        <mc:Fallback xmlns="">
          <p:sp>
            <p:nvSpPr>
              <p:cNvPr id="33" name="Rectangle 32"/>
              <p:cNvSpPr>
                <a:spLocks noRot="1" noChangeAspect="1" noMove="1" noResize="1" noEditPoints="1" noAdjustHandles="1" noChangeArrowheads="1" noChangeShapeType="1" noTextEdit="1"/>
              </p:cNvSpPr>
              <p:nvPr/>
            </p:nvSpPr>
            <p:spPr>
              <a:xfrm>
                <a:off x="3019957" y="2832192"/>
                <a:ext cx="337400" cy="333851"/>
              </a:xfrm>
              <a:prstGeom prst="rect">
                <a:avLst/>
              </a:prstGeom>
              <a:blipFill rotWithShape="0">
                <a:blip r:embed="rId17"/>
                <a:stretch>
                  <a:fillRect l="-178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2018820" y="3855034"/>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𝟓</m:t>
                      </m:r>
                    </m:oMath>
                  </m:oMathPara>
                </a14:m>
                <a:endParaRPr lang="en-US" b="1" dirty="0">
                  <a:solidFill>
                    <a:srgbClr val="FF0000"/>
                  </a:solidFill>
                  <a:latin typeface="+mj-lt"/>
                </a:endParaRPr>
              </a:p>
            </p:txBody>
          </p:sp>
        </mc:Choice>
        <mc:Fallback xmlns="">
          <p:sp>
            <p:nvSpPr>
              <p:cNvPr id="34" name="Rectangle 33"/>
              <p:cNvSpPr>
                <a:spLocks noRot="1" noChangeAspect="1" noMove="1" noResize="1" noEditPoints="1" noAdjustHandles="1" noChangeArrowheads="1" noChangeShapeType="1" noTextEdit="1"/>
              </p:cNvSpPr>
              <p:nvPr/>
            </p:nvSpPr>
            <p:spPr>
              <a:xfrm>
                <a:off x="2018820" y="3855034"/>
                <a:ext cx="337400" cy="333851"/>
              </a:xfrm>
              <a:prstGeom prst="rect">
                <a:avLst/>
              </a:prstGeom>
              <a:blipFill rotWithShape="0">
                <a:blip r:embed="rId18"/>
                <a:stretch>
                  <a:fillRect l="-3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p:cNvSpPr/>
              <p:nvPr/>
            </p:nvSpPr>
            <p:spPr>
              <a:xfrm>
                <a:off x="610499" y="4570426"/>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𝟔</m:t>
                      </m:r>
                    </m:oMath>
                  </m:oMathPara>
                </a14:m>
                <a:endParaRPr lang="en-US" b="1" dirty="0">
                  <a:solidFill>
                    <a:srgbClr val="FF0000"/>
                  </a:solidFill>
                  <a:latin typeface="+mj-lt"/>
                </a:endParaRPr>
              </a:p>
            </p:txBody>
          </p:sp>
        </mc:Choice>
        <mc:Fallback xmlns="">
          <p:sp>
            <p:nvSpPr>
              <p:cNvPr id="35" name="Rectangle 34"/>
              <p:cNvSpPr>
                <a:spLocks noRot="1" noChangeAspect="1" noMove="1" noResize="1" noEditPoints="1" noAdjustHandles="1" noChangeArrowheads="1" noChangeShapeType="1" noTextEdit="1"/>
              </p:cNvSpPr>
              <p:nvPr/>
            </p:nvSpPr>
            <p:spPr>
              <a:xfrm>
                <a:off x="610499" y="4570426"/>
                <a:ext cx="337400" cy="333851"/>
              </a:xfrm>
              <a:prstGeom prst="rect">
                <a:avLst/>
              </a:prstGeom>
              <a:blipFill rotWithShape="0">
                <a:blip r:embed="rId19"/>
                <a:stretch>
                  <a:fillRect l="-363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19047" y="5350014"/>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𝟗</m:t>
                      </m:r>
                    </m:oMath>
                  </m:oMathPara>
                </a14:m>
                <a:endParaRPr lang="en-US" b="1" dirty="0">
                  <a:solidFill>
                    <a:srgbClr val="FF0000"/>
                  </a:solidFill>
                  <a:latin typeface="+mj-lt"/>
                </a:endParaRPr>
              </a:p>
            </p:txBody>
          </p:sp>
        </mc:Choice>
        <mc:Fallback xmlns="">
          <p:sp>
            <p:nvSpPr>
              <p:cNvPr id="36" name="Rectangle 35"/>
              <p:cNvSpPr>
                <a:spLocks noRot="1" noChangeAspect="1" noMove="1" noResize="1" noEditPoints="1" noAdjustHandles="1" noChangeArrowheads="1" noChangeShapeType="1" noTextEdit="1"/>
              </p:cNvSpPr>
              <p:nvPr/>
            </p:nvSpPr>
            <p:spPr>
              <a:xfrm>
                <a:off x="-19047" y="5350014"/>
                <a:ext cx="337400" cy="333851"/>
              </a:xfrm>
              <a:prstGeom prst="rect">
                <a:avLst/>
              </a:prstGeom>
              <a:blipFill rotWithShape="0">
                <a:blip r:embed="rId20"/>
                <a:stretch>
                  <a:fillRect l="-363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1678467" y="4636783"/>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𝟕</m:t>
                      </m:r>
                    </m:oMath>
                  </m:oMathPara>
                </a14:m>
                <a:endParaRPr lang="en-US" b="1" dirty="0">
                  <a:solidFill>
                    <a:srgbClr val="FF0000"/>
                  </a:solidFill>
                  <a:latin typeface="+mj-lt"/>
                </a:endParaRPr>
              </a:p>
            </p:txBody>
          </p:sp>
        </mc:Choice>
        <mc:Fallback xmlns="">
          <p:sp>
            <p:nvSpPr>
              <p:cNvPr id="37" name="Rectangle 36"/>
              <p:cNvSpPr>
                <a:spLocks noRot="1" noChangeAspect="1" noMove="1" noResize="1" noEditPoints="1" noAdjustHandles="1" noChangeArrowheads="1" noChangeShapeType="1" noTextEdit="1"/>
              </p:cNvSpPr>
              <p:nvPr/>
            </p:nvSpPr>
            <p:spPr>
              <a:xfrm>
                <a:off x="1678467" y="4636783"/>
                <a:ext cx="337400" cy="333851"/>
              </a:xfrm>
              <a:prstGeom prst="rect">
                <a:avLst/>
              </a:prstGeom>
              <a:blipFill rotWithShape="0">
                <a:blip r:embed="rId21"/>
                <a:stretch>
                  <a:fillRect l="-178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2969998" y="3863949"/>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𝟖</m:t>
                      </m:r>
                    </m:oMath>
                  </m:oMathPara>
                </a14:m>
                <a:endParaRPr lang="en-US" b="1" dirty="0">
                  <a:solidFill>
                    <a:srgbClr val="FF0000"/>
                  </a:solidFill>
                  <a:latin typeface="+mj-lt"/>
                </a:endParaRPr>
              </a:p>
            </p:txBody>
          </p:sp>
        </mc:Choice>
        <mc:Fallback xmlns="">
          <p:sp>
            <p:nvSpPr>
              <p:cNvPr id="38" name="Rectangle 37"/>
              <p:cNvSpPr>
                <a:spLocks noRot="1" noChangeAspect="1" noMove="1" noResize="1" noEditPoints="1" noAdjustHandles="1" noChangeArrowheads="1" noChangeShapeType="1" noTextEdit="1"/>
              </p:cNvSpPr>
              <p:nvPr/>
            </p:nvSpPr>
            <p:spPr>
              <a:xfrm>
                <a:off x="2969998" y="3863949"/>
                <a:ext cx="337400" cy="333851"/>
              </a:xfrm>
              <a:prstGeom prst="rect">
                <a:avLst/>
              </a:prstGeom>
              <a:blipFill rotWithShape="0">
                <a:blip r:embed="rId22"/>
                <a:stretch>
                  <a:fillRect l="-3571"/>
                </a:stretch>
              </a:blipFill>
              <a:ln>
                <a:noFill/>
              </a:ln>
            </p:spPr>
            <p:txBody>
              <a:bodyPr/>
              <a:lstStyle/>
              <a:p>
                <a:r>
                  <a:rPr lang="en-US">
                    <a:noFill/>
                  </a:rPr>
                  <a:t> </a:t>
                </a:r>
              </a:p>
            </p:txBody>
          </p:sp>
        </mc:Fallback>
      </mc:AlternateContent>
      <p:sp>
        <p:nvSpPr>
          <p:cNvPr id="39" name="Rectangle 38"/>
          <p:cNvSpPr/>
          <p:nvPr/>
        </p:nvSpPr>
        <p:spPr>
          <a:xfrm>
            <a:off x="1940151" y="5447441"/>
            <a:ext cx="515449" cy="3242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mj-lt"/>
              </a:rPr>
              <a:t>10</a:t>
            </a:r>
          </a:p>
        </p:txBody>
      </p:sp>
      <p:sp>
        <p:nvSpPr>
          <p:cNvPr id="40" name="Rectangle 39"/>
          <p:cNvSpPr/>
          <p:nvPr/>
        </p:nvSpPr>
        <p:spPr>
          <a:xfrm>
            <a:off x="3167599" y="4641561"/>
            <a:ext cx="515449" cy="3242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mj-lt"/>
              </a:rPr>
              <a:t>11</a:t>
            </a:r>
          </a:p>
        </p:txBody>
      </p:sp>
      <p:sp>
        <p:nvSpPr>
          <p:cNvPr id="41" name="Rectangle 40"/>
          <p:cNvSpPr/>
          <p:nvPr/>
        </p:nvSpPr>
        <p:spPr>
          <a:xfrm>
            <a:off x="4315828" y="4642329"/>
            <a:ext cx="515449" cy="3242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mj-lt"/>
              </a:rPr>
              <a:t>12</a:t>
            </a:r>
          </a:p>
        </p:txBody>
      </p:sp>
      <p:graphicFrame>
        <p:nvGraphicFramePr>
          <p:cNvPr id="42" name="Table 41"/>
          <p:cNvGraphicFramePr>
            <a:graphicFrameLocks noGrp="1"/>
          </p:cNvGraphicFramePr>
          <p:nvPr>
            <p:extLst>
              <p:ext uri="{D42A27DB-BD31-4B8C-83A1-F6EECF244321}">
                <p14:modId xmlns:p14="http://schemas.microsoft.com/office/powerpoint/2010/main" val="2809511239"/>
              </p:ext>
            </p:extLst>
          </p:nvPr>
        </p:nvGraphicFramePr>
        <p:xfrm>
          <a:off x="5562735" y="1621826"/>
          <a:ext cx="3820477" cy="370840"/>
        </p:xfrm>
        <a:graphic>
          <a:graphicData uri="http://schemas.openxmlformats.org/drawingml/2006/table">
            <a:tbl>
              <a:tblPr firstRow="1" bandRow="1">
                <a:tableStyleId>{D7AC3CCA-C797-4891-BE02-D94E43425B78}</a:tableStyleId>
              </a:tblPr>
              <a:tblGrid>
                <a:gridCol w="1325880">
                  <a:extLst>
                    <a:ext uri="{9D8B030D-6E8A-4147-A177-3AD203B41FA5}">
                      <a16:colId xmlns:a16="http://schemas.microsoft.com/office/drawing/2014/main" val="20000"/>
                    </a:ext>
                  </a:extLst>
                </a:gridCol>
                <a:gridCol w="387667">
                  <a:extLst>
                    <a:ext uri="{9D8B030D-6E8A-4147-A177-3AD203B41FA5}">
                      <a16:colId xmlns:a16="http://schemas.microsoft.com/office/drawing/2014/main" val="20001"/>
                    </a:ext>
                  </a:extLst>
                </a:gridCol>
                <a:gridCol w="351155">
                  <a:extLst>
                    <a:ext uri="{9D8B030D-6E8A-4147-A177-3AD203B41FA5}">
                      <a16:colId xmlns:a16="http://schemas.microsoft.com/office/drawing/2014/main" val="20002"/>
                    </a:ext>
                  </a:extLst>
                </a:gridCol>
                <a:gridCol w="351155">
                  <a:extLst>
                    <a:ext uri="{9D8B030D-6E8A-4147-A177-3AD203B41FA5}">
                      <a16:colId xmlns:a16="http://schemas.microsoft.com/office/drawing/2014/main" val="20003"/>
                    </a:ext>
                  </a:extLst>
                </a:gridCol>
                <a:gridCol w="351155">
                  <a:extLst>
                    <a:ext uri="{9D8B030D-6E8A-4147-A177-3AD203B41FA5}">
                      <a16:colId xmlns:a16="http://schemas.microsoft.com/office/drawing/2014/main" val="20004"/>
                    </a:ext>
                  </a:extLst>
                </a:gridCol>
                <a:gridCol w="351155">
                  <a:extLst>
                    <a:ext uri="{9D8B030D-6E8A-4147-A177-3AD203B41FA5}">
                      <a16:colId xmlns:a16="http://schemas.microsoft.com/office/drawing/2014/main" val="20005"/>
                    </a:ext>
                  </a:extLst>
                </a:gridCol>
                <a:gridCol w="351155">
                  <a:extLst>
                    <a:ext uri="{9D8B030D-6E8A-4147-A177-3AD203B41FA5}">
                      <a16:colId xmlns:a16="http://schemas.microsoft.com/office/drawing/2014/main" val="20006"/>
                    </a:ext>
                  </a:extLst>
                </a:gridCol>
                <a:gridCol w="351155">
                  <a:extLst>
                    <a:ext uri="{9D8B030D-6E8A-4147-A177-3AD203B41FA5}">
                      <a16:colId xmlns:a16="http://schemas.microsoft.com/office/drawing/2014/main" val="20007"/>
                    </a:ext>
                  </a:extLst>
                </a:gridCol>
              </a:tblGrid>
              <a:tr h="370840">
                <a:tc>
                  <a:txBody>
                    <a:bodyPr/>
                    <a:lstStyle/>
                    <a:p>
                      <a:r>
                        <a:rPr lang="en-US" sz="1800" dirty="0"/>
                        <a:t>Listed Node</a:t>
                      </a:r>
                    </a:p>
                  </a:txBody>
                  <a:tcPr>
                    <a:noFill/>
                  </a:tcPr>
                </a:tc>
                <a:tc>
                  <a:txBody>
                    <a:bodyPr/>
                    <a:lstStyle/>
                    <a:p>
                      <a:pPr algn="ctr"/>
                      <a:r>
                        <a:rPr lang="en-US" sz="1800" dirty="0"/>
                        <a:t>1</a:t>
                      </a:r>
                    </a:p>
                  </a:txBody>
                  <a:tcPr>
                    <a:noFill/>
                  </a:tcPr>
                </a:tc>
                <a:tc>
                  <a:txBody>
                    <a:bodyPr/>
                    <a:lstStyle/>
                    <a:p>
                      <a:pPr algn="ctr"/>
                      <a:r>
                        <a:rPr lang="en-US" sz="1800" dirty="0"/>
                        <a:t>2</a:t>
                      </a:r>
                    </a:p>
                  </a:txBody>
                  <a:tcPr>
                    <a:noFill/>
                  </a:tcPr>
                </a:tc>
                <a:tc>
                  <a:txBody>
                    <a:bodyPr/>
                    <a:lstStyle/>
                    <a:p>
                      <a:pPr algn="ctr"/>
                      <a:r>
                        <a:rPr lang="en-US" sz="1800" dirty="0"/>
                        <a:t>3</a:t>
                      </a:r>
                    </a:p>
                  </a:txBody>
                  <a:tcPr>
                    <a:noFill/>
                  </a:tcPr>
                </a:tc>
                <a:tc>
                  <a:txBody>
                    <a:bodyPr/>
                    <a:lstStyle/>
                    <a:p>
                      <a:pPr algn="ctr"/>
                      <a:r>
                        <a:rPr lang="en-US" sz="1800" dirty="0"/>
                        <a:t>4</a:t>
                      </a:r>
                    </a:p>
                  </a:txBody>
                  <a:tcPr>
                    <a:noFill/>
                  </a:tcPr>
                </a:tc>
                <a:tc>
                  <a:txBody>
                    <a:bodyPr/>
                    <a:lstStyle/>
                    <a:p>
                      <a:pPr algn="ctr"/>
                      <a:r>
                        <a:rPr lang="en-US" sz="1800" dirty="0"/>
                        <a:t>5</a:t>
                      </a:r>
                    </a:p>
                  </a:txBody>
                  <a:tcPr>
                    <a:noFill/>
                  </a:tcPr>
                </a:tc>
                <a:tc>
                  <a:txBody>
                    <a:bodyPr/>
                    <a:lstStyle/>
                    <a:p>
                      <a:pPr algn="ctr"/>
                      <a:r>
                        <a:rPr lang="en-US" sz="1800" dirty="0"/>
                        <a:t>6</a:t>
                      </a:r>
                    </a:p>
                  </a:txBody>
                  <a:tcPr>
                    <a:noFill/>
                  </a:tcPr>
                </a:tc>
                <a:tc>
                  <a:txBody>
                    <a:bodyPr/>
                    <a:lstStyle/>
                    <a:p>
                      <a:pPr algn="ctr"/>
                      <a:r>
                        <a:rPr lang="en-US" sz="1800" dirty="0"/>
                        <a:t>8</a:t>
                      </a:r>
                    </a:p>
                  </a:txBody>
                  <a:tcPr>
                    <a:noFill/>
                  </a:tcPr>
                </a:tc>
                <a:extLst>
                  <a:ext uri="{0D108BD9-81ED-4DB2-BD59-A6C34878D82A}">
                    <a16:rowId xmlns:a16="http://schemas.microsoft.com/office/drawing/2014/main" val="10000"/>
                  </a:ext>
                </a:extLst>
              </a:tr>
            </a:tbl>
          </a:graphicData>
        </a:graphic>
      </p:graphicFrame>
      <p:sp>
        <p:nvSpPr>
          <p:cNvPr id="43" name="Rectangle 42"/>
          <p:cNvSpPr/>
          <p:nvPr/>
        </p:nvSpPr>
        <p:spPr>
          <a:xfrm>
            <a:off x="4831277" y="2153742"/>
            <a:ext cx="5283394" cy="6645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E47A1"/>
                </a:solidFill>
              </a:rPr>
              <a:t>Reverse Order for three address code = 8 6 5 4 3 2 1 </a:t>
            </a:r>
          </a:p>
        </p:txBody>
      </p:sp>
      <p:sp>
        <p:nvSpPr>
          <p:cNvPr id="44" name="Rectangle 43"/>
          <p:cNvSpPr/>
          <p:nvPr/>
        </p:nvSpPr>
        <p:spPr>
          <a:xfrm>
            <a:off x="6248400" y="3069296"/>
            <a:ext cx="3235694" cy="22737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t8=</a:t>
            </a:r>
            <a:r>
              <a:rPr lang="en-US" sz="2000" dirty="0" err="1">
                <a:solidFill>
                  <a:schemeClr val="tx1"/>
                </a:solidFill>
              </a:rPr>
              <a:t>d+e</a:t>
            </a:r>
            <a:endParaRPr lang="en-US" sz="2000" dirty="0">
              <a:solidFill>
                <a:schemeClr val="tx1"/>
              </a:solidFill>
            </a:endParaRPr>
          </a:p>
          <a:p>
            <a:r>
              <a:rPr lang="en-US" sz="2000" dirty="0">
                <a:solidFill>
                  <a:schemeClr val="tx1"/>
                </a:solidFill>
              </a:rPr>
              <a:t>t6=</a:t>
            </a:r>
            <a:r>
              <a:rPr lang="en-US" sz="2000" dirty="0" err="1">
                <a:solidFill>
                  <a:schemeClr val="tx1"/>
                </a:solidFill>
              </a:rPr>
              <a:t>a+b</a:t>
            </a:r>
            <a:endParaRPr lang="en-US" sz="2000" dirty="0">
              <a:solidFill>
                <a:schemeClr val="tx1"/>
              </a:solidFill>
            </a:endParaRPr>
          </a:p>
          <a:p>
            <a:r>
              <a:rPr lang="en-US" sz="2000" dirty="0">
                <a:solidFill>
                  <a:schemeClr val="tx1"/>
                </a:solidFill>
              </a:rPr>
              <a:t>t5=t6-c</a:t>
            </a:r>
          </a:p>
          <a:p>
            <a:r>
              <a:rPr lang="en-US" sz="2000" dirty="0">
                <a:solidFill>
                  <a:schemeClr val="tx1"/>
                </a:solidFill>
              </a:rPr>
              <a:t>t4=t5*t8</a:t>
            </a:r>
          </a:p>
          <a:p>
            <a:r>
              <a:rPr lang="en-US" sz="2000" dirty="0">
                <a:solidFill>
                  <a:schemeClr val="tx1"/>
                </a:solidFill>
              </a:rPr>
              <a:t>t3=t4-e</a:t>
            </a:r>
          </a:p>
          <a:p>
            <a:r>
              <a:rPr lang="en-US" sz="2000" dirty="0">
                <a:solidFill>
                  <a:schemeClr val="tx1"/>
                </a:solidFill>
              </a:rPr>
              <a:t>t2=t6+t4</a:t>
            </a:r>
          </a:p>
          <a:p>
            <a:r>
              <a:rPr lang="en-US" sz="2000" dirty="0">
                <a:solidFill>
                  <a:schemeClr val="tx1"/>
                </a:solidFill>
              </a:rPr>
              <a:t>t1=t2*t3</a:t>
            </a:r>
          </a:p>
          <a:p>
            <a:pPr algn="ctr"/>
            <a:endParaRPr lang="en-US" sz="2000" dirty="0">
              <a:solidFill>
                <a:schemeClr val="tx1"/>
              </a:solidFill>
            </a:endParaRPr>
          </a:p>
        </p:txBody>
      </p:sp>
      <p:sp>
        <p:nvSpPr>
          <p:cNvPr id="45" name="Right Brace 44"/>
          <p:cNvSpPr/>
          <p:nvPr/>
        </p:nvSpPr>
        <p:spPr>
          <a:xfrm>
            <a:off x="7132393" y="2989124"/>
            <a:ext cx="990600" cy="2192850"/>
          </a:xfrm>
          <a:prstGeom prst="rightBrace">
            <a:avLst/>
          </a:prstGeom>
          <a:ln w="25400">
            <a:solidFill>
              <a:srgbClr val="0E47A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C00000"/>
              </a:solidFill>
            </a:endParaRPr>
          </a:p>
        </p:txBody>
      </p:sp>
      <p:sp>
        <p:nvSpPr>
          <p:cNvPr id="46" name="Rectangle 45"/>
          <p:cNvSpPr/>
          <p:nvPr/>
        </p:nvSpPr>
        <p:spPr>
          <a:xfrm>
            <a:off x="8144490" y="3410893"/>
            <a:ext cx="934150" cy="14826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C00000"/>
                </a:solidFill>
              </a:rPr>
              <a:t>OptimalThree</a:t>
            </a:r>
            <a:endParaRPr lang="en-US" dirty="0">
              <a:solidFill>
                <a:srgbClr val="C00000"/>
              </a:solidFill>
            </a:endParaRPr>
          </a:p>
          <a:p>
            <a:pPr algn="ctr"/>
            <a:r>
              <a:rPr lang="en-US" dirty="0">
                <a:solidFill>
                  <a:srgbClr val="C00000"/>
                </a:solidFill>
              </a:rPr>
              <a:t>Address</a:t>
            </a:r>
          </a:p>
          <a:p>
            <a:pPr algn="ctr"/>
            <a:r>
              <a:rPr lang="en-US" dirty="0">
                <a:solidFill>
                  <a:srgbClr val="C00000"/>
                </a:solidFill>
              </a:rPr>
              <a:t>code</a:t>
            </a:r>
          </a:p>
        </p:txBody>
      </p:sp>
    </p:spTree>
    <p:extLst>
      <p:ext uri="{BB962C8B-B14F-4D97-AF65-F5344CB8AC3E}">
        <p14:creationId xmlns:p14="http://schemas.microsoft.com/office/powerpoint/2010/main" val="3860485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5" grpId="0" animBg="1"/>
      <p:bldP spid="4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Labeling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0"/>
                <a:r>
                  <a:rPr lang="en-US" dirty="0"/>
                  <a:t>The labeling algorithm </a:t>
                </a:r>
                <a:r>
                  <a:rPr lang="en-US" dirty="0">
                    <a:solidFill>
                      <a:srgbClr val="C00000"/>
                    </a:solidFill>
                  </a:rPr>
                  <a:t>generates the optimal code for given expression</a:t>
                </a:r>
                <a:r>
                  <a:rPr lang="en-US" dirty="0"/>
                  <a:t> in which minimum registers are required. </a:t>
                </a:r>
              </a:p>
              <a:p>
                <a:pPr lvl="0"/>
                <a:r>
                  <a:rPr lang="en-US" dirty="0"/>
                  <a:t>Using labeling algorithm the labeling can be done to tree by visiting nodes in bottom up order. </a:t>
                </a:r>
              </a:p>
              <a:p>
                <a:pPr lvl="0"/>
                <a:r>
                  <a:rPr lang="en-US" dirty="0"/>
                  <a:t>For computing the label at node n with the label L1 to left child and label L2 to right child as,</a:t>
                </a:r>
              </a:p>
              <a:p>
                <a:pPr marL="0" indent="0">
                  <a:buNone/>
                </a:pPr>
                <a:r>
                  <a:rPr lang="en-US" dirty="0"/>
                  <a:t>		</a:t>
                </a:r>
                <a14:m>
                  <m:oMath xmlns:m="http://schemas.openxmlformats.org/officeDocument/2006/math">
                    <m:r>
                      <a:rPr lang="en-US" i="1" dirty="0" smtClean="0">
                        <a:solidFill>
                          <a:srgbClr val="0E47A1"/>
                        </a:solidFill>
                        <a:latin typeface="Cambria Math" panose="02040503050406030204" pitchFamily="18" charset="0"/>
                      </a:rPr>
                      <m:t>𝐿𝑎𝑏𝑒𝑙</m:t>
                    </m:r>
                    <m:r>
                      <a:rPr lang="en-US" i="1" dirty="0" smtClean="0">
                        <a:solidFill>
                          <a:srgbClr val="0E47A1"/>
                        </a:solidFill>
                        <a:latin typeface="Cambria Math" panose="02040503050406030204" pitchFamily="18" charset="0"/>
                      </a:rPr>
                      <m:t> (</m:t>
                    </m:r>
                    <m:r>
                      <a:rPr lang="en-US" i="1" dirty="0" smtClean="0">
                        <a:solidFill>
                          <a:srgbClr val="0E47A1"/>
                        </a:solidFill>
                        <a:latin typeface="Cambria Math" panose="02040503050406030204" pitchFamily="18" charset="0"/>
                      </a:rPr>
                      <m:t>𝑛</m:t>
                    </m:r>
                    <m:r>
                      <a:rPr lang="en-US" i="1" dirty="0" smtClean="0">
                        <a:solidFill>
                          <a:srgbClr val="0E47A1"/>
                        </a:solidFill>
                        <a:latin typeface="Cambria Math" panose="02040503050406030204" pitchFamily="18" charset="0"/>
                      </a:rPr>
                      <m:t>) = </m:t>
                    </m:r>
                    <m:r>
                      <m:rPr>
                        <m:sty m:val="p"/>
                      </m:rPr>
                      <a:rPr lang="en-US" i="1" dirty="0" smtClean="0">
                        <a:solidFill>
                          <a:srgbClr val="0E47A1"/>
                        </a:solidFill>
                        <a:latin typeface="Cambria Math" panose="02040503050406030204" pitchFamily="18" charset="0"/>
                      </a:rPr>
                      <m:t>max</m:t>
                    </m:r>
                    <m:r>
                      <a:rPr lang="en-US" i="1" dirty="0" smtClean="0">
                        <a:solidFill>
                          <a:srgbClr val="0E47A1"/>
                        </a:solidFill>
                        <a:latin typeface="Cambria Math" panose="02040503050406030204" pitchFamily="18" charset="0"/>
                      </a:rPr>
                      <m:t>⁡(</m:t>
                    </m:r>
                    <m:r>
                      <a:rPr lang="en-US" i="1" dirty="0" smtClean="0">
                        <a:solidFill>
                          <a:srgbClr val="0E47A1"/>
                        </a:solidFill>
                        <a:latin typeface="Cambria Math" panose="02040503050406030204" pitchFamily="18" charset="0"/>
                      </a:rPr>
                      <m:t>𝐿</m:t>
                    </m:r>
                    <m:r>
                      <a:rPr lang="en-US" i="1" dirty="0" smtClean="0">
                        <a:solidFill>
                          <a:srgbClr val="0E47A1"/>
                        </a:solidFill>
                        <a:latin typeface="Cambria Math" panose="02040503050406030204" pitchFamily="18" charset="0"/>
                      </a:rPr>
                      <m:t>1,</m:t>
                    </m:r>
                    <m:r>
                      <a:rPr lang="en-US" i="1" dirty="0" smtClean="0">
                        <a:solidFill>
                          <a:srgbClr val="0E47A1"/>
                        </a:solidFill>
                        <a:latin typeface="Cambria Math" panose="02040503050406030204" pitchFamily="18" charset="0"/>
                      </a:rPr>
                      <m:t>𝐿</m:t>
                    </m:r>
                    <m:r>
                      <a:rPr lang="en-US" i="1" dirty="0" smtClean="0">
                        <a:solidFill>
                          <a:srgbClr val="0E47A1"/>
                        </a:solidFill>
                        <a:latin typeface="Cambria Math" panose="02040503050406030204" pitchFamily="18" charset="0"/>
                      </a:rPr>
                      <m:t>2) </m:t>
                    </m:r>
                    <m:r>
                      <a:rPr lang="en-US" i="1" dirty="0" smtClean="0">
                        <a:solidFill>
                          <a:srgbClr val="0E47A1"/>
                        </a:solidFill>
                        <a:latin typeface="Cambria Math" panose="02040503050406030204" pitchFamily="18" charset="0"/>
                      </a:rPr>
                      <m:t>𝑖𝑓</m:t>
                    </m:r>
                    <m:r>
                      <a:rPr lang="en-US" i="1" dirty="0" smtClean="0">
                        <a:solidFill>
                          <a:srgbClr val="0E47A1"/>
                        </a:solidFill>
                        <a:latin typeface="Cambria Math" panose="02040503050406030204" pitchFamily="18" charset="0"/>
                      </a:rPr>
                      <m:t> </m:t>
                    </m:r>
                    <m:r>
                      <a:rPr lang="en-US" i="1" dirty="0" smtClean="0">
                        <a:solidFill>
                          <a:srgbClr val="0E47A1"/>
                        </a:solidFill>
                        <a:latin typeface="Cambria Math" panose="02040503050406030204" pitchFamily="18" charset="0"/>
                      </a:rPr>
                      <m:t>𝐿</m:t>
                    </m:r>
                    <m:r>
                      <a:rPr lang="en-US" i="1" dirty="0" smtClean="0">
                        <a:solidFill>
                          <a:srgbClr val="0E47A1"/>
                        </a:solidFill>
                        <a:latin typeface="Cambria Math" panose="02040503050406030204" pitchFamily="18" charset="0"/>
                      </a:rPr>
                      <m:t>1 </m:t>
                    </m:r>
                    <m:r>
                      <a:rPr lang="en-US" i="1" dirty="0" smtClean="0">
                        <a:solidFill>
                          <a:srgbClr val="0E47A1"/>
                        </a:solidFill>
                        <a:latin typeface="Cambria Math" panose="02040503050406030204" pitchFamily="18" charset="0"/>
                      </a:rPr>
                      <m:t>𝑛𝑜𝑡</m:t>
                    </m:r>
                    <m:r>
                      <a:rPr lang="en-US" i="1" dirty="0" smtClean="0">
                        <a:solidFill>
                          <a:srgbClr val="0E47A1"/>
                        </a:solidFill>
                        <a:latin typeface="Cambria Math" panose="02040503050406030204" pitchFamily="18" charset="0"/>
                      </a:rPr>
                      <m:t> </m:t>
                    </m:r>
                    <m:r>
                      <a:rPr lang="en-US" i="1" dirty="0" smtClean="0">
                        <a:solidFill>
                          <a:srgbClr val="0E47A1"/>
                        </a:solidFill>
                        <a:latin typeface="Cambria Math" panose="02040503050406030204" pitchFamily="18" charset="0"/>
                      </a:rPr>
                      <m:t>𝑒𝑞𝑢𝑎𝑙</m:t>
                    </m:r>
                    <m:r>
                      <a:rPr lang="en-US" i="1" dirty="0" smtClean="0">
                        <a:solidFill>
                          <a:srgbClr val="0E47A1"/>
                        </a:solidFill>
                        <a:latin typeface="Cambria Math" panose="02040503050406030204" pitchFamily="18" charset="0"/>
                      </a:rPr>
                      <m:t> </m:t>
                    </m:r>
                    <m:r>
                      <a:rPr lang="en-US" i="1" dirty="0" smtClean="0">
                        <a:solidFill>
                          <a:srgbClr val="0E47A1"/>
                        </a:solidFill>
                        <a:latin typeface="Cambria Math" panose="02040503050406030204" pitchFamily="18" charset="0"/>
                      </a:rPr>
                      <m:t>𝑡𝑜</m:t>
                    </m:r>
                    <m:r>
                      <a:rPr lang="en-US" i="1" dirty="0" smtClean="0">
                        <a:solidFill>
                          <a:srgbClr val="0E47A1"/>
                        </a:solidFill>
                        <a:latin typeface="Cambria Math" panose="02040503050406030204" pitchFamily="18" charset="0"/>
                      </a:rPr>
                      <m:t> </m:t>
                    </m:r>
                    <m:r>
                      <a:rPr lang="en-US" i="1" dirty="0" smtClean="0">
                        <a:solidFill>
                          <a:srgbClr val="0E47A1"/>
                        </a:solidFill>
                        <a:latin typeface="Cambria Math" panose="02040503050406030204" pitchFamily="18" charset="0"/>
                      </a:rPr>
                      <m:t>𝐿</m:t>
                    </m:r>
                    <m:r>
                      <a:rPr lang="en-US" i="1" dirty="0" smtClean="0">
                        <a:solidFill>
                          <a:srgbClr val="0E47A1"/>
                        </a:solidFill>
                        <a:latin typeface="Cambria Math" panose="02040503050406030204" pitchFamily="18" charset="0"/>
                      </a:rPr>
                      <m:t>2</m:t>
                    </m:r>
                  </m:oMath>
                </a14:m>
                <a:endParaRPr lang="en-US" dirty="0">
                  <a:solidFill>
                    <a:srgbClr val="0E47A1"/>
                  </a:solidFill>
                </a:endParaRPr>
              </a:p>
              <a:p>
                <a:pPr marL="1660525" indent="0" defTabSz="601663">
                  <a:buNone/>
                </a:pPr>
                <a14:m>
                  <m:oMathPara xmlns:m="http://schemas.openxmlformats.org/officeDocument/2006/math">
                    <m:oMathParaPr>
                      <m:jc m:val="left"/>
                    </m:oMathParaPr>
                    <m:oMath xmlns:m="http://schemas.openxmlformats.org/officeDocument/2006/math">
                      <m:r>
                        <a:rPr lang="en-US" i="1" dirty="0">
                          <a:solidFill>
                            <a:srgbClr val="0E47A1"/>
                          </a:solidFill>
                          <a:latin typeface="Cambria Math" panose="02040503050406030204" pitchFamily="18" charset="0"/>
                        </a:rPr>
                        <m:t>		</m:t>
                      </m:r>
                      <m:r>
                        <a:rPr lang="en-US" i="1" dirty="0">
                          <a:solidFill>
                            <a:srgbClr val="0E47A1"/>
                          </a:solidFill>
                          <a:latin typeface="Cambria Math" panose="02040503050406030204" pitchFamily="18" charset="0"/>
                        </a:rPr>
                        <m:t>𝐿𝑎𝑏𝑒𝑙</m:t>
                      </m:r>
                      <m:r>
                        <a:rPr lang="en-US" i="1" dirty="0">
                          <a:solidFill>
                            <a:srgbClr val="0E47A1"/>
                          </a:solidFill>
                          <a:latin typeface="Cambria Math" panose="02040503050406030204" pitchFamily="18" charset="0"/>
                        </a:rPr>
                        <m:t>(</m:t>
                      </m:r>
                      <m:r>
                        <a:rPr lang="en-US" i="1" dirty="0">
                          <a:solidFill>
                            <a:srgbClr val="0E47A1"/>
                          </a:solidFill>
                          <a:latin typeface="Cambria Math" panose="02040503050406030204" pitchFamily="18" charset="0"/>
                        </a:rPr>
                        <m:t>𝑛</m:t>
                      </m:r>
                      <m:r>
                        <a:rPr lang="en-US" i="1" dirty="0">
                          <a:solidFill>
                            <a:srgbClr val="0E47A1"/>
                          </a:solidFill>
                          <a:latin typeface="Cambria Math" panose="02040503050406030204" pitchFamily="18" charset="0"/>
                        </a:rPr>
                        <m:t>) = </m:t>
                      </m:r>
                      <m:r>
                        <a:rPr lang="en-US" i="1" dirty="0">
                          <a:solidFill>
                            <a:srgbClr val="0E47A1"/>
                          </a:solidFill>
                          <a:latin typeface="Cambria Math" panose="02040503050406030204" pitchFamily="18" charset="0"/>
                        </a:rPr>
                        <m:t>𝐿</m:t>
                      </m:r>
                      <m:r>
                        <a:rPr lang="en-US" i="1" dirty="0">
                          <a:solidFill>
                            <a:srgbClr val="0E47A1"/>
                          </a:solidFill>
                          <a:latin typeface="Cambria Math" panose="02040503050406030204" pitchFamily="18" charset="0"/>
                        </a:rPr>
                        <m:t>1+1 </m:t>
                      </m:r>
                      <m:r>
                        <a:rPr lang="en-US" i="1" dirty="0">
                          <a:solidFill>
                            <a:srgbClr val="0E47A1"/>
                          </a:solidFill>
                          <a:latin typeface="Cambria Math" panose="02040503050406030204" pitchFamily="18" charset="0"/>
                        </a:rPr>
                        <m:t>𝑖𝑓</m:t>
                      </m:r>
                      <m:r>
                        <a:rPr lang="en-US" i="1" dirty="0">
                          <a:solidFill>
                            <a:srgbClr val="0E47A1"/>
                          </a:solidFill>
                          <a:latin typeface="Cambria Math" panose="02040503050406030204" pitchFamily="18" charset="0"/>
                        </a:rPr>
                        <m:t> </m:t>
                      </m:r>
                      <m:r>
                        <a:rPr lang="en-US" i="1" dirty="0">
                          <a:solidFill>
                            <a:srgbClr val="0E47A1"/>
                          </a:solidFill>
                          <a:latin typeface="Cambria Math" panose="02040503050406030204" pitchFamily="18" charset="0"/>
                        </a:rPr>
                        <m:t>𝐿</m:t>
                      </m:r>
                      <m:r>
                        <a:rPr lang="en-US" i="1" dirty="0">
                          <a:solidFill>
                            <a:srgbClr val="0E47A1"/>
                          </a:solidFill>
                          <a:latin typeface="Cambria Math" panose="02040503050406030204" pitchFamily="18" charset="0"/>
                        </a:rPr>
                        <m:t>1=</m:t>
                      </m:r>
                      <m:r>
                        <a:rPr lang="en-US" i="1" dirty="0">
                          <a:solidFill>
                            <a:srgbClr val="0E47A1"/>
                          </a:solidFill>
                          <a:latin typeface="Cambria Math" panose="02040503050406030204" pitchFamily="18" charset="0"/>
                        </a:rPr>
                        <m:t>𝐿</m:t>
                      </m:r>
                      <m:r>
                        <a:rPr lang="en-US" i="1" dirty="0">
                          <a:solidFill>
                            <a:srgbClr val="0E47A1"/>
                          </a:solidFill>
                          <a:latin typeface="Cambria Math" panose="02040503050406030204" pitchFamily="18" charset="0"/>
                        </a:rPr>
                        <m:t>2</m:t>
                      </m:r>
                    </m:oMath>
                  </m:oMathPara>
                </a14:m>
                <a:endParaRPr lang="en-US" dirty="0">
                  <a:solidFill>
                    <a:srgbClr val="0E47A1"/>
                  </a:solidFill>
                </a:endParaRPr>
              </a:p>
              <a:p>
                <a:pPr lvl="0"/>
                <a:r>
                  <a:rPr lang="en-US" dirty="0"/>
                  <a:t>We start in bottom-up fashion and label </a:t>
                </a:r>
                <a:r>
                  <a:rPr lang="en-US" dirty="0">
                    <a:solidFill>
                      <a:srgbClr val="C00000"/>
                    </a:solidFill>
                  </a:rPr>
                  <a:t>left leaf as 1 </a:t>
                </a:r>
                <a:r>
                  <a:rPr lang="en-US" dirty="0"/>
                  <a:t>and </a:t>
                </a:r>
                <a:r>
                  <a:rPr lang="en-US" dirty="0">
                    <a:solidFill>
                      <a:srgbClr val="C00000"/>
                    </a:solidFill>
                  </a:rPr>
                  <a:t>right leaf as 0</a:t>
                </a:r>
                <a:r>
                  <a:rPr lang="en-US" dirty="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16" t="-1418" r="-818"/>
                </a:stretch>
              </a:blipFill>
            </p:spPr>
            <p:txBody>
              <a:bodyPr/>
              <a:lstStyle/>
              <a:p>
                <a:r>
                  <a:rPr lang="en-US">
                    <a:noFill/>
                  </a:rPr>
                  <a:t> </a:t>
                </a:r>
              </a:p>
            </p:txBody>
          </p:sp>
        </mc:Fallback>
      </mc:AlternateContent>
    </p:spTree>
    <p:extLst>
      <p:ext uri="{BB962C8B-B14F-4D97-AF65-F5344CB8AC3E}">
        <p14:creationId xmlns:p14="http://schemas.microsoft.com/office/powerpoint/2010/main" val="3192858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Labeling Algorithm</a:t>
            </a:r>
          </a:p>
        </p:txBody>
      </p:sp>
      <p:sp>
        <p:nvSpPr>
          <p:cNvPr id="4" name="Rectangle 3"/>
          <p:cNvSpPr/>
          <p:nvPr/>
        </p:nvSpPr>
        <p:spPr>
          <a:xfrm>
            <a:off x="170874" y="662242"/>
            <a:ext cx="2862638" cy="2667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mj-lt"/>
              </a:rPr>
              <a:t>t1:=</a:t>
            </a:r>
            <a:r>
              <a:rPr lang="en-US" sz="2400" dirty="0" err="1">
                <a:solidFill>
                  <a:schemeClr val="tx1"/>
                </a:solidFill>
                <a:latin typeface="+mj-lt"/>
              </a:rPr>
              <a:t>a+b</a:t>
            </a:r>
            <a:endParaRPr lang="en-US" sz="2400" dirty="0">
              <a:solidFill>
                <a:schemeClr val="tx1"/>
              </a:solidFill>
              <a:latin typeface="+mj-lt"/>
            </a:endParaRPr>
          </a:p>
          <a:p>
            <a:r>
              <a:rPr lang="en-US" sz="2400" dirty="0">
                <a:solidFill>
                  <a:schemeClr val="tx1"/>
                </a:solidFill>
                <a:latin typeface="+mj-lt"/>
              </a:rPr>
              <a:t>t2:=</a:t>
            </a:r>
            <a:r>
              <a:rPr lang="en-US" sz="2400" dirty="0" err="1">
                <a:solidFill>
                  <a:schemeClr val="tx1"/>
                </a:solidFill>
                <a:latin typeface="+mj-lt"/>
              </a:rPr>
              <a:t>c+d</a:t>
            </a:r>
            <a:endParaRPr lang="en-US" sz="2400" dirty="0">
              <a:solidFill>
                <a:schemeClr val="tx1"/>
              </a:solidFill>
              <a:latin typeface="+mj-lt"/>
            </a:endParaRPr>
          </a:p>
          <a:p>
            <a:r>
              <a:rPr lang="en-US" sz="2400" dirty="0">
                <a:solidFill>
                  <a:schemeClr val="tx1"/>
                </a:solidFill>
                <a:latin typeface="+mj-lt"/>
              </a:rPr>
              <a:t>t3:=e-t2</a:t>
            </a:r>
          </a:p>
          <a:p>
            <a:r>
              <a:rPr lang="en-US" sz="2400" dirty="0">
                <a:solidFill>
                  <a:schemeClr val="tx1"/>
                </a:solidFill>
                <a:latin typeface="+mj-lt"/>
              </a:rPr>
              <a:t>t4:=t1-t3</a:t>
            </a:r>
          </a:p>
          <a:p>
            <a:r>
              <a:rPr lang="en-US" sz="2400" dirty="0">
                <a:solidFill>
                  <a:srgbClr val="0E47A1"/>
                </a:solidFill>
                <a:latin typeface="+mj-lt"/>
              </a:rPr>
              <a:t>Three Address Code</a:t>
            </a:r>
          </a:p>
        </p:txBody>
      </p:sp>
      <mc:AlternateContent xmlns:mc="http://schemas.openxmlformats.org/markup-compatibility/2006" xmlns:a14="http://schemas.microsoft.com/office/drawing/2010/main">
        <mc:Choice Requires="a14">
          <p:sp>
            <p:nvSpPr>
              <p:cNvPr id="5" name="Oval 4"/>
              <p:cNvSpPr/>
              <p:nvPr/>
            </p:nvSpPr>
            <p:spPr>
              <a:xfrm>
                <a:off x="5320294" y="3873978"/>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5" name="Oval 4"/>
              <p:cNvSpPr>
                <a:spLocks noRot="1" noChangeAspect="1" noMove="1" noResize="1" noEditPoints="1" noAdjustHandles="1" noChangeArrowheads="1" noChangeShapeType="1" noTextEdit="1"/>
              </p:cNvSpPr>
              <p:nvPr/>
            </p:nvSpPr>
            <p:spPr>
              <a:xfrm>
                <a:off x="5320294" y="3873978"/>
                <a:ext cx="556279" cy="509588"/>
              </a:xfrm>
              <a:prstGeom prst="ellipse">
                <a:avLst/>
              </a:prstGeom>
              <a:blipFill rotWithShape="0">
                <a:blip r:embed="rId2"/>
                <a:stretch>
                  <a:fillRect/>
                </a:stretch>
              </a:blipFill>
              <a:ln>
                <a:solidFill>
                  <a:schemeClr val="tx1"/>
                </a:solidFill>
              </a:ln>
            </p:spPr>
            <p:txBody>
              <a:bodyPr/>
              <a:lstStyle/>
              <a:p>
                <a:r>
                  <a:rPr lang="en-US">
                    <a:noFill/>
                  </a:rPr>
                  <a:t> </a:t>
                </a:r>
              </a:p>
            </p:txBody>
          </p:sp>
        </mc:Fallback>
      </mc:AlternateContent>
      <p:cxnSp>
        <p:nvCxnSpPr>
          <p:cNvPr id="6" name="Straight Connector 5"/>
          <p:cNvCxnSpPr/>
          <p:nvPr/>
        </p:nvCxnSpPr>
        <p:spPr>
          <a:xfrm flipV="1">
            <a:off x="5102151" y="4337515"/>
            <a:ext cx="328184" cy="362375"/>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711249" y="4244220"/>
            <a:ext cx="493208" cy="427945"/>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906151" y="4613956"/>
            <a:ext cx="374335"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mj-lt"/>
              </a:rPr>
              <a:t>a</a:t>
            </a:r>
            <a:endParaRPr lang="en-US" b="1" baseline="-25000" dirty="0">
              <a:solidFill>
                <a:srgbClr val="C00000"/>
              </a:solidFill>
              <a:latin typeface="+mj-lt"/>
            </a:endParaRPr>
          </a:p>
        </p:txBody>
      </p:sp>
      <p:sp>
        <p:nvSpPr>
          <p:cNvPr id="9" name="Rectangle 8"/>
          <p:cNvSpPr/>
          <p:nvPr/>
        </p:nvSpPr>
        <p:spPr>
          <a:xfrm>
            <a:off x="6089074" y="4623694"/>
            <a:ext cx="312384"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C00000"/>
                </a:solidFill>
                <a:latin typeface="+mj-lt"/>
              </a:rPr>
              <a:t>b</a:t>
            </a:r>
            <a:endParaRPr lang="en-US" b="1" dirty="0">
              <a:solidFill>
                <a:srgbClr val="C00000"/>
              </a:solidFill>
              <a:latin typeface="+mj-lt"/>
            </a:endParaRPr>
          </a:p>
        </p:txBody>
      </p:sp>
      <mc:AlternateContent xmlns:mc="http://schemas.openxmlformats.org/markup-compatibility/2006" xmlns:a14="http://schemas.microsoft.com/office/drawing/2010/main">
        <mc:Choice Requires="a14">
          <p:sp>
            <p:nvSpPr>
              <p:cNvPr id="10" name="Oval 9"/>
              <p:cNvSpPr/>
              <p:nvPr/>
            </p:nvSpPr>
            <p:spPr>
              <a:xfrm>
                <a:off x="7780643" y="4159732"/>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10" name="Oval 9"/>
              <p:cNvSpPr>
                <a:spLocks noRot="1" noChangeAspect="1" noMove="1" noResize="1" noEditPoints="1" noAdjustHandles="1" noChangeArrowheads="1" noChangeShapeType="1" noTextEdit="1"/>
              </p:cNvSpPr>
              <p:nvPr/>
            </p:nvSpPr>
            <p:spPr>
              <a:xfrm>
                <a:off x="7780643" y="4159732"/>
                <a:ext cx="556279" cy="509588"/>
              </a:xfrm>
              <a:prstGeom prst="ellipse">
                <a:avLst/>
              </a:prstGeom>
              <a:blipFill rotWithShape="0">
                <a:blip r:embed="rId3"/>
                <a:stretch>
                  <a:fillRect/>
                </a:stretch>
              </a:blipFill>
              <a:ln>
                <a:solidFill>
                  <a:schemeClr val="tx1"/>
                </a:solidFill>
              </a:ln>
            </p:spPr>
            <p:txBody>
              <a:bodyPr/>
              <a:lstStyle/>
              <a:p>
                <a:r>
                  <a:rPr lang="en-US">
                    <a:noFill/>
                  </a:rPr>
                  <a:t> </a:t>
                </a:r>
              </a:p>
            </p:txBody>
          </p:sp>
        </mc:Fallback>
      </mc:AlternateContent>
      <p:cxnSp>
        <p:nvCxnSpPr>
          <p:cNvPr id="11" name="Straight Connector 10"/>
          <p:cNvCxnSpPr/>
          <p:nvPr/>
        </p:nvCxnSpPr>
        <p:spPr>
          <a:xfrm flipV="1">
            <a:off x="7562500" y="4623269"/>
            <a:ext cx="328184" cy="362375"/>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171598" y="4529974"/>
            <a:ext cx="493208" cy="427945"/>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367101" y="4934152"/>
            <a:ext cx="374335"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mj-lt"/>
              </a:rPr>
              <a:t>c</a:t>
            </a:r>
            <a:endParaRPr lang="en-US" b="1" baseline="-25000" dirty="0">
              <a:solidFill>
                <a:srgbClr val="C00000"/>
              </a:solidFill>
              <a:latin typeface="+mj-lt"/>
            </a:endParaRPr>
          </a:p>
        </p:txBody>
      </p:sp>
      <p:sp>
        <p:nvSpPr>
          <p:cNvPr id="14" name="Rectangle 13"/>
          <p:cNvSpPr/>
          <p:nvPr/>
        </p:nvSpPr>
        <p:spPr>
          <a:xfrm>
            <a:off x="8535031" y="4934152"/>
            <a:ext cx="312384"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mj-lt"/>
              </a:rPr>
              <a:t>d</a:t>
            </a:r>
          </a:p>
        </p:txBody>
      </p:sp>
      <mc:AlternateContent xmlns:mc="http://schemas.openxmlformats.org/markup-compatibility/2006" xmlns:a14="http://schemas.microsoft.com/office/drawing/2010/main">
        <mc:Choice Requires="a14">
          <p:sp>
            <p:nvSpPr>
              <p:cNvPr id="15" name="Oval 14"/>
              <p:cNvSpPr/>
              <p:nvPr/>
            </p:nvSpPr>
            <p:spPr>
              <a:xfrm>
                <a:off x="7088962" y="3377536"/>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15" name="Oval 14"/>
              <p:cNvSpPr>
                <a:spLocks noRot="1" noChangeAspect="1" noMove="1" noResize="1" noEditPoints="1" noAdjustHandles="1" noChangeArrowheads="1" noChangeShapeType="1" noTextEdit="1"/>
              </p:cNvSpPr>
              <p:nvPr/>
            </p:nvSpPr>
            <p:spPr>
              <a:xfrm>
                <a:off x="7088962" y="3377536"/>
                <a:ext cx="556279" cy="509588"/>
              </a:xfrm>
              <a:prstGeom prst="ellipse">
                <a:avLst/>
              </a:prstGeom>
              <a:blipFill rotWithShape="0">
                <a:blip r:embed="rId4"/>
                <a:stretch>
                  <a:fillRect/>
                </a:stretch>
              </a:blipFill>
              <a:ln>
                <a:solidFill>
                  <a:schemeClr val="tx1"/>
                </a:solidFill>
              </a:ln>
            </p:spPr>
            <p:txBody>
              <a:bodyPr/>
              <a:lstStyle/>
              <a:p>
                <a:r>
                  <a:rPr lang="en-US">
                    <a:noFill/>
                  </a:rPr>
                  <a:t> </a:t>
                </a:r>
              </a:p>
            </p:txBody>
          </p:sp>
        </mc:Fallback>
      </mc:AlternateContent>
      <p:cxnSp>
        <p:nvCxnSpPr>
          <p:cNvPr id="16" name="Straight Connector 15"/>
          <p:cNvCxnSpPr/>
          <p:nvPr/>
        </p:nvCxnSpPr>
        <p:spPr>
          <a:xfrm flipV="1">
            <a:off x="6870819" y="3841073"/>
            <a:ext cx="328184" cy="362375"/>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479917" y="3747778"/>
            <a:ext cx="493208" cy="427945"/>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656200" y="4147015"/>
            <a:ext cx="374335"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mj-lt"/>
              </a:rPr>
              <a:t>e</a:t>
            </a:r>
            <a:endParaRPr lang="en-US" b="1" baseline="-25000" dirty="0">
              <a:solidFill>
                <a:srgbClr val="C00000"/>
              </a:solidFill>
              <a:latin typeface="+mj-lt"/>
            </a:endParaRPr>
          </a:p>
        </p:txBody>
      </p:sp>
      <mc:AlternateContent xmlns:mc="http://schemas.openxmlformats.org/markup-compatibility/2006" xmlns:a14="http://schemas.microsoft.com/office/drawing/2010/main">
        <mc:Choice Requires="a14">
          <p:sp>
            <p:nvSpPr>
              <p:cNvPr id="19" name="Oval 18"/>
              <p:cNvSpPr/>
              <p:nvPr/>
            </p:nvSpPr>
            <p:spPr>
              <a:xfrm>
                <a:off x="6410942" y="2787321"/>
                <a:ext cx="556279" cy="509588"/>
              </a:xfrm>
              <a:prstGeom prst="ellipse">
                <a:avLst/>
              </a:prstGeom>
              <a:solidFill>
                <a:srgbClr val="0E47A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19" name="Oval 18"/>
              <p:cNvSpPr>
                <a:spLocks noRot="1" noChangeAspect="1" noMove="1" noResize="1" noEditPoints="1" noAdjustHandles="1" noChangeArrowheads="1" noChangeShapeType="1" noTextEdit="1"/>
              </p:cNvSpPr>
              <p:nvPr/>
            </p:nvSpPr>
            <p:spPr>
              <a:xfrm>
                <a:off x="6410942" y="2787321"/>
                <a:ext cx="556279" cy="509588"/>
              </a:xfrm>
              <a:prstGeom prst="ellipse">
                <a:avLst/>
              </a:prstGeom>
              <a:blipFill rotWithShape="0">
                <a:blip r:embed="rId5"/>
                <a:stretch>
                  <a:fillRect/>
                </a:stretch>
              </a:blipFill>
              <a:ln>
                <a:solidFill>
                  <a:schemeClr val="tx1"/>
                </a:solidFill>
              </a:ln>
            </p:spPr>
            <p:txBody>
              <a:bodyPr/>
              <a:lstStyle/>
              <a:p>
                <a:r>
                  <a:rPr lang="en-US">
                    <a:noFill/>
                  </a:rPr>
                  <a:t> </a:t>
                </a:r>
              </a:p>
            </p:txBody>
          </p:sp>
        </mc:Fallback>
      </mc:AlternateContent>
      <p:cxnSp>
        <p:nvCxnSpPr>
          <p:cNvPr id="20" name="Straight Connector 19"/>
          <p:cNvCxnSpPr>
            <a:stCxn id="19" idx="3"/>
            <a:endCxn id="5" idx="7"/>
          </p:cNvCxnSpPr>
          <p:nvPr/>
        </p:nvCxnSpPr>
        <p:spPr>
          <a:xfrm flipH="1">
            <a:off x="5795108" y="3222282"/>
            <a:ext cx="697299" cy="726323"/>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9" idx="5"/>
            <a:endCxn id="15" idx="1"/>
          </p:cNvCxnSpPr>
          <p:nvPr/>
        </p:nvCxnSpPr>
        <p:spPr>
          <a:xfrm>
            <a:off x="6885756" y="3222282"/>
            <a:ext cx="284671" cy="229881"/>
          </a:xfrm>
          <a:prstGeom prst="line">
            <a:avLst/>
          </a:prstGeom>
          <a:ln w="25400">
            <a:solidFill>
              <a:srgbClr val="0E47A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5376822" y="3470378"/>
            <a:ext cx="412970" cy="4116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mj-lt"/>
              </a:rPr>
              <a:t>t1</a:t>
            </a:r>
            <a:endParaRPr lang="en-US" b="1" baseline="-25000" dirty="0">
              <a:solidFill>
                <a:srgbClr val="C00000"/>
              </a:solidFill>
              <a:latin typeface="+mj-lt"/>
            </a:endParaRPr>
          </a:p>
        </p:txBody>
      </p:sp>
      <p:sp>
        <p:nvSpPr>
          <p:cNvPr id="23" name="Rectangle 22"/>
          <p:cNvSpPr/>
          <p:nvPr/>
        </p:nvSpPr>
        <p:spPr>
          <a:xfrm>
            <a:off x="8310263" y="4128772"/>
            <a:ext cx="41297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mj-lt"/>
              </a:rPr>
              <a:t>t2</a:t>
            </a:r>
            <a:endParaRPr lang="en-US" b="1" baseline="-25000" dirty="0">
              <a:solidFill>
                <a:srgbClr val="C00000"/>
              </a:solidFill>
              <a:latin typeface="+mj-lt"/>
            </a:endParaRPr>
          </a:p>
        </p:txBody>
      </p:sp>
      <p:sp>
        <p:nvSpPr>
          <p:cNvPr id="24" name="Rectangle 23"/>
          <p:cNvSpPr/>
          <p:nvPr/>
        </p:nvSpPr>
        <p:spPr>
          <a:xfrm>
            <a:off x="7656899" y="3340201"/>
            <a:ext cx="41297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mj-lt"/>
              </a:rPr>
              <a:t>t3</a:t>
            </a:r>
            <a:endParaRPr lang="en-US" b="1" baseline="-25000" dirty="0">
              <a:solidFill>
                <a:srgbClr val="C00000"/>
              </a:solidFill>
              <a:latin typeface="+mj-lt"/>
            </a:endParaRPr>
          </a:p>
        </p:txBody>
      </p:sp>
      <p:sp>
        <p:nvSpPr>
          <p:cNvPr id="25" name="Rectangle 24"/>
          <p:cNvSpPr/>
          <p:nvPr/>
        </p:nvSpPr>
        <p:spPr>
          <a:xfrm>
            <a:off x="6947036" y="2740315"/>
            <a:ext cx="41297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mj-lt"/>
              </a:rPr>
              <a:t>t4</a:t>
            </a:r>
            <a:endParaRPr lang="en-US" b="1" baseline="-25000" dirty="0">
              <a:solidFill>
                <a:srgbClr val="C00000"/>
              </a:solidFill>
              <a:latin typeface="+mj-lt"/>
            </a:endParaRPr>
          </a:p>
        </p:txBody>
      </p:sp>
      <mc:AlternateContent xmlns:mc="http://schemas.openxmlformats.org/markup-compatibility/2006" xmlns:a14="http://schemas.microsoft.com/office/drawing/2010/main">
        <mc:Choice Requires="a14">
          <p:sp>
            <p:nvSpPr>
              <p:cNvPr id="26" name="Rectangle 25"/>
              <p:cNvSpPr/>
              <p:nvPr/>
            </p:nvSpPr>
            <p:spPr>
              <a:xfrm>
                <a:off x="4349294" y="1247252"/>
                <a:ext cx="1562882"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dirty="0" smtClean="0">
                          <a:solidFill>
                            <a:srgbClr val="0E47A1"/>
                          </a:solidFill>
                          <a:latin typeface="Cambria Math" panose="02040503050406030204" pitchFamily="18" charset="0"/>
                        </a:rPr>
                        <m:t>𝑳𝒂𝒃𝒆𝒍</m:t>
                      </m:r>
                      <m:r>
                        <a:rPr lang="en-US" b="1" i="1" dirty="0" smtClean="0">
                          <a:solidFill>
                            <a:srgbClr val="0E47A1"/>
                          </a:solidFill>
                          <a:latin typeface="Cambria Math" panose="02040503050406030204" pitchFamily="18" charset="0"/>
                        </a:rPr>
                        <m:t>(</m:t>
                      </m:r>
                      <m:r>
                        <a:rPr lang="en-US" b="1" i="1" dirty="0" smtClean="0">
                          <a:solidFill>
                            <a:srgbClr val="0E47A1"/>
                          </a:solidFill>
                          <a:latin typeface="Cambria Math" panose="02040503050406030204" pitchFamily="18" charset="0"/>
                        </a:rPr>
                        <m:t>𝒏</m:t>
                      </m:r>
                      <m:r>
                        <a:rPr lang="en-US" b="1" i="1" dirty="0" smtClean="0">
                          <a:solidFill>
                            <a:srgbClr val="0E47A1"/>
                          </a:solidFill>
                          <a:latin typeface="Cambria Math" panose="02040503050406030204" pitchFamily="18" charset="0"/>
                        </a:rPr>
                        <m:t>)=   </m:t>
                      </m:r>
                    </m:oMath>
                  </m:oMathPara>
                </a14:m>
                <a:endParaRPr lang="en-US" b="1" i="1" dirty="0">
                  <a:solidFill>
                    <a:srgbClr val="0E47A1"/>
                  </a:solidFill>
                  <a:latin typeface="+mj-lt"/>
                </a:endParaRPr>
              </a:p>
            </p:txBody>
          </p:sp>
        </mc:Choice>
        <mc:Fallback xmlns="">
          <p:sp>
            <p:nvSpPr>
              <p:cNvPr id="26" name="Rectangle 25"/>
              <p:cNvSpPr>
                <a:spLocks noRot="1" noChangeAspect="1" noMove="1" noResize="1" noEditPoints="1" noAdjustHandles="1" noChangeArrowheads="1" noChangeShapeType="1" noTextEdit="1"/>
              </p:cNvSpPr>
              <p:nvPr/>
            </p:nvSpPr>
            <p:spPr>
              <a:xfrm>
                <a:off x="4349294" y="1247252"/>
                <a:ext cx="1562882" cy="685800"/>
              </a:xfrm>
              <a:prstGeom prst="rect">
                <a:avLst/>
              </a:prstGeom>
              <a:blipFill rotWithShape="0">
                <a:blip r:embed="rId6"/>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p:cNvSpPr/>
              <p:nvPr/>
            </p:nvSpPr>
            <p:spPr>
              <a:xfrm>
                <a:off x="6031884" y="1215796"/>
                <a:ext cx="2807316"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US" b="1" i="1" dirty="0" smtClean="0">
                          <a:solidFill>
                            <a:srgbClr val="0E47A1"/>
                          </a:solidFill>
                          <a:latin typeface="Cambria Math" panose="02040503050406030204" pitchFamily="18" charset="0"/>
                        </a:rPr>
                        <m:t>𝑴𝒂𝒙</m:t>
                      </m:r>
                      <m:d>
                        <m:dPr>
                          <m:ctrlPr>
                            <a:rPr lang="en-US" b="1" i="1" dirty="0" smtClean="0">
                              <a:solidFill>
                                <a:srgbClr val="0E47A1"/>
                              </a:solidFill>
                              <a:latin typeface="Cambria Math" panose="02040503050406030204" pitchFamily="18" charset="0"/>
                            </a:rPr>
                          </m:ctrlPr>
                        </m:dPr>
                        <m:e>
                          <m:r>
                            <a:rPr lang="en-US" b="1" i="1" dirty="0" smtClean="0">
                              <a:solidFill>
                                <a:srgbClr val="0E47A1"/>
                              </a:solidFill>
                              <a:latin typeface="Cambria Math" panose="02040503050406030204" pitchFamily="18" charset="0"/>
                            </a:rPr>
                            <m:t>𝒍</m:t>
                          </m:r>
                          <m:r>
                            <a:rPr lang="en-US" b="1" i="1" dirty="0" smtClean="0">
                              <a:solidFill>
                                <a:srgbClr val="0E47A1"/>
                              </a:solidFill>
                              <a:latin typeface="Cambria Math" panose="02040503050406030204" pitchFamily="18" charset="0"/>
                            </a:rPr>
                            <m:t>𝟏</m:t>
                          </m:r>
                          <m:r>
                            <a:rPr lang="en-US" b="1" i="1" dirty="0" smtClean="0">
                              <a:solidFill>
                                <a:srgbClr val="0E47A1"/>
                              </a:solidFill>
                              <a:latin typeface="Cambria Math" panose="02040503050406030204" pitchFamily="18" charset="0"/>
                            </a:rPr>
                            <m:t>,</m:t>
                          </m:r>
                          <m:r>
                            <a:rPr lang="en-US" b="1" i="1" dirty="0" smtClean="0">
                              <a:solidFill>
                                <a:srgbClr val="0E47A1"/>
                              </a:solidFill>
                              <a:latin typeface="Cambria Math" panose="02040503050406030204" pitchFamily="18" charset="0"/>
                            </a:rPr>
                            <m:t>𝒍</m:t>
                          </m:r>
                          <m:r>
                            <a:rPr lang="en-US" b="1" i="1" dirty="0" smtClean="0">
                              <a:solidFill>
                                <a:srgbClr val="0E47A1"/>
                              </a:solidFill>
                              <a:latin typeface="Cambria Math" panose="02040503050406030204" pitchFamily="18" charset="0"/>
                            </a:rPr>
                            <m:t>𝟐</m:t>
                          </m:r>
                        </m:e>
                      </m:d>
                      <m:r>
                        <a:rPr lang="en-US" b="1" i="1" dirty="0" smtClean="0">
                          <a:solidFill>
                            <a:srgbClr val="0E47A1"/>
                          </a:solidFill>
                          <a:latin typeface="Cambria Math" panose="02040503050406030204" pitchFamily="18" charset="0"/>
                        </a:rPr>
                        <m:t>       </m:t>
                      </m:r>
                      <m:r>
                        <a:rPr lang="en-US" b="1" i="1" dirty="0" smtClean="0">
                          <a:solidFill>
                            <a:srgbClr val="0E47A1"/>
                          </a:solidFill>
                          <a:latin typeface="Cambria Math" panose="02040503050406030204" pitchFamily="18" charset="0"/>
                        </a:rPr>
                        <m:t>𝒊𝒇</m:t>
                      </m:r>
                      <m:r>
                        <a:rPr lang="en-US" b="1" i="1" dirty="0" smtClean="0">
                          <a:solidFill>
                            <a:srgbClr val="0E47A1"/>
                          </a:solidFill>
                          <a:latin typeface="Cambria Math" panose="02040503050406030204" pitchFamily="18" charset="0"/>
                        </a:rPr>
                        <m:t> </m:t>
                      </m:r>
                      <m:r>
                        <a:rPr lang="en-US" b="1" i="1" dirty="0" smtClean="0">
                          <a:solidFill>
                            <a:srgbClr val="0E47A1"/>
                          </a:solidFill>
                          <a:latin typeface="Cambria Math" panose="02040503050406030204" pitchFamily="18" charset="0"/>
                        </a:rPr>
                        <m:t>𝒍</m:t>
                      </m:r>
                      <m:r>
                        <a:rPr lang="en-US" b="1" i="1" dirty="0" smtClean="0">
                          <a:solidFill>
                            <a:srgbClr val="0E47A1"/>
                          </a:solidFill>
                          <a:latin typeface="Cambria Math" panose="02040503050406030204" pitchFamily="18" charset="0"/>
                        </a:rPr>
                        <m:t>𝟏</m:t>
                      </m:r>
                      <m:r>
                        <a:rPr lang="en-US" b="1" i="1" dirty="0" smtClean="0">
                          <a:solidFill>
                            <a:srgbClr val="0E47A1"/>
                          </a:solidFill>
                          <a:latin typeface="Cambria Math" panose="02040503050406030204" pitchFamily="18" charset="0"/>
                          <a:ea typeface="Cambria Math" panose="02040503050406030204" pitchFamily="18" charset="0"/>
                        </a:rPr>
                        <m:t>≠</m:t>
                      </m:r>
                      <m:r>
                        <a:rPr lang="en-US" b="1" i="1" dirty="0" smtClean="0">
                          <a:solidFill>
                            <a:srgbClr val="0E47A1"/>
                          </a:solidFill>
                          <a:latin typeface="Cambria Math" panose="02040503050406030204" pitchFamily="18" charset="0"/>
                          <a:ea typeface="Cambria Math" panose="02040503050406030204" pitchFamily="18" charset="0"/>
                        </a:rPr>
                        <m:t>𝒍</m:t>
                      </m:r>
                      <m:r>
                        <a:rPr lang="en-US" b="1" i="1" dirty="0" smtClean="0">
                          <a:solidFill>
                            <a:srgbClr val="0E47A1"/>
                          </a:solidFill>
                          <a:latin typeface="Cambria Math" panose="02040503050406030204" pitchFamily="18" charset="0"/>
                          <a:ea typeface="Cambria Math" panose="02040503050406030204" pitchFamily="18" charset="0"/>
                        </a:rPr>
                        <m:t>𝟐</m:t>
                      </m:r>
                    </m:oMath>
                  </m:oMathPara>
                </a14:m>
                <a:endParaRPr lang="en-US" b="1" i="1" dirty="0">
                  <a:solidFill>
                    <a:srgbClr val="0E47A1"/>
                  </a:solidFill>
                  <a:latin typeface="+mj-lt"/>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1" i="1" dirty="0" smtClean="0">
                          <a:solidFill>
                            <a:srgbClr val="0E47A1"/>
                          </a:solidFill>
                          <a:latin typeface="Cambria Math" panose="02040503050406030204" pitchFamily="18" charset="0"/>
                        </a:rPr>
                        <m:t>𝑳</m:t>
                      </m:r>
                      <m:r>
                        <a:rPr lang="en-US" b="1" i="1" dirty="0" smtClean="0">
                          <a:solidFill>
                            <a:srgbClr val="0E47A1"/>
                          </a:solidFill>
                          <a:latin typeface="Cambria Math" panose="02040503050406030204" pitchFamily="18" charset="0"/>
                        </a:rPr>
                        <m:t>𝟏</m:t>
                      </m:r>
                      <m:r>
                        <a:rPr lang="en-US" b="1" i="1" dirty="0" smtClean="0">
                          <a:solidFill>
                            <a:srgbClr val="0E47A1"/>
                          </a:solidFill>
                          <a:latin typeface="Cambria Math" panose="02040503050406030204" pitchFamily="18" charset="0"/>
                        </a:rPr>
                        <m:t>+</m:t>
                      </m:r>
                      <m:r>
                        <a:rPr lang="en-US" b="1" i="1" dirty="0" smtClean="0">
                          <a:solidFill>
                            <a:srgbClr val="0E47A1"/>
                          </a:solidFill>
                          <a:latin typeface="Cambria Math" panose="02040503050406030204" pitchFamily="18" charset="0"/>
                        </a:rPr>
                        <m:t>𝟏</m:t>
                      </m:r>
                      <m:r>
                        <a:rPr lang="en-US" b="1" i="1" dirty="0" smtClean="0">
                          <a:solidFill>
                            <a:srgbClr val="0E47A1"/>
                          </a:solidFill>
                          <a:latin typeface="Cambria Math" panose="02040503050406030204" pitchFamily="18" charset="0"/>
                        </a:rPr>
                        <m:t>               </m:t>
                      </m:r>
                      <m:r>
                        <a:rPr lang="en-US" b="1" i="1" dirty="0" smtClean="0">
                          <a:solidFill>
                            <a:srgbClr val="0E47A1"/>
                          </a:solidFill>
                          <a:latin typeface="Cambria Math" panose="02040503050406030204" pitchFamily="18" charset="0"/>
                        </a:rPr>
                        <m:t>𝒊𝒇</m:t>
                      </m:r>
                      <m:r>
                        <a:rPr lang="en-US" b="1" i="1" dirty="0" smtClean="0">
                          <a:solidFill>
                            <a:srgbClr val="0E47A1"/>
                          </a:solidFill>
                          <a:latin typeface="Cambria Math" panose="02040503050406030204" pitchFamily="18" charset="0"/>
                        </a:rPr>
                        <m:t> </m:t>
                      </m:r>
                      <m:r>
                        <a:rPr lang="en-US" b="1" i="1" dirty="0" smtClean="0">
                          <a:solidFill>
                            <a:srgbClr val="0E47A1"/>
                          </a:solidFill>
                          <a:latin typeface="Cambria Math" panose="02040503050406030204" pitchFamily="18" charset="0"/>
                        </a:rPr>
                        <m:t>𝒍</m:t>
                      </m:r>
                      <m:r>
                        <a:rPr lang="en-US" b="1" i="1" dirty="0" smtClean="0">
                          <a:solidFill>
                            <a:srgbClr val="0E47A1"/>
                          </a:solidFill>
                          <a:latin typeface="Cambria Math" panose="02040503050406030204" pitchFamily="18" charset="0"/>
                        </a:rPr>
                        <m:t>𝟏</m:t>
                      </m:r>
                      <m:r>
                        <a:rPr lang="en-US" b="1" i="1" dirty="0" smtClean="0">
                          <a:solidFill>
                            <a:srgbClr val="0E47A1"/>
                          </a:solidFill>
                          <a:latin typeface="Cambria Math" panose="02040503050406030204" pitchFamily="18" charset="0"/>
                        </a:rPr>
                        <m:t>=</m:t>
                      </m:r>
                      <m:r>
                        <a:rPr lang="en-US" b="1" i="1" dirty="0" smtClean="0">
                          <a:solidFill>
                            <a:srgbClr val="0E47A1"/>
                          </a:solidFill>
                          <a:latin typeface="Cambria Math" panose="02040503050406030204" pitchFamily="18" charset="0"/>
                        </a:rPr>
                        <m:t>𝒍</m:t>
                      </m:r>
                      <m:r>
                        <a:rPr lang="en-US" b="1" i="1" dirty="0" smtClean="0">
                          <a:solidFill>
                            <a:srgbClr val="0E47A1"/>
                          </a:solidFill>
                          <a:latin typeface="Cambria Math" panose="02040503050406030204" pitchFamily="18" charset="0"/>
                        </a:rPr>
                        <m:t>𝟐</m:t>
                      </m:r>
                    </m:oMath>
                  </m:oMathPara>
                </a14:m>
                <a:endParaRPr lang="en-US" b="1" i="1" dirty="0">
                  <a:solidFill>
                    <a:srgbClr val="0E47A1"/>
                  </a:solidFill>
                  <a:latin typeface="+mj-lt"/>
                </a:endParaRPr>
              </a:p>
            </p:txBody>
          </p:sp>
        </mc:Choice>
        <mc:Fallback xmlns="">
          <p:sp>
            <p:nvSpPr>
              <p:cNvPr id="27" name="Rectangle 26"/>
              <p:cNvSpPr>
                <a:spLocks noRot="1" noChangeAspect="1" noMove="1" noResize="1" noEditPoints="1" noAdjustHandles="1" noChangeArrowheads="1" noChangeShapeType="1" noTextEdit="1"/>
              </p:cNvSpPr>
              <p:nvPr/>
            </p:nvSpPr>
            <p:spPr>
              <a:xfrm>
                <a:off x="6031884" y="1215796"/>
                <a:ext cx="2807316" cy="685800"/>
              </a:xfrm>
              <a:prstGeom prst="rect">
                <a:avLst/>
              </a:prstGeom>
              <a:blipFill rotWithShape="0">
                <a:blip r:embed="rId7"/>
                <a:stretch>
                  <a:fillRect b="-5310"/>
                </a:stretch>
              </a:blipFill>
              <a:ln>
                <a:noFill/>
              </a:ln>
            </p:spPr>
            <p:txBody>
              <a:bodyPr/>
              <a:lstStyle/>
              <a:p>
                <a:r>
                  <a:rPr lang="en-US">
                    <a:noFill/>
                  </a:rPr>
                  <a:t> </a:t>
                </a:r>
              </a:p>
            </p:txBody>
          </p:sp>
        </mc:Fallback>
      </mc:AlternateContent>
      <p:sp>
        <p:nvSpPr>
          <p:cNvPr id="28" name="Left Brace 27"/>
          <p:cNvSpPr/>
          <p:nvPr/>
        </p:nvSpPr>
        <p:spPr>
          <a:xfrm>
            <a:off x="5795108" y="1088273"/>
            <a:ext cx="282496" cy="983562"/>
          </a:xfrm>
          <a:prstGeom prst="leftBrace">
            <a:avLst/>
          </a:prstGeom>
          <a:ln w="22225">
            <a:solidFill>
              <a:srgbClr val="0E47A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E47A1"/>
              </a:solidFill>
              <a:latin typeface="+mj-lt"/>
            </a:endParaRPr>
          </a:p>
        </p:txBody>
      </p:sp>
      <mc:AlternateContent xmlns:mc="http://schemas.openxmlformats.org/markup-compatibility/2006" xmlns:a14="http://schemas.microsoft.com/office/drawing/2010/main">
        <mc:Choice Requires="a14">
          <p:sp>
            <p:nvSpPr>
              <p:cNvPr id="29" name="Rectangle 28"/>
              <p:cNvSpPr/>
              <p:nvPr/>
            </p:nvSpPr>
            <p:spPr>
              <a:xfrm>
                <a:off x="84045" y="5668107"/>
                <a:ext cx="5506776"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dirty="0" smtClean="0">
                          <a:solidFill>
                            <a:srgbClr val="0E47A1"/>
                          </a:solidFill>
                          <a:latin typeface="Cambria Math" panose="02040503050406030204" pitchFamily="18" charset="0"/>
                        </a:rPr>
                        <m:t>𝒑𝒐𝒔𝒕𝒐𝒓𝒅𝒆𝒓</m:t>
                      </m:r>
                      <m:r>
                        <a:rPr lang="en-US" b="1" i="1" dirty="0" smtClean="0">
                          <a:solidFill>
                            <a:srgbClr val="0E47A1"/>
                          </a:solidFill>
                          <a:latin typeface="Cambria Math" panose="02040503050406030204" pitchFamily="18" charset="0"/>
                        </a:rPr>
                        <m:t> </m:t>
                      </m:r>
                      <m:r>
                        <a:rPr lang="en-US" b="1" i="1" dirty="0" smtClean="0">
                          <a:solidFill>
                            <a:srgbClr val="0E47A1"/>
                          </a:solidFill>
                          <a:latin typeface="Cambria Math" panose="02040503050406030204" pitchFamily="18" charset="0"/>
                        </a:rPr>
                        <m:t>𝒕𝒓𝒂𝒗𝒆𝒓𝒔𝒂𝒍</m:t>
                      </m:r>
                      <m:r>
                        <a:rPr lang="en-US" b="1" i="1" dirty="0" smtClean="0">
                          <a:solidFill>
                            <a:srgbClr val="0E47A1"/>
                          </a:solidFill>
                          <a:latin typeface="Cambria Math" panose="02040503050406030204" pitchFamily="18" charset="0"/>
                        </a:rPr>
                        <m:t>=</m:t>
                      </m:r>
                      <m:r>
                        <a:rPr lang="en-US" b="1" i="1" dirty="0" smtClean="0">
                          <a:solidFill>
                            <a:srgbClr val="0E47A1"/>
                          </a:solidFill>
                          <a:latin typeface="Cambria Math" panose="02040503050406030204" pitchFamily="18" charset="0"/>
                        </a:rPr>
                        <m:t>𝒂</m:t>
                      </m:r>
                      <m:r>
                        <a:rPr lang="en-US" b="1" i="1" dirty="0" smtClean="0">
                          <a:solidFill>
                            <a:srgbClr val="0E47A1"/>
                          </a:solidFill>
                          <a:latin typeface="Cambria Math" panose="02040503050406030204" pitchFamily="18" charset="0"/>
                        </a:rPr>
                        <m:t> </m:t>
                      </m:r>
                      <m:r>
                        <a:rPr lang="en-US" b="1" i="1" dirty="0" smtClean="0">
                          <a:solidFill>
                            <a:srgbClr val="0E47A1"/>
                          </a:solidFill>
                          <a:latin typeface="Cambria Math" panose="02040503050406030204" pitchFamily="18" charset="0"/>
                        </a:rPr>
                        <m:t>𝒃</m:t>
                      </m:r>
                      <m:r>
                        <a:rPr lang="en-US" b="1" i="1" dirty="0" smtClean="0">
                          <a:solidFill>
                            <a:srgbClr val="0E47A1"/>
                          </a:solidFill>
                          <a:latin typeface="Cambria Math" panose="02040503050406030204" pitchFamily="18" charset="0"/>
                        </a:rPr>
                        <m:t> </m:t>
                      </m:r>
                      <m:r>
                        <a:rPr lang="en-US" b="1" i="1" dirty="0" smtClean="0">
                          <a:solidFill>
                            <a:srgbClr val="0E47A1"/>
                          </a:solidFill>
                          <a:latin typeface="Cambria Math" panose="02040503050406030204" pitchFamily="18" charset="0"/>
                        </a:rPr>
                        <m:t>𝒕</m:t>
                      </m:r>
                      <m:r>
                        <a:rPr lang="en-US" b="1" i="1" dirty="0" smtClean="0">
                          <a:solidFill>
                            <a:srgbClr val="0E47A1"/>
                          </a:solidFill>
                          <a:latin typeface="Cambria Math" panose="02040503050406030204" pitchFamily="18" charset="0"/>
                        </a:rPr>
                        <m:t>𝟏</m:t>
                      </m:r>
                      <m:r>
                        <a:rPr lang="en-US" b="1" i="1" dirty="0" smtClean="0">
                          <a:solidFill>
                            <a:srgbClr val="0E47A1"/>
                          </a:solidFill>
                          <a:latin typeface="Cambria Math" panose="02040503050406030204" pitchFamily="18" charset="0"/>
                        </a:rPr>
                        <m:t> </m:t>
                      </m:r>
                      <m:r>
                        <a:rPr lang="en-US" b="1" i="1" dirty="0" smtClean="0">
                          <a:solidFill>
                            <a:srgbClr val="0E47A1"/>
                          </a:solidFill>
                          <a:latin typeface="Cambria Math" panose="02040503050406030204" pitchFamily="18" charset="0"/>
                        </a:rPr>
                        <m:t>𝒆</m:t>
                      </m:r>
                      <m:r>
                        <a:rPr lang="en-US" b="1" i="1" dirty="0" smtClean="0">
                          <a:solidFill>
                            <a:srgbClr val="0E47A1"/>
                          </a:solidFill>
                          <a:latin typeface="Cambria Math" panose="02040503050406030204" pitchFamily="18" charset="0"/>
                        </a:rPr>
                        <m:t> </m:t>
                      </m:r>
                      <m:r>
                        <a:rPr lang="en-US" b="1" i="1" dirty="0" smtClean="0">
                          <a:solidFill>
                            <a:srgbClr val="0E47A1"/>
                          </a:solidFill>
                          <a:latin typeface="Cambria Math" panose="02040503050406030204" pitchFamily="18" charset="0"/>
                        </a:rPr>
                        <m:t>𝒄</m:t>
                      </m:r>
                      <m:r>
                        <a:rPr lang="en-US" b="1" i="1" dirty="0" smtClean="0">
                          <a:solidFill>
                            <a:srgbClr val="0E47A1"/>
                          </a:solidFill>
                          <a:latin typeface="Cambria Math" panose="02040503050406030204" pitchFamily="18" charset="0"/>
                        </a:rPr>
                        <m:t> </m:t>
                      </m:r>
                      <m:r>
                        <a:rPr lang="en-US" b="1" i="1" dirty="0" smtClean="0">
                          <a:solidFill>
                            <a:srgbClr val="0E47A1"/>
                          </a:solidFill>
                          <a:latin typeface="Cambria Math" panose="02040503050406030204" pitchFamily="18" charset="0"/>
                        </a:rPr>
                        <m:t>𝒅</m:t>
                      </m:r>
                      <m:r>
                        <a:rPr lang="en-US" b="1" i="1" dirty="0" smtClean="0">
                          <a:solidFill>
                            <a:srgbClr val="0E47A1"/>
                          </a:solidFill>
                          <a:latin typeface="Cambria Math" panose="02040503050406030204" pitchFamily="18" charset="0"/>
                        </a:rPr>
                        <m:t> </m:t>
                      </m:r>
                      <m:r>
                        <a:rPr lang="en-US" b="1" i="1" dirty="0" smtClean="0">
                          <a:solidFill>
                            <a:srgbClr val="0E47A1"/>
                          </a:solidFill>
                          <a:latin typeface="Cambria Math" panose="02040503050406030204" pitchFamily="18" charset="0"/>
                        </a:rPr>
                        <m:t>𝒕</m:t>
                      </m:r>
                      <m:r>
                        <a:rPr lang="en-US" b="1" i="1" dirty="0" smtClean="0">
                          <a:solidFill>
                            <a:srgbClr val="0E47A1"/>
                          </a:solidFill>
                          <a:latin typeface="Cambria Math" panose="02040503050406030204" pitchFamily="18" charset="0"/>
                        </a:rPr>
                        <m:t>𝟐</m:t>
                      </m:r>
                      <m:r>
                        <a:rPr lang="en-US" b="1" i="1" dirty="0" smtClean="0">
                          <a:solidFill>
                            <a:srgbClr val="0E47A1"/>
                          </a:solidFill>
                          <a:latin typeface="Cambria Math" panose="02040503050406030204" pitchFamily="18" charset="0"/>
                        </a:rPr>
                        <m:t> </m:t>
                      </m:r>
                      <m:r>
                        <a:rPr lang="en-US" b="1" i="1" dirty="0" smtClean="0">
                          <a:solidFill>
                            <a:srgbClr val="0E47A1"/>
                          </a:solidFill>
                          <a:latin typeface="Cambria Math" panose="02040503050406030204" pitchFamily="18" charset="0"/>
                        </a:rPr>
                        <m:t>𝒕</m:t>
                      </m:r>
                      <m:r>
                        <a:rPr lang="en-US" b="1" i="1" dirty="0" smtClean="0">
                          <a:solidFill>
                            <a:srgbClr val="0E47A1"/>
                          </a:solidFill>
                          <a:latin typeface="Cambria Math" panose="02040503050406030204" pitchFamily="18" charset="0"/>
                        </a:rPr>
                        <m:t>𝟑</m:t>
                      </m:r>
                      <m:r>
                        <a:rPr lang="en-US" b="1" i="1" dirty="0" smtClean="0">
                          <a:solidFill>
                            <a:srgbClr val="0E47A1"/>
                          </a:solidFill>
                          <a:latin typeface="Cambria Math" panose="02040503050406030204" pitchFamily="18" charset="0"/>
                        </a:rPr>
                        <m:t> </m:t>
                      </m:r>
                      <m:r>
                        <a:rPr lang="en-US" b="1" i="1" dirty="0" smtClean="0">
                          <a:solidFill>
                            <a:srgbClr val="0E47A1"/>
                          </a:solidFill>
                          <a:latin typeface="Cambria Math" panose="02040503050406030204" pitchFamily="18" charset="0"/>
                        </a:rPr>
                        <m:t>𝒕</m:t>
                      </m:r>
                      <m:r>
                        <a:rPr lang="en-US" b="1" i="1" dirty="0" smtClean="0">
                          <a:solidFill>
                            <a:srgbClr val="0E47A1"/>
                          </a:solidFill>
                          <a:latin typeface="Cambria Math" panose="02040503050406030204" pitchFamily="18" charset="0"/>
                        </a:rPr>
                        <m:t>𝟒</m:t>
                      </m:r>
                      <m:r>
                        <a:rPr lang="en-US" b="1" i="1" dirty="0" smtClean="0">
                          <a:solidFill>
                            <a:srgbClr val="0E47A1"/>
                          </a:solidFill>
                          <a:latin typeface="Cambria Math" panose="02040503050406030204" pitchFamily="18" charset="0"/>
                        </a:rPr>
                        <m:t>  </m:t>
                      </m:r>
                    </m:oMath>
                  </m:oMathPara>
                </a14:m>
                <a:endParaRPr lang="en-US" b="1" i="1" dirty="0">
                  <a:solidFill>
                    <a:srgbClr val="0E47A1"/>
                  </a:solidFill>
                  <a:latin typeface="+mj-lt"/>
                </a:endParaRPr>
              </a:p>
            </p:txBody>
          </p:sp>
        </mc:Choice>
        <mc:Fallback xmlns="">
          <p:sp>
            <p:nvSpPr>
              <p:cNvPr id="29" name="Rectangle 28"/>
              <p:cNvSpPr>
                <a:spLocks noRot="1" noChangeAspect="1" noMove="1" noResize="1" noEditPoints="1" noAdjustHandles="1" noChangeArrowheads="1" noChangeShapeType="1" noTextEdit="1"/>
              </p:cNvSpPr>
              <p:nvPr/>
            </p:nvSpPr>
            <p:spPr>
              <a:xfrm>
                <a:off x="84045" y="5668107"/>
                <a:ext cx="5506776" cy="685800"/>
              </a:xfrm>
              <a:prstGeom prst="rect">
                <a:avLst/>
              </a:prstGeom>
              <a:blipFill rotWithShape="0">
                <a:blip r:embed="rId8"/>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4684257" y="4629667"/>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0E47A1"/>
                          </a:solidFill>
                          <a:latin typeface="Cambria Math" panose="02040503050406030204" pitchFamily="18" charset="0"/>
                        </a:rPr>
                        <m:t>𝟏</m:t>
                      </m:r>
                    </m:oMath>
                  </m:oMathPara>
                </a14:m>
                <a:endParaRPr lang="en-US" b="1" dirty="0">
                  <a:solidFill>
                    <a:srgbClr val="0E47A1"/>
                  </a:solidFill>
                  <a:latin typeface="+mj-lt"/>
                </a:endParaRPr>
              </a:p>
            </p:txBody>
          </p:sp>
        </mc:Choice>
        <mc:Fallback xmlns="">
          <p:sp>
            <p:nvSpPr>
              <p:cNvPr id="30" name="Rectangle 29"/>
              <p:cNvSpPr>
                <a:spLocks noRot="1" noChangeAspect="1" noMove="1" noResize="1" noEditPoints="1" noAdjustHandles="1" noChangeArrowheads="1" noChangeShapeType="1" noTextEdit="1"/>
              </p:cNvSpPr>
              <p:nvPr/>
            </p:nvSpPr>
            <p:spPr>
              <a:xfrm>
                <a:off x="4684257" y="4629667"/>
                <a:ext cx="337400" cy="333851"/>
              </a:xfrm>
              <a:prstGeom prst="rect">
                <a:avLst/>
              </a:prstGeom>
              <a:blipFill rotWithShape="0">
                <a:blip r:embed="rId9"/>
                <a:stretch>
                  <a:fillRect l="-178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6318019" y="4630295"/>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0E47A1"/>
                          </a:solidFill>
                          <a:latin typeface="Cambria Math" panose="02040503050406030204" pitchFamily="18" charset="0"/>
                        </a:rPr>
                        <m:t>𝟎</m:t>
                      </m:r>
                    </m:oMath>
                  </m:oMathPara>
                </a14:m>
                <a:endParaRPr lang="en-US" b="1" dirty="0">
                  <a:solidFill>
                    <a:srgbClr val="0E47A1"/>
                  </a:solidFill>
                  <a:latin typeface="+mj-lt"/>
                </a:endParaRPr>
              </a:p>
            </p:txBody>
          </p:sp>
        </mc:Choice>
        <mc:Fallback xmlns="">
          <p:sp>
            <p:nvSpPr>
              <p:cNvPr id="31" name="Rectangle 30"/>
              <p:cNvSpPr>
                <a:spLocks noRot="1" noChangeAspect="1" noMove="1" noResize="1" noEditPoints="1" noAdjustHandles="1" noChangeArrowheads="1" noChangeShapeType="1" noTextEdit="1"/>
              </p:cNvSpPr>
              <p:nvPr/>
            </p:nvSpPr>
            <p:spPr>
              <a:xfrm>
                <a:off x="6318019" y="4630295"/>
                <a:ext cx="337400" cy="333851"/>
              </a:xfrm>
              <a:prstGeom prst="rect">
                <a:avLst/>
              </a:prstGeom>
              <a:blipFill rotWithShape="0">
                <a:blip r:embed="rId10"/>
                <a:stretch>
                  <a:fillRect l="-178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a:xfrm>
                <a:off x="5000248" y="3792187"/>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0E47A1"/>
                          </a:solidFill>
                          <a:latin typeface="Cambria Math" panose="02040503050406030204" pitchFamily="18" charset="0"/>
                        </a:rPr>
                        <m:t>𝟏</m:t>
                      </m:r>
                    </m:oMath>
                  </m:oMathPara>
                </a14:m>
                <a:endParaRPr lang="en-US" b="1" dirty="0">
                  <a:solidFill>
                    <a:srgbClr val="0E47A1"/>
                  </a:solidFill>
                  <a:latin typeface="+mj-lt"/>
                </a:endParaRPr>
              </a:p>
            </p:txBody>
          </p:sp>
        </mc:Choice>
        <mc:Fallback xmlns="">
          <p:sp>
            <p:nvSpPr>
              <p:cNvPr id="32" name="Rectangle 31"/>
              <p:cNvSpPr>
                <a:spLocks noRot="1" noChangeAspect="1" noMove="1" noResize="1" noEditPoints="1" noAdjustHandles="1" noChangeArrowheads="1" noChangeShapeType="1" noTextEdit="1"/>
              </p:cNvSpPr>
              <p:nvPr/>
            </p:nvSpPr>
            <p:spPr>
              <a:xfrm>
                <a:off x="5000248" y="3792187"/>
                <a:ext cx="337400" cy="333851"/>
              </a:xfrm>
              <a:prstGeom prst="rect">
                <a:avLst/>
              </a:prstGeom>
              <a:blipFill rotWithShape="0">
                <a:blip r:embed="rId11"/>
                <a:stretch>
                  <a:fillRect l="-178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6485615" y="4195020"/>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0E47A1"/>
                          </a:solidFill>
                          <a:latin typeface="Cambria Math" panose="02040503050406030204" pitchFamily="18" charset="0"/>
                        </a:rPr>
                        <m:t>𝟏</m:t>
                      </m:r>
                    </m:oMath>
                  </m:oMathPara>
                </a14:m>
                <a:endParaRPr lang="en-US" b="1" dirty="0">
                  <a:solidFill>
                    <a:srgbClr val="0E47A1"/>
                  </a:solidFill>
                  <a:latin typeface="+mj-lt"/>
                </a:endParaRPr>
              </a:p>
            </p:txBody>
          </p:sp>
        </mc:Choice>
        <mc:Fallback xmlns="">
          <p:sp>
            <p:nvSpPr>
              <p:cNvPr id="33" name="Rectangle 32"/>
              <p:cNvSpPr>
                <a:spLocks noRot="1" noChangeAspect="1" noMove="1" noResize="1" noEditPoints="1" noAdjustHandles="1" noChangeArrowheads="1" noChangeShapeType="1" noTextEdit="1"/>
              </p:cNvSpPr>
              <p:nvPr/>
            </p:nvSpPr>
            <p:spPr>
              <a:xfrm>
                <a:off x="6485615" y="4195020"/>
                <a:ext cx="337400" cy="333851"/>
              </a:xfrm>
              <a:prstGeom prst="rect">
                <a:avLst/>
              </a:prstGeom>
              <a:blipFill rotWithShape="0">
                <a:blip r:embed="rId12"/>
                <a:stretch>
                  <a:fillRect l="-363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7162815" y="4981301"/>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0E47A1"/>
                          </a:solidFill>
                          <a:latin typeface="Cambria Math" panose="02040503050406030204" pitchFamily="18" charset="0"/>
                        </a:rPr>
                        <m:t>𝟏</m:t>
                      </m:r>
                    </m:oMath>
                  </m:oMathPara>
                </a14:m>
                <a:endParaRPr lang="en-US" b="1" dirty="0">
                  <a:solidFill>
                    <a:srgbClr val="0E47A1"/>
                  </a:solidFill>
                  <a:latin typeface="+mj-lt"/>
                </a:endParaRPr>
              </a:p>
            </p:txBody>
          </p:sp>
        </mc:Choice>
        <mc:Fallback xmlns="">
          <p:sp>
            <p:nvSpPr>
              <p:cNvPr id="34" name="Rectangle 33"/>
              <p:cNvSpPr>
                <a:spLocks noRot="1" noChangeAspect="1" noMove="1" noResize="1" noEditPoints="1" noAdjustHandles="1" noChangeArrowheads="1" noChangeShapeType="1" noTextEdit="1"/>
              </p:cNvSpPr>
              <p:nvPr/>
            </p:nvSpPr>
            <p:spPr>
              <a:xfrm>
                <a:off x="7162815" y="4981301"/>
                <a:ext cx="337400" cy="333851"/>
              </a:xfrm>
              <a:prstGeom prst="rect">
                <a:avLst/>
              </a:prstGeom>
              <a:blipFill rotWithShape="0">
                <a:blip r:embed="rId13"/>
                <a:stretch>
                  <a:fillRect l="-363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p:cNvSpPr/>
              <p:nvPr/>
            </p:nvSpPr>
            <p:spPr>
              <a:xfrm>
                <a:off x="8843444" y="4957726"/>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0E47A1"/>
                          </a:solidFill>
                          <a:latin typeface="Cambria Math" panose="02040503050406030204" pitchFamily="18" charset="0"/>
                        </a:rPr>
                        <m:t>𝟎</m:t>
                      </m:r>
                    </m:oMath>
                  </m:oMathPara>
                </a14:m>
                <a:endParaRPr lang="en-US" b="1" dirty="0">
                  <a:solidFill>
                    <a:srgbClr val="0E47A1"/>
                  </a:solidFill>
                  <a:latin typeface="+mj-lt"/>
                </a:endParaRPr>
              </a:p>
            </p:txBody>
          </p:sp>
        </mc:Choice>
        <mc:Fallback xmlns="">
          <p:sp>
            <p:nvSpPr>
              <p:cNvPr id="35" name="Rectangle 34"/>
              <p:cNvSpPr>
                <a:spLocks noRot="1" noChangeAspect="1" noMove="1" noResize="1" noEditPoints="1" noAdjustHandles="1" noChangeArrowheads="1" noChangeShapeType="1" noTextEdit="1"/>
              </p:cNvSpPr>
              <p:nvPr/>
            </p:nvSpPr>
            <p:spPr>
              <a:xfrm>
                <a:off x="8843444" y="4957726"/>
                <a:ext cx="337400" cy="333851"/>
              </a:xfrm>
              <a:prstGeom prst="rect">
                <a:avLst/>
              </a:prstGeom>
              <a:blipFill rotWithShape="0">
                <a:blip r:embed="rId14"/>
                <a:stretch>
                  <a:fillRect l="-363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8222734" y="3959112"/>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0E47A1"/>
                          </a:solidFill>
                          <a:latin typeface="Cambria Math" panose="02040503050406030204" pitchFamily="18" charset="0"/>
                        </a:rPr>
                        <m:t>𝟏</m:t>
                      </m:r>
                    </m:oMath>
                  </m:oMathPara>
                </a14:m>
                <a:endParaRPr lang="en-US" b="1" dirty="0">
                  <a:solidFill>
                    <a:srgbClr val="0E47A1"/>
                  </a:solidFill>
                  <a:latin typeface="+mj-lt"/>
                </a:endParaRPr>
              </a:p>
            </p:txBody>
          </p:sp>
        </mc:Choice>
        <mc:Fallback xmlns="">
          <p:sp>
            <p:nvSpPr>
              <p:cNvPr id="36" name="Rectangle 35"/>
              <p:cNvSpPr>
                <a:spLocks noRot="1" noChangeAspect="1" noMove="1" noResize="1" noEditPoints="1" noAdjustHandles="1" noChangeArrowheads="1" noChangeShapeType="1" noTextEdit="1"/>
              </p:cNvSpPr>
              <p:nvPr/>
            </p:nvSpPr>
            <p:spPr>
              <a:xfrm>
                <a:off x="8222734" y="3959112"/>
                <a:ext cx="337400" cy="333851"/>
              </a:xfrm>
              <a:prstGeom prst="rect">
                <a:avLst/>
              </a:prstGeom>
              <a:blipFill rotWithShape="0">
                <a:blip r:embed="rId15"/>
                <a:stretch>
                  <a:fillRect l="-363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7553284" y="3196850"/>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0E47A1"/>
                          </a:solidFill>
                          <a:latin typeface="Cambria Math" panose="02040503050406030204" pitchFamily="18" charset="0"/>
                        </a:rPr>
                        <m:t>𝟐</m:t>
                      </m:r>
                    </m:oMath>
                  </m:oMathPara>
                </a14:m>
                <a:endParaRPr lang="en-US" b="1" dirty="0">
                  <a:solidFill>
                    <a:srgbClr val="0E47A1"/>
                  </a:solidFill>
                  <a:latin typeface="+mj-lt"/>
                </a:endParaRPr>
              </a:p>
            </p:txBody>
          </p:sp>
        </mc:Choice>
        <mc:Fallback xmlns="">
          <p:sp>
            <p:nvSpPr>
              <p:cNvPr id="37" name="Rectangle 36"/>
              <p:cNvSpPr>
                <a:spLocks noRot="1" noChangeAspect="1" noMove="1" noResize="1" noEditPoints="1" noAdjustHandles="1" noChangeArrowheads="1" noChangeShapeType="1" noTextEdit="1"/>
              </p:cNvSpPr>
              <p:nvPr/>
            </p:nvSpPr>
            <p:spPr>
              <a:xfrm>
                <a:off x="7553284" y="3196850"/>
                <a:ext cx="337400" cy="333851"/>
              </a:xfrm>
              <a:prstGeom prst="rect">
                <a:avLst/>
              </a:prstGeom>
              <a:blipFill rotWithShape="0">
                <a:blip r:embed="rId16"/>
                <a:stretch>
                  <a:fillRect l="-363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6843367" y="2541541"/>
                <a:ext cx="337400" cy="33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rgbClr val="0E47A1"/>
                          </a:solidFill>
                          <a:latin typeface="Cambria Math" panose="02040503050406030204" pitchFamily="18" charset="0"/>
                        </a:rPr>
                        <m:t>𝟐</m:t>
                      </m:r>
                    </m:oMath>
                  </m:oMathPara>
                </a14:m>
                <a:endParaRPr lang="en-US" b="1" dirty="0">
                  <a:solidFill>
                    <a:srgbClr val="0E47A1"/>
                  </a:solidFill>
                  <a:latin typeface="+mj-lt"/>
                </a:endParaRPr>
              </a:p>
            </p:txBody>
          </p:sp>
        </mc:Choice>
        <mc:Fallback xmlns="">
          <p:sp>
            <p:nvSpPr>
              <p:cNvPr id="38" name="Rectangle 37"/>
              <p:cNvSpPr>
                <a:spLocks noRot="1" noChangeAspect="1" noMove="1" noResize="1" noEditPoints="1" noAdjustHandles="1" noChangeArrowheads="1" noChangeShapeType="1" noTextEdit="1"/>
              </p:cNvSpPr>
              <p:nvPr/>
            </p:nvSpPr>
            <p:spPr>
              <a:xfrm>
                <a:off x="6843367" y="2541541"/>
                <a:ext cx="337400" cy="333851"/>
              </a:xfrm>
              <a:prstGeom prst="rect">
                <a:avLst/>
              </a:prstGeom>
              <a:blipFill rotWithShape="0">
                <a:blip r:embed="rId17"/>
                <a:stretch>
                  <a:fillRect l="-3636"/>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4091519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par>
                                <p:cTn id="12" presetID="22" presetClass="entr" presetSubtype="4"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par>
                                <p:cTn id="18" presetID="22" presetClass="entr" presetSubtype="4"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par>
                                <p:cTn id="33" presetID="22" presetClass="entr" presetSubtype="4"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down)">
                                      <p:cBhvr>
                                        <p:cTn id="35" dur="500"/>
                                        <p:tgtEl>
                                          <p:spTgt spid="11"/>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down)">
                                      <p:cBhvr>
                                        <p:cTn id="38" dur="500"/>
                                        <p:tgtEl>
                                          <p:spTgt spid="13"/>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down)">
                                      <p:cBhvr>
                                        <p:cTn id="41" dur="500"/>
                                        <p:tgtEl>
                                          <p:spTgt spid="14"/>
                                        </p:tgtEl>
                                      </p:cBhvr>
                                    </p:animEffect>
                                  </p:childTnLst>
                                </p:cTn>
                              </p:par>
                              <p:par>
                                <p:cTn id="42" presetID="22" presetClass="entr" presetSubtype="4" fill="hold"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ipe(down)">
                                      <p:cBhvr>
                                        <p:cTn id="44" dur="5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wipe(down)">
                                      <p:cBhvr>
                                        <p:cTn id="53" dur="500"/>
                                        <p:tgtEl>
                                          <p:spTgt spid="18"/>
                                        </p:tgtEl>
                                      </p:cBhvr>
                                    </p:animEffect>
                                  </p:childTnLst>
                                </p:cTn>
                              </p:par>
                              <p:par>
                                <p:cTn id="54" presetID="22" presetClass="entr" presetSubtype="4" fill="hold" nodeType="with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wipe(down)">
                                      <p:cBhvr>
                                        <p:cTn id="56" dur="500"/>
                                        <p:tgtEl>
                                          <p:spTgt spid="16"/>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wipe(down)">
                                      <p:cBhvr>
                                        <p:cTn id="59" dur="500"/>
                                        <p:tgtEl>
                                          <p:spTgt spid="15"/>
                                        </p:tgtEl>
                                      </p:cBhvr>
                                    </p:animEffect>
                                  </p:childTnLst>
                                </p:cTn>
                              </p:par>
                              <p:par>
                                <p:cTn id="60" presetID="22" presetClass="entr" presetSubtype="4" fill="hold" nodeType="with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wipe(down)">
                                      <p:cBhvr>
                                        <p:cTn id="62" dur="500"/>
                                        <p:tgtEl>
                                          <p:spTgt spid="17"/>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wipe(down)">
                                      <p:cBhvr>
                                        <p:cTn id="71" dur="500"/>
                                        <p:tgtEl>
                                          <p:spTgt spid="20"/>
                                        </p:tgtEl>
                                      </p:cBhvr>
                                    </p:animEffect>
                                  </p:childTnLst>
                                </p:cTn>
                              </p:par>
                              <p:par>
                                <p:cTn id="72" presetID="22" presetClass="entr" presetSubtype="4" fill="hold" nodeType="with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wipe(down)">
                                      <p:cBhvr>
                                        <p:cTn id="74" dur="500"/>
                                        <p:tgtEl>
                                          <p:spTgt spid="21"/>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wipe(down)">
                                      <p:cBhvr>
                                        <p:cTn id="77" dur="500"/>
                                        <p:tgtEl>
                                          <p:spTgt spid="19"/>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25"/>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26"/>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28"/>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27"/>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29"/>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30"/>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31"/>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32"/>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33"/>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34"/>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35"/>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36"/>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grpId="0" nodeType="clickEffect">
                                  <p:stCondLst>
                                    <p:cond delay="0"/>
                                  </p:stCondLst>
                                  <p:childTnLst>
                                    <p:set>
                                      <p:cBhvr>
                                        <p:cTn id="125" dur="1" fill="hold">
                                          <p:stCondLst>
                                            <p:cond delay="0"/>
                                          </p:stCondLst>
                                        </p:cTn>
                                        <p:tgtEl>
                                          <p:spTgt spid="37"/>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8" grpId="0"/>
      <p:bldP spid="9" grpId="0"/>
      <p:bldP spid="10" grpId="0" animBg="1"/>
      <p:bldP spid="13" grpId="0"/>
      <p:bldP spid="14" grpId="0"/>
      <p:bldP spid="15" grpId="0" animBg="1"/>
      <p:bldP spid="18" grpId="0"/>
      <p:bldP spid="19" grpId="0" animBg="1"/>
      <p:bldP spid="22" grpId="0"/>
      <p:bldP spid="23" grpId="0"/>
      <p:bldP spid="24" grpId="0"/>
      <p:bldP spid="25" grpId="0"/>
      <p:bldP spid="26" grpId="0"/>
      <p:bldP spid="27" grpId="0"/>
      <p:bldP spid="28" grpId="0" animBg="1"/>
      <p:bldP spid="29" grpId="0"/>
      <p:bldP spid="30" grpId="0"/>
      <p:bldP spid="31" grpId="0"/>
      <p:bldP spid="32" grpId="0"/>
      <p:bldP spid="33" grpId="0"/>
      <p:bldP spid="34" grpId="0"/>
      <p:bldP spid="35" grpId="0"/>
      <p:bldP spid="36" grpId="0"/>
      <p:bldP spid="37" grpId="0"/>
      <p:bldP spid="3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 </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6425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program</a:t>
            </a:r>
          </a:p>
        </p:txBody>
      </p:sp>
      <p:sp>
        <p:nvSpPr>
          <p:cNvPr id="3" name="Content Placeholder 2"/>
          <p:cNvSpPr>
            <a:spLocks noGrp="1"/>
          </p:cNvSpPr>
          <p:nvPr>
            <p:ph idx="1"/>
          </p:nvPr>
        </p:nvSpPr>
        <p:spPr/>
        <p:txBody>
          <a:bodyPr/>
          <a:lstStyle/>
          <a:p>
            <a:r>
              <a:rPr lang="en-GB" dirty="0"/>
              <a:t>The output may be in form of:</a:t>
            </a:r>
          </a:p>
          <a:p>
            <a:pPr marL="914400" lvl="0" indent="-457200">
              <a:buFont typeface="+mj-lt"/>
              <a:buAutoNum type="arabicPeriod"/>
            </a:pPr>
            <a:r>
              <a:rPr lang="en-GB" dirty="0">
                <a:solidFill>
                  <a:srgbClr val="0E47A1"/>
                </a:solidFill>
              </a:rPr>
              <a:t>Absolute machine language: </a:t>
            </a:r>
            <a:r>
              <a:rPr lang="en-GB" dirty="0"/>
              <a:t>Absolute machine language program can be placed in a memory location and immediately execute.</a:t>
            </a:r>
            <a:endParaRPr lang="en-US" dirty="0"/>
          </a:p>
          <a:p>
            <a:pPr marL="914400" lvl="0" indent="-457200">
              <a:buFont typeface="+mj-lt"/>
              <a:buAutoNum type="arabicPeriod"/>
            </a:pPr>
            <a:r>
              <a:rPr lang="en-GB" dirty="0" err="1">
                <a:solidFill>
                  <a:srgbClr val="0E47A1"/>
                </a:solidFill>
              </a:rPr>
              <a:t>Relocatable</a:t>
            </a:r>
            <a:r>
              <a:rPr lang="en-GB" dirty="0">
                <a:solidFill>
                  <a:srgbClr val="0E47A1"/>
                </a:solidFill>
              </a:rPr>
              <a:t> machine language: </a:t>
            </a:r>
            <a:r>
              <a:rPr lang="en-GB" dirty="0"/>
              <a:t>The subroutine can be compiled separately. A set of </a:t>
            </a:r>
            <a:r>
              <a:rPr lang="en-GB" dirty="0" err="1"/>
              <a:t>relocatable</a:t>
            </a:r>
            <a:r>
              <a:rPr lang="en-GB" dirty="0"/>
              <a:t> object modules can be linked together and loaded for execution. </a:t>
            </a:r>
            <a:endParaRPr lang="en-US" dirty="0"/>
          </a:p>
          <a:p>
            <a:pPr marL="914400" indent="-457200">
              <a:buFont typeface="+mj-lt"/>
              <a:buAutoNum type="arabicPeriod"/>
            </a:pPr>
            <a:r>
              <a:rPr lang="en-GB" dirty="0">
                <a:solidFill>
                  <a:srgbClr val="0E47A1"/>
                </a:solidFill>
              </a:rPr>
              <a:t>Assembly language: </a:t>
            </a:r>
            <a:r>
              <a:rPr lang="en-GB" dirty="0"/>
              <a:t>Producing an assembly language program as output makes the process of code generation easier, then assembler is require to convert code in binary form.</a:t>
            </a:r>
            <a:endParaRPr lang="en-US" dirty="0"/>
          </a:p>
          <a:p>
            <a:endParaRPr lang="en-US" dirty="0"/>
          </a:p>
        </p:txBody>
      </p:sp>
    </p:spTree>
    <p:extLst>
      <p:ext uri="{BB962C8B-B14F-4D97-AF65-F5344CB8AC3E}">
        <p14:creationId xmlns:p14="http://schemas.microsoft.com/office/powerpoint/2010/main" val="2713259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management</a:t>
            </a:r>
          </a:p>
        </p:txBody>
      </p:sp>
      <p:sp>
        <p:nvSpPr>
          <p:cNvPr id="3" name="Content Placeholder 2"/>
          <p:cNvSpPr>
            <a:spLocks noGrp="1"/>
          </p:cNvSpPr>
          <p:nvPr>
            <p:ph idx="1"/>
          </p:nvPr>
        </p:nvSpPr>
        <p:spPr/>
        <p:txBody>
          <a:bodyPr/>
          <a:lstStyle/>
          <a:p>
            <a:pPr lvl="0"/>
            <a:r>
              <a:rPr lang="en-GB" dirty="0">
                <a:solidFill>
                  <a:srgbClr val="C00000"/>
                </a:solidFill>
              </a:rPr>
              <a:t>Mapping names </a:t>
            </a:r>
            <a:r>
              <a:rPr lang="en-GB" dirty="0"/>
              <a:t>in the source program </a:t>
            </a:r>
            <a:r>
              <a:rPr lang="en-GB" dirty="0">
                <a:solidFill>
                  <a:srgbClr val="C00000"/>
                </a:solidFill>
              </a:rPr>
              <a:t>to addresses of data objects</a:t>
            </a:r>
            <a:r>
              <a:rPr lang="en-GB" dirty="0"/>
              <a:t> in run time memory is done cooperatively by the front end and the code generator. </a:t>
            </a:r>
            <a:endParaRPr lang="en-US" dirty="0"/>
          </a:p>
          <a:p>
            <a:pPr lvl="0"/>
            <a:r>
              <a:rPr lang="en-GB" dirty="0"/>
              <a:t>We assume that a name in a three-address statement refers to a symbol table entry for the name.</a:t>
            </a:r>
            <a:endParaRPr lang="en-US" dirty="0"/>
          </a:p>
          <a:p>
            <a:pPr lvl="0"/>
            <a:r>
              <a:rPr lang="en-GB" dirty="0"/>
              <a:t>From the symbol table information, a relative address can be determined for the name in a data area.</a:t>
            </a:r>
            <a:endParaRPr lang="en-US" dirty="0"/>
          </a:p>
          <a:p>
            <a:endParaRPr lang="en-US" dirty="0"/>
          </a:p>
        </p:txBody>
      </p:sp>
    </p:spTree>
    <p:extLst>
      <p:ext uri="{BB962C8B-B14F-4D97-AF65-F5344CB8AC3E}">
        <p14:creationId xmlns:p14="http://schemas.microsoft.com/office/powerpoint/2010/main" val="2564177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selection</a:t>
            </a:r>
          </a:p>
        </p:txBody>
      </p:sp>
      <p:sp>
        <p:nvSpPr>
          <p:cNvPr id="3" name="Content Placeholder 2"/>
          <p:cNvSpPr>
            <a:spLocks noGrp="1"/>
          </p:cNvSpPr>
          <p:nvPr>
            <p:ph idx="1"/>
          </p:nvPr>
        </p:nvSpPr>
        <p:spPr/>
        <p:txBody>
          <a:bodyPr/>
          <a:lstStyle/>
          <a:p>
            <a:pPr lvl="0"/>
            <a:r>
              <a:rPr lang="en-GB" dirty="0"/>
              <a:t>Example: the sequence of statements</a:t>
            </a:r>
            <a:endParaRPr lang="en-US" dirty="0"/>
          </a:p>
          <a:p>
            <a:pPr marL="0" indent="685800">
              <a:buNone/>
            </a:pPr>
            <a:r>
              <a:rPr lang="en-GB" dirty="0">
                <a:solidFill>
                  <a:srgbClr val="0E47A1"/>
                </a:solidFill>
              </a:rPr>
              <a:t>a := b + c</a:t>
            </a:r>
            <a:endParaRPr lang="en-US" dirty="0">
              <a:solidFill>
                <a:srgbClr val="0E47A1"/>
              </a:solidFill>
            </a:endParaRPr>
          </a:p>
          <a:p>
            <a:pPr marL="0" indent="685800">
              <a:buNone/>
            </a:pPr>
            <a:r>
              <a:rPr lang="en-GB" dirty="0">
                <a:solidFill>
                  <a:srgbClr val="0E47A1"/>
                </a:solidFill>
              </a:rPr>
              <a:t>d := a + e</a:t>
            </a:r>
            <a:endParaRPr lang="en-US" dirty="0">
              <a:solidFill>
                <a:srgbClr val="0E47A1"/>
              </a:solidFill>
            </a:endParaRPr>
          </a:p>
          <a:p>
            <a:r>
              <a:rPr lang="en-GB" dirty="0"/>
              <a:t>would be translated into</a:t>
            </a:r>
            <a:endParaRPr lang="en-US" dirty="0"/>
          </a:p>
          <a:p>
            <a:pPr marL="0" indent="685800">
              <a:buNone/>
            </a:pPr>
            <a:r>
              <a:rPr lang="en-GB" dirty="0"/>
              <a:t>MOV   b, R0</a:t>
            </a:r>
            <a:endParaRPr lang="en-US" dirty="0"/>
          </a:p>
          <a:p>
            <a:pPr marL="0" indent="685800">
              <a:buNone/>
            </a:pPr>
            <a:r>
              <a:rPr lang="en-GB" dirty="0"/>
              <a:t>ADD   c, R0</a:t>
            </a:r>
            <a:endParaRPr lang="en-US" dirty="0"/>
          </a:p>
          <a:p>
            <a:pPr marL="0" indent="685800">
              <a:buNone/>
            </a:pPr>
            <a:r>
              <a:rPr lang="en-GB" dirty="0"/>
              <a:t>MOV   R0, a</a:t>
            </a:r>
            <a:endParaRPr lang="en-US" dirty="0"/>
          </a:p>
          <a:p>
            <a:pPr marL="0" indent="685800">
              <a:buNone/>
            </a:pPr>
            <a:r>
              <a:rPr lang="en-GB" dirty="0">
                <a:solidFill>
                  <a:srgbClr val="C00000"/>
                </a:solidFill>
              </a:rPr>
              <a:t>MOV   a, R0</a:t>
            </a:r>
            <a:endParaRPr lang="en-US" dirty="0">
              <a:solidFill>
                <a:srgbClr val="C00000"/>
              </a:solidFill>
            </a:endParaRPr>
          </a:p>
          <a:p>
            <a:pPr marL="0" indent="685800">
              <a:buNone/>
            </a:pPr>
            <a:r>
              <a:rPr lang="en-GB" dirty="0"/>
              <a:t>ADD   e, R0</a:t>
            </a:r>
            <a:endParaRPr lang="en-US" dirty="0"/>
          </a:p>
          <a:p>
            <a:pPr marL="0" indent="685800">
              <a:buNone/>
            </a:pPr>
            <a:r>
              <a:rPr lang="en-GB" dirty="0"/>
              <a:t>MOV   R0, d</a:t>
            </a:r>
            <a:endParaRPr lang="en-US" dirty="0"/>
          </a:p>
          <a:p>
            <a:pPr lvl="0"/>
            <a:r>
              <a:rPr lang="en-GB" dirty="0"/>
              <a:t>Here the fourth statement is redundant, so we can eliminate that statement.</a:t>
            </a:r>
            <a:endParaRPr lang="en-US" dirty="0"/>
          </a:p>
          <a:p>
            <a:endParaRPr lang="en-US" dirty="0"/>
          </a:p>
        </p:txBody>
      </p:sp>
    </p:spTree>
    <p:extLst>
      <p:ext uri="{BB962C8B-B14F-4D97-AF65-F5344CB8AC3E}">
        <p14:creationId xmlns:p14="http://schemas.microsoft.com/office/powerpoint/2010/main" val="3549913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allocation</a:t>
            </a:r>
          </a:p>
        </p:txBody>
      </p:sp>
      <p:sp>
        <p:nvSpPr>
          <p:cNvPr id="3" name="Content Placeholder 2"/>
          <p:cNvSpPr>
            <a:spLocks noGrp="1"/>
          </p:cNvSpPr>
          <p:nvPr>
            <p:ph idx="1"/>
          </p:nvPr>
        </p:nvSpPr>
        <p:spPr/>
        <p:txBody>
          <a:bodyPr/>
          <a:lstStyle/>
          <a:p>
            <a:pPr lvl="0"/>
            <a:r>
              <a:rPr lang="en-GB" dirty="0"/>
              <a:t>The use of registers is often subdivided into two sub problems:</a:t>
            </a:r>
            <a:endParaRPr lang="en-US" dirty="0"/>
          </a:p>
          <a:p>
            <a:pPr lvl="0"/>
            <a:r>
              <a:rPr lang="en-GB" dirty="0"/>
              <a:t>During </a:t>
            </a:r>
            <a:r>
              <a:rPr lang="en-GB" dirty="0">
                <a:solidFill>
                  <a:srgbClr val="C00000"/>
                </a:solidFill>
              </a:rPr>
              <a:t>register allocation</a:t>
            </a:r>
            <a:r>
              <a:rPr lang="en-GB" dirty="0"/>
              <a:t>, we select the </a:t>
            </a:r>
            <a:r>
              <a:rPr lang="en-GB" dirty="0">
                <a:solidFill>
                  <a:srgbClr val="C00000"/>
                </a:solidFill>
              </a:rPr>
              <a:t>set of variables </a:t>
            </a:r>
            <a:r>
              <a:rPr lang="en-GB" dirty="0"/>
              <a:t>that will reside in registers at a point in the program.</a:t>
            </a:r>
            <a:endParaRPr lang="en-US" dirty="0"/>
          </a:p>
          <a:p>
            <a:pPr lvl="0"/>
            <a:r>
              <a:rPr lang="en-GB" dirty="0"/>
              <a:t>During a subsequent </a:t>
            </a:r>
            <a:r>
              <a:rPr lang="en-GB" dirty="0">
                <a:solidFill>
                  <a:srgbClr val="C00000"/>
                </a:solidFill>
              </a:rPr>
              <a:t>register assignment </a:t>
            </a:r>
            <a:r>
              <a:rPr lang="en-GB" dirty="0"/>
              <a:t>phase, we pick the </a:t>
            </a:r>
            <a:r>
              <a:rPr lang="en-GB" dirty="0">
                <a:solidFill>
                  <a:srgbClr val="C00000"/>
                </a:solidFill>
              </a:rPr>
              <a:t>specific register </a:t>
            </a:r>
            <a:r>
              <a:rPr lang="en-GB" dirty="0"/>
              <a:t>that a variable will reside in.</a:t>
            </a:r>
            <a:endParaRPr lang="en-US" dirty="0"/>
          </a:p>
          <a:p>
            <a:pPr lvl="0"/>
            <a:r>
              <a:rPr lang="en-GB" dirty="0"/>
              <a:t>Finding an optimal assignment of registers to variables is difficult, even with single register value.</a:t>
            </a:r>
            <a:endParaRPr lang="en-US" dirty="0"/>
          </a:p>
          <a:p>
            <a:pPr lvl="0"/>
            <a:r>
              <a:rPr lang="en-GB" dirty="0"/>
              <a:t>Mathematically the problem is </a:t>
            </a:r>
            <a:r>
              <a:rPr lang="en-GB" dirty="0">
                <a:solidFill>
                  <a:srgbClr val="C00000"/>
                </a:solidFill>
              </a:rPr>
              <a:t>NP-complete</a:t>
            </a:r>
            <a:r>
              <a:rPr lang="en-GB" dirty="0"/>
              <a:t>.</a:t>
            </a:r>
            <a:endParaRPr lang="en-US" dirty="0"/>
          </a:p>
          <a:p>
            <a:endParaRPr lang="en-US" dirty="0"/>
          </a:p>
        </p:txBody>
      </p:sp>
    </p:spTree>
    <p:extLst>
      <p:ext uri="{BB962C8B-B14F-4D97-AF65-F5344CB8AC3E}">
        <p14:creationId xmlns:p14="http://schemas.microsoft.com/office/powerpoint/2010/main" val="2456039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Ideo Lecture 16x9 Light Template (2)">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VIdeo Lecture 16x9 Light Template (2)</Template>
  <TotalTime>3570</TotalTime>
  <Words>4183</Words>
  <Application>Microsoft Office PowerPoint</Application>
  <PresentationFormat>Widescreen</PresentationFormat>
  <Paragraphs>756</Paragraphs>
  <Slides>56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56</vt:i4>
      </vt:variant>
    </vt:vector>
  </HeadingPairs>
  <TitlesOfParts>
    <vt:vector size="65" baseType="lpstr">
      <vt:lpstr>Arial</vt:lpstr>
      <vt:lpstr>Cambria Math</vt:lpstr>
      <vt:lpstr>Cambria</vt:lpstr>
      <vt:lpstr>Wingdings</vt:lpstr>
      <vt:lpstr>Roboto Condensed Light</vt:lpstr>
      <vt:lpstr>Roboto Condensed</vt:lpstr>
      <vt:lpstr>Calibri</vt:lpstr>
      <vt:lpstr>Wingdings 3</vt:lpstr>
      <vt:lpstr>VIdeo Lecture 16x9 Light Template (2)</vt:lpstr>
      <vt:lpstr>Unit – 8 Code Generation</vt:lpstr>
      <vt:lpstr>PowerPoint Presentation</vt:lpstr>
      <vt:lpstr>Issues in Code Generation</vt:lpstr>
      <vt:lpstr>Issues in Code Generation</vt:lpstr>
      <vt:lpstr>Input to code generator</vt:lpstr>
      <vt:lpstr>Target program</vt:lpstr>
      <vt:lpstr>Memory management</vt:lpstr>
      <vt:lpstr>Instruction selection</vt:lpstr>
      <vt:lpstr>Register allocation</vt:lpstr>
      <vt:lpstr>Choice of evaluation</vt:lpstr>
      <vt:lpstr>Approaches to code generation </vt:lpstr>
      <vt:lpstr>Target Machine</vt:lpstr>
      <vt:lpstr>Target machine</vt:lpstr>
      <vt:lpstr>Instruction Cost</vt:lpstr>
      <vt:lpstr>Instruction Cost</vt:lpstr>
      <vt:lpstr>Instruction Cost</vt:lpstr>
      <vt:lpstr>Basic Block &amp; Flow Graph</vt:lpstr>
      <vt:lpstr>Basic Blocks</vt:lpstr>
      <vt:lpstr>Algorithm: Partition into basic blocks</vt:lpstr>
      <vt:lpstr>Example: Partition into basic blocks</vt:lpstr>
      <vt:lpstr>Flow Graph</vt:lpstr>
      <vt:lpstr>Transformation on Basic Blocks</vt:lpstr>
      <vt:lpstr>Transformation on Basic Blocks</vt:lpstr>
      <vt:lpstr>Structure Preserving Transformations</vt:lpstr>
      <vt:lpstr>Common sub-expression elimination</vt:lpstr>
      <vt:lpstr>Dead-code elimination</vt:lpstr>
      <vt:lpstr>Renaming of temporary variables</vt:lpstr>
      <vt:lpstr>Interchange of two independent adjacent statements</vt:lpstr>
      <vt:lpstr>Algebraic Transformation</vt:lpstr>
      <vt:lpstr>Next Use Information</vt:lpstr>
      <vt:lpstr>Computing Next Uses</vt:lpstr>
      <vt:lpstr>Storage for Temporary Names</vt:lpstr>
      <vt:lpstr>Register and Address Descriptors</vt:lpstr>
      <vt:lpstr>Register Allocation &amp; Assignment</vt:lpstr>
      <vt:lpstr>Register Allocation &amp; Assignment</vt:lpstr>
      <vt:lpstr>Global Register Allocation</vt:lpstr>
      <vt:lpstr>Usage count</vt:lpstr>
      <vt:lpstr>Register assignment for outer loop</vt:lpstr>
      <vt:lpstr>Register allocation for graph coloring</vt:lpstr>
      <vt:lpstr>DAG Representation of Basic Block</vt:lpstr>
      <vt:lpstr>Algorithm: DAG Construction</vt:lpstr>
      <vt:lpstr>DAG Representation of Basic Block</vt:lpstr>
      <vt:lpstr>Applications of DAG</vt:lpstr>
      <vt:lpstr>Generation of Code from DAGs</vt:lpstr>
      <vt:lpstr>Generation of Code from DAGs</vt:lpstr>
      <vt:lpstr>Rearranging Order</vt:lpstr>
      <vt:lpstr>Example: Rearranging Order</vt:lpstr>
      <vt:lpstr>Algorithm: Heuristic Ordering</vt:lpstr>
      <vt:lpstr>Example: Heuristic Ordering</vt:lpstr>
      <vt:lpstr>Example: Heuristic Ordering</vt:lpstr>
      <vt:lpstr>Example: Heuristic Ordering</vt:lpstr>
      <vt:lpstr>Example: Heuristic Ordering</vt:lpstr>
      <vt:lpstr>Example: Heuristic Ordering</vt:lpstr>
      <vt:lpstr>Labeling Algorithm</vt:lpstr>
      <vt:lpstr>Example: Labeling Algorithm</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Naimish Vadodariya</cp:lastModifiedBy>
  <cp:revision>322</cp:revision>
  <dcterms:created xsi:type="dcterms:W3CDTF">2020-05-01T05:09:15Z</dcterms:created>
  <dcterms:modified xsi:type="dcterms:W3CDTF">2020-09-09T15:22:30Z</dcterms:modified>
</cp:coreProperties>
</file>