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7"/>
  </p:notesMasterIdLst>
  <p:sldIdLst>
    <p:sldId id="372" r:id="rId2"/>
    <p:sldId id="376" r:id="rId3"/>
    <p:sldId id="319" r:id="rId4"/>
    <p:sldId id="387" r:id="rId5"/>
    <p:sldId id="388" r:id="rId6"/>
    <p:sldId id="389" r:id="rId7"/>
    <p:sldId id="390" r:id="rId8"/>
    <p:sldId id="397" r:id="rId9"/>
    <p:sldId id="381" r:id="rId10"/>
    <p:sldId id="391" r:id="rId11"/>
    <p:sldId id="392" r:id="rId12"/>
    <p:sldId id="393" r:id="rId13"/>
    <p:sldId id="394" r:id="rId14"/>
    <p:sldId id="395" r:id="rId15"/>
    <p:sldId id="377" r:id="rId16"/>
  </p:sldIdLst>
  <p:sldSz cx="12192000" cy="6858000"/>
  <p:notesSz cx="6858000" cy="9144000"/>
  <p:embeddedFontLst>
    <p:embeddedFont>
      <p:font typeface="Wingdings 3" panose="05040102010807070707" pitchFamily="18" charset="2"/>
      <p:regular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Roboto Condensed Light" panose="020B0604020202020204" charset="0"/>
      <p:regular r:id="rId32"/>
      <p:italic r:id="rId33"/>
    </p:embeddedFont>
    <p:embeddedFont>
      <p:font typeface="Segoe UI Black" panose="020B0A02040204020203" pitchFamily="34" charset="0"/>
      <p:bold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TrUIuJ5T0q12i7A+jY5RQ==" hashData="TW7tJqCQoiszxgyTfTyJRdDLtiKn6ZpOs+WH7CzGduHgx0nyiqn1VOVjLOD7lSBzIdA0x14r62gTYAiS2A+wL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3A9F5"/>
    <a:srgbClr val="0972C6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Intermediate Code Generation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618595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/>
              <a:t>Intermediate </a:t>
            </a:r>
            <a:r>
              <a:rPr lang="en-US" sz="4800" b="0" dirty="0"/>
              <a:t>C</a:t>
            </a:r>
            <a:r>
              <a:rPr lang="en-US" sz="4800" b="0" dirty="0" smtClean="0"/>
              <a:t>ode Generation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Representation of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are three types of representation used for three address </a:t>
            </a:r>
            <a:r>
              <a:rPr lang="en-US" dirty="0" smtClean="0"/>
              <a:t>code: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600" dirty="0">
                <a:solidFill>
                  <a:srgbClr val="0E47A1"/>
                </a:solidFill>
              </a:rPr>
              <a:t>Quadruples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>
                <a:solidFill>
                  <a:srgbClr val="0E47A1"/>
                </a:solidFill>
              </a:rPr>
              <a:t>Triples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dirty="0">
                <a:solidFill>
                  <a:srgbClr val="0E47A1"/>
                </a:solidFill>
              </a:rPr>
              <a:t>Indirect triples  </a:t>
            </a:r>
          </a:p>
          <a:p>
            <a:r>
              <a:rPr lang="en-US" dirty="0"/>
              <a:t>Ex:	</a:t>
            </a:r>
            <a:r>
              <a:rPr lang="en-US" dirty="0">
                <a:solidFill>
                  <a:srgbClr val="C00000"/>
                </a:solidFill>
              </a:rPr>
              <a:t>x= -a*b + -a*b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1</a:t>
            </a:r>
            <a:r>
              <a:rPr lang="en-US" dirty="0"/>
              <a:t>= - a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2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* b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3</a:t>
            </a:r>
            <a:r>
              <a:rPr lang="en-US" dirty="0"/>
              <a:t>= - a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4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* b</a:t>
            </a:r>
            <a:endParaRPr lang="en-US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baseline="-25000" dirty="0"/>
              <a:t>5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+ t</a:t>
            </a:r>
            <a:r>
              <a:rPr lang="en-US" baseline="-25000" dirty="0"/>
              <a:t>4</a:t>
            </a:r>
            <a:endParaRPr lang="en-US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/>
              <a:t>	x= t</a:t>
            </a:r>
            <a:r>
              <a:rPr lang="en-US" baseline="-25000" dirty="0"/>
              <a:t>5</a:t>
            </a:r>
            <a:endParaRPr lang="en-US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107018" y="3097618"/>
            <a:ext cx="1066800" cy="2667000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6393" y="4126318"/>
            <a:ext cx="259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Three Address Code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quadruple is a structure with at the most four fields such as op, arg1, arg2 and result.</a:t>
            </a:r>
          </a:p>
          <a:p>
            <a:pPr lvl="0"/>
            <a:r>
              <a:rPr lang="en-US" dirty="0"/>
              <a:t>The op field is used to represent the internal code for operator.</a:t>
            </a:r>
          </a:p>
          <a:p>
            <a:pPr lvl="0"/>
            <a:r>
              <a:rPr lang="en-US" dirty="0"/>
              <a:t>The arg1 and arg2 represent the two operands. </a:t>
            </a:r>
          </a:p>
          <a:p>
            <a:r>
              <a:rPr lang="en-US" dirty="0"/>
              <a:t>And result field is used to store the result of an expression.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99240"/>
            <a:ext cx="266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E47A1"/>
                </a:solidFill>
              </a:rPr>
              <a:t>x</a:t>
            </a:r>
            <a:r>
              <a:rPr lang="en-US" sz="2000" dirty="0">
                <a:solidFill>
                  <a:srgbClr val="0E47A1"/>
                </a:solidFill>
              </a:rPr>
              <a:t>= -a*b + -a*b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1</a:t>
            </a:r>
            <a:r>
              <a:rPr lang="en-US" sz="2000" dirty="0"/>
              <a:t>= - a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2</a:t>
            </a:r>
            <a:r>
              <a:rPr lang="en-US" sz="2000" dirty="0"/>
              <a:t> = t</a:t>
            </a:r>
            <a:r>
              <a:rPr lang="en-US" sz="2000" baseline="-25000" dirty="0"/>
              <a:t>1</a:t>
            </a:r>
            <a:r>
              <a:rPr lang="en-US" sz="2000" dirty="0"/>
              <a:t> * 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3</a:t>
            </a:r>
            <a:r>
              <a:rPr lang="en-US" sz="2000" dirty="0"/>
              <a:t>= - a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4</a:t>
            </a:r>
            <a:r>
              <a:rPr lang="en-US" sz="2000" dirty="0"/>
              <a:t> = t</a:t>
            </a:r>
            <a:r>
              <a:rPr lang="en-US" sz="2000" baseline="-25000" dirty="0"/>
              <a:t>3</a:t>
            </a:r>
            <a:r>
              <a:rPr lang="en-US" sz="2000" dirty="0"/>
              <a:t> * b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5</a:t>
            </a:r>
            <a:r>
              <a:rPr lang="en-US" sz="2000" dirty="0"/>
              <a:t> = t</a:t>
            </a:r>
            <a:r>
              <a:rPr lang="en-US" sz="2000" baseline="-25000" dirty="0"/>
              <a:t>2</a:t>
            </a:r>
            <a:r>
              <a:rPr lang="en-US" sz="2000" dirty="0"/>
              <a:t> + t</a:t>
            </a:r>
            <a:r>
              <a:rPr lang="en-US" sz="2000" baseline="-25000" dirty="0"/>
              <a:t>4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x= t</a:t>
            </a:r>
            <a:r>
              <a:rPr lang="en-US" sz="2000" baseline="-25000" dirty="0"/>
              <a:t>5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894172"/>
              </p:ext>
            </p:extLst>
          </p:nvPr>
        </p:nvGraphicFramePr>
        <p:xfrm>
          <a:off x="4281078" y="3566586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65717"/>
              </p:ext>
            </p:extLst>
          </p:nvPr>
        </p:nvGraphicFramePr>
        <p:xfrm>
          <a:off x="4281078" y="3932346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01410"/>
              </p:ext>
            </p:extLst>
          </p:nvPr>
        </p:nvGraphicFramePr>
        <p:xfrm>
          <a:off x="4281078" y="4298106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8025"/>
              </p:ext>
            </p:extLst>
          </p:nvPr>
        </p:nvGraphicFramePr>
        <p:xfrm>
          <a:off x="4281077" y="4669580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35527"/>
              </p:ext>
            </p:extLst>
          </p:nvPr>
        </p:nvGraphicFramePr>
        <p:xfrm>
          <a:off x="4281077" y="5035340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448181"/>
              </p:ext>
            </p:extLst>
          </p:nvPr>
        </p:nvGraphicFramePr>
        <p:xfrm>
          <a:off x="4281077" y="5401100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21795"/>
              </p:ext>
            </p:extLst>
          </p:nvPr>
        </p:nvGraphicFramePr>
        <p:xfrm>
          <a:off x="4281077" y="5766860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085907" y="3118883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Quadruple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7794" y="3966635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7620" y="3946867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8701" y="3970679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24051" y="4332395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53877" y="4312627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34958" y="4336439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11580" y="434079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24051" y="4704735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53877" y="4684967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34958" y="4708779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23982" y="5070469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1769" y="506561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77753" y="5074513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4375" y="507886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81187" y="5437759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96741" y="541799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3534" y="5441803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97292" y="544615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9762" y="5803519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96740" y="578375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63533" y="5807563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0993" y="2892659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74" y="880212"/>
            <a:ext cx="11929641" cy="5590565"/>
          </a:xfrm>
        </p:spPr>
        <p:txBody>
          <a:bodyPr/>
          <a:lstStyle/>
          <a:p>
            <a:pPr lvl="0"/>
            <a:r>
              <a:rPr lang="en-US" dirty="0"/>
              <a:t>To avoid entering temporary names into the symbol table, we might refer a temporary value by the position of the statement that computes it.</a:t>
            </a:r>
          </a:p>
          <a:p>
            <a:pPr lvl="0"/>
            <a:r>
              <a:rPr lang="en-US" dirty="0"/>
              <a:t>If we do so, three address statements can be represented by records with only three fields: op, arg1 and arg2.</a:t>
            </a:r>
          </a:p>
          <a:p>
            <a:endParaRPr lang="en-US" dirty="0"/>
          </a:p>
        </p:txBody>
      </p:sp>
      <p:graphicFrame>
        <p:nvGraphicFramePr>
          <p:cNvPr id="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589720"/>
              </p:ext>
            </p:extLst>
          </p:nvPr>
        </p:nvGraphicFramePr>
        <p:xfrm>
          <a:off x="6204097" y="349411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01847"/>
              </p:ext>
            </p:extLst>
          </p:nvPr>
        </p:nvGraphicFramePr>
        <p:xfrm>
          <a:off x="979640" y="356491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543355"/>
              </p:ext>
            </p:extLst>
          </p:nvPr>
        </p:nvGraphicFramePr>
        <p:xfrm>
          <a:off x="979640" y="393067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74821"/>
              </p:ext>
            </p:extLst>
          </p:nvPr>
        </p:nvGraphicFramePr>
        <p:xfrm>
          <a:off x="979640" y="429643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435630"/>
              </p:ext>
            </p:extLst>
          </p:nvPr>
        </p:nvGraphicFramePr>
        <p:xfrm>
          <a:off x="979639" y="4667909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0086"/>
              </p:ext>
            </p:extLst>
          </p:nvPr>
        </p:nvGraphicFramePr>
        <p:xfrm>
          <a:off x="979639" y="5033669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3539"/>
              </p:ext>
            </p:extLst>
          </p:nvPr>
        </p:nvGraphicFramePr>
        <p:xfrm>
          <a:off x="979639" y="5399429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09668"/>
              </p:ext>
            </p:extLst>
          </p:nvPr>
        </p:nvGraphicFramePr>
        <p:xfrm>
          <a:off x="979639" y="5765189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335548"/>
              </p:ext>
            </p:extLst>
          </p:nvPr>
        </p:nvGraphicFramePr>
        <p:xfrm>
          <a:off x="6204096" y="386495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252897"/>
              </p:ext>
            </p:extLst>
          </p:nvPr>
        </p:nvGraphicFramePr>
        <p:xfrm>
          <a:off x="6204096" y="423579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925175"/>
              </p:ext>
            </p:extLst>
          </p:nvPr>
        </p:nvGraphicFramePr>
        <p:xfrm>
          <a:off x="6204096" y="460663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398373"/>
              </p:ext>
            </p:extLst>
          </p:nvPr>
        </p:nvGraphicFramePr>
        <p:xfrm>
          <a:off x="6204096" y="497747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028900"/>
              </p:ext>
            </p:extLst>
          </p:nvPr>
        </p:nvGraphicFramePr>
        <p:xfrm>
          <a:off x="6204096" y="534831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6434"/>
              </p:ext>
            </p:extLst>
          </p:nvPr>
        </p:nvGraphicFramePr>
        <p:xfrm>
          <a:off x="6204095" y="5719151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723827" y="3088597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Quadruple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4446" y="3071512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Triple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0849" y="3906742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86388" y="388697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9379" y="4287550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00676" y="4267782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10065" y="4245513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70849" y="4659314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86388" y="4639546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9379" y="5042435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00676" y="5022667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10065" y="500039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75613" y="5411482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34016" y="539171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43405" y="5369445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70849" y="5779477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29252" y="5759709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38641" y="573744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0993" y="2892659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Triple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the indirect triple representation the listing of triples has been done. And listing pointers are used instead of using statement.</a:t>
            </a:r>
          </a:p>
          <a:p>
            <a:pPr lvl="0"/>
            <a:r>
              <a:rPr lang="en-US" dirty="0"/>
              <a:t>This implementation is called indirect triples.</a:t>
            </a:r>
          </a:p>
          <a:p>
            <a:endParaRPr lang="en-US" dirty="0"/>
          </a:p>
        </p:txBody>
      </p:sp>
      <p:graphicFrame>
        <p:nvGraphicFramePr>
          <p:cNvPr id="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953218"/>
              </p:ext>
            </p:extLst>
          </p:nvPr>
        </p:nvGraphicFramePr>
        <p:xfrm>
          <a:off x="6204098" y="353664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82798"/>
              </p:ext>
            </p:extLst>
          </p:nvPr>
        </p:nvGraphicFramePr>
        <p:xfrm>
          <a:off x="4194348" y="392179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(14)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5011"/>
              </p:ext>
            </p:extLst>
          </p:nvPr>
        </p:nvGraphicFramePr>
        <p:xfrm>
          <a:off x="6204097" y="390748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48725"/>
              </p:ext>
            </p:extLst>
          </p:nvPr>
        </p:nvGraphicFramePr>
        <p:xfrm>
          <a:off x="6204097" y="427832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391909"/>
              </p:ext>
            </p:extLst>
          </p:nvPr>
        </p:nvGraphicFramePr>
        <p:xfrm>
          <a:off x="6204097" y="464916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943349"/>
              </p:ext>
            </p:extLst>
          </p:nvPr>
        </p:nvGraphicFramePr>
        <p:xfrm>
          <a:off x="6204097" y="502000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(16)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110168"/>
              </p:ext>
            </p:extLst>
          </p:nvPr>
        </p:nvGraphicFramePr>
        <p:xfrm>
          <a:off x="6204097" y="539084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(17)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41920"/>
              </p:ext>
            </p:extLst>
          </p:nvPr>
        </p:nvGraphicFramePr>
        <p:xfrm>
          <a:off x="6204096" y="5761683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(18)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419456"/>
              </p:ext>
            </p:extLst>
          </p:nvPr>
        </p:nvGraphicFramePr>
        <p:xfrm>
          <a:off x="4194348" y="355603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Statement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21315"/>
              </p:ext>
            </p:extLst>
          </p:nvPr>
        </p:nvGraphicFramePr>
        <p:xfrm>
          <a:off x="4194340" y="428755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(15)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4949"/>
              </p:ext>
            </p:extLst>
          </p:nvPr>
        </p:nvGraphicFramePr>
        <p:xfrm>
          <a:off x="4194341" y="465331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(16)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794101"/>
              </p:ext>
            </p:extLst>
          </p:nvPr>
        </p:nvGraphicFramePr>
        <p:xfrm>
          <a:off x="4194340" y="501907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(17)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386965"/>
              </p:ext>
            </p:extLst>
          </p:nvPr>
        </p:nvGraphicFramePr>
        <p:xfrm>
          <a:off x="4194332" y="538483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(18)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4304"/>
              </p:ext>
            </p:extLst>
          </p:nvPr>
        </p:nvGraphicFramePr>
        <p:xfrm>
          <a:off x="4194333" y="5750590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(19)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300498"/>
              </p:ext>
            </p:extLst>
          </p:nvPr>
        </p:nvGraphicFramePr>
        <p:xfrm>
          <a:off x="955830" y="355095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262343"/>
              </p:ext>
            </p:extLst>
          </p:nvPr>
        </p:nvGraphicFramePr>
        <p:xfrm>
          <a:off x="955829" y="392179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781765"/>
              </p:ext>
            </p:extLst>
          </p:nvPr>
        </p:nvGraphicFramePr>
        <p:xfrm>
          <a:off x="955829" y="429263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616152"/>
              </p:ext>
            </p:extLst>
          </p:nvPr>
        </p:nvGraphicFramePr>
        <p:xfrm>
          <a:off x="955829" y="466347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03718"/>
              </p:ext>
            </p:extLst>
          </p:nvPr>
        </p:nvGraphicFramePr>
        <p:xfrm>
          <a:off x="955829" y="503431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916322"/>
              </p:ext>
            </p:extLst>
          </p:nvPr>
        </p:nvGraphicFramePr>
        <p:xfrm>
          <a:off x="955829" y="540515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8409"/>
              </p:ext>
            </p:extLst>
          </p:nvPr>
        </p:nvGraphicFramePr>
        <p:xfrm>
          <a:off x="955828" y="5775990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756298" y="3032127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Indirect Triple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598" y="3027047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Triple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0677" y="431031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00677" y="505199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00677" y="5419935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79806" y="542848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79806" y="579587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7362" y="2616212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quadruple, triple and indirect triple for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-(a*b)+(</a:t>
            </a:r>
            <a:r>
              <a:rPr lang="en-US" dirty="0" err="1">
                <a:solidFill>
                  <a:srgbClr val="0E47A1"/>
                </a:solidFill>
              </a:rPr>
              <a:t>c+d</a:t>
            </a:r>
            <a:r>
              <a:rPr lang="en-US" dirty="0">
                <a:solidFill>
                  <a:srgbClr val="0E47A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a*-(</a:t>
            </a:r>
            <a:r>
              <a:rPr lang="en-US" dirty="0" err="1">
                <a:solidFill>
                  <a:srgbClr val="0E47A1"/>
                </a:solidFill>
              </a:rPr>
              <a:t>b+c</a:t>
            </a:r>
            <a:r>
              <a:rPr lang="en-US" dirty="0">
                <a:solidFill>
                  <a:srgbClr val="0E47A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x=(</a:t>
            </a:r>
            <a:r>
              <a:rPr lang="en-US" dirty="0" err="1">
                <a:solidFill>
                  <a:srgbClr val="0E47A1"/>
                </a:solidFill>
              </a:rPr>
              <a:t>a+b</a:t>
            </a:r>
            <a:r>
              <a:rPr lang="en-US" dirty="0">
                <a:solidFill>
                  <a:srgbClr val="0E47A1"/>
                </a:solidFill>
              </a:rPr>
              <a:t>*c)^(d*e)+f*</a:t>
            </a:r>
            <a:r>
              <a:rPr lang="en-US" dirty="0" err="1">
                <a:solidFill>
                  <a:srgbClr val="0E47A1"/>
                </a:solidFill>
              </a:rPr>
              <a:t>g^h</a:t>
            </a:r>
            <a:endParaRPr lang="en-US" dirty="0">
              <a:solidFill>
                <a:srgbClr val="0E47A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0E47A1"/>
                </a:solidFill>
              </a:rPr>
              <a:t>g+a</a:t>
            </a:r>
            <a:r>
              <a:rPr lang="en-US" dirty="0">
                <a:solidFill>
                  <a:srgbClr val="0E47A1"/>
                </a:solidFill>
              </a:rPr>
              <a:t>*(b-c)+(x-y)*d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Different intermediate forms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Different representation of Three Address code 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intermediate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intermediate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smtClean="0"/>
              <a:t>Different forms of intermediate code are:</a:t>
            </a:r>
            <a:endParaRPr lang="en-US" b="1" dirty="0"/>
          </a:p>
          <a:p>
            <a:pPr marL="914400" indent="-457200" algn="just">
              <a:buFont typeface="+mj-lt"/>
              <a:buAutoNum type="arabicPeriod"/>
            </a:pPr>
            <a:endParaRPr lang="en-US" dirty="0" smtClean="0">
              <a:solidFill>
                <a:srgbClr val="0E47A1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Abstract syntax tree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Postfix notation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Three address code</a:t>
            </a:r>
          </a:p>
          <a:p>
            <a:pPr marL="0" indent="0" algn="just">
              <a:buNone/>
            </a:pPr>
            <a:endParaRPr lang="en-US" dirty="0">
              <a:solidFill>
                <a:srgbClr val="0E47A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10300" y="17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8140" y="1531691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&amp;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syntax tree depicts the natural hierarchical structure of a source program. </a:t>
            </a:r>
          </a:p>
          <a:p>
            <a:pPr lvl="0"/>
            <a:r>
              <a:rPr lang="en-US" dirty="0"/>
              <a:t>A DAG (Directed Acyclic Graph) gives the same information but in a more </a:t>
            </a:r>
            <a:r>
              <a:rPr lang="en-US" dirty="0">
                <a:solidFill>
                  <a:srgbClr val="C00000"/>
                </a:solidFill>
              </a:rPr>
              <a:t>compact </a:t>
            </a:r>
            <a:r>
              <a:rPr lang="en-US" dirty="0"/>
              <a:t>way because </a:t>
            </a:r>
            <a:r>
              <a:rPr lang="en-US" dirty="0">
                <a:solidFill>
                  <a:srgbClr val="C00000"/>
                </a:solidFill>
              </a:rPr>
              <a:t>common sub-expressions </a:t>
            </a:r>
            <a:r>
              <a:rPr lang="en-US" dirty="0"/>
              <a:t>are identified.</a:t>
            </a:r>
          </a:p>
          <a:p>
            <a:pPr lvl="0"/>
            <a:r>
              <a:rPr lang="en-US" dirty="0"/>
              <a:t>Ex: </a:t>
            </a:r>
            <a:r>
              <a:rPr lang="en-US" dirty="0" smtClean="0"/>
              <a:t>a=b*-</a:t>
            </a:r>
            <a:r>
              <a:rPr lang="en-US" dirty="0" err="1"/>
              <a:t>c+b</a:t>
            </a:r>
            <a:r>
              <a:rPr lang="en-US" dirty="0"/>
              <a:t>*-c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87937" y="3337550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>
            <a:off x="2461737" y="3627241"/>
            <a:ext cx="684870" cy="541431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 flipH="1">
            <a:off x="1664935" y="3636296"/>
            <a:ext cx="672871" cy="520484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12662" y="4232980"/>
            <a:ext cx="876300" cy="31647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2109029" y="5410200"/>
            <a:ext cx="0" cy="75665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1510206" y="5967412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c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22590" y="4511020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20415" y="4511020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66595" y="508892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68150" y="5028636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</a:rPr>
              <a:t>minus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810581" y="4235792"/>
            <a:ext cx="876300" cy="304606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15" name="AutoShape 10"/>
          <p:cNvCxnSpPr>
            <a:cxnSpLocks noChangeShapeType="1"/>
          </p:cNvCxnSpPr>
          <p:nvPr/>
        </p:nvCxnSpPr>
        <p:spPr bwMode="auto">
          <a:xfrm>
            <a:off x="3806948" y="5401145"/>
            <a:ext cx="0" cy="75665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3208125" y="5958357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720509" y="4501965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18334" y="4501965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264514" y="5079874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66069" y="5019581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uminus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21" name="AutoShape 11"/>
          <p:cNvCxnSpPr>
            <a:cxnSpLocks noChangeShapeType="1"/>
          </p:cNvCxnSpPr>
          <p:nvPr/>
        </p:nvCxnSpPr>
        <p:spPr bwMode="auto">
          <a:xfrm flipH="1">
            <a:off x="2508736" y="3167795"/>
            <a:ext cx="446594" cy="33740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"/>
          <p:cNvCxnSpPr>
            <a:cxnSpLocks noChangeShapeType="1"/>
          </p:cNvCxnSpPr>
          <p:nvPr/>
        </p:nvCxnSpPr>
        <p:spPr bwMode="auto">
          <a:xfrm>
            <a:off x="3149164" y="3167795"/>
            <a:ext cx="453187" cy="426447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50009" y="2845228"/>
            <a:ext cx="1038225" cy="26983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19073" y="354657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j-lt"/>
              </a:rPr>
              <a:t>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52041" y="4180596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26" name="AutoShape 10"/>
          <p:cNvCxnSpPr>
            <a:cxnSpLocks noChangeShapeType="1"/>
          </p:cNvCxnSpPr>
          <p:nvPr/>
        </p:nvCxnSpPr>
        <p:spPr bwMode="auto">
          <a:xfrm>
            <a:off x="7448408" y="5422124"/>
            <a:ext cx="0" cy="75665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849585" y="597933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361969" y="4522944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59794" y="4522944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905974" y="5100853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907529" y="5040560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uminus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379705" y="3464752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AutoShape 11"/>
          <p:cNvCxnSpPr>
            <a:cxnSpLocks noChangeShapeType="1"/>
          </p:cNvCxnSpPr>
          <p:nvPr/>
        </p:nvCxnSpPr>
        <p:spPr bwMode="auto">
          <a:xfrm flipH="1">
            <a:off x="6918199" y="3192649"/>
            <a:ext cx="446594" cy="33740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0"/>
          <p:cNvCxnSpPr>
            <a:cxnSpLocks noChangeShapeType="1"/>
          </p:cNvCxnSpPr>
          <p:nvPr/>
        </p:nvCxnSpPr>
        <p:spPr bwMode="auto">
          <a:xfrm>
            <a:off x="7558627" y="3192649"/>
            <a:ext cx="453187" cy="426447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59472" y="2870082"/>
            <a:ext cx="1038225" cy="26983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459671" y="3594242"/>
            <a:ext cx="1197646" cy="36375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j-lt"/>
              </a:rPr>
              <a:t>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32400000" flipV="1">
            <a:off x="6763012" y="3623339"/>
            <a:ext cx="12700" cy="82296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43200000" flipV="1">
            <a:off x="6996799" y="3647157"/>
            <a:ext cx="12700" cy="82296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62236" y="4215765"/>
            <a:ext cx="1637187" cy="2194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98850" y="4209214"/>
            <a:ext cx="1637187" cy="2194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405771" y="5209971"/>
            <a:ext cx="1500203" cy="139388"/>
          </a:xfrm>
          <a:prstGeom prst="rightArrow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79932" y="6028969"/>
            <a:ext cx="2176997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Syntax Tree</a:t>
            </a:r>
            <a:endParaRPr lang="en-US" b="1" dirty="0">
              <a:solidFill>
                <a:srgbClr val="0E47A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09323" y="6028969"/>
            <a:ext cx="2176997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E47A1"/>
                </a:solidFill>
              </a:rPr>
              <a:t>DAG</a:t>
            </a:r>
            <a:endParaRPr lang="en-US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Postfix notation is a linearization of a syntax tree.</a:t>
            </a:r>
          </a:p>
          <a:p>
            <a:pPr lvl="0"/>
            <a:r>
              <a:rPr lang="en-US" dirty="0"/>
              <a:t>In postfix notation the operands occurs first and then operators are arranged.</a:t>
            </a:r>
          </a:p>
          <a:p>
            <a:r>
              <a:rPr lang="en-US" dirty="0"/>
              <a:t>Ex: </a:t>
            </a:r>
            <a:r>
              <a:rPr lang="en-US" b="1" dirty="0">
                <a:solidFill>
                  <a:srgbClr val="0E47A1"/>
                </a:solidFill>
              </a:rPr>
              <a:t>(A + B) * (C + D</a:t>
            </a:r>
            <a:r>
              <a:rPr lang="en-US" b="1" dirty="0" smtClean="0">
                <a:solidFill>
                  <a:srgbClr val="0E47A1"/>
                </a:solidFill>
              </a:rPr>
              <a:t>)</a:t>
            </a:r>
          </a:p>
          <a:p>
            <a:endParaRPr lang="en-US" b="1" dirty="0">
              <a:solidFill>
                <a:srgbClr val="0E47A1"/>
              </a:solidFill>
            </a:endParaRPr>
          </a:p>
          <a:p>
            <a:endParaRPr lang="en-US" b="1" dirty="0" smtClean="0">
              <a:solidFill>
                <a:srgbClr val="0E47A1"/>
              </a:solidFill>
            </a:endParaRPr>
          </a:p>
          <a:p>
            <a:endParaRPr lang="en-US" b="1" dirty="0">
              <a:solidFill>
                <a:srgbClr val="0E47A1"/>
              </a:solidFill>
            </a:endParaRPr>
          </a:p>
          <a:p>
            <a:r>
              <a:rPr lang="en-US" dirty="0"/>
              <a:t>Ex: </a:t>
            </a:r>
            <a:r>
              <a:rPr lang="en-US" b="1" dirty="0">
                <a:solidFill>
                  <a:srgbClr val="0E47A1"/>
                </a:solidFill>
              </a:rPr>
              <a:t>(A + B) * </a:t>
            </a:r>
            <a:r>
              <a:rPr lang="en-US" b="1" dirty="0" smtClean="0">
                <a:solidFill>
                  <a:srgbClr val="0E47A1"/>
                </a:solidFill>
              </a:rPr>
              <a:t>C</a:t>
            </a:r>
            <a:endParaRPr lang="en-US" b="1" dirty="0">
              <a:solidFill>
                <a:srgbClr val="0E47A1"/>
              </a:solidFill>
            </a:endParaRPr>
          </a:p>
          <a:p>
            <a:endParaRPr lang="en-US" b="1" dirty="0">
              <a:solidFill>
                <a:srgbClr val="0E47A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b="1" dirty="0" smtClean="0">
                <a:solidFill>
                  <a:srgbClr val="0E47A1"/>
                </a:solidFill>
              </a:rPr>
              <a:t>(A * B) </a:t>
            </a:r>
            <a:r>
              <a:rPr lang="en-US" b="1" dirty="0">
                <a:solidFill>
                  <a:srgbClr val="0E47A1"/>
                </a:solidFill>
              </a:rPr>
              <a:t>+ </a:t>
            </a:r>
            <a:r>
              <a:rPr lang="en-US" b="1" dirty="0" smtClean="0">
                <a:solidFill>
                  <a:srgbClr val="0E47A1"/>
                </a:solidFill>
              </a:rPr>
              <a:t>(C </a:t>
            </a:r>
            <a:r>
              <a:rPr lang="en-US" b="1" dirty="0">
                <a:solidFill>
                  <a:srgbClr val="0E47A1"/>
                </a:solidFill>
              </a:rPr>
              <a:t>* </a:t>
            </a:r>
            <a:r>
              <a:rPr lang="en-US" b="1" dirty="0" smtClean="0">
                <a:solidFill>
                  <a:srgbClr val="0E47A1"/>
                </a:solidFill>
              </a:rPr>
              <a:t>D)</a:t>
            </a:r>
            <a:endParaRPr lang="en-US" b="1" dirty="0">
              <a:solidFill>
                <a:srgbClr val="0E47A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2320" y="2476356"/>
            <a:ext cx="4953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E47A1"/>
                </a:solidFill>
              </a:rPr>
              <a:t>Postfix notation: </a:t>
            </a:r>
            <a:r>
              <a:rPr lang="en-US" sz="2800" b="1" dirty="0" smtClean="0">
                <a:solidFill>
                  <a:srgbClr val="C00000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B + C D + *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8985" y="4089268"/>
            <a:ext cx="4953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E47A1"/>
                </a:solidFill>
              </a:rPr>
              <a:t>Postfix notation: </a:t>
            </a:r>
            <a:r>
              <a:rPr lang="en-US" sz="2800" b="1" dirty="0" smtClean="0">
                <a:solidFill>
                  <a:srgbClr val="C00000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B + </a:t>
            </a:r>
            <a:r>
              <a:rPr lang="en-US" sz="2800" b="1" dirty="0" smtClean="0">
                <a:solidFill>
                  <a:srgbClr val="C00000"/>
                </a:solidFill>
              </a:rPr>
              <a:t>C 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2320" y="5463409"/>
            <a:ext cx="4953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E47A1"/>
                </a:solidFill>
              </a:rPr>
              <a:t>Postfix notation: </a:t>
            </a:r>
            <a:r>
              <a:rPr lang="en-US" sz="2800" b="1" dirty="0" smtClean="0">
                <a:solidFill>
                  <a:srgbClr val="C00000"/>
                </a:solidFill>
              </a:rPr>
              <a:t>A B * C D * +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Three address code is a sequence of statements of the general form, 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rgbClr val="0E47A1"/>
                </a:solidFill>
              </a:rPr>
              <a:t>a:= b op c</a:t>
            </a:r>
          </a:p>
          <a:p>
            <a:pPr lvl="0"/>
            <a:r>
              <a:rPr lang="en-US" dirty="0"/>
              <a:t>Where </a:t>
            </a:r>
            <a:r>
              <a:rPr lang="en-US" dirty="0">
                <a:solidFill>
                  <a:srgbClr val="0E47A1"/>
                </a:solidFill>
              </a:rPr>
              <a:t>a, b </a:t>
            </a:r>
            <a:r>
              <a:rPr lang="en-US" dirty="0"/>
              <a:t>or </a:t>
            </a:r>
            <a:r>
              <a:rPr lang="en-US" dirty="0">
                <a:solidFill>
                  <a:srgbClr val="0E47A1"/>
                </a:solidFill>
              </a:rPr>
              <a:t>c</a:t>
            </a:r>
            <a:r>
              <a:rPr lang="en-US" dirty="0"/>
              <a:t> are the operands that can be names or constants and </a:t>
            </a:r>
            <a:r>
              <a:rPr lang="en-US" dirty="0">
                <a:solidFill>
                  <a:srgbClr val="0E47A1"/>
                </a:solidFill>
              </a:rPr>
              <a:t>op</a:t>
            </a:r>
            <a:r>
              <a:rPr lang="en-US" dirty="0"/>
              <a:t> stands for any operator.</a:t>
            </a:r>
          </a:p>
          <a:p>
            <a:r>
              <a:rPr lang="en-US" dirty="0">
                <a:solidFill>
                  <a:srgbClr val="0E47A1"/>
                </a:solidFill>
              </a:rPr>
              <a:t>Example: a = b + c + d </a:t>
            </a:r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b+c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t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=t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+d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a= t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Here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 are the temporary names generated by the compiler. </a:t>
            </a:r>
          </a:p>
          <a:p>
            <a:pPr lvl="0"/>
            <a:r>
              <a:rPr lang="en-US" dirty="0"/>
              <a:t>There are </a:t>
            </a:r>
            <a:r>
              <a:rPr lang="en-US" dirty="0">
                <a:solidFill>
                  <a:srgbClr val="0E47A1"/>
                </a:solidFill>
              </a:rPr>
              <a:t>at most three addresses allowed </a:t>
            </a:r>
            <a:r>
              <a:rPr lang="en-US" dirty="0"/>
              <a:t>(two for operands and one for result). Hence, this representation is called three-address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936" y="3292497"/>
            <a:ext cx="745742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E47A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Part </a:t>
            </a:r>
            <a:r>
              <a:rPr lang="en-US" sz="3200" dirty="0" smtClean="0">
                <a:solidFill>
                  <a:srgbClr val="0E47A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endParaRPr lang="en-US" sz="3200" dirty="0">
              <a:solidFill>
                <a:srgbClr val="0E47A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 smtClean="0">
                <a:solidFill>
                  <a:srgbClr val="0E47A1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Different representation of three address code </a:t>
            </a:r>
          </a:p>
          <a:p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Segoe UI Black" panose="020B0A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83338" y="3586355"/>
            <a:ext cx="6347018" cy="0"/>
          </a:xfrm>
          <a:prstGeom prst="line">
            <a:avLst/>
          </a:prstGeom>
          <a:ln w="1905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572936" y="1345711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800" b="0" dirty="0"/>
              <a:t>Intermediate Code Generation</a:t>
            </a:r>
            <a:endParaRPr lang="en-US" sz="44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42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Representation of Three Address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3522</TotalTime>
  <Words>798</Words>
  <Application>Microsoft Office PowerPoint</Application>
  <PresentationFormat>Widescreen</PresentationFormat>
  <Paragraphs>278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Wingdings 3</vt:lpstr>
      <vt:lpstr>Roboto Condensed</vt:lpstr>
      <vt:lpstr>Calibri</vt:lpstr>
      <vt:lpstr>Palatino Linotype</vt:lpstr>
      <vt:lpstr>Wingdings 2</vt:lpstr>
      <vt:lpstr>Wingdings</vt:lpstr>
      <vt:lpstr>Roboto Condensed Light</vt:lpstr>
      <vt:lpstr>Segoe UI Black</vt:lpstr>
      <vt:lpstr>Arial</vt:lpstr>
      <vt:lpstr>VIdeo Lecture 16x9 Light Template (2)</vt:lpstr>
      <vt:lpstr>Unit – 5 Intermediate Code Generation</vt:lpstr>
      <vt:lpstr>PowerPoint Presentation</vt:lpstr>
      <vt:lpstr>Different intermediate forms</vt:lpstr>
      <vt:lpstr>Different intermediate forms</vt:lpstr>
      <vt:lpstr>Abstract syntax tree &amp; DAG</vt:lpstr>
      <vt:lpstr>Postfix Notation</vt:lpstr>
      <vt:lpstr>Three address code</vt:lpstr>
      <vt:lpstr>PowerPoint Presentation</vt:lpstr>
      <vt:lpstr>Different Representation of Three Address Code</vt:lpstr>
      <vt:lpstr>Different Representation of Three Address Code</vt:lpstr>
      <vt:lpstr>Quadruple</vt:lpstr>
      <vt:lpstr>Triple</vt:lpstr>
      <vt:lpstr>Indirect Triple</vt:lpstr>
      <vt:lpstr>Exercise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310</cp:revision>
  <dcterms:created xsi:type="dcterms:W3CDTF">2020-05-01T05:09:15Z</dcterms:created>
  <dcterms:modified xsi:type="dcterms:W3CDTF">2020-12-04T07:25:41Z</dcterms:modified>
</cp:coreProperties>
</file>