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51"/>
  </p:notesMasterIdLst>
  <p:sldIdLst>
    <p:sldId id="372" r:id="rId2"/>
    <p:sldId id="376" r:id="rId3"/>
    <p:sldId id="383" r:id="rId4"/>
    <p:sldId id="384" r:id="rId5"/>
    <p:sldId id="385" r:id="rId6"/>
    <p:sldId id="386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54" r:id="rId18"/>
    <p:sldId id="355" r:id="rId19"/>
    <p:sldId id="326" r:id="rId20"/>
    <p:sldId id="357" r:id="rId21"/>
    <p:sldId id="328" r:id="rId22"/>
    <p:sldId id="358" r:id="rId23"/>
    <p:sldId id="330" r:id="rId24"/>
    <p:sldId id="359" r:id="rId25"/>
    <p:sldId id="332" r:id="rId26"/>
    <p:sldId id="360" r:id="rId27"/>
    <p:sldId id="334" r:id="rId28"/>
    <p:sldId id="335" r:id="rId29"/>
    <p:sldId id="336" r:id="rId30"/>
    <p:sldId id="375" r:id="rId31"/>
    <p:sldId id="373" r:id="rId32"/>
    <p:sldId id="337" r:id="rId33"/>
    <p:sldId id="338" r:id="rId34"/>
    <p:sldId id="361" r:id="rId35"/>
    <p:sldId id="364" r:id="rId36"/>
    <p:sldId id="365" r:id="rId37"/>
    <p:sldId id="366" r:id="rId38"/>
    <p:sldId id="367" r:id="rId39"/>
    <p:sldId id="347" r:id="rId40"/>
    <p:sldId id="348" r:id="rId41"/>
    <p:sldId id="349" r:id="rId42"/>
    <p:sldId id="350" r:id="rId43"/>
    <p:sldId id="351" r:id="rId44"/>
    <p:sldId id="352" r:id="rId45"/>
    <p:sldId id="388" r:id="rId46"/>
    <p:sldId id="389" r:id="rId47"/>
    <p:sldId id="390" r:id="rId48"/>
    <p:sldId id="382" r:id="rId49"/>
    <p:sldId id="377" r:id="rId50"/>
  </p:sldIdLst>
  <p:sldSz cx="12192000" cy="6858000"/>
  <p:notesSz cx="6858000" cy="9144000"/>
  <p:embeddedFontLst>
    <p:embeddedFont>
      <p:font typeface="Roboto Condensed Light" panose="02000000000000000000" pitchFamily="2" charset="0"/>
      <p:regular r:id="rId52"/>
      <p:italic r:id="rId53"/>
    </p:embeddedFont>
    <p:embeddedFont>
      <p:font typeface="Roboto Condensed" panose="02000000000000000000" pitchFamily="2" charset="0"/>
      <p:regular r:id="rId54"/>
      <p:bold r:id="rId55"/>
      <p:italic r:id="rId56"/>
      <p:boldItalic r:id="rId57"/>
    </p:embeddedFont>
    <p:embeddedFont>
      <p:font typeface="Wingdings 3" panose="05040102010807070707" pitchFamily="18" charset="2"/>
      <p:regular r:id="rId58"/>
    </p:embeddedFont>
    <p:embeddedFont>
      <p:font typeface="Segoe UI Black" panose="020B0A02040204020203" pitchFamily="34" charset="0"/>
      <p:bold r:id="rId59"/>
      <p:boldItalic r:id="rId60"/>
    </p:embeddedFont>
    <p:embeddedFont>
      <p:font typeface="Wingdings 2" panose="05020102010507070707" pitchFamily="18" charset="2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WYPM4rKJVhE+StSeup97Q==" hashData="ZydCChfV/PqJyX5V5E1zaRIQSkv/d4EpJ2LjPsG3GH5PE27ktyUnNa/3OINv12s5WfNgjLz9HEjshieJuha+A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3A9F5"/>
    <a:srgbClr val="0972C6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dixita.kagathara@darshan.ac.in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 smtClean="0"/>
              <a:t>+91 - 97277 47317 (CE Department)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 </a:t>
            </a:r>
            <a:r>
              <a:rPr lang="en-US" dirty="0" err="1" smtClean="0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Compiler Design (CD)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4069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#3170701 (CD)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1– Overview of the Compiler &amp; it’s Structure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 smtClean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0" dirty="0" smtClean="0"/>
              <a:t>Overview of the Compiler </a:t>
            </a:r>
            <a:br>
              <a:rPr lang="en-US" sz="4800" b="0" dirty="0" smtClean="0"/>
            </a:br>
            <a:r>
              <a:rPr lang="en-US" sz="4800" b="0" dirty="0" smtClean="0"/>
              <a:t>&amp; </a:t>
            </a:r>
            <a:br>
              <a:rPr lang="en-US" sz="4800" b="0" dirty="0" smtClean="0"/>
            </a:br>
            <a:r>
              <a:rPr lang="en-US" sz="4800" b="0" dirty="0" smtClean="0"/>
              <a:t>it’s Structure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ixita.kagathara@darshan.ac.in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</a:t>
            </a:r>
            <a:r>
              <a:rPr lang="en-US" dirty="0" smtClean="0"/>
              <a:t>47317 (CE Department)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Dixita</a:t>
            </a:r>
            <a:r>
              <a:rPr lang="en-US" dirty="0" smtClean="0"/>
              <a:t> B. </a:t>
            </a:r>
            <a:r>
              <a:rPr lang="en-US" dirty="0" err="1" smtClean="0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Compiler Design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3170701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Interpreter is also program that reads a program written in source language and translates it into an equivalent program in target language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67728" y="3085592"/>
            <a:ext cx="1752600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Interpreter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13420" y="3606867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20328" y="3606867"/>
            <a:ext cx="104735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tical Scroll 16"/>
          <p:cNvSpPr/>
          <p:nvPr/>
        </p:nvSpPr>
        <p:spPr>
          <a:xfrm>
            <a:off x="1974054" y="2294795"/>
            <a:ext cx="2662236" cy="2624144"/>
          </a:xfrm>
          <a:prstGeom prst="verticalScroll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8872" y="4911444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7827633" y="2367719"/>
            <a:ext cx="2662236" cy="2624144"/>
          </a:xfrm>
          <a:prstGeom prst="verticalScroll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8164" y="4953763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84499" y="1352927"/>
            <a:ext cx="1621167" cy="513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line by line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14729" y="2725635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main()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9531" y="3083405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{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6393" y="3429776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a=1,b=2,c;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96393" y="3775834"/>
            <a:ext cx="1818930" cy="3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c=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6393" y="4150930"/>
            <a:ext cx="1818930" cy="3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(“%</a:t>
            </a:r>
            <a:r>
              <a:rPr lang="en-US" dirty="0" err="1">
                <a:solidFill>
                  <a:schemeClr val="tx1"/>
                </a:solidFill>
              </a:rPr>
              <a:t>d”,c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44709" y="4525711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49286" y="2745172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0000 1100 0010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58164" y="3122070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47903" y="4568661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68425" y="3892274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1010 1100 0010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164" y="4277376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0011 1100 0010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60947" y="3507172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1111 1100 0010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62862" y="4076493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86562" y="4756856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72357" y="5247306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18955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/>
      <p:bldP spid="18" grpId="0" animBg="1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Assembler is a translator which takes the assembly </a:t>
            </a:r>
            <a:r>
              <a:rPr lang="en-US" dirty="0" smtClean="0"/>
              <a:t>code </a:t>
            </a:r>
            <a:r>
              <a:rPr lang="en-US" dirty="0"/>
              <a:t>as an input and</a:t>
            </a:r>
            <a:r>
              <a:rPr lang="en-US" b="1" dirty="0"/>
              <a:t> </a:t>
            </a:r>
            <a:r>
              <a:rPr lang="en-US" dirty="0"/>
              <a:t>generates the machine code as </a:t>
            </a:r>
            <a:r>
              <a:rPr lang="en-US" dirty="0" smtClean="0"/>
              <a:t>an </a:t>
            </a:r>
            <a:r>
              <a:rPr lang="en-US" dirty="0"/>
              <a:t>output.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05424" y="2992188"/>
            <a:ext cx="1752600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Assembler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38624" y="3487488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58024" y="3487488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914524" y="2146842"/>
            <a:ext cx="2662236" cy="3588553"/>
            <a:chOff x="390524" y="2507453"/>
            <a:chExt cx="2662236" cy="3588553"/>
          </a:xfrm>
        </p:grpSpPr>
        <p:sp>
          <p:nvSpPr>
            <p:cNvPr id="17" name="Vertical Scroll 16"/>
            <p:cNvSpPr/>
            <p:nvPr/>
          </p:nvSpPr>
          <p:spPr>
            <a:xfrm>
              <a:off x="390524" y="2507453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MOV id3,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#2.0,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id2, 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R2,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id1, 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ADD R2,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R1, id1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4378" y="5105406"/>
              <a:ext cx="1914528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Assembly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86688" y="2175416"/>
            <a:ext cx="2662236" cy="3559978"/>
            <a:chOff x="6262688" y="2536028"/>
            <a:chExt cx="2662236" cy="3559978"/>
          </a:xfrm>
        </p:grpSpPr>
        <p:sp>
          <p:nvSpPr>
            <p:cNvPr id="18" name="Vertical Scroll 17"/>
            <p:cNvSpPr/>
            <p:nvPr/>
          </p:nvSpPr>
          <p:spPr>
            <a:xfrm>
              <a:off x="6262688" y="2536028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1011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00824" y="5105406"/>
              <a:ext cx="1993106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Machine Code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191422" y="3988317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5122" y="4648892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0917" y="5139342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26724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Synthesis </a:t>
            </a:r>
            <a:r>
              <a:rPr lang="en-US" dirty="0"/>
              <a:t>m</a:t>
            </a:r>
            <a:r>
              <a:rPr lang="en-US" dirty="0" smtClean="0"/>
              <a:t>odel of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synthesis model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smtClean="0"/>
              <a:t>There are two parts of compilation.</a:t>
            </a:r>
            <a:endParaRPr lang="en-US" b="1" dirty="0"/>
          </a:p>
          <a:p>
            <a:pPr marL="914400" indent="-457200" algn="just">
              <a:buFont typeface="+mj-lt"/>
              <a:buAutoNum type="arabicPeriod"/>
            </a:pPr>
            <a:endParaRPr lang="en-US" dirty="0" smtClean="0">
              <a:solidFill>
                <a:srgbClr val="0E47A1"/>
              </a:solidFill>
            </a:endParaRPr>
          </a:p>
          <a:p>
            <a:pPr marL="9144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Analysis Phase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Synthesis Phase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210300" y="1752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02632" y="3124200"/>
            <a:ext cx="1191814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 Phase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684690" y="3657600"/>
            <a:ext cx="730743" cy="50721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5594446" y="3619500"/>
            <a:ext cx="647406" cy="7191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4718" y="3124200"/>
            <a:ext cx="1182142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Synthesis Phase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08696" y="4313635"/>
            <a:ext cx="1858864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Representation</a:t>
            </a:r>
          </a:p>
        </p:txBody>
      </p:sp>
      <p:cxnSp>
        <p:nvCxnSpPr>
          <p:cNvPr id="34" name="Straight Arrow Connector 33"/>
          <p:cNvCxnSpPr>
            <a:stCxn id="25" idx="0"/>
            <a:endCxn id="24" idx="1"/>
          </p:cNvCxnSpPr>
          <p:nvPr/>
        </p:nvCxnSpPr>
        <p:spPr>
          <a:xfrm flipV="1">
            <a:off x="6238128" y="3619501"/>
            <a:ext cx="566590" cy="69413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86860" y="3551636"/>
            <a:ext cx="625076" cy="7191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14500" y="3124200"/>
            <a:ext cx="2247900" cy="2819400"/>
            <a:chOff x="190500" y="3124200"/>
            <a:chExt cx="2247900" cy="2819400"/>
          </a:xfrm>
        </p:grpSpPr>
        <p:sp>
          <p:nvSpPr>
            <p:cNvPr id="15" name="Vertical Scroll 14"/>
            <p:cNvSpPr/>
            <p:nvPr/>
          </p:nvSpPr>
          <p:spPr>
            <a:xfrm>
              <a:off x="190500" y="3124200"/>
              <a:ext cx="2247900" cy="2207420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void main()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a=1,b=2,c;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c=</a:t>
              </a:r>
              <a:r>
                <a:rPr lang="en-US" sz="2000" dirty="0" err="1">
                  <a:solidFill>
                    <a:schemeClr val="tx1"/>
                  </a:solidFill>
                </a:rPr>
                <a:t>a+b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printf</a:t>
              </a:r>
              <a:r>
                <a:rPr lang="en-US" sz="2000" dirty="0">
                  <a:solidFill>
                    <a:schemeClr val="tx1"/>
                  </a:solidFill>
                </a:rPr>
                <a:t>(“%</a:t>
              </a:r>
              <a:r>
                <a:rPr lang="en-US" sz="2000" dirty="0" err="1">
                  <a:solidFill>
                    <a:schemeClr val="tx1"/>
                  </a:solidFill>
                </a:rPr>
                <a:t>d”,c</a:t>
              </a:r>
              <a:r>
                <a:rPr lang="en-US" sz="2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9600" y="548640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 Code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38988" y="3146251"/>
            <a:ext cx="2252664" cy="2825923"/>
            <a:chOff x="6814988" y="3146251"/>
            <a:chExt cx="2252664" cy="2825923"/>
          </a:xfrm>
        </p:grpSpPr>
        <p:sp>
          <p:nvSpPr>
            <p:cNvPr id="19" name="Vertical Scroll 18"/>
            <p:cNvSpPr/>
            <p:nvPr/>
          </p:nvSpPr>
          <p:spPr>
            <a:xfrm>
              <a:off x="6814988" y="3146251"/>
              <a:ext cx="2252664" cy="2216479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0000 </a:t>
              </a:r>
              <a:r>
                <a:rPr lang="en-US" sz="2000" dirty="0">
                  <a:solidFill>
                    <a:schemeClr val="tx1"/>
                  </a:solidFill>
                </a:rPr>
                <a:t>1100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1111 0101 1000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17420" y="5514974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Target Code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88140" y="1531691"/>
            <a:ext cx="11545839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phase &amp;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645513" cy="55905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E47A1"/>
                </a:solidFill>
              </a:rPr>
              <a:t>Analysis Phase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Analysis part </a:t>
            </a:r>
            <a:r>
              <a:rPr lang="en-US" dirty="0" smtClean="0">
                <a:solidFill>
                  <a:srgbClr val="C00000"/>
                </a:solidFill>
              </a:rPr>
              <a:t>breaks up the source program into constituent pieces </a:t>
            </a:r>
            <a:r>
              <a:rPr lang="en-US" dirty="0" smtClean="0"/>
              <a:t>and creates an intermediate representation of the source program.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Analysis phase consists of three sub phases:</a:t>
            </a:r>
          </a:p>
          <a:p>
            <a:pPr marL="914400" indent="-457200" algn="just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Lexical analysis</a:t>
            </a:r>
          </a:p>
          <a:p>
            <a:pPr marL="914400" indent="-457200" algn="just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Syntax analysis</a:t>
            </a:r>
          </a:p>
          <a:p>
            <a:pPr marL="914400" indent="-457200" algn="just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Semantic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919435"/>
            <a:ext cx="5964820" cy="559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b="1" dirty="0" smtClean="0">
                <a:solidFill>
                  <a:srgbClr val="0E47A1"/>
                </a:solidFill>
              </a:rPr>
              <a:t>Synthesis Phase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synthesis part constructs the desired target program from the intermediate representation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Synthesis phase consist of the following sub </a:t>
            </a:r>
            <a:r>
              <a:rPr lang="en-US" dirty="0" smtClean="0"/>
              <a:t>phases:</a:t>
            </a:r>
          </a:p>
          <a:p>
            <a:pPr marL="914400" indent="-457200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Code optimization</a:t>
            </a:r>
          </a:p>
          <a:p>
            <a:pPr marL="914400" indent="-457200" defTabSz="12001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Code generation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36346" y="970547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</a:t>
            </a:r>
            <a:r>
              <a:rPr lang="en-US" dirty="0"/>
              <a:t>c</a:t>
            </a:r>
            <a:r>
              <a:rPr lang="en-US" dirty="0" smtClean="0"/>
              <a:t>ompiler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681583" cy="5590565"/>
          </a:xfrm>
        </p:spPr>
        <p:txBody>
          <a:bodyPr/>
          <a:lstStyle/>
          <a:p>
            <a:r>
              <a:rPr lang="en-US" dirty="0"/>
              <a:t>Lexical Analysis is also called </a:t>
            </a:r>
            <a:r>
              <a:rPr lang="en-US" b="1" dirty="0">
                <a:solidFill>
                  <a:srgbClr val="0E47A1"/>
                </a:solidFill>
              </a:rPr>
              <a:t>linear analysis </a:t>
            </a:r>
            <a:r>
              <a:rPr lang="en-US" dirty="0"/>
              <a:t>or </a:t>
            </a:r>
            <a:r>
              <a:rPr lang="en-US" b="1" dirty="0">
                <a:solidFill>
                  <a:srgbClr val="0E47A1"/>
                </a:solidFill>
              </a:rPr>
              <a:t>scanning</a:t>
            </a:r>
            <a:r>
              <a:rPr lang="en-US" dirty="0">
                <a:solidFill>
                  <a:srgbClr val="0E47A1"/>
                </a:solidFill>
              </a:rPr>
              <a:t>.</a:t>
            </a:r>
          </a:p>
          <a:p>
            <a:r>
              <a:rPr lang="en-US" dirty="0"/>
              <a:t>Lexical Analyzer divides the given source statement into the </a:t>
            </a:r>
            <a:r>
              <a:rPr lang="en-US" b="1" dirty="0">
                <a:solidFill>
                  <a:srgbClr val="0E47A1"/>
                </a:solidFill>
              </a:rPr>
              <a:t>tokens</a:t>
            </a:r>
            <a:r>
              <a:rPr lang="en-US" dirty="0"/>
              <a:t>.</a:t>
            </a:r>
          </a:p>
          <a:p>
            <a:r>
              <a:rPr lang="en-US" dirty="0"/>
              <a:t>Ex: </a:t>
            </a:r>
            <a:r>
              <a:rPr lang="en-US" b="1" dirty="0">
                <a:solidFill>
                  <a:srgbClr val="0E47A1"/>
                </a:solidFill>
              </a:rPr>
              <a:t>Position = initial + rate * 60 </a:t>
            </a:r>
            <a:r>
              <a:rPr lang="en-US" dirty="0"/>
              <a:t>would be grouped into the following tokens: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Position</a:t>
            </a:r>
            <a:r>
              <a:rPr lang="en-US" dirty="0"/>
              <a:t> (identifier)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=</a:t>
            </a:r>
            <a:r>
              <a:rPr lang="en-US" dirty="0"/>
              <a:t> (Assignment symbol)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initial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(identifier)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+</a:t>
            </a:r>
            <a:r>
              <a:rPr lang="en-US" dirty="0"/>
              <a:t> (Plus symbol)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rate</a:t>
            </a:r>
            <a:r>
              <a:rPr lang="en-US" dirty="0"/>
              <a:t> (identifier)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*</a:t>
            </a:r>
            <a:r>
              <a:rPr lang="en-US" dirty="0"/>
              <a:t> (Multiplication symbol)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60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(Number)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3444" y="1724109"/>
            <a:ext cx="2438400" cy="1033464"/>
            <a:chOff x="6134100" y="1100136"/>
            <a:chExt cx="2438400" cy="1033464"/>
          </a:xfrm>
        </p:grpSpPr>
        <p:sp>
          <p:nvSpPr>
            <p:cNvPr id="5" name="Rectangle 4"/>
            <p:cNvSpPr/>
            <p:nvPr/>
          </p:nvSpPr>
          <p:spPr>
            <a:xfrm>
              <a:off x="6134100" y="1600200"/>
              <a:ext cx="2438400" cy="533400"/>
            </a:xfrm>
            <a:prstGeom prst="rect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Lexical analysis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353299" y="1100136"/>
              <a:ext cx="4763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10037407" y="2757573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 txBox="1">
            <a:spLocks/>
          </p:cNvSpPr>
          <p:nvPr/>
        </p:nvSpPr>
        <p:spPr>
          <a:xfrm>
            <a:off x="870867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id1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97775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24683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id2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9515910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9813562" y="2979028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id3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10094551" y="3021892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10327906" y="2971884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5015" y="2132404"/>
            <a:ext cx="1012405" cy="344094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7424" y="2463098"/>
            <a:ext cx="34747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61738" y="2141331"/>
            <a:ext cx="316715" cy="326240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27864" y="2140866"/>
            <a:ext cx="819147" cy="327170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3224" y="2140269"/>
            <a:ext cx="205136" cy="322538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8359" y="2141463"/>
            <a:ext cx="590552" cy="335761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5958" y="2140865"/>
            <a:ext cx="257811" cy="336956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66588" y="2134035"/>
            <a:ext cx="390525" cy="335764"/>
          </a:xfrm>
          <a:prstGeom prst="rect">
            <a:avLst/>
          </a:prstGeom>
          <a:solidFill>
            <a:srgbClr val="0972C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8142682" y="1379031"/>
            <a:ext cx="3779921" cy="1236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dirty="0"/>
              <a:t>Position = initial + rate*60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046118" y="863444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549" y="1209473"/>
            <a:ext cx="7070313" cy="2107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Syntax Analysis is also called </a:t>
            </a:r>
            <a:r>
              <a:rPr lang="en-US" b="1" dirty="0">
                <a:solidFill>
                  <a:srgbClr val="0E47A1"/>
                </a:solidFill>
              </a:rPr>
              <a:t>Parsing </a:t>
            </a:r>
            <a:r>
              <a:rPr lang="en-US" dirty="0"/>
              <a:t>or </a:t>
            </a:r>
            <a:r>
              <a:rPr lang="en-US" b="1" dirty="0">
                <a:solidFill>
                  <a:srgbClr val="0E47A1"/>
                </a:solidFill>
              </a:rPr>
              <a:t>Hierarchical Analysis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syntax analyzer checks each line of the code and spots every tiny mistake.  </a:t>
            </a:r>
          </a:p>
          <a:p>
            <a:pPr lvl="0"/>
            <a:r>
              <a:rPr lang="en-US" dirty="0"/>
              <a:t>If code is error free then syntax analyzer generates the tree.</a:t>
            </a: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4084" y="2970609"/>
            <a:ext cx="2438400" cy="5334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analysis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629893" y="2707918"/>
            <a:ext cx="1781" cy="28860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14234" y="2133601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>
          <a:xfrm>
            <a:off x="8234202" y="2251158"/>
            <a:ext cx="2667000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</a:rPr>
              <a:t>id1 = id2 + id3 * 60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395034" y="1373982"/>
            <a:ext cx="2438400" cy="759619"/>
            <a:chOff x="6134100" y="1373981"/>
            <a:chExt cx="2438400" cy="759619"/>
          </a:xfrm>
        </p:grpSpPr>
        <p:sp>
          <p:nvSpPr>
            <p:cNvPr id="25" name="Rectangle 24"/>
            <p:cNvSpPr/>
            <p:nvPr/>
          </p:nvSpPr>
          <p:spPr>
            <a:xfrm>
              <a:off x="6134100" y="1600200"/>
              <a:ext cx="2438400" cy="533400"/>
            </a:xfrm>
            <a:prstGeom prst="rect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Lexical analysis</a:t>
              </a:r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>
            <a:xfrm>
              <a:off x="7353300" y="1373981"/>
              <a:ext cx="0" cy="226219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9633284" y="3504010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98704" y="373022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128456" y="4073128"/>
            <a:ext cx="332185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432066" y="4073128"/>
            <a:ext cx="342898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99829" y="4385072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496358" y="4348161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624353" y="4680347"/>
            <a:ext cx="332185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27963" y="4680347"/>
            <a:ext cx="342898" cy="353616"/>
          </a:xfrm>
          <a:prstGeom prst="straightConnector1">
            <a:avLst/>
          </a:prstGeom>
          <a:ln w="25400">
            <a:solidFill>
              <a:srgbClr val="0E47A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195726" y="4992291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992255" y="4955380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655905" y="5270896"/>
            <a:ext cx="1491855" cy="692944"/>
            <a:chOff x="6206725" y="4073128"/>
            <a:chExt cx="1491855" cy="692944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6635351" y="4073128"/>
              <a:ext cx="332185" cy="353616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38962" y="4073128"/>
              <a:ext cx="342898" cy="353616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06725" y="4385072"/>
              <a:ext cx="69532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03254" y="4348161"/>
              <a:ext cx="69532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9699145" y="2641358"/>
            <a:ext cx="796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23381" y="2641358"/>
            <a:ext cx="457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70699" y="2641358"/>
            <a:ext cx="593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5"/>
          <p:cNvSpPr txBox="1">
            <a:spLocks/>
          </p:cNvSpPr>
          <p:nvPr/>
        </p:nvSpPr>
        <p:spPr>
          <a:xfrm>
            <a:off x="8113607" y="1085850"/>
            <a:ext cx="3779921" cy="1236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dirty="0"/>
              <a:t>Position = initial + rate*60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471923" y="863203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Topics to be covered </a:t>
            </a:r>
            <a:endParaRPr lang="en-US" sz="3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Language Processor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Translator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synthesis model of compilation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Phases of </a:t>
            </a:r>
            <a:r>
              <a:rPr lang="en-US" sz="2400" dirty="0" smtClean="0"/>
              <a:t>compiler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Grouping of the Phases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Difference between compiler &amp; interpreter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Context </a:t>
            </a:r>
            <a:r>
              <a:rPr lang="en-US" sz="2400" dirty="0"/>
              <a:t>of compiler (Cousins of compiler)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Pass </a:t>
            </a:r>
            <a:r>
              <a:rPr lang="en-US" sz="2400" dirty="0" smtClean="0"/>
              <a:t>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of compiler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Science of building a compiler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181" y="863444"/>
            <a:ext cx="7231640" cy="55905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Semantic analyzer determines the </a:t>
            </a:r>
            <a:r>
              <a:rPr lang="en-US" b="1" dirty="0">
                <a:solidFill>
                  <a:srgbClr val="0E47A1"/>
                </a:solidFill>
              </a:rPr>
              <a:t>meaning of a source string</a:t>
            </a:r>
            <a:r>
              <a:rPr lang="en-US" dirty="0"/>
              <a:t>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It performs following operations: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matching of parenthesis in the expression.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Matching of </a:t>
            </a:r>
            <a:r>
              <a:rPr lang="en-US" sz="2400" dirty="0" err="1"/>
              <a:t>if..else</a:t>
            </a:r>
            <a:r>
              <a:rPr lang="en-US" sz="2400" dirty="0"/>
              <a:t> statement.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Performing arithmetic operation that are type compatible. 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Checking the scope of operation.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994631" y="846050"/>
            <a:ext cx="2468169" cy="2267944"/>
            <a:chOff x="6206725" y="3730228"/>
            <a:chExt cx="2468169" cy="2267944"/>
          </a:xfrm>
        </p:grpSpPr>
        <p:sp>
          <p:nvSpPr>
            <p:cNvPr id="31" name="Rectangle 30"/>
            <p:cNvSpPr/>
            <p:nvPr/>
          </p:nvSpPr>
          <p:spPr>
            <a:xfrm>
              <a:off x="6705600" y="3730228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206725" y="4073128"/>
              <a:ext cx="1491855" cy="692944"/>
              <a:chOff x="6206725" y="4073128"/>
              <a:chExt cx="1491855" cy="69294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02622" y="4680347"/>
              <a:ext cx="1491855" cy="692944"/>
              <a:chOff x="6206725" y="4073128"/>
              <a:chExt cx="1491855" cy="69294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162800" y="5270896"/>
              <a:ext cx="1512094" cy="727276"/>
              <a:chOff x="6206725" y="4073128"/>
              <a:chExt cx="1512094" cy="727276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id3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23493" y="4419404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</a:t>
                </a:r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8261334" y="3390815"/>
            <a:ext cx="2438400" cy="512871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9457315" y="3071677"/>
            <a:ext cx="0" cy="316698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457315" y="3894708"/>
            <a:ext cx="0" cy="226219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155366" y="3922647"/>
            <a:ext cx="2762254" cy="2233612"/>
            <a:chOff x="6206725" y="3730228"/>
            <a:chExt cx="2762254" cy="2233612"/>
          </a:xfrm>
        </p:grpSpPr>
        <p:sp>
          <p:nvSpPr>
            <p:cNvPr id="83" name="Rectangle 82"/>
            <p:cNvSpPr/>
            <p:nvPr/>
          </p:nvSpPr>
          <p:spPr>
            <a:xfrm>
              <a:off x="6705600" y="3730228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206725" y="4073128"/>
              <a:ext cx="1491855" cy="692944"/>
              <a:chOff x="6206725" y="4073128"/>
              <a:chExt cx="1491855" cy="692944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2622" y="4680347"/>
              <a:ext cx="1491855" cy="692944"/>
              <a:chOff x="6206725" y="4073128"/>
              <a:chExt cx="1491855" cy="692944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id2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5270896"/>
              <a:ext cx="1806179" cy="692944"/>
              <a:chOff x="6206725" y="4073128"/>
              <a:chExt cx="1806179" cy="692944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rgbClr val="0E47A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id3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21682" y="4345694"/>
                <a:ext cx="1191222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C00000"/>
                    </a:solidFill>
                  </a:rPr>
                  <a:t>inttoreal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39" name="Straight Connector 38"/>
          <p:cNvCxnSpPr>
            <a:stCxn id="90" idx="2"/>
          </p:cNvCxnSpPr>
          <p:nvPr/>
        </p:nvCxnSpPr>
        <p:spPr>
          <a:xfrm>
            <a:off x="10322009" y="6116881"/>
            <a:ext cx="0" cy="27256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787084" y="6328975"/>
            <a:ext cx="112692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17898" y="3056312"/>
            <a:ext cx="6305381" cy="737643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27039" y="2161751"/>
            <a:ext cx="840582" cy="671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to real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10115136" y="2767558"/>
            <a:ext cx="403620" cy="298310"/>
          </a:xfrm>
          <a:prstGeom prst="curvedConnector4">
            <a:avLst>
              <a:gd name="adj1" fmla="val 6932"/>
              <a:gd name="adj2" fmla="val 17663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0190" y="4367052"/>
            <a:ext cx="4433285" cy="43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*Note: Consider id1, id2 and id3 are real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471923" y="863203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9" grpId="0"/>
      <p:bldP spid="43" grpId="0" animBg="1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180" y="863444"/>
            <a:ext cx="7334633" cy="55905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Two important properties of intermediate code : </a:t>
            </a:r>
          </a:p>
          <a:p>
            <a:pPr marL="85725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It should be </a:t>
            </a:r>
            <a:r>
              <a:rPr lang="en-US" b="1" dirty="0">
                <a:solidFill>
                  <a:srgbClr val="0E47A1"/>
                </a:solidFill>
              </a:rPr>
              <a:t>easy to produce</a:t>
            </a:r>
            <a:r>
              <a:rPr lang="en-US" dirty="0"/>
              <a:t>.</a:t>
            </a:r>
          </a:p>
          <a:p>
            <a:pPr marL="85725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E47A1"/>
                </a:solidFill>
              </a:rPr>
              <a:t>Easy to translate </a:t>
            </a:r>
            <a:r>
              <a:rPr lang="en-US" dirty="0"/>
              <a:t>into target program.</a:t>
            </a:r>
          </a:p>
          <a:p>
            <a:pPr>
              <a:lnSpc>
                <a:spcPct val="100000"/>
              </a:lnSpc>
            </a:pPr>
            <a:r>
              <a:rPr lang="en-US" dirty="0"/>
              <a:t>Intermediate form can be represented using </a:t>
            </a:r>
            <a:r>
              <a:rPr lang="en-US" b="1" dirty="0">
                <a:solidFill>
                  <a:srgbClr val="0E47A1"/>
                </a:solidFill>
              </a:rPr>
              <a:t>“three address code”.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Three address code consist of a sequence of instruction, each of which has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0E47A1"/>
                </a:solidFill>
              </a:rPr>
              <a:t>at most </a:t>
            </a:r>
            <a:r>
              <a:rPr lang="en-US" b="1" u="sng" dirty="0" smtClean="0">
                <a:solidFill>
                  <a:srgbClr val="0E47A1"/>
                </a:solidFill>
              </a:rPr>
              <a:t>three </a:t>
            </a:r>
            <a:r>
              <a:rPr lang="en-US" dirty="0" smtClean="0"/>
              <a:t>operands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43821" y="928689"/>
            <a:ext cx="2762254" cy="2745578"/>
            <a:chOff x="6270421" y="3730143"/>
            <a:chExt cx="2762254" cy="2745578"/>
          </a:xfrm>
        </p:grpSpPr>
        <p:grpSp>
          <p:nvGrpSpPr>
            <p:cNvPr id="82" name="Group 81"/>
            <p:cNvGrpSpPr/>
            <p:nvPr/>
          </p:nvGrpSpPr>
          <p:grpSpPr>
            <a:xfrm>
              <a:off x="6270421" y="3730143"/>
              <a:ext cx="2762254" cy="2233612"/>
              <a:chOff x="6206725" y="3730228"/>
              <a:chExt cx="2762254" cy="223361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705600" y="3730228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206725" y="4073128"/>
                <a:ext cx="1491855" cy="692944"/>
                <a:chOff x="6206725" y="4073128"/>
                <a:chExt cx="1491855" cy="692944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id1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003254" y="4348161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6702622" y="4680347"/>
                <a:ext cx="1491855" cy="692944"/>
                <a:chOff x="6206725" y="4073128"/>
                <a:chExt cx="1491855" cy="692944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id2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003254" y="4348161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*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7162800" y="5270896"/>
                <a:ext cx="1806179" cy="692944"/>
                <a:chOff x="6206725" y="4073128"/>
                <a:chExt cx="1806179" cy="692944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rgbClr val="0E47A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id3</a:t>
                  </a: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821682" y="4345694"/>
                  <a:ext cx="1191222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rgbClr val="C00000"/>
                      </a:solidFill>
                    </a:rPr>
                    <a:t>inttoreal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39" name="Straight Connector 38"/>
            <p:cNvCxnSpPr>
              <a:stCxn id="90" idx="2"/>
            </p:cNvCxnSpPr>
            <p:nvPr/>
          </p:nvCxnSpPr>
          <p:spPr>
            <a:xfrm>
              <a:off x="8437064" y="5924377"/>
              <a:ext cx="0" cy="272566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854548" y="6094721"/>
              <a:ext cx="112692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914677" y="3733718"/>
            <a:ext cx="2438400" cy="463148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code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110658" y="3415332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110658" y="4198258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93949" y="4432498"/>
            <a:ext cx="4072536" cy="200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t1=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to real(60)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t2= id3 * t1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t3= t2 + id2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id1= t3</a:t>
            </a:r>
          </a:p>
        </p:txBody>
      </p:sp>
      <p:sp>
        <p:nvSpPr>
          <p:cNvPr id="4" name="Rectangle 3"/>
          <p:cNvSpPr/>
          <p:nvPr/>
        </p:nvSpPr>
        <p:spPr>
          <a:xfrm>
            <a:off x="9460707" y="2809877"/>
            <a:ext cx="892370" cy="89296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E47A1"/>
                </a:solidFill>
              </a:rPr>
              <a:t>t1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39797" y="2219324"/>
            <a:ext cx="1470416" cy="15127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E47A1"/>
                </a:solidFill>
              </a:rPr>
              <a:t>t2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35851" y="1654046"/>
            <a:ext cx="2074362" cy="202022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E47A1"/>
                </a:solidFill>
              </a:rPr>
              <a:t>t3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68842" y="990915"/>
            <a:ext cx="1122750" cy="9081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529981" y="84517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1" y="863444"/>
            <a:ext cx="6927346" cy="559056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It </a:t>
            </a:r>
            <a:r>
              <a:rPr lang="en-US" b="1" dirty="0">
                <a:solidFill>
                  <a:srgbClr val="0E47A1"/>
                </a:solidFill>
              </a:rPr>
              <a:t>improves</a:t>
            </a:r>
            <a:r>
              <a:rPr lang="en-US" dirty="0"/>
              <a:t> the intermediate code.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This is necessary to have a </a:t>
            </a:r>
            <a:r>
              <a:rPr lang="en-US" b="1" dirty="0">
                <a:solidFill>
                  <a:srgbClr val="0E47A1"/>
                </a:solidFill>
              </a:rPr>
              <a:t>faster execution </a:t>
            </a:r>
            <a:r>
              <a:rPr lang="en-US" dirty="0"/>
              <a:t>of code or </a:t>
            </a:r>
            <a:r>
              <a:rPr lang="en-US" b="1" dirty="0">
                <a:solidFill>
                  <a:srgbClr val="0E47A1"/>
                </a:solidFill>
              </a:rPr>
              <a:t>less consumption of memory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78906" y="1449374"/>
            <a:ext cx="2438400" cy="506949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code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646320" y="1133989"/>
            <a:ext cx="8651" cy="33431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646320" y="1956324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845969" y="2180154"/>
            <a:ext cx="4071338" cy="200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200" dirty="0">
                <a:solidFill>
                  <a:schemeClr val="tx1"/>
                </a:solidFill>
              </a:rPr>
              <a:t>           t1=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to real(60)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	t2= id3 * t1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	t3= t2 + id2</a:t>
            </a:r>
          </a:p>
          <a:p>
            <a:pPr defTabSz="885825"/>
            <a:r>
              <a:rPr lang="en-US" sz="2200" dirty="0">
                <a:solidFill>
                  <a:schemeClr val="tx1"/>
                </a:solidFill>
              </a:rPr>
              <a:t>		id1= t3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11492" y="3884648"/>
            <a:ext cx="2438400" cy="553037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Code optimization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92573" y="3567950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54971" y="4428514"/>
            <a:ext cx="0" cy="22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91767" y="4671019"/>
            <a:ext cx="3809999" cy="85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t1= id3 * 60.0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id1 = id2 + 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18735" y="2181178"/>
            <a:ext cx="2390776" cy="72095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6834" y="2888631"/>
            <a:ext cx="2394932" cy="6806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29981" y="84517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832" y="1075299"/>
            <a:ext cx="2876043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4081" y="2475807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Analysis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992" y="2425932"/>
            <a:ext cx="2057400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Synthesis phase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38881" y="3085408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63068" y="3034674"/>
            <a:ext cx="0" cy="232479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881" y="36576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54517" y="3333403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Lexical analysis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27798" y="456437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43434" y="424018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Syntax analysis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798" y="5401021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43434" y="5105400"/>
            <a:ext cx="2022764" cy="609600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Semantic analysis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77051" y="2342803"/>
            <a:ext cx="2933700" cy="3854335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76425" y="2387138"/>
            <a:ext cx="2933700" cy="3810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364122" y="3643742"/>
            <a:ext cx="1742928" cy="123097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Intermediate code generation</a:t>
            </a: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4810125" y="4292138"/>
            <a:ext cx="536504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07381" y="4308763"/>
            <a:ext cx="48463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48780" y="4114800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331289" y="3564778"/>
            <a:ext cx="2022764" cy="899157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optimization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50289" y="5351847"/>
            <a:ext cx="3810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15851" y="4849780"/>
            <a:ext cx="2022764" cy="824348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Code generation </a:t>
            </a: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3338853" y="1684900"/>
            <a:ext cx="4422" cy="70223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4"/>
            <a:ext cx="7184019" cy="5590565"/>
          </a:xfrm>
        </p:spPr>
        <p:txBody>
          <a:bodyPr/>
          <a:lstStyle/>
          <a:p>
            <a:r>
              <a:rPr lang="en-US" dirty="0"/>
              <a:t>The intermediate code instructions are </a:t>
            </a:r>
            <a:r>
              <a:rPr lang="en-US" b="1" dirty="0">
                <a:solidFill>
                  <a:srgbClr val="0E47A1"/>
                </a:solidFill>
              </a:rPr>
              <a:t>translated into sequence of machine instruction</a:t>
            </a:r>
            <a:r>
              <a:rPr lang="en-US" dirty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18988" y="2978946"/>
            <a:ext cx="2438400" cy="534356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Code generation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8188" y="2662248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9538188" y="3513302"/>
            <a:ext cx="598" cy="36867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47389" y="3837836"/>
            <a:ext cx="3809999" cy="139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 </a:t>
            </a:r>
            <a:r>
              <a:rPr lang="en-US" sz="2200" dirty="0">
                <a:solidFill>
                  <a:schemeClr val="tx1"/>
                </a:solidFill>
              </a:rPr>
              <a:t>id3, R2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MUL </a:t>
            </a:r>
            <a:r>
              <a:rPr lang="en-US" sz="2200" dirty="0">
                <a:solidFill>
                  <a:schemeClr val="tx1"/>
                </a:solidFill>
              </a:rPr>
              <a:t>#60.0, R2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 </a:t>
            </a:r>
            <a:r>
              <a:rPr lang="en-US" sz="2200" dirty="0">
                <a:solidFill>
                  <a:schemeClr val="tx1"/>
                </a:solidFill>
              </a:rPr>
              <a:t>id2, R1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ADD </a:t>
            </a:r>
            <a:r>
              <a:rPr lang="en-US" sz="2200" dirty="0">
                <a:solidFill>
                  <a:schemeClr val="tx1"/>
                </a:solidFill>
              </a:rPr>
              <a:t>R2,R1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 </a:t>
            </a:r>
            <a:r>
              <a:rPr lang="en-US" sz="2200" dirty="0">
                <a:solidFill>
                  <a:schemeClr val="tx1"/>
                </a:solidFill>
              </a:rPr>
              <a:t>R1, id1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71372" y="1274181"/>
            <a:ext cx="2438400" cy="530371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Code optimization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538786" y="989600"/>
            <a:ext cx="0" cy="31669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524498" y="1784307"/>
            <a:ext cx="0" cy="22383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99774" y="1938521"/>
            <a:ext cx="3809999" cy="85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t1= id3 * 60.0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id1 = id2 + t1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947405" y="2310063"/>
            <a:ext cx="13948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20258" y="2643198"/>
            <a:ext cx="13948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9981" y="84517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342221" y="5824882"/>
            <a:ext cx="1623848" cy="601498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Id3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R2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Id2R1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74124" y="3537032"/>
            <a:ext cx="1495866" cy="387906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table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AutoShape 12"/>
          <p:cNvCxnSpPr>
            <a:cxnSpLocks noChangeShapeType="1"/>
          </p:cNvCxnSpPr>
          <p:nvPr/>
        </p:nvCxnSpPr>
        <p:spPr bwMode="auto">
          <a:xfrm>
            <a:off x="5545297" y="3756352"/>
            <a:ext cx="591185" cy="1555750"/>
          </a:xfrm>
          <a:prstGeom prst="straightConnector1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403443" y="3436043"/>
            <a:ext cx="1693703" cy="640619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Error detection and recovery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AutoShape 21"/>
          <p:cNvCxnSpPr>
            <a:cxnSpLocks noChangeShapeType="1"/>
          </p:cNvCxnSpPr>
          <p:nvPr/>
        </p:nvCxnSpPr>
        <p:spPr bwMode="auto">
          <a:xfrm flipH="1">
            <a:off x="7509352" y="3692217"/>
            <a:ext cx="633095" cy="1546860"/>
          </a:xfrm>
          <a:prstGeom prst="straightConnector1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5017297" y="1691174"/>
            <a:ext cx="1981199" cy="347663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analysis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017296" y="4612168"/>
            <a:ext cx="1981198" cy="39541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optimization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999377" y="2402311"/>
            <a:ext cx="1981198" cy="347662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Syntax analysis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999377" y="3118565"/>
            <a:ext cx="1981198" cy="347663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Semantic analysis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999377" y="3834818"/>
            <a:ext cx="1999118" cy="403066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Intermediate code 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017296" y="5360902"/>
            <a:ext cx="1981198" cy="346614"/>
          </a:xfrm>
          <a:prstGeom prst="rect">
            <a:avLst/>
          </a:prstGeom>
          <a:solidFill>
            <a:srgbClr val="0E47A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generation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11776" y="6059788"/>
            <a:ext cx="1792239" cy="3476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Target Program</a:t>
            </a:r>
            <a:endParaRPr lang="en-US" altLang="en-US" dirty="0">
              <a:latin typeface="+mj-lt"/>
            </a:endParaRPr>
          </a:p>
        </p:txBody>
      </p:sp>
      <p:cxnSp>
        <p:nvCxnSpPr>
          <p:cNvPr id="29" name="AutoShape 33"/>
          <p:cNvCxnSpPr>
            <a:cxnSpLocks noChangeShapeType="1"/>
          </p:cNvCxnSpPr>
          <p:nvPr/>
        </p:nvCxnSpPr>
        <p:spPr bwMode="auto">
          <a:xfrm>
            <a:off x="6007895" y="203883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093494" y="925421"/>
            <a:ext cx="1828800" cy="39146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program</a:t>
            </a:r>
            <a:endParaRPr lang="en-US" altLang="en-US" dirty="0">
              <a:latin typeface="+mj-lt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242650" y="31540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6007895" y="2749973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3"/>
          <p:cNvCxnSpPr>
            <a:cxnSpLocks noChangeShapeType="1"/>
          </p:cNvCxnSpPr>
          <p:nvPr/>
        </p:nvCxnSpPr>
        <p:spPr bwMode="auto">
          <a:xfrm>
            <a:off x="6007895" y="348112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3"/>
          <p:cNvCxnSpPr>
            <a:cxnSpLocks noChangeShapeType="1"/>
          </p:cNvCxnSpPr>
          <p:nvPr/>
        </p:nvCxnSpPr>
        <p:spPr bwMode="auto">
          <a:xfrm>
            <a:off x="6007895" y="424332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3"/>
          <p:cNvCxnSpPr>
            <a:cxnSpLocks noChangeShapeType="1"/>
          </p:cNvCxnSpPr>
          <p:nvPr/>
        </p:nvCxnSpPr>
        <p:spPr bwMode="auto">
          <a:xfrm>
            <a:off x="6007895" y="5007582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6007895" y="5707516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3"/>
          <p:cNvCxnSpPr>
            <a:cxnSpLocks noChangeShapeType="1"/>
          </p:cNvCxnSpPr>
          <p:nvPr/>
        </p:nvCxnSpPr>
        <p:spPr bwMode="auto">
          <a:xfrm>
            <a:off x="5982068" y="1325413"/>
            <a:ext cx="0" cy="36576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stCxn id="4" idx="3"/>
            <a:endCxn id="20" idx="1"/>
          </p:cNvCxnSpPr>
          <p:nvPr/>
        </p:nvCxnSpPr>
        <p:spPr>
          <a:xfrm flipV="1">
            <a:off x="3669990" y="1865005"/>
            <a:ext cx="1347306" cy="186598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2" idx="1"/>
          </p:cNvCxnSpPr>
          <p:nvPr/>
        </p:nvCxnSpPr>
        <p:spPr>
          <a:xfrm flipV="1">
            <a:off x="3639849" y="2576142"/>
            <a:ext cx="1359529" cy="1174768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23" idx="1"/>
          </p:cNvCxnSpPr>
          <p:nvPr/>
        </p:nvCxnSpPr>
        <p:spPr>
          <a:xfrm flipV="1">
            <a:off x="3669991" y="3292397"/>
            <a:ext cx="1329387" cy="43858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5" idx="1"/>
            <a:endCxn id="4" idx="3"/>
          </p:cNvCxnSpPr>
          <p:nvPr/>
        </p:nvCxnSpPr>
        <p:spPr>
          <a:xfrm flipH="1" flipV="1">
            <a:off x="3669990" y="3730985"/>
            <a:ext cx="1347306" cy="1803224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21" idx="1"/>
          </p:cNvCxnSpPr>
          <p:nvPr/>
        </p:nvCxnSpPr>
        <p:spPr>
          <a:xfrm>
            <a:off x="3669990" y="3730985"/>
            <a:ext cx="1347306" cy="107889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24" idx="1"/>
          </p:cNvCxnSpPr>
          <p:nvPr/>
        </p:nvCxnSpPr>
        <p:spPr>
          <a:xfrm>
            <a:off x="3669991" y="3730985"/>
            <a:ext cx="1329387" cy="30536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1"/>
          </p:cNvCxnSpPr>
          <p:nvPr/>
        </p:nvCxnSpPr>
        <p:spPr>
          <a:xfrm>
            <a:off x="6998496" y="1865006"/>
            <a:ext cx="1404947" cy="189134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3"/>
            <a:endCxn id="12" idx="1"/>
          </p:cNvCxnSpPr>
          <p:nvPr/>
        </p:nvCxnSpPr>
        <p:spPr>
          <a:xfrm>
            <a:off x="6980576" y="2576142"/>
            <a:ext cx="1422867" cy="118021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  <a:endCxn id="12" idx="1"/>
          </p:cNvCxnSpPr>
          <p:nvPr/>
        </p:nvCxnSpPr>
        <p:spPr>
          <a:xfrm>
            <a:off x="6980576" y="3292396"/>
            <a:ext cx="1422867" cy="463956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3"/>
            <a:endCxn id="12" idx="1"/>
          </p:cNvCxnSpPr>
          <p:nvPr/>
        </p:nvCxnSpPr>
        <p:spPr>
          <a:xfrm flipV="1">
            <a:off x="6998496" y="3756353"/>
            <a:ext cx="1404947" cy="27999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1"/>
            <a:endCxn id="21" idx="3"/>
          </p:cNvCxnSpPr>
          <p:nvPr/>
        </p:nvCxnSpPr>
        <p:spPr>
          <a:xfrm flipH="1">
            <a:off x="6998494" y="3756353"/>
            <a:ext cx="1404948" cy="105352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1"/>
            <a:endCxn id="25" idx="3"/>
          </p:cNvCxnSpPr>
          <p:nvPr/>
        </p:nvCxnSpPr>
        <p:spPr>
          <a:xfrm flipH="1">
            <a:off x="6998494" y="3756353"/>
            <a:ext cx="1404948" cy="1777857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6629" y="1395409"/>
            <a:ext cx="2514600" cy="2168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7389150" y="1514539"/>
            <a:ext cx="1693703" cy="463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Phase</a:t>
            </a:r>
            <a:endParaRPr lang="en-US" altLang="en-US" dirty="0">
              <a:latin typeface="+mj-lt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7425181" y="5390562"/>
            <a:ext cx="1693703" cy="463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Synthesis Phase</a:t>
            </a:r>
            <a:endParaRPr lang="en-US" altLang="en-US" dirty="0"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50594" y="4370525"/>
            <a:ext cx="2514600" cy="151595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AutoShape 33"/>
          <p:cNvCxnSpPr>
            <a:cxnSpLocks noChangeShapeType="1"/>
          </p:cNvCxnSpPr>
          <p:nvPr/>
        </p:nvCxnSpPr>
        <p:spPr bwMode="auto">
          <a:xfrm>
            <a:off x="2922057" y="3920712"/>
            <a:ext cx="0" cy="70441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668220"/>
              </p:ext>
            </p:extLst>
          </p:nvPr>
        </p:nvGraphicFramePr>
        <p:xfrm>
          <a:off x="1139200" y="4606067"/>
          <a:ext cx="3108960" cy="1905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8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Variable </a:t>
                      </a:r>
                    </a:p>
                    <a:p>
                      <a:r>
                        <a:rPr lang="en-US" sz="1900" dirty="0" smtClean="0"/>
                        <a:t>Name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Type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Address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Position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0001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Initial 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0005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Rate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Float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0009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74" grpId="0" animBg="1"/>
      <p:bldP spid="81" grpId="0" animBg="1"/>
      <p:bldP spid="82" grpId="0" animBg="1"/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Write output of all the phases of compiler for following statements:</a:t>
            </a:r>
          </a:p>
          <a:p>
            <a:pPr marL="9144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x = b-c*2</a:t>
            </a:r>
          </a:p>
          <a:p>
            <a:pPr marL="9144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I=p*n*r/100 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see?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10101001 00000000 10101001 00000000</a:t>
            </a:r>
          </a:p>
          <a:p>
            <a:pPr marL="0" indent="0" algn="ctr">
              <a:buNone/>
            </a:pPr>
            <a:r>
              <a:rPr lang="en-US" dirty="0"/>
              <a:t>10101001 00000000 10101001 00000000</a:t>
            </a:r>
          </a:p>
          <a:p>
            <a:pPr marL="0" indent="0" algn="ctr">
              <a:buNone/>
            </a:pPr>
            <a:r>
              <a:rPr lang="en-US" dirty="0"/>
              <a:t>10000101 0000000 110101001 00000000</a:t>
            </a:r>
          </a:p>
          <a:p>
            <a:pPr marL="0" indent="0" algn="ctr">
              <a:buNone/>
            </a:pPr>
            <a:r>
              <a:rPr lang="en-US" dirty="0"/>
              <a:t>10101001 00000010 10101001 00000010</a:t>
            </a:r>
          </a:p>
          <a:p>
            <a:pPr marL="0" indent="0" algn="ctr">
              <a:buNone/>
            </a:pPr>
            <a:r>
              <a:rPr lang="en-US" dirty="0"/>
              <a:t>10000101 00000010 10101001 00000010</a:t>
            </a:r>
          </a:p>
          <a:p>
            <a:pPr marL="0" indent="0" algn="ctr">
              <a:buNone/>
            </a:pPr>
            <a:r>
              <a:rPr lang="en-US" dirty="0"/>
              <a:t>10100000 00000000 10101001 00000010</a:t>
            </a:r>
          </a:p>
          <a:p>
            <a:pPr marL="0" indent="0" algn="ctr">
              <a:buNone/>
            </a:pPr>
            <a:r>
              <a:rPr lang="en-US" dirty="0"/>
              <a:t>10101001 0000000 110101001 00000010</a:t>
            </a:r>
          </a:p>
          <a:p>
            <a:pPr marL="0" indent="0" algn="ctr">
              <a:buNone/>
            </a:pPr>
            <a:r>
              <a:rPr lang="en-US" dirty="0"/>
              <a:t>10010001 00000001 10000101 00000000</a:t>
            </a:r>
          </a:p>
          <a:p>
            <a:pPr marL="0" indent="0" algn="ctr">
              <a:buNone/>
            </a:pPr>
            <a:r>
              <a:rPr lang="en-US" dirty="0"/>
              <a:t>10000101 00000001 10101001 00000010 </a:t>
            </a:r>
          </a:p>
          <a:p>
            <a:pPr marL="0" indent="0" algn="ctr">
              <a:buNone/>
            </a:pPr>
            <a:r>
              <a:rPr lang="en-US" dirty="0"/>
              <a:t>10101001 00000010 10101001 00000010 </a:t>
            </a:r>
          </a:p>
          <a:p>
            <a:pPr marL="0" indent="0" algn="ctr">
              <a:buNone/>
            </a:pPr>
            <a:r>
              <a:rPr lang="en-US" dirty="0"/>
              <a:t>10101001 00000010 10101001 00000010 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000185" y="3632689"/>
            <a:ext cx="1485900" cy="838200"/>
          </a:xfrm>
          <a:prstGeom prst="wedgeRoundRectCallout">
            <a:avLst>
              <a:gd name="adj1" fmla="val -72896"/>
              <a:gd name="adj2" fmla="val -81415"/>
              <a:gd name="adj3" fmla="val 16667"/>
            </a:avLst>
          </a:prstGeom>
          <a:noFill/>
          <a:ln>
            <a:solidFill>
              <a:srgbClr val="0E47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What does it mean????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935791" y="1739722"/>
            <a:ext cx="1485900" cy="838200"/>
          </a:xfrm>
          <a:prstGeom prst="wedgeRoundRectCallout">
            <a:avLst>
              <a:gd name="adj1" fmla="val -68012"/>
              <a:gd name="adj2" fmla="val 79624"/>
              <a:gd name="adj3" fmla="val 16667"/>
            </a:avLst>
          </a:prstGeom>
          <a:noFill/>
          <a:ln>
            <a:solidFill>
              <a:srgbClr val="0E47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C00000"/>
                </a:solidFill>
              </a:rPr>
              <a:t>inary program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of Phases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&amp; back end (Grouping of phases)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79" y="1293507"/>
            <a:ext cx="11929641" cy="27417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Depends primarily on source language and largely independent of the target machine.</a:t>
            </a:r>
          </a:p>
          <a:p>
            <a:r>
              <a:rPr lang="en-US" dirty="0" smtClean="0"/>
              <a:t>It includes following phases: 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Lexical analysis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Syntax analysis 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Semantic analysis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Intermediate code generation </a:t>
            </a:r>
          </a:p>
          <a:p>
            <a:pPr marL="120015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Creation of symbol table &amp; Error handling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079" y="783234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Front end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64405" y="1244899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62359" y="4527503"/>
            <a:ext cx="11929641" cy="23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Depends on target machine and do not depends on source program.</a:t>
            </a:r>
          </a:p>
          <a:p>
            <a:r>
              <a:rPr lang="en-US" sz="2200" dirty="0" smtClean="0"/>
              <a:t>It includes following phases: </a:t>
            </a:r>
          </a:p>
          <a:p>
            <a:pPr marL="120015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E47A1"/>
                </a:solidFill>
              </a:rPr>
              <a:t>Code optimization </a:t>
            </a:r>
          </a:p>
          <a:p>
            <a:pPr marL="120015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E47A1"/>
                </a:solidFill>
              </a:rPr>
              <a:t>Code generation phase </a:t>
            </a:r>
          </a:p>
          <a:p>
            <a:pPr marL="1200150" indent="-457200">
              <a:buFont typeface="+mj-lt"/>
              <a:buAutoNum type="arabicPeriod"/>
            </a:pPr>
            <a:r>
              <a:rPr lang="en-US" sz="2200" dirty="0" smtClean="0">
                <a:solidFill>
                  <a:srgbClr val="0E47A1"/>
                </a:solidFill>
              </a:rPr>
              <a:t>Error handling and symbol table operation</a:t>
            </a:r>
          </a:p>
          <a:p>
            <a:pPr marL="1200150" indent="-457200">
              <a:buFont typeface="+mj-lt"/>
              <a:buAutoNum type="arabicPeriod"/>
            </a:pPr>
            <a:endParaRPr lang="en-US" sz="2200" dirty="0" smtClean="0"/>
          </a:p>
          <a:p>
            <a:pPr marL="1200150" indent="-457200">
              <a:buFont typeface="+mj-lt"/>
              <a:buAutoNum type="arabicPeriod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222079" y="4033754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Back </a:t>
            </a:r>
            <a:r>
              <a:rPr lang="en-US" sz="2400" b="1" dirty="0"/>
              <a:t>end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64405" y="4495419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compiler &amp; interpreter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75214"/>
              </p:ext>
            </p:extLst>
          </p:nvPr>
        </p:nvGraphicFramePr>
        <p:xfrm>
          <a:off x="872291" y="1046747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E47A1"/>
                          </a:solidFill>
                        </a:rPr>
                        <a:t>Compiler </a:t>
                      </a:r>
                      <a:endParaRPr lang="en-US" sz="2200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E47A1"/>
                          </a:solidFill>
                        </a:rPr>
                        <a:t>Interpreter</a:t>
                      </a:r>
                      <a:endParaRPr lang="en-US" sz="2200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47183"/>
              </p:ext>
            </p:extLst>
          </p:nvPr>
        </p:nvGraphicFramePr>
        <p:xfrm>
          <a:off x="872268" y="1473467"/>
          <a:ext cx="10058400" cy="782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782320">
                <a:tc>
                  <a:txBody>
                    <a:bodyPr/>
                    <a:lstStyle/>
                    <a:p>
                      <a:pPr algn="just"/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</a:t>
                      </a:r>
                      <a:r>
                        <a:rPr lang="en-US" sz="2200" b="0" i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program and translates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as a whole into machine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ranslates program’s </a:t>
                      </a:r>
                      <a:r>
                        <a:rPr lang="en-US" sz="2200" b="0" i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statement at a time.</a:t>
                      </a:r>
                      <a:endParaRPr lang="en-US" sz="2200" b="0" dirty="0">
                        <a:solidFill>
                          <a:srgbClr val="0E47A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58636"/>
              </p:ext>
            </p:extLst>
          </p:nvPr>
        </p:nvGraphicFramePr>
        <p:xfrm>
          <a:off x="872264" y="2252542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ntermediate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ntermediate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18495"/>
              </p:ext>
            </p:extLst>
          </p:nvPr>
        </p:nvGraphicFramePr>
        <p:xfrm>
          <a:off x="872264" y="3452132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requirement is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requirement is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14047"/>
              </p:ext>
            </p:extLst>
          </p:nvPr>
        </p:nvGraphicFramePr>
        <p:xfrm>
          <a:off x="872264" y="2679262"/>
          <a:ext cx="10058400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error is displayed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entire program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checked.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error is displayed for </a:t>
                      </a:r>
                      <a:r>
                        <a:rPr lang="en-US" sz="2200" b="0" kern="1200" dirty="0" smtClean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instruction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interpreted if any.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9088"/>
              </p:ext>
            </p:extLst>
          </p:nvPr>
        </p:nvGraphicFramePr>
        <p:xfrm>
          <a:off x="872263" y="3878852"/>
          <a:ext cx="1005840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29199"/>
                <a:gridCol w="5029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C compiler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Basic, Python, Ruby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b="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of Compiler</a:t>
            </a:r>
            <a:br>
              <a:rPr lang="en-US" dirty="0" smtClean="0"/>
            </a:br>
            <a:r>
              <a:rPr lang="en-US" dirty="0" smtClean="0"/>
              <a:t>(Cousins of compiler)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addition to compiler, many other system programs are required to generate absolute machine code.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These system programs are: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Preprocessor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Assembler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Linker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0E47A1"/>
                </a:solidFill>
              </a:rPr>
              <a:t>Loader 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4393" y="2383610"/>
            <a:ext cx="6080575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8534968" y="5066434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55574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Preprocessor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/>
              <a:t>Some of the task performed by preprocessor:</a:t>
            </a:r>
          </a:p>
          <a:p>
            <a:pPr marL="457200" indent="-457200">
              <a:lnSpc>
                <a:spcPct val="108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rgbClr val="0E47A1"/>
                </a:solidFill>
              </a:rPr>
              <a:t>Macro </a:t>
            </a:r>
            <a:r>
              <a:rPr lang="en-US" sz="2000" b="1" dirty="0">
                <a:solidFill>
                  <a:srgbClr val="0E47A1"/>
                </a:solidFill>
              </a:rPr>
              <a:t>processing</a:t>
            </a:r>
            <a:r>
              <a:rPr lang="en-US" sz="2000" dirty="0">
                <a:solidFill>
                  <a:srgbClr val="0E47A1"/>
                </a:solidFill>
              </a:rPr>
              <a:t>: </a:t>
            </a:r>
            <a:r>
              <a:rPr lang="en-US" sz="2000" dirty="0"/>
              <a:t>Allows user to define macros. </a:t>
            </a:r>
            <a:r>
              <a:rPr lang="en-US" sz="2000" dirty="0" smtClean="0"/>
              <a:t>Ex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#define PI 3.14159265358979323846</a:t>
            </a:r>
          </a:p>
          <a:p>
            <a:pPr marL="457200" indent="-457200">
              <a:lnSpc>
                <a:spcPct val="108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E47A1"/>
                </a:solidFill>
              </a:rPr>
              <a:t>File inclusion</a:t>
            </a:r>
            <a:r>
              <a:rPr lang="en-US" sz="2000" dirty="0">
                <a:solidFill>
                  <a:srgbClr val="0E47A1"/>
                </a:solidFill>
              </a:rPr>
              <a:t>: </a:t>
            </a:r>
            <a:r>
              <a:rPr lang="en-US" sz="2000" dirty="0"/>
              <a:t>A preprocessor may include the header file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into the </a:t>
            </a:r>
            <a:r>
              <a:rPr lang="en-US" sz="2000" dirty="0" smtClean="0"/>
              <a:t>program. Ex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#include&lt;</a:t>
            </a:r>
            <a:r>
              <a:rPr lang="en-US" sz="2000" dirty="0" err="1">
                <a:solidFill>
                  <a:srgbClr val="C00000"/>
                </a:solidFill>
              </a:rPr>
              <a:t>stdio.h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marL="457200" indent="-457200">
              <a:lnSpc>
                <a:spcPct val="108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E47A1"/>
                </a:solidFill>
              </a:rPr>
              <a:t>Rational preprocessor</a:t>
            </a:r>
            <a:r>
              <a:rPr lang="en-US" sz="2000" dirty="0">
                <a:solidFill>
                  <a:srgbClr val="0E47A1"/>
                </a:solidFill>
              </a:rPr>
              <a:t>:</a:t>
            </a:r>
            <a:r>
              <a:rPr lang="en-US" sz="2000" dirty="0"/>
              <a:t> It provides built in macro for construct like </a:t>
            </a:r>
            <a:r>
              <a:rPr lang="en-US" sz="2000" dirty="0">
                <a:solidFill>
                  <a:srgbClr val="C00000"/>
                </a:solidFill>
              </a:rPr>
              <a:t>while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statement or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statement.</a:t>
            </a:r>
          </a:p>
          <a:p>
            <a:pPr marL="457200" indent="-457200">
              <a:lnSpc>
                <a:spcPct val="108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E47A1"/>
                </a:solidFill>
              </a:rPr>
              <a:t>Language extensions</a:t>
            </a:r>
            <a:r>
              <a:rPr lang="en-US" sz="2000" dirty="0">
                <a:solidFill>
                  <a:srgbClr val="0E47A1"/>
                </a:solidFill>
              </a:rPr>
              <a:t>: </a:t>
            </a:r>
            <a:r>
              <a:rPr lang="en-US" sz="2000" dirty="0"/>
              <a:t>Add capabilities to the language by using built-in macros. </a:t>
            </a:r>
          </a:p>
          <a:p>
            <a:pPr marL="808038" indent="-342900">
              <a:lnSpc>
                <a:spcPct val="108000"/>
              </a:lnSpc>
            </a:pPr>
            <a:r>
              <a:rPr lang="en-US" sz="2000" dirty="0"/>
              <a:t>Ex: the language equal is a database query language embedded in C. </a:t>
            </a:r>
            <a:r>
              <a:rPr lang="en-US" sz="2000" dirty="0" smtClean="0"/>
              <a:t>Statement </a:t>
            </a:r>
            <a:r>
              <a:rPr lang="en-US" sz="2000" dirty="0"/>
              <a:t>beginning with ## are taken by preprocessor to be database access statement unrelated to C and translated into procedure call on routines that perform the database access.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>
            <a:off x="8534968" y="5066434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71616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Compiler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compiler is a program that reads a program written in source language and translates it into an equivalent program in target language.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>
            <a:off x="8534968" y="5066434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71616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Assembler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Assembler </a:t>
            </a:r>
            <a:r>
              <a:rPr lang="en-US" dirty="0"/>
              <a:t>is a translator which takes the assembly program (mnemonic) as an input and</a:t>
            </a:r>
            <a:r>
              <a:rPr lang="en-US" b="1" dirty="0"/>
              <a:t> </a:t>
            </a:r>
            <a:r>
              <a:rPr lang="en-US" dirty="0"/>
              <a:t>generates the machine code as an output.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>
            <a:off x="8534968" y="5066434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compiler (Cousins of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788785" cy="5590565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sz="2400" dirty="0">
              <a:solidFill>
                <a:srgbClr val="0E47A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70579" y="863443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40843" y="716549"/>
            <a:ext cx="3537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r>
              <a:rPr lang="en-US" altLang="en-US" dirty="0" smtClean="0"/>
              <a:t>Source </a:t>
            </a:r>
            <a:r>
              <a:rPr lang="en-US" altLang="en-US" dirty="0"/>
              <a:t>Program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55209" y="2496486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62436" y="3745782"/>
            <a:ext cx="2039112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00557" y="1998236"/>
            <a:ext cx="1648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726602" y="3063364"/>
            <a:ext cx="1795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Target Assembly 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26601" y="4256076"/>
            <a:ext cx="20322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 smtClean="0"/>
              <a:t>Relocatable</a:t>
            </a:r>
            <a:r>
              <a:rPr lang="en-US" altLang="en-US" dirty="0" smtClean="0"/>
              <a:t> 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440952" y="5886392"/>
            <a:ext cx="2490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Absolute Machine </a:t>
            </a:r>
            <a:endParaRPr lang="en-US" altLang="en-US" dirty="0"/>
          </a:p>
          <a:p>
            <a:pPr algn="ctr"/>
            <a:r>
              <a:rPr lang="en-US" altLang="en-US" dirty="0"/>
              <a:t>Code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44556" y="4902407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&amp; </a:t>
            </a:r>
          </a:p>
          <a:p>
            <a:pPr algn="ctr"/>
            <a:r>
              <a:rPr lang="en-US" altLang="en-US" dirty="0"/>
              <a:t>Object Files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666516" y="4964693"/>
            <a:ext cx="2039112" cy="457200"/>
          </a:xfrm>
          <a:prstGeom prst="rect">
            <a:avLst/>
          </a:prstGeom>
          <a:solidFill>
            <a:srgbClr val="03A9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Linker / Loader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51507" y="1370258"/>
            <a:ext cx="2038079" cy="457200"/>
          </a:xfrm>
          <a:prstGeom prst="rect">
            <a:avLst/>
          </a:prstGeom>
          <a:solidFill>
            <a:srgbClr val="0E47A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cxnSp>
        <p:nvCxnSpPr>
          <p:cNvPr id="5" name="Straight Arrow Connector 4"/>
          <p:cNvCxnSpPr>
            <a:endCxn id="17" idx="0"/>
          </p:cNvCxnSpPr>
          <p:nvPr/>
        </p:nvCxnSpPr>
        <p:spPr>
          <a:xfrm>
            <a:off x="9670546" y="1085881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>
            <a:off x="9670547" y="1827458"/>
            <a:ext cx="4218" cy="66902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9674765" y="2953686"/>
            <a:ext cx="7227" cy="79209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6" idx="0"/>
          </p:cNvCxnSpPr>
          <p:nvPr/>
        </p:nvCxnSpPr>
        <p:spPr>
          <a:xfrm>
            <a:off x="9681992" y="4202982"/>
            <a:ext cx="4080" cy="76171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9686072" y="5422501"/>
            <a:ext cx="0" cy="46389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0014" y="1371616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5951" y="908593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Linker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180" y="1482398"/>
            <a:ext cx="6788785" cy="50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Linker  makes a single program from a several files of </a:t>
            </a:r>
            <a:r>
              <a:rPr lang="en-US" dirty="0" err="1"/>
              <a:t>relocatable</a:t>
            </a:r>
            <a:r>
              <a:rPr lang="en-US" dirty="0"/>
              <a:t> machine code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These files may have been the result of several different compilation, and one or more library </a:t>
            </a:r>
            <a:r>
              <a:rPr lang="en-US" dirty="0" smtClean="0"/>
              <a:t>files.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1180" y="3312668"/>
            <a:ext cx="190160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Loader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5348" y="3774349"/>
            <a:ext cx="658368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71709" y="3885114"/>
            <a:ext cx="6788785" cy="2482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The process of loading consists </a:t>
            </a:r>
            <a:r>
              <a:rPr lang="en-US" dirty="0" smtClean="0"/>
              <a:t>of: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Taking </a:t>
            </a:r>
            <a:r>
              <a:rPr lang="en-US" sz="2400" dirty="0" err="1"/>
              <a:t>relocatable</a:t>
            </a:r>
            <a:r>
              <a:rPr lang="en-US" sz="2400" dirty="0"/>
              <a:t> machine code</a:t>
            </a:r>
            <a:endParaRPr lang="en-US" sz="2400" dirty="0" smtClean="0">
              <a:solidFill>
                <a:srgbClr val="0E47A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/>
              <a:t>Altering the </a:t>
            </a:r>
            <a:r>
              <a:rPr lang="en-US" sz="2400" dirty="0" err="1"/>
              <a:t>relocatable</a:t>
            </a:r>
            <a:r>
              <a:rPr lang="en-US" sz="2400" dirty="0"/>
              <a:t> address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Placing </a:t>
            </a:r>
            <a:r>
              <a:rPr lang="en-US" sz="2400" dirty="0"/>
              <a:t>the altered instructions and data in memory at the proper location</a:t>
            </a:r>
            <a:r>
              <a:rPr lang="en-US" sz="2400" dirty="0" smtClean="0"/>
              <a:t>.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>
            <a:off x="8534968" y="5066434"/>
            <a:ext cx="1" cy="28437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see?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31" y="1677526"/>
            <a:ext cx="44957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dirty="0"/>
              <a:t>One complete scan of a source program is called pass.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Pass </a:t>
            </a:r>
            <a:r>
              <a:rPr lang="en-US" dirty="0" smtClean="0"/>
              <a:t>includes </a:t>
            </a:r>
            <a:r>
              <a:rPr lang="en-US" b="1" dirty="0">
                <a:solidFill>
                  <a:srgbClr val="0E47A1"/>
                </a:solidFill>
              </a:rPr>
              <a:t>reading an input file </a:t>
            </a:r>
            <a:r>
              <a:rPr lang="en-US" dirty="0"/>
              <a:t>and </a:t>
            </a:r>
            <a:r>
              <a:rPr lang="en-US" b="1" dirty="0">
                <a:solidFill>
                  <a:srgbClr val="0E47A1"/>
                </a:solidFill>
              </a:rPr>
              <a:t>writing to the output </a:t>
            </a:r>
            <a:r>
              <a:rPr lang="en-US" dirty="0"/>
              <a:t>file.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In a single pass compiler analysis of source statement is immediately followed by synthesis of equivalent target statement</a:t>
            </a:r>
            <a:r>
              <a:rPr lang="en-US" dirty="0" smtClean="0"/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While in a two pass compiler intermediate code is generated between analysis and synthesis phase.</a:t>
            </a:r>
            <a:endParaRPr lang="en-US" dirty="0"/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It is difficult to compile the source </a:t>
            </a:r>
            <a:r>
              <a:rPr lang="en-US" dirty="0"/>
              <a:t>program into single pass due to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E47A1"/>
                </a:solidFill>
              </a:rPr>
              <a:t>forward reference </a:t>
            </a:r>
            <a:endParaRPr lang="en-US" b="1" dirty="0">
              <a:solidFill>
                <a:srgbClr val="0E47A1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Forward reference: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forward reference of a program entity is a </a:t>
            </a:r>
            <a:r>
              <a:rPr lang="en-US" b="1" dirty="0">
                <a:solidFill>
                  <a:srgbClr val="0E47A1"/>
                </a:solidFill>
              </a:rPr>
              <a:t>reference to the entity which precedes its definition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program.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This problem can be solved by postponing the generation of target code until more information concerning the entity becomes available.</a:t>
            </a:r>
          </a:p>
          <a:p>
            <a:pPr lvl="0" algn="just">
              <a:lnSpc>
                <a:spcPct val="100000"/>
              </a:lnSpc>
            </a:pPr>
            <a:r>
              <a:rPr lang="en-US" dirty="0"/>
              <a:t>It leads to multi pass model of compilation</a:t>
            </a:r>
            <a:r>
              <a:rPr lang="en-US" dirty="0" smtClean="0"/>
              <a:t>.</a:t>
            </a:r>
          </a:p>
          <a:p>
            <a:pPr lvl="0" algn="just">
              <a:lnSpc>
                <a:spcPct val="100000"/>
              </a:lnSpc>
            </a:pPr>
            <a:endParaRPr lang="en-US" dirty="0"/>
          </a:p>
          <a:p>
            <a:pPr lvl="0" algn="just">
              <a:lnSpc>
                <a:spcPct val="100000"/>
              </a:lnSpc>
            </a:pPr>
            <a:endParaRPr lang="en-US" dirty="0" smtClean="0"/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Perform </a:t>
            </a:r>
            <a:r>
              <a:rPr lang="en-US" dirty="0"/>
              <a:t>analysis of the source program and note relevant information</a:t>
            </a:r>
            <a:r>
              <a:rPr lang="en-US" dirty="0" smtClean="0"/>
              <a:t>.</a:t>
            </a:r>
          </a:p>
          <a:p>
            <a:pPr lvl="0" algn="just">
              <a:lnSpc>
                <a:spcPct val="100000"/>
              </a:lnSpc>
            </a:pPr>
            <a:endParaRPr lang="en-US" dirty="0"/>
          </a:p>
          <a:p>
            <a:pPr lvl="0" algn="just">
              <a:lnSpc>
                <a:spcPct val="100000"/>
              </a:lnSpc>
            </a:pPr>
            <a:endParaRPr lang="en-US" dirty="0" smtClean="0"/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Pass II: Generate target code using information noted in pass I.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80" y="3317887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Pass </a:t>
            </a:r>
            <a:r>
              <a:rPr lang="en-US" sz="2400" dirty="0"/>
              <a:t>I: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3506" y="3779552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1179" y="4718178"/>
            <a:ext cx="1542327" cy="461665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Pass II: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73505" y="5179843"/>
            <a:ext cx="91440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9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ffect </a:t>
            </a:r>
            <a:r>
              <a:rPr lang="en-US" dirty="0"/>
              <a:t>of reducing the number of </a:t>
            </a:r>
            <a:r>
              <a:rPr lang="en-US" dirty="0" smtClean="0"/>
              <a:t>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desirable to have a few passes, because </a:t>
            </a:r>
            <a:r>
              <a:rPr lang="en-US" b="1" dirty="0">
                <a:solidFill>
                  <a:srgbClr val="0E47A1"/>
                </a:solidFill>
              </a:rPr>
              <a:t>it takes time to read and write</a:t>
            </a:r>
            <a:r>
              <a:rPr lang="en-US" dirty="0"/>
              <a:t> intermediate file.</a:t>
            </a:r>
          </a:p>
          <a:p>
            <a:pPr lvl="0" algn="just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group </a:t>
            </a:r>
            <a:r>
              <a:rPr lang="en-US" b="1" dirty="0">
                <a:solidFill>
                  <a:srgbClr val="0E47A1"/>
                </a:solidFill>
              </a:rPr>
              <a:t>several phases into one </a:t>
            </a:r>
            <a:r>
              <a:rPr lang="en-US" b="1" dirty="0" smtClean="0">
                <a:solidFill>
                  <a:srgbClr val="0E47A1"/>
                </a:solidFill>
              </a:rPr>
              <a:t>pass </a:t>
            </a:r>
            <a:r>
              <a:rPr lang="en-US" dirty="0" smtClean="0"/>
              <a:t>then </a:t>
            </a:r>
            <a:r>
              <a:rPr lang="en-US" b="1" dirty="0" smtClean="0">
                <a:solidFill>
                  <a:srgbClr val="0E47A1"/>
                </a:solidFill>
              </a:rPr>
              <a:t>memory </a:t>
            </a:r>
            <a:r>
              <a:rPr lang="en-US" b="1" dirty="0">
                <a:solidFill>
                  <a:srgbClr val="0E47A1"/>
                </a:solidFill>
              </a:rPr>
              <a:t>requirement</a:t>
            </a:r>
            <a:r>
              <a:rPr lang="en-US" b="1" dirty="0"/>
              <a:t> </a:t>
            </a:r>
            <a:r>
              <a:rPr lang="en-US" dirty="0"/>
              <a:t>may be </a:t>
            </a:r>
            <a:r>
              <a:rPr lang="en-US" b="1" dirty="0">
                <a:solidFill>
                  <a:srgbClr val="0E47A1"/>
                </a:solidFill>
              </a:rPr>
              <a:t>large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0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compiler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One pass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It is a type of compiler that compiles whole process in one-pass.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Two pass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It is a type of compiler that compiles whole process in two-pass.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It generates intermediate code.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Incremental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The compiler which compiles only the changed line from the source code and update the object code.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Native code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The compiler used to compile a source code for a same type of platform only.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Cross </a:t>
            </a: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used to compile a source code for a different kinds platform.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of building Compilers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building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job of compiler is to accept the </a:t>
            </a:r>
            <a:r>
              <a:rPr lang="en-US" dirty="0" smtClean="0">
                <a:solidFill>
                  <a:srgbClr val="C00000"/>
                </a:solidFill>
              </a:rPr>
              <a:t>source program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convert</a:t>
            </a:r>
            <a:r>
              <a:rPr lang="en-US" dirty="0" smtClean="0"/>
              <a:t> it into suitable </a:t>
            </a:r>
            <a:r>
              <a:rPr lang="en-US" dirty="0" smtClean="0">
                <a:solidFill>
                  <a:srgbClr val="C00000"/>
                </a:solidFill>
              </a:rPr>
              <a:t>target program.</a:t>
            </a:r>
          </a:p>
          <a:p>
            <a:r>
              <a:rPr lang="en-US" dirty="0"/>
              <a:t>A compiler must accept all source programs that conform to the specification of the language; the set of source programs is infinite and any program can be very large, consisting of possibly millions of lines of code.</a:t>
            </a:r>
            <a:endParaRPr lang="en-US" dirty="0" smtClean="0"/>
          </a:p>
          <a:p>
            <a:r>
              <a:rPr lang="en-US" dirty="0" smtClean="0"/>
              <a:t>Compiler study mainly focused on study of </a:t>
            </a:r>
            <a:r>
              <a:rPr lang="en-US" dirty="0" smtClean="0">
                <a:solidFill>
                  <a:srgbClr val="C00000"/>
                </a:solidFill>
              </a:rPr>
              <a:t>how to design the correct mathematical model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choose correct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compiler design, term “Code Optimization” indicates the attempts made by a compiler to produce a code which is more efficient then a previous code.</a:t>
            </a:r>
          </a:p>
          <a:p>
            <a:r>
              <a:rPr lang="en-US" dirty="0" smtClean="0"/>
              <a:t>The code should be faster than any  other code that performs the same task.</a:t>
            </a:r>
          </a:p>
          <a:p>
            <a:r>
              <a:rPr lang="en-US" dirty="0"/>
              <a:t>The objectives to be fulfilled by the compiler optimization include: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/>
              <a:t>The meaning of the compiled program must be preserved.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/>
              <a:t>Optimization should improve programs performance.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200" dirty="0"/>
              <a:t>Time required for compilation should be reasonable.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8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of building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theory is not sufficient to build a compiler, People involved in the design of compiler should be able to formulate the right problem to solve.</a:t>
            </a:r>
          </a:p>
          <a:p>
            <a:r>
              <a:rPr lang="en-US" dirty="0"/>
              <a:t>In, order to do this the first step in through understanding of the behavior of programs.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4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solidFill>
                  <a:srgbClr val="0E47A1"/>
                </a:solidFill>
              </a:rPr>
              <a:t>Books: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E47A1"/>
                </a:solidFill>
              </a:rPr>
              <a:t>Compilers Principles, Techniques and Tools,</a:t>
            </a:r>
            <a:r>
              <a:rPr lang="en-US" sz="3000" b="1" dirty="0" smtClean="0">
                <a:solidFill>
                  <a:srgbClr val="0E47A1"/>
                </a:solidFill>
              </a:rPr>
              <a:t> </a:t>
            </a:r>
            <a:r>
              <a:rPr lang="en-US" b="1" dirty="0">
                <a:solidFill>
                  <a:srgbClr val="0E47A1"/>
                </a:solidFill>
              </a:rPr>
              <a:t>PEARSON Education </a:t>
            </a:r>
            <a:r>
              <a:rPr lang="en-US" b="1" dirty="0" smtClean="0">
                <a:solidFill>
                  <a:srgbClr val="0E47A1"/>
                </a:solidFill>
              </a:rPr>
              <a:t>(Second Edition)</a:t>
            </a:r>
          </a:p>
          <a:p>
            <a:pPr marL="0" indent="0">
              <a:buNone/>
            </a:pPr>
            <a:r>
              <a:rPr lang="en-US" dirty="0" smtClean="0"/>
              <a:t>	Authors: Alfred V. </a:t>
            </a:r>
            <a:r>
              <a:rPr lang="en-US" dirty="0" err="1" smtClean="0"/>
              <a:t>Aho</a:t>
            </a:r>
            <a:r>
              <a:rPr lang="en-US" dirty="0" smtClean="0"/>
              <a:t>, Monica S. Lam, Ravi </a:t>
            </a:r>
            <a:r>
              <a:rPr lang="en-US" dirty="0" err="1" smtClean="0"/>
              <a:t>Sethi</a:t>
            </a:r>
            <a:r>
              <a:rPr lang="en-US" dirty="0" smtClean="0"/>
              <a:t>, Jeffrey D. Ullman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800" b="1" dirty="0">
                <a:solidFill>
                  <a:srgbClr val="0E47A1"/>
                </a:solidFill>
              </a:rPr>
              <a:t>Compiler Design, PEARSON </a:t>
            </a:r>
            <a:r>
              <a:rPr lang="en-US" b="1" dirty="0">
                <a:solidFill>
                  <a:srgbClr val="0E47A1"/>
                </a:solidFill>
              </a:rPr>
              <a:t>(for Gujarat Technological University)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Authors</a:t>
            </a:r>
            <a:r>
              <a:rPr lang="en-US" dirty="0"/>
              <a:t>: Alfred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smtClean="0"/>
              <a:t>Ravi </a:t>
            </a:r>
            <a:r>
              <a:rPr lang="en-US" dirty="0" err="1"/>
              <a:t>Sethi</a:t>
            </a:r>
            <a:r>
              <a:rPr lang="en-US" dirty="0"/>
              <a:t>, Jeffrey D. Ullman</a:t>
            </a:r>
          </a:p>
        </p:txBody>
      </p:sp>
    </p:spTree>
    <p:extLst>
      <p:ext uri="{BB962C8B-B14F-4D97-AF65-F5344CB8AC3E}">
        <p14:creationId xmlns:p14="http://schemas.microsoft.com/office/powerpoint/2010/main" val="338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6931" y="2345452"/>
            <a:ext cx="3053443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10101001 00000000 10101001 00000000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10101001 00000000 10101001 00000000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10000101 0000000 110101001 00000000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10101001 00000010 10101001 00000010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10000101 00000010 10101001 00000010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10100000 00000000 10101001 00000010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10101001 0000000 110101001 00000010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1300" dirty="0" smtClean="0"/>
              <a:t>10010001 00000001 10000101 00000000</a:t>
            </a:r>
            <a:endParaRPr lang="en-US" sz="13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18" y="2116014"/>
            <a:ext cx="2396113" cy="2650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92266" y="3020366"/>
            <a:ext cx="1395744" cy="762000"/>
          </a:xfrm>
          <a:prstGeom prst="rect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E47A1"/>
                </a:solidFill>
              </a:rPr>
              <a:t>Semantic Gap</a:t>
            </a:r>
            <a:endParaRPr lang="en-US" sz="2400" b="1" dirty="0">
              <a:solidFill>
                <a:srgbClr val="0E47A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80374" y="3413339"/>
            <a:ext cx="1111892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88010" y="3413339"/>
            <a:ext cx="996308" cy="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80374" y="3496073"/>
            <a:ext cx="1111892" cy="460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Low level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8010" y="3496073"/>
            <a:ext cx="1111892" cy="460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High level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3439" y="4626009"/>
            <a:ext cx="3400426" cy="722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Actual Data</a:t>
            </a:r>
            <a:endParaRPr lang="en-US" sz="2200" b="1" dirty="0">
              <a:solidFill>
                <a:srgbClr val="0E47A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89631" y="4621903"/>
            <a:ext cx="2590800" cy="722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E47A1"/>
                </a:solidFill>
              </a:rPr>
              <a:t>Human perception</a:t>
            </a:r>
            <a:endParaRPr lang="en-US" sz="2200" b="1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processor is a software which </a:t>
            </a:r>
            <a:r>
              <a:rPr lang="en-US" dirty="0">
                <a:solidFill>
                  <a:srgbClr val="C00000"/>
                </a:solidFill>
              </a:rPr>
              <a:t>bridges </a:t>
            </a:r>
            <a:r>
              <a:rPr lang="en-US" dirty="0" smtClean="0">
                <a:solidFill>
                  <a:srgbClr val="C00000"/>
                </a:solidFill>
              </a:rPr>
              <a:t>semantic gap</a:t>
            </a:r>
            <a:r>
              <a:rPr lang="en-US" dirty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language processor</a:t>
            </a:r>
            <a:r>
              <a:rPr lang="en-US" dirty="0"/>
              <a:t> is a software program designed or used to perform tasks such as processing program code to machine code. </a:t>
            </a:r>
          </a:p>
        </p:txBody>
      </p:sp>
    </p:spTree>
    <p:extLst>
      <p:ext uri="{BB962C8B-B14F-4D97-AF65-F5344CB8AC3E}">
        <p14:creationId xmlns:p14="http://schemas.microsoft.com/office/powerpoint/2010/main" val="147621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ranslator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1" y="0"/>
            <a:ext cx="8686800" cy="1911350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8824916" y="2846015"/>
            <a:ext cx="1685925" cy="701675"/>
          </a:xfrm>
          <a:prstGeom prst="wedgeEllipseCallout">
            <a:avLst>
              <a:gd name="adj1" fmla="val 58579"/>
              <a:gd name="adj2" fmla="val 625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dirty="0" smtClean="0"/>
              <a:t>હેલ્લો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0800000">
            <a:off x="6110290" y="1642373"/>
            <a:ext cx="2728915" cy="1554480"/>
          </a:xfrm>
          <a:prstGeom prst="curvedConnector2">
            <a:avLst/>
          </a:prstGeom>
          <a:ln w="63500">
            <a:solidFill>
              <a:srgbClr val="097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57" y="2233945"/>
            <a:ext cx="1097146" cy="10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0000"/>
              </a:lnSpc>
            </a:pPr>
            <a:r>
              <a:rPr lang="en-US" dirty="0"/>
              <a:t>A translator is </a:t>
            </a:r>
            <a:r>
              <a:rPr lang="en-US" dirty="0" smtClean="0"/>
              <a:t>a </a:t>
            </a:r>
            <a:r>
              <a:rPr lang="en-US" dirty="0"/>
              <a:t>program that </a:t>
            </a:r>
            <a:r>
              <a:rPr lang="en-US" b="1" dirty="0">
                <a:solidFill>
                  <a:srgbClr val="0E47A1"/>
                </a:solidFill>
              </a:rPr>
              <a:t>takes one form of program as input </a:t>
            </a:r>
            <a:r>
              <a:rPr lang="en-US" dirty="0"/>
              <a:t>and </a:t>
            </a:r>
            <a:r>
              <a:rPr lang="en-US" b="1" dirty="0">
                <a:solidFill>
                  <a:srgbClr val="0E47A1"/>
                </a:solidFill>
              </a:rPr>
              <a:t>converts</a:t>
            </a:r>
            <a:r>
              <a:rPr lang="en-US" dirty="0"/>
              <a:t> </a:t>
            </a:r>
            <a:r>
              <a:rPr lang="en-US" b="1" dirty="0">
                <a:solidFill>
                  <a:srgbClr val="0E47A1"/>
                </a:solidFill>
              </a:rPr>
              <a:t>it into another form</a:t>
            </a:r>
            <a:r>
              <a:rPr lang="en-US" b="1" dirty="0" smtClean="0">
                <a:solidFill>
                  <a:srgbClr val="0E47A1"/>
                </a:solidFill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Types of translators are:</a:t>
            </a:r>
          </a:p>
          <a:p>
            <a:pPr marL="10287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Compiler</a:t>
            </a:r>
          </a:p>
          <a:p>
            <a:pPr marL="10287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Interpreter</a:t>
            </a:r>
            <a:endParaRPr lang="en-US" dirty="0">
              <a:solidFill>
                <a:srgbClr val="0E47A1"/>
              </a:solidFill>
            </a:endParaRPr>
          </a:p>
          <a:p>
            <a:pPr marL="10287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E47A1"/>
                </a:solidFill>
              </a:rPr>
              <a:t>Assembler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28319" y="4815713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52019" y="5463409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2019" y="3827085"/>
            <a:ext cx="1752600" cy="990600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Translator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85219" y="4358516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04619" y="4358516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6456" y="3863216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9947" y="3958457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1074" y="5947233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9149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compiler is a program that reads a program written in source language and translates it into an equivalent program in target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21540" y="4118554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45240" y="4766250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Messages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7482" y="3129926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Source Program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83678" y="3204153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Target 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5240" y="3129926"/>
            <a:ext cx="1752600" cy="990600"/>
          </a:xfrm>
          <a:prstGeom prst="rec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Compiler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78440" y="3661357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97840" y="3661357"/>
            <a:ext cx="10668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739621" y="2277834"/>
            <a:ext cx="2662236" cy="3479016"/>
            <a:chOff x="333372" y="2955135"/>
            <a:chExt cx="2662236" cy="3479016"/>
          </a:xfrm>
        </p:grpSpPr>
        <p:sp>
          <p:nvSpPr>
            <p:cNvPr id="17" name="Vertical Scroll 16"/>
            <p:cNvSpPr/>
            <p:nvPr/>
          </p:nvSpPr>
          <p:spPr>
            <a:xfrm>
              <a:off x="333372" y="2955135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void main()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a=1,b=2,c;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c=</a:t>
              </a:r>
              <a:r>
                <a:rPr lang="en-US" sz="2000" dirty="0" err="1">
                  <a:solidFill>
                    <a:schemeClr val="tx1"/>
                  </a:solidFill>
                </a:rPr>
                <a:t>a+b</a:t>
              </a:r>
              <a:r>
                <a:rPr lang="en-US" sz="20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printf</a:t>
              </a:r>
              <a:r>
                <a:rPr lang="en-US" sz="2000" dirty="0">
                  <a:solidFill>
                    <a:schemeClr val="tx1"/>
                  </a:solidFill>
                </a:rPr>
                <a:t>(“%</a:t>
              </a:r>
              <a:r>
                <a:rPr lang="en-US" sz="2000" dirty="0" err="1">
                  <a:solidFill>
                    <a:schemeClr val="tx1"/>
                  </a:solidFill>
                </a:rPr>
                <a:t>d”,c</a:t>
              </a:r>
              <a:r>
                <a:rPr lang="en-US" sz="2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8190" y="5443551"/>
              <a:ext cx="17526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Source Program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6504" y="2271946"/>
            <a:ext cx="2662236" cy="3441955"/>
            <a:chOff x="6205536" y="3031331"/>
            <a:chExt cx="2662236" cy="3441955"/>
          </a:xfrm>
        </p:grpSpPr>
        <p:sp>
          <p:nvSpPr>
            <p:cNvPr id="18" name="Vertical Scroll 17"/>
            <p:cNvSpPr/>
            <p:nvPr/>
          </p:nvSpPr>
          <p:spPr>
            <a:xfrm>
              <a:off x="6205536" y="3031331"/>
              <a:ext cx="2662236" cy="2624144"/>
            </a:xfrm>
            <a:prstGeom prst="verticalScroll">
              <a:avLst/>
            </a:prstGeom>
            <a:noFill/>
            <a:ln w="25400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7022" y="5482686"/>
              <a:ext cx="17526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Target Program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531035" y="5256700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(If any)</a:t>
            </a:r>
          </a:p>
        </p:txBody>
      </p:sp>
    </p:spTree>
    <p:extLst>
      <p:ext uri="{BB962C8B-B14F-4D97-AF65-F5344CB8AC3E}">
        <p14:creationId xmlns:p14="http://schemas.microsoft.com/office/powerpoint/2010/main" val="188199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1" grpId="0" animBg="1"/>
      <p:bldP spid="21" grpId="0"/>
    </p:bld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4863</TotalTime>
  <Words>2209</Words>
  <Application>Microsoft Office PowerPoint</Application>
  <PresentationFormat>Widescreen</PresentationFormat>
  <Paragraphs>574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Roboto Condensed Light</vt:lpstr>
      <vt:lpstr>Wingdings</vt:lpstr>
      <vt:lpstr>Times New Roman</vt:lpstr>
      <vt:lpstr>Roboto Condensed</vt:lpstr>
      <vt:lpstr>Wingdings 3</vt:lpstr>
      <vt:lpstr>Segoe UI Black</vt:lpstr>
      <vt:lpstr>Arial</vt:lpstr>
      <vt:lpstr>Wingdings 2</vt:lpstr>
      <vt:lpstr>Calibri</vt:lpstr>
      <vt:lpstr>VIdeo Lecture 16x9 Light Template (2)</vt:lpstr>
      <vt:lpstr>Unit – 1 Overview of the Compiler  &amp;  it’s Structure</vt:lpstr>
      <vt:lpstr>PowerPoint Presentation</vt:lpstr>
      <vt:lpstr>What do you see? </vt:lpstr>
      <vt:lpstr>What do you see? </vt:lpstr>
      <vt:lpstr>Semantic gap</vt:lpstr>
      <vt:lpstr>Language processor</vt:lpstr>
      <vt:lpstr>Translator</vt:lpstr>
      <vt:lpstr>Translator</vt:lpstr>
      <vt:lpstr>Compiler </vt:lpstr>
      <vt:lpstr>Interpreter </vt:lpstr>
      <vt:lpstr>Assembler </vt:lpstr>
      <vt:lpstr>Analysis Synthesis model of compilation</vt:lpstr>
      <vt:lpstr>Analysis synthesis model of compilation</vt:lpstr>
      <vt:lpstr>Analysis phase &amp; Synthesis phase</vt:lpstr>
      <vt:lpstr>Phases of compiler</vt:lpstr>
      <vt:lpstr>Phases of compiler</vt:lpstr>
      <vt:lpstr>Lexical analysis</vt:lpstr>
      <vt:lpstr>Phases of compiler</vt:lpstr>
      <vt:lpstr>Syntax analysis</vt:lpstr>
      <vt:lpstr>Phases of compiler</vt:lpstr>
      <vt:lpstr>Semantic analysis</vt:lpstr>
      <vt:lpstr>Phases of compiler</vt:lpstr>
      <vt:lpstr>Intermediate code generator</vt:lpstr>
      <vt:lpstr>Phases of compiler</vt:lpstr>
      <vt:lpstr>Code optimization</vt:lpstr>
      <vt:lpstr>Phases of compiler</vt:lpstr>
      <vt:lpstr>Code generation</vt:lpstr>
      <vt:lpstr>Phases of compiler</vt:lpstr>
      <vt:lpstr>Exercise</vt:lpstr>
      <vt:lpstr>Grouping of Phases</vt:lpstr>
      <vt:lpstr>Front end &amp; back end (Grouping of phases)</vt:lpstr>
      <vt:lpstr>Difference between compiler &amp; interpreter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Pass structure</vt:lpstr>
      <vt:lpstr>Pass structure</vt:lpstr>
      <vt:lpstr>Pass structure</vt:lpstr>
      <vt:lpstr>Effect of reducing the number of passes</vt:lpstr>
      <vt:lpstr>Types of compiler</vt:lpstr>
      <vt:lpstr>Types of compiler</vt:lpstr>
      <vt:lpstr>Science of building Compilers</vt:lpstr>
      <vt:lpstr>Science of building Compilers</vt:lpstr>
      <vt:lpstr>Science of building Compilers</vt:lpstr>
      <vt:lpstr>References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300</cp:revision>
  <dcterms:created xsi:type="dcterms:W3CDTF">2020-05-01T05:09:15Z</dcterms:created>
  <dcterms:modified xsi:type="dcterms:W3CDTF">2021-07-21T07:59:26Z</dcterms:modified>
</cp:coreProperties>
</file>