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91"/>
  </p:notesMasterIdLst>
  <p:sldIdLst>
    <p:sldId id="372" r:id="rId2"/>
    <p:sldId id="376" r:id="rId3"/>
    <p:sldId id="314" r:id="rId4"/>
    <p:sldId id="378" r:id="rId5"/>
    <p:sldId id="379" r:id="rId6"/>
    <p:sldId id="31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7" r:id="rId29"/>
    <p:sldId id="458" r:id="rId30"/>
    <p:sldId id="456" r:id="rId31"/>
    <p:sldId id="460" r:id="rId32"/>
    <p:sldId id="459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438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62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61" r:id="rId67"/>
    <p:sldId id="419" r:id="rId68"/>
    <p:sldId id="420" r:id="rId69"/>
    <p:sldId id="469" r:id="rId70"/>
    <p:sldId id="470" r:id="rId71"/>
    <p:sldId id="471" r:id="rId72"/>
    <p:sldId id="472" r:id="rId73"/>
    <p:sldId id="473" r:id="rId74"/>
    <p:sldId id="474" r:id="rId75"/>
    <p:sldId id="475" r:id="rId76"/>
    <p:sldId id="476" r:id="rId77"/>
    <p:sldId id="477" r:id="rId78"/>
    <p:sldId id="478" r:id="rId79"/>
    <p:sldId id="479" r:id="rId80"/>
    <p:sldId id="480" r:id="rId81"/>
    <p:sldId id="481" r:id="rId82"/>
    <p:sldId id="482" r:id="rId83"/>
    <p:sldId id="463" r:id="rId84"/>
    <p:sldId id="464" r:id="rId85"/>
    <p:sldId id="465" r:id="rId86"/>
    <p:sldId id="466" r:id="rId87"/>
    <p:sldId id="467" r:id="rId88"/>
    <p:sldId id="468" r:id="rId89"/>
    <p:sldId id="437" r:id="rId90"/>
  </p:sldIdLst>
  <p:sldSz cx="12192000" cy="6858000"/>
  <p:notesSz cx="6858000" cy="9144000"/>
  <p:embeddedFontLst>
    <p:embeddedFont>
      <p:font typeface="新細明體" panose="020B0604020202020204" charset="-120"/>
      <p:regular r:id="rId92"/>
    </p:embeddedFont>
    <p:embeddedFont>
      <p:font typeface="Segoe UI Black" panose="020B0A02040204020203" pitchFamily="34" charset="0"/>
      <p:bold r:id="rId93"/>
      <p:boldItalic r:id="rId94"/>
    </p:embeddedFont>
    <p:embeddedFont>
      <p:font typeface="Wingdings 2" panose="05020102010507070707" pitchFamily="18" charset="2"/>
      <p:regular r:id="rId95"/>
    </p:embeddedFont>
    <p:embeddedFont>
      <p:font typeface="Cambria Math" panose="02040503050406030204" pitchFamily="18" charset="0"/>
      <p:regular r:id="rId96"/>
    </p:embeddedFont>
    <p:embeddedFont>
      <p:font typeface="Calibri" panose="020F0502020204030204" pitchFamily="34" charset="0"/>
      <p:regular r:id="rId97"/>
      <p:bold r:id="rId98"/>
      <p:italic r:id="rId99"/>
      <p:boldItalic r:id="rId100"/>
    </p:embeddedFont>
    <p:embeddedFont>
      <p:font typeface="Roboto Condensed Light" panose="02000000000000000000" pitchFamily="2" charset="0"/>
      <p:regular r:id="rId101"/>
      <p:italic r:id="rId102"/>
    </p:embeddedFont>
    <p:embeddedFont>
      <p:font typeface="Wingdings 3" panose="05040102010807070707" pitchFamily="18" charset="2"/>
      <p:regular r:id="rId103"/>
    </p:embeddedFont>
    <p:embeddedFont>
      <p:font typeface="MS Mincho" panose="020B0604020202020204" charset="-128"/>
      <p:regular r:id="rId104"/>
    </p:embeddedFont>
    <p:embeddedFont>
      <p:font typeface="Roboto Condensed" panose="02000000000000000000" pitchFamily="2" charset="0"/>
      <p:regular r:id="rId105"/>
      <p:bold r:id="rId106"/>
      <p:italic r:id="rId107"/>
      <p:boldItalic r:id="rId10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+x8Ygbf+Kmob5oSRGTDIg==" hashData="wF0wGEUHRQYkEi1rJ2yzK8t4eNor4sHtXGm4tfrY3YF2tvuEoaLonsJRwvVkOUrZ82SkYY2YZy8XOgtJ5Q2fn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3A9F5"/>
    <a:srgbClr val="0972C6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font" Target="fonts/font16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1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4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2.fntdata"/><Relationship Id="rId108" Type="http://schemas.openxmlformats.org/officeDocument/2006/relationships/font" Target="fonts/font17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notesMaster" Target="notesMasters/notesMaster1.xml"/><Relationship Id="rId9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3.fntdata"/><Relationship Id="rId99" Type="http://schemas.openxmlformats.org/officeDocument/2006/relationships/font" Target="fonts/font8.fntdata"/><Relationship Id="rId10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6.fntdata"/><Relationship Id="rId104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9.fntdata"/><Relationship Id="rId105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2.fntdata"/><Relationship Id="rId98" Type="http://schemas.openxmlformats.org/officeDocument/2006/relationships/font" Target="fonts/font7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7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12448" y="-5287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dixita.kagathara@darshan.ac.in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r>
              <a:rPr lang="en-US" dirty="0" smtClean="0"/>
              <a:t>+91 - 97277 47317 (CE Department)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Computer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 </a:t>
            </a:r>
            <a:r>
              <a:rPr lang="en-US" dirty="0" err="1" smtClean="0"/>
              <a:t>Kagathara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Compiler Design (CD)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E47A1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77898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-60963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0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16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DD61FEC-075B-4EDD-97CA-36E6F72630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23" y="6087939"/>
            <a:ext cx="2554142" cy="5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4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957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Lexical Analysis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58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6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48" name="Picture 47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13" r:id="rId9"/>
    <p:sldLayoutId id="2147483716" r:id="rId10"/>
    <p:sldLayoutId id="2147483718" r:id="rId11"/>
    <p:sldLayoutId id="2147483670" r:id="rId12"/>
    <p:sldLayoutId id="2147483687" r:id="rId13"/>
    <p:sldLayoutId id="2147483688" r:id="rId14"/>
    <p:sldLayoutId id="2147483672" r:id="rId15"/>
    <p:sldLayoutId id="2147483689" r:id="rId16"/>
    <p:sldLayoutId id="2147483690" r:id="rId17"/>
    <p:sldLayoutId id="2147483673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1.png"/><Relationship Id="rId4" Type="http://schemas.openxmlformats.org/officeDocument/2006/relationships/image" Target="../media/image5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610.png"/><Relationship Id="rId7" Type="http://schemas.openxmlformats.org/officeDocument/2006/relationships/image" Target="../media/image65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67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66.png"/><Relationship Id="rId2" Type="http://schemas.openxmlformats.org/officeDocument/2006/relationships/image" Target="../media/image105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680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109.png"/><Relationship Id="rId3" Type="http://schemas.openxmlformats.org/officeDocument/2006/relationships/image" Target="../media/image106.png"/><Relationship Id="rId21" Type="http://schemas.openxmlformats.org/officeDocument/2006/relationships/image" Target="../media/image114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133.png"/><Relationship Id="rId2" Type="http://schemas.openxmlformats.org/officeDocument/2006/relationships/image" Target="../media/image105.png"/><Relationship Id="rId16" Type="http://schemas.openxmlformats.org/officeDocument/2006/relationships/image" Target="../media/image79.png"/><Relationship Id="rId20" Type="http://schemas.openxmlformats.org/officeDocument/2006/relationships/image" Target="../media/image113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24" Type="http://schemas.openxmlformats.org/officeDocument/2006/relationships/image" Target="../media/image132.png"/><Relationship Id="rId5" Type="http://schemas.openxmlformats.org/officeDocument/2006/relationships/image" Target="../media/image108.png"/><Relationship Id="rId15" Type="http://schemas.openxmlformats.org/officeDocument/2006/relationships/image" Target="../media/image78.png"/><Relationship Id="rId23" Type="http://schemas.openxmlformats.org/officeDocument/2006/relationships/image" Target="../media/image131.png"/><Relationship Id="rId28" Type="http://schemas.openxmlformats.org/officeDocument/2006/relationships/image" Target="../media/image115.png"/><Relationship Id="rId10" Type="http://schemas.openxmlformats.org/officeDocument/2006/relationships/image" Target="../media/image111.png"/><Relationship Id="rId19" Type="http://schemas.openxmlformats.org/officeDocument/2006/relationships/image" Target="../media/image112.png"/><Relationship Id="rId31" Type="http://schemas.openxmlformats.org/officeDocument/2006/relationships/image" Target="../media/image118.png"/><Relationship Id="rId4" Type="http://schemas.openxmlformats.org/officeDocument/2006/relationships/image" Target="../media/image107.png"/><Relationship Id="rId9" Type="http://schemas.openxmlformats.org/officeDocument/2006/relationships/image" Target="../media/image73.png"/><Relationship Id="rId14" Type="http://schemas.openxmlformats.org/officeDocument/2006/relationships/image" Target="../media/image77.png"/><Relationship Id="rId22" Type="http://schemas.openxmlformats.org/officeDocument/2006/relationships/image" Target="../media/image82.png"/><Relationship Id="rId27" Type="http://schemas.openxmlformats.org/officeDocument/2006/relationships/image" Target="../media/image110.png"/><Relationship Id="rId30" Type="http://schemas.openxmlformats.org/officeDocument/2006/relationships/image" Target="../media/image117.png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88.png"/><Relationship Id="rId26" Type="http://schemas.openxmlformats.org/officeDocument/2006/relationships/image" Target="../media/image97.png"/><Relationship Id="rId39" Type="http://schemas.openxmlformats.org/officeDocument/2006/relationships/image" Target="../media/image1160.png"/><Relationship Id="rId21" Type="http://schemas.openxmlformats.org/officeDocument/2006/relationships/image" Target="../media/image77.png"/><Relationship Id="rId34" Type="http://schemas.openxmlformats.org/officeDocument/2006/relationships/image" Target="../media/image1110.png"/><Relationship Id="rId42" Type="http://schemas.openxmlformats.org/officeDocument/2006/relationships/image" Target="../media/image136.png"/><Relationship Id="rId7" Type="http://schemas.openxmlformats.org/officeDocument/2006/relationships/image" Target="../media/image83.png"/><Relationship Id="rId2" Type="http://schemas.openxmlformats.org/officeDocument/2006/relationships/image" Target="../media/image690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29" Type="http://schemas.openxmlformats.org/officeDocument/2006/relationships/image" Target="../media/image81.png"/><Relationship Id="rId41" Type="http://schemas.openxmlformats.org/officeDocument/2006/relationships/image" Target="../media/image1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11" Type="http://schemas.openxmlformats.org/officeDocument/2006/relationships/image" Target="../media/image85.png"/><Relationship Id="rId24" Type="http://schemas.openxmlformats.org/officeDocument/2006/relationships/image" Target="../media/image91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19.png"/><Relationship Id="rId5" Type="http://schemas.openxmlformats.org/officeDocument/2006/relationships/image" Target="../media/image720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image" Target="../media/image98.png"/><Relationship Id="rId36" Type="http://schemas.openxmlformats.org/officeDocument/2006/relationships/image" Target="../media/image1130.png"/><Relationship Id="rId10" Type="http://schemas.openxmlformats.org/officeDocument/2006/relationships/image" Target="../media/image72.png"/><Relationship Id="rId19" Type="http://schemas.openxmlformats.org/officeDocument/2006/relationships/image" Target="../media/image76.png"/><Relationship Id="rId31" Type="http://schemas.openxmlformats.org/officeDocument/2006/relationships/image" Target="../media/image760.png"/><Relationship Id="rId4" Type="http://schemas.openxmlformats.org/officeDocument/2006/relationships/image" Target="../media/image710.png"/><Relationship Id="rId9" Type="http://schemas.openxmlformats.org/officeDocument/2006/relationships/image" Target="../media/image84.png"/><Relationship Id="rId14" Type="http://schemas.openxmlformats.org/officeDocument/2006/relationships/image" Target="../media/image750.png"/><Relationship Id="rId22" Type="http://schemas.openxmlformats.org/officeDocument/2006/relationships/image" Target="../media/image900.png"/><Relationship Id="rId27" Type="http://schemas.openxmlformats.org/officeDocument/2006/relationships/image" Target="../media/image80.png"/><Relationship Id="rId30" Type="http://schemas.openxmlformats.org/officeDocument/2006/relationships/image" Target="../media/image99.png"/><Relationship Id="rId35" Type="http://schemas.openxmlformats.org/officeDocument/2006/relationships/image" Target="../media/image1120.png"/><Relationship Id="rId43" Type="http://schemas.openxmlformats.org/officeDocument/2006/relationships/image" Target="../media/image137.png"/><Relationship Id="rId8" Type="http://schemas.openxmlformats.org/officeDocument/2006/relationships/image" Target="../media/image71.png"/><Relationship Id="rId3" Type="http://schemas.openxmlformats.org/officeDocument/2006/relationships/image" Target="../media/image700.png"/><Relationship Id="rId12" Type="http://schemas.openxmlformats.org/officeDocument/2006/relationships/image" Target="../media/image73.png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/Relationships>
</file>

<file path=ppt/slides/_rels/slide7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88.png"/><Relationship Id="rId26" Type="http://schemas.openxmlformats.org/officeDocument/2006/relationships/image" Target="../media/image97.png"/><Relationship Id="rId39" Type="http://schemas.openxmlformats.org/officeDocument/2006/relationships/image" Target="../media/image1160.png"/><Relationship Id="rId21" Type="http://schemas.openxmlformats.org/officeDocument/2006/relationships/image" Target="../media/image77.png"/><Relationship Id="rId34" Type="http://schemas.openxmlformats.org/officeDocument/2006/relationships/image" Target="../media/image1110.png"/><Relationship Id="rId42" Type="http://schemas.openxmlformats.org/officeDocument/2006/relationships/image" Target="../media/image121.png"/><Relationship Id="rId7" Type="http://schemas.openxmlformats.org/officeDocument/2006/relationships/image" Target="../media/image83.png"/><Relationship Id="rId2" Type="http://schemas.openxmlformats.org/officeDocument/2006/relationships/image" Target="../media/image1180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29" Type="http://schemas.openxmlformats.org/officeDocument/2006/relationships/image" Target="../media/image81.png"/><Relationship Id="rId41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11" Type="http://schemas.openxmlformats.org/officeDocument/2006/relationships/image" Target="../media/image85.png"/><Relationship Id="rId24" Type="http://schemas.openxmlformats.org/officeDocument/2006/relationships/image" Target="../media/image91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390.png"/><Relationship Id="rId5" Type="http://schemas.openxmlformats.org/officeDocument/2006/relationships/image" Target="../media/image720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image" Target="../media/image98.png"/><Relationship Id="rId36" Type="http://schemas.openxmlformats.org/officeDocument/2006/relationships/image" Target="../media/image1130.png"/><Relationship Id="rId10" Type="http://schemas.openxmlformats.org/officeDocument/2006/relationships/image" Target="../media/image72.png"/><Relationship Id="rId19" Type="http://schemas.openxmlformats.org/officeDocument/2006/relationships/image" Target="../media/image76.png"/><Relationship Id="rId31" Type="http://schemas.openxmlformats.org/officeDocument/2006/relationships/image" Target="../media/image760.png"/><Relationship Id="rId4" Type="http://schemas.openxmlformats.org/officeDocument/2006/relationships/image" Target="../media/image710.png"/><Relationship Id="rId9" Type="http://schemas.openxmlformats.org/officeDocument/2006/relationships/image" Target="../media/image84.png"/><Relationship Id="rId14" Type="http://schemas.openxmlformats.org/officeDocument/2006/relationships/image" Target="../media/image1190.png"/><Relationship Id="rId22" Type="http://schemas.openxmlformats.org/officeDocument/2006/relationships/image" Target="../media/image900.png"/><Relationship Id="rId27" Type="http://schemas.openxmlformats.org/officeDocument/2006/relationships/image" Target="../media/image80.png"/><Relationship Id="rId30" Type="http://schemas.openxmlformats.org/officeDocument/2006/relationships/image" Target="../media/image99.png"/><Relationship Id="rId35" Type="http://schemas.openxmlformats.org/officeDocument/2006/relationships/image" Target="../media/image1120.png"/><Relationship Id="rId43" Type="http://schemas.openxmlformats.org/officeDocument/2006/relationships/image" Target="../media/image142.png"/><Relationship Id="rId8" Type="http://schemas.openxmlformats.org/officeDocument/2006/relationships/image" Target="../media/image71.png"/><Relationship Id="rId3" Type="http://schemas.openxmlformats.org/officeDocument/2006/relationships/image" Target="../media/image700.png"/><Relationship Id="rId12" Type="http://schemas.openxmlformats.org/officeDocument/2006/relationships/image" Target="../media/image73.png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88.png"/><Relationship Id="rId26" Type="http://schemas.openxmlformats.org/officeDocument/2006/relationships/image" Target="../media/image97.png"/><Relationship Id="rId39" Type="http://schemas.openxmlformats.org/officeDocument/2006/relationships/image" Target="../media/image1160.png"/><Relationship Id="rId21" Type="http://schemas.openxmlformats.org/officeDocument/2006/relationships/image" Target="../media/image77.png"/><Relationship Id="rId34" Type="http://schemas.openxmlformats.org/officeDocument/2006/relationships/image" Target="../media/image1110.png"/><Relationship Id="rId42" Type="http://schemas.openxmlformats.org/officeDocument/2006/relationships/image" Target="../media/image124.png"/><Relationship Id="rId7" Type="http://schemas.openxmlformats.org/officeDocument/2006/relationships/image" Target="../media/image83.png"/><Relationship Id="rId2" Type="http://schemas.openxmlformats.org/officeDocument/2006/relationships/image" Target="../media/image1180.png"/><Relationship Id="rId16" Type="http://schemas.openxmlformats.org/officeDocument/2006/relationships/image" Target="../media/image87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11" Type="http://schemas.openxmlformats.org/officeDocument/2006/relationships/image" Target="../media/image85.png"/><Relationship Id="rId24" Type="http://schemas.openxmlformats.org/officeDocument/2006/relationships/image" Target="../media/image91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22.png"/><Relationship Id="rId45" Type="http://schemas.openxmlformats.org/officeDocument/2006/relationships/image" Target="../media/image1250.png"/><Relationship Id="rId5" Type="http://schemas.openxmlformats.org/officeDocument/2006/relationships/image" Target="../media/image720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image" Target="../media/image98.png"/><Relationship Id="rId36" Type="http://schemas.openxmlformats.org/officeDocument/2006/relationships/image" Target="../media/image1130.png"/><Relationship Id="rId10" Type="http://schemas.openxmlformats.org/officeDocument/2006/relationships/image" Target="../media/image72.png"/><Relationship Id="rId19" Type="http://schemas.openxmlformats.org/officeDocument/2006/relationships/image" Target="../media/image76.png"/><Relationship Id="rId31" Type="http://schemas.openxmlformats.org/officeDocument/2006/relationships/image" Target="../media/image760.png"/><Relationship Id="rId44" Type="http://schemas.openxmlformats.org/officeDocument/2006/relationships/image" Target="../media/image1240.png"/><Relationship Id="rId4" Type="http://schemas.openxmlformats.org/officeDocument/2006/relationships/image" Target="../media/image710.png"/><Relationship Id="rId9" Type="http://schemas.openxmlformats.org/officeDocument/2006/relationships/image" Target="../media/image84.png"/><Relationship Id="rId14" Type="http://schemas.openxmlformats.org/officeDocument/2006/relationships/image" Target="../media/image1190.png"/><Relationship Id="rId22" Type="http://schemas.openxmlformats.org/officeDocument/2006/relationships/image" Target="../media/image900.png"/><Relationship Id="rId27" Type="http://schemas.openxmlformats.org/officeDocument/2006/relationships/image" Target="../media/image80.png"/><Relationship Id="rId30" Type="http://schemas.openxmlformats.org/officeDocument/2006/relationships/image" Target="../media/image99.png"/><Relationship Id="rId35" Type="http://schemas.openxmlformats.org/officeDocument/2006/relationships/image" Target="../media/image1120.png"/><Relationship Id="rId43" Type="http://schemas.openxmlformats.org/officeDocument/2006/relationships/image" Target="../media/image125.png"/><Relationship Id="rId8" Type="http://schemas.openxmlformats.org/officeDocument/2006/relationships/image" Target="../media/image71.png"/><Relationship Id="rId3" Type="http://schemas.openxmlformats.org/officeDocument/2006/relationships/image" Target="../media/image700.png"/><Relationship Id="rId12" Type="http://schemas.openxmlformats.org/officeDocument/2006/relationships/image" Target="../media/image73.png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Relationship Id="rId46" Type="http://schemas.openxmlformats.org/officeDocument/2006/relationships/image" Target="../media/image141.png"/><Relationship Id="rId20" Type="http://schemas.openxmlformats.org/officeDocument/2006/relationships/image" Target="../media/image89.png"/><Relationship Id="rId41" Type="http://schemas.openxmlformats.org/officeDocument/2006/relationships/image" Target="../media/image123.png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88.png"/><Relationship Id="rId26" Type="http://schemas.openxmlformats.org/officeDocument/2006/relationships/image" Target="../media/image97.png"/><Relationship Id="rId39" Type="http://schemas.openxmlformats.org/officeDocument/2006/relationships/image" Target="../media/image1160.png"/><Relationship Id="rId21" Type="http://schemas.openxmlformats.org/officeDocument/2006/relationships/image" Target="../media/image77.png"/><Relationship Id="rId34" Type="http://schemas.openxmlformats.org/officeDocument/2006/relationships/image" Target="../media/image1110.png"/><Relationship Id="rId42" Type="http://schemas.openxmlformats.org/officeDocument/2006/relationships/image" Target="../media/image128.png"/><Relationship Id="rId7" Type="http://schemas.openxmlformats.org/officeDocument/2006/relationships/image" Target="../media/image83.png"/><Relationship Id="rId2" Type="http://schemas.openxmlformats.org/officeDocument/2006/relationships/image" Target="../media/image1180.png"/><Relationship Id="rId16" Type="http://schemas.openxmlformats.org/officeDocument/2006/relationships/image" Target="../media/image87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11" Type="http://schemas.openxmlformats.org/officeDocument/2006/relationships/image" Target="../media/image85.png"/><Relationship Id="rId24" Type="http://schemas.openxmlformats.org/officeDocument/2006/relationships/image" Target="../media/image91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26.png"/><Relationship Id="rId45" Type="http://schemas.openxmlformats.org/officeDocument/2006/relationships/image" Target="../media/image1250.png"/><Relationship Id="rId5" Type="http://schemas.openxmlformats.org/officeDocument/2006/relationships/image" Target="../media/image720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image" Target="../media/image98.png"/><Relationship Id="rId36" Type="http://schemas.openxmlformats.org/officeDocument/2006/relationships/image" Target="../media/image1130.png"/><Relationship Id="rId10" Type="http://schemas.openxmlformats.org/officeDocument/2006/relationships/image" Target="../media/image72.png"/><Relationship Id="rId19" Type="http://schemas.openxmlformats.org/officeDocument/2006/relationships/image" Target="../media/image76.png"/><Relationship Id="rId31" Type="http://schemas.openxmlformats.org/officeDocument/2006/relationships/image" Target="../media/image760.png"/><Relationship Id="rId44" Type="http://schemas.openxmlformats.org/officeDocument/2006/relationships/image" Target="../media/image1240.png"/><Relationship Id="rId4" Type="http://schemas.openxmlformats.org/officeDocument/2006/relationships/image" Target="../media/image710.png"/><Relationship Id="rId9" Type="http://schemas.openxmlformats.org/officeDocument/2006/relationships/image" Target="../media/image84.png"/><Relationship Id="rId14" Type="http://schemas.openxmlformats.org/officeDocument/2006/relationships/image" Target="../media/image1190.png"/><Relationship Id="rId22" Type="http://schemas.openxmlformats.org/officeDocument/2006/relationships/image" Target="../media/image900.png"/><Relationship Id="rId27" Type="http://schemas.openxmlformats.org/officeDocument/2006/relationships/image" Target="../media/image80.png"/><Relationship Id="rId30" Type="http://schemas.openxmlformats.org/officeDocument/2006/relationships/image" Target="../media/image99.png"/><Relationship Id="rId35" Type="http://schemas.openxmlformats.org/officeDocument/2006/relationships/image" Target="../media/image1120.png"/><Relationship Id="rId43" Type="http://schemas.openxmlformats.org/officeDocument/2006/relationships/image" Target="../media/image129.png"/><Relationship Id="rId8" Type="http://schemas.openxmlformats.org/officeDocument/2006/relationships/image" Target="../media/image71.png"/><Relationship Id="rId3" Type="http://schemas.openxmlformats.org/officeDocument/2006/relationships/image" Target="../media/image700.png"/><Relationship Id="rId12" Type="http://schemas.openxmlformats.org/officeDocument/2006/relationships/image" Target="../media/image73.png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Relationship Id="rId46" Type="http://schemas.openxmlformats.org/officeDocument/2006/relationships/image" Target="../media/image140.png"/><Relationship Id="rId20" Type="http://schemas.openxmlformats.org/officeDocument/2006/relationships/image" Target="../media/image89.png"/><Relationship Id="rId41" Type="http://schemas.openxmlformats.org/officeDocument/2006/relationships/image" Target="../media/image127.png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88.png"/><Relationship Id="rId26" Type="http://schemas.openxmlformats.org/officeDocument/2006/relationships/image" Target="../media/image97.png"/><Relationship Id="rId39" Type="http://schemas.openxmlformats.org/officeDocument/2006/relationships/image" Target="../media/image1160.png"/><Relationship Id="rId21" Type="http://schemas.openxmlformats.org/officeDocument/2006/relationships/image" Target="../media/image77.png"/><Relationship Id="rId34" Type="http://schemas.openxmlformats.org/officeDocument/2006/relationships/image" Target="../media/image1110.png"/><Relationship Id="rId42" Type="http://schemas.openxmlformats.org/officeDocument/2006/relationships/image" Target="../media/image134.png"/><Relationship Id="rId7" Type="http://schemas.openxmlformats.org/officeDocument/2006/relationships/image" Target="../media/image83.png"/><Relationship Id="rId2" Type="http://schemas.openxmlformats.org/officeDocument/2006/relationships/image" Target="../media/image1180.png"/><Relationship Id="rId16" Type="http://schemas.openxmlformats.org/officeDocument/2006/relationships/image" Target="../media/image87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11" Type="http://schemas.openxmlformats.org/officeDocument/2006/relationships/image" Target="../media/image85.png"/><Relationship Id="rId24" Type="http://schemas.openxmlformats.org/officeDocument/2006/relationships/image" Target="../media/image91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26.png"/><Relationship Id="rId45" Type="http://schemas.openxmlformats.org/officeDocument/2006/relationships/image" Target="../media/image1250.png"/><Relationship Id="rId5" Type="http://schemas.openxmlformats.org/officeDocument/2006/relationships/image" Target="../media/image720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image" Target="../media/image98.png"/><Relationship Id="rId36" Type="http://schemas.openxmlformats.org/officeDocument/2006/relationships/image" Target="../media/image1130.png"/><Relationship Id="rId10" Type="http://schemas.openxmlformats.org/officeDocument/2006/relationships/image" Target="../media/image72.png"/><Relationship Id="rId19" Type="http://schemas.openxmlformats.org/officeDocument/2006/relationships/image" Target="../media/image76.png"/><Relationship Id="rId31" Type="http://schemas.openxmlformats.org/officeDocument/2006/relationships/image" Target="../media/image760.png"/><Relationship Id="rId44" Type="http://schemas.openxmlformats.org/officeDocument/2006/relationships/image" Target="../media/image1240.png"/><Relationship Id="rId4" Type="http://schemas.openxmlformats.org/officeDocument/2006/relationships/image" Target="../media/image710.png"/><Relationship Id="rId9" Type="http://schemas.openxmlformats.org/officeDocument/2006/relationships/image" Target="../media/image84.png"/><Relationship Id="rId14" Type="http://schemas.openxmlformats.org/officeDocument/2006/relationships/image" Target="../media/image1190.png"/><Relationship Id="rId22" Type="http://schemas.openxmlformats.org/officeDocument/2006/relationships/image" Target="../media/image900.png"/><Relationship Id="rId27" Type="http://schemas.openxmlformats.org/officeDocument/2006/relationships/image" Target="../media/image80.png"/><Relationship Id="rId30" Type="http://schemas.openxmlformats.org/officeDocument/2006/relationships/image" Target="../media/image99.png"/><Relationship Id="rId35" Type="http://schemas.openxmlformats.org/officeDocument/2006/relationships/image" Target="../media/image1120.png"/><Relationship Id="rId43" Type="http://schemas.openxmlformats.org/officeDocument/2006/relationships/image" Target="../media/image138.png"/><Relationship Id="rId8" Type="http://schemas.openxmlformats.org/officeDocument/2006/relationships/image" Target="../media/image71.png"/><Relationship Id="rId3" Type="http://schemas.openxmlformats.org/officeDocument/2006/relationships/image" Target="../media/image700.png"/><Relationship Id="rId12" Type="http://schemas.openxmlformats.org/officeDocument/2006/relationships/image" Target="../media/image73.png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Relationship Id="rId46" Type="http://schemas.openxmlformats.org/officeDocument/2006/relationships/image" Target="../media/image139.png"/><Relationship Id="rId20" Type="http://schemas.openxmlformats.org/officeDocument/2006/relationships/image" Target="../media/image89.png"/><Relationship Id="rId41" Type="http://schemas.openxmlformats.org/officeDocument/2006/relationships/image" Target="../media/image130.png"/></Relationships>
</file>

<file path=ppt/slides/_rels/slide7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88.png"/><Relationship Id="rId26" Type="http://schemas.openxmlformats.org/officeDocument/2006/relationships/image" Target="../media/image97.png"/><Relationship Id="rId39" Type="http://schemas.openxmlformats.org/officeDocument/2006/relationships/image" Target="../media/image1160.png"/><Relationship Id="rId21" Type="http://schemas.openxmlformats.org/officeDocument/2006/relationships/image" Target="../media/image77.png"/><Relationship Id="rId34" Type="http://schemas.openxmlformats.org/officeDocument/2006/relationships/image" Target="../media/image1110.png"/><Relationship Id="rId42" Type="http://schemas.openxmlformats.org/officeDocument/2006/relationships/image" Target="../media/image145.png"/><Relationship Id="rId7" Type="http://schemas.openxmlformats.org/officeDocument/2006/relationships/image" Target="../media/image83.png"/><Relationship Id="rId2" Type="http://schemas.openxmlformats.org/officeDocument/2006/relationships/image" Target="../media/image1180.png"/><Relationship Id="rId16" Type="http://schemas.openxmlformats.org/officeDocument/2006/relationships/image" Target="../media/image87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11" Type="http://schemas.openxmlformats.org/officeDocument/2006/relationships/image" Target="../media/image85.png"/><Relationship Id="rId24" Type="http://schemas.openxmlformats.org/officeDocument/2006/relationships/image" Target="../media/image91.png"/><Relationship Id="rId32" Type="http://schemas.openxmlformats.org/officeDocument/2006/relationships/image" Target="../media/image770.png"/><Relationship Id="rId37" Type="http://schemas.openxmlformats.org/officeDocument/2006/relationships/image" Target="../media/image1140.png"/><Relationship Id="rId40" Type="http://schemas.openxmlformats.org/officeDocument/2006/relationships/image" Target="../media/image126.png"/><Relationship Id="rId45" Type="http://schemas.openxmlformats.org/officeDocument/2006/relationships/image" Target="../media/image1250.png"/><Relationship Id="rId5" Type="http://schemas.openxmlformats.org/officeDocument/2006/relationships/image" Target="../media/image720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image" Target="../media/image98.png"/><Relationship Id="rId36" Type="http://schemas.openxmlformats.org/officeDocument/2006/relationships/image" Target="../media/image1130.png"/><Relationship Id="rId10" Type="http://schemas.openxmlformats.org/officeDocument/2006/relationships/image" Target="../media/image72.png"/><Relationship Id="rId19" Type="http://schemas.openxmlformats.org/officeDocument/2006/relationships/image" Target="../media/image76.png"/><Relationship Id="rId31" Type="http://schemas.openxmlformats.org/officeDocument/2006/relationships/image" Target="../media/image760.png"/><Relationship Id="rId44" Type="http://schemas.openxmlformats.org/officeDocument/2006/relationships/image" Target="../media/image1240.png"/><Relationship Id="rId4" Type="http://schemas.openxmlformats.org/officeDocument/2006/relationships/image" Target="../media/image710.png"/><Relationship Id="rId9" Type="http://schemas.openxmlformats.org/officeDocument/2006/relationships/image" Target="../media/image84.png"/><Relationship Id="rId14" Type="http://schemas.openxmlformats.org/officeDocument/2006/relationships/image" Target="../media/image1190.png"/><Relationship Id="rId22" Type="http://schemas.openxmlformats.org/officeDocument/2006/relationships/image" Target="../media/image900.png"/><Relationship Id="rId27" Type="http://schemas.openxmlformats.org/officeDocument/2006/relationships/image" Target="../media/image80.png"/><Relationship Id="rId30" Type="http://schemas.openxmlformats.org/officeDocument/2006/relationships/image" Target="../media/image99.png"/><Relationship Id="rId35" Type="http://schemas.openxmlformats.org/officeDocument/2006/relationships/image" Target="../media/image1120.png"/><Relationship Id="rId43" Type="http://schemas.openxmlformats.org/officeDocument/2006/relationships/image" Target="../media/image146.png"/><Relationship Id="rId8" Type="http://schemas.openxmlformats.org/officeDocument/2006/relationships/image" Target="../media/image71.png"/><Relationship Id="rId3" Type="http://schemas.openxmlformats.org/officeDocument/2006/relationships/image" Target="../media/image700.png"/><Relationship Id="rId12" Type="http://schemas.openxmlformats.org/officeDocument/2006/relationships/image" Target="../media/image73.png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780.png"/><Relationship Id="rId38" Type="http://schemas.openxmlformats.org/officeDocument/2006/relationships/image" Target="../media/image1150.png"/><Relationship Id="rId46" Type="http://schemas.openxmlformats.org/officeDocument/2006/relationships/image" Target="../media/image1380.png"/><Relationship Id="rId20" Type="http://schemas.openxmlformats.org/officeDocument/2006/relationships/image" Target="../media/image89.png"/><Relationship Id="rId41" Type="http://schemas.openxmlformats.org/officeDocument/2006/relationships/image" Target="../media/image1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sz="6000" dirty="0" smtClean="0"/>
              <a:t> </a:t>
            </a:r>
            <a:r>
              <a:rPr lang="en-US" sz="60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sz="60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Lexical Analyzer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ixita.kagathara@darshan.ac.in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</a:t>
            </a:r>
            <a:r>
              <a:rPr lang="en-US" dirty="0" smtClean="0"/>
              <a:t>47317 (CE Department)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B. </a:t>
            </a:r>
            <a:r>
              <a:rPr lang="en-US" dirty="0" err="1" smtClean="0"/>
              <a:t>Kagathara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Compiler Design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(CD)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3170701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mainly two techniques for input buffering: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Buffer pairs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Sentinels</a:t>
            </a:r>
          </a:p>
          <a:p>
            <a:pPr marL="457200" indent="0">
              <a:buNone/>
            </a:pPr>
            <a:endParaRPr lang="en-US" dirty="0">
              <a:solidFill>
                <a:srgbClr val="0E47A1"/>
              </a:solidFill>
            </a:endParaRPr>
          </a:p>
          <a:p>
            <a:pPr marL="457200" indent="0">
              <a:buNone/>
            </a:pPr>
            <a:endParaRPr lang="en-US" dirty="0">
              <a:solidFill>
                <a:srgbClr val="0E47A1"/>
              </a:solidFill>
            </a:endParaRPr>
          </a:p>
          <a:p>
            <a:r>
              <a:rPr lang="en-US" dirty="0"/>
              <a:t>The lexical analysis scans the input string from left to right one character at a time.</a:t>
            </a:r>
          </a:p>
          <a:p>
            <a:r>
              <a:rPr lang="en-US" dirty="0"/>
              <a:t>Buffer divided into two N-character halves, where N is the number of character on one disk block.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40963" y="4830996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:  : E :  : = :  : </a:t>
            </a:r>
            <a:r>
              <a:rPr lang="en-US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* :  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3163" y="4831957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9201" y="2945250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1180" y="2485390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Buffer Pair</a:t>
            </a:r>
          </a:p>
        </p:txBody>
      </p:sp>
    </p:spTree>
    <p:extLst>
      <p:ext uri="{BB962C8B-B14F-4D97-AF65-F5344CB8AC3E}">
        <p14:creationId xmlns:p14="http://schemas.microsoft.com/office/powerpoint/2010/main" val="210821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3022555"/>
            <a:ext cx="11929641" cy="3431453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i="1" dirty="0">
                <a:solidFill>
                  <a:srgbClr val="0E47A1"/>
                </a:solidFill>
              </a:rPr>
              <a:t>Lexeme Begin</a:t>
            </a:r>
            <a:r>
              <a:rPr lang="en-US" dirty="0"/>
              <a:t>, marks the beginning of the current lexeme.</a:t>
            </a:r>
          </a:p>
          <a:p>
            <a:r>
              <a:rPr lang="en-US" dirty="0"/>
              <a:t>Pointer</a:t>
            </a:r>
            <a:r>
              <a:rPr lang="en-US" i="1" dirty="0"/>
              <a:t> </a:t>
            </a:r>
            <a:r>
              <a:rPr lang="en-US" i="1" dirty="0">
                <a:solidFill>
                  <a:srgbClr val="0E47A1"/>
                </a:solidFill>
              </a:rPr>
              <a:t>Forward</a:t>
            </a:r>
            <a:r>
              <a:rPr lang="en-US" i="1" dirty="0"/>
              <a:t>, </a:t>
            </a:r>
            <a:r>
              <a:rPr lang="en-US" dirty="0"/>
              <a:t>scans ahead until a pattern match is found.</a:t>
            </a:r>
          </a:p>
          <a:p>
            <a:r>
              <a:rPr lang="en-US" dirty="0"/>
              <a:t>Once the next lexeme is determined, </a:t>
            </a:r>
            <a:r>
              <a:rPr lang="en-US" i="1" dirty="0"/>
              <a:t>forward</a:t>
            </a:r>
            <a:r>
              <a:rPr lang="en-US" dirty="0"/>
              <a:t> is set to character at its right end.</a:t>
            </a:r>
          </a:p>
          <a:p>
            <a:r>
              <a:rPr lang="en-US" dirty="0"/>
              <a:t>Lexeme Begin is set to the character immediately after the lexeme just found.</a:t>
            </a:r>
          </a:p>
          <a:p>
            <a:r>
              <a:rPr lang="en-US" dirty="0"/>
              <a:t>If forward pointer is at the end of first buffer half then second is filled with N input character.</a:t>
            </a:r>
          </a:p>
          <a:p>
            <a:r>
              <a:rPr lang="en-US" dirty="0"/>
              <a:t>If forward pointer is at the end of second buffer half then first is filled with N input character.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84450" y="1046575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:  : E :  : = :  : </a:t>
            </a:r>
            <a:r>
              <a:rPr lang="en-US" b="1" dirty="0" err="1" smtClean="0">
                <a:solidFill>
                  <a:srgbClr val="0E47A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 smtClean="0">
                <a:solidFill>
                  <a:srgbClr val="0E47A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* :  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46650" y="1044664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65550" y="1436779"/>
            <a:ext cx="1390589" cy="640107"/>
            <a:chOff x="3325508" y="1517615"/>
            <a:chExt cx="1390589" cy="64010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325508" y="1765601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776750" y="1517615"/>
              <a:ext cx="0" cy="30288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002335" y="1429762"/>
            <a:ext cx="2359356" cy="1014223"/>
            <a:chOff x="2462293" y="1509972"/>
            <a:chExt cx="2359356" cy="101422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62293" y="2098438"/>
              <a:ext cx="2359356" cy="4257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i="1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lexeme_beginnig</a:t>
              </a:r>
              <a:endParaRPr lang="en-US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624350" y="1509972"/>
              <a:ext cx="0" cy="64712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74883" y="1447860"/>
            <a:ext cx="1390589" cy="640107"/>
            <a:chOff x="3325508" y="1517615"/>
            <a:chExt cx="1390589" cy="64010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325508" y="1765601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810000" y="1517615"/>
              <a:ext cx="0" cy="30288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46650" y="1043464"/>
            <a:ext cx="2362200" cy="391446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</p:spTree>
    <p:extLst>
      <p:ext uri="{BB962C8B-B14F-4D97-AF65-F5344CB8AC3E}">
        <p14:creationId xmlns:p14="http://schemas.microsoft.com/office/powerpoint/2010/main" val="35857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209 L 0.03711 0.005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05703 -0.00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085474"/>
            <a:ext cx="11929641" cy="436853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Code to advance forward pointer</a:t>
            </a:r>
          </a:p>
          <a:p>
            <a:pPr marL="0" indent="0">
              <a:buNone/>
            </a:pPr>
            <a:r>
              <a:rPr lang="en-US" b="1" i="1" dirty="0"/>
              <a:t>	if</a:t>
            </a:r>
            <a:r>
              <a:rPr lang="en-US" i="1" dirty="0"/>
              <a:t> forward at end of first half </a:t>
            </a:r>
            <a:r>
              <a:rPr lang="en-US" b="1" i="1" dirty="0"/>
              <a:t>then begin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	</a:t>
            </a:r>
            <a:r>
              <a:rPr lang="en-US" i="1" dirty="0"/>
              <a:t>reload second half;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	</a:t>
            </a:r>
            <a:r>
              <a:rPr lang="en-US" i="1" dirty="0"/>
              <a:t>forward := forward + 1;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end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else if </a:t>
            </a:r>
            <a:r>
              <a:rPr lang="en-US" i="1" dirty="0"/>
              <a:t>forward</a:t>
            </a:r>
            <a:r>
              <a:rPr lang="en-US" b="1" i="1" dirty="0"/>
              <a:t> </a:t>
            </a:r>
            <a:r>
              <a:rPr lang="en-US" i="1" dirty="0"/>
              <a:t>at end of second half</a:t>
            </a:r>
            <a:r>
              <a:rPr lang="en-US" b="1" i="1" dirty="0"/>
              <a:t> then begin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	</a:t>
            </a:r>
            <a:r>
              <a:rPr lang="en-US" i="1" dirty="0"/>
              <a:t>reload first half;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move forward to beginning of first half;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end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else </a:t>
            </a:r>
            <a:r>
              <a:rPr lang="en-US" i="1" dirty="0"/>
              <a:t>forward := forward + 1;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80702" y="934280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:  : E :  : = :  :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* :  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37263" y="941673"/>
            <a:ext cx="2362200" cy="393192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48753" y="1333142"/>
            <a:ext cx="1367250" cy="575145"/>
            <a:chOff x="3410011" y="1553069"/>
            <a:chExt cx="1367250" cy="57514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10011" y="1720096"/>
              <a:ext cx="1367250" cy="4081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201496" y="1553069"/>
              <a:ext cx="0" cy="30288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V="1">
            <a:off x="5536802" y="1326401"/>
            <a:ext cx="0" cy="6471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95594" y="1855002"/>
            <a:ext cx="2359356" cy="4257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i="1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lexeme_beginnig</a:t>
            </a:r>
            <a:endParaRPr lang="en-US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29277" y="1317831"/>
            <a:ext cx="1390589" cy="581663"/>
            <a:chOff x="6021129" y="1510336"/>
            <a:chExt cx="1390589" cy="581663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021129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91316" y="1510336"/>
              <a:ext cx="0" cy="30288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114089" y="1507373"/>
            <a:ext cx="1390589" cy="3921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i="1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forward</a:t>
            </a:r>
            <a:endParaRPr lang="en-US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798580" y="1317831"/>
            <a:ext cx="0" cy="30288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137263" y="937961"/>
            <a:ext cx="2362200" cy="391469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</p:spTree>
    <p:extLst>
      <p:ext uri="{BB962C8B-B14F-4D97-AF65-F5344CB8AC3E}">
        <p14:creationId xmlns:p14="http://schemas.microsoft.com/office/powerpoint/2010/main" val="289927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3034 -2.5925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38203 0.0050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967789"/>
            <a:ext cx="11929641" cy="3486220"/>
          </a:xfrm>
        </p:spPr>
        <p:txBody>
          <a:bodyPr/>
          <a:lstStyle/>
          <a:p>
            <a:r>
              <a:rPr lang="en-US" dirty="0"/>
              <a:t>In buffer pairs we must check, each time we move the forward pointer that we have not moved off one of the buffers. </a:t>
            </a:r>
          </a:p>
          <a:p>
            <a:r>
              <a:rPr lang="en-US" dirty="0"/>
              <a:t>Thus, for each character read, we make two tests.</a:t>
            </a:r>
          </a:p>
          <a:p>
            <a:r>
              <a:rPr lang="en-US" dirty="0"/>
              <a:t>We can combine the buffer-end test with the test for the current character.</a:t>
            </a:r>
          </a:p>
          <a:p>
            <a:r>
              <a:rPr lang="en-US" dirty="0"/>
              <a:t>We can reduce the two tests to one if we extend each buffer to hold a sentinel character at the end. </a:t>
            </a:r>
          </a:p>
          <a:p>
            <a:r>
              <a:rPr lang="en-US" dirty="0"/>
              <a:t>The sentinel is a special character that cannot be part of the source program, and a natural choice is the character </a:t>
            </a:r>
            <a:r>
              <a:rPr lang="en-US" b="1" dirty="0">
                <a:solidFill>
                  <a:srgbClr val="C00000"/>
                </a:solidFill>
              </a:rPr>
              <a:t>EOF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47566" y="1206996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 :  : = :  :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* 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09766" y="1207957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AutoShape 5"/>
          <p:cNvCxnSpPr>
            <a:cxnSpLocks noChangeShapeType="1"/>
          </p:cNvCxnSpPr>
          <p:nvPr/>
        </p:nvCxnSpPr>
        <p:spPr bwMode="auto">
          <a:xfrm flipH="1">
            <a:off x="6126635" y="2172210"/>
            <a:ext cx="313" cy="2071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"/>
          <p:cNvCxnSpPr>
            <a:cxnSpLocks noChangeShapeType="1"/>
          </p:cNvCxnSpPr>
          <p:nvPr/>
        </p:nvCxnSpPr>
        <p:spPr bwMode="auto">
          <a:xfrm>
            <a:off x="6522553" y="1838200"/>
            <a:ext cx="0" cy="755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5571" y="1780089"/>
            <a:ext cx="1390589" cy="3921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i="1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forward</a:t>
            </a:r>
            <a:endParaRPr lang="en-US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70358" y="2137450"/>
            <a:ext cx="2359356" cy="4257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i="1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lexeme_beginnig</a:t>
            </a:r>
            <a:endParaRPr lang="en-US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65758" y="1590547"/>
            <a:ext cx="0" cy="30288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27558" y="1614359"/>
            <a:ext cx="0" cy="6471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03" y="2178913"/>
            <a:ext cx="11929641" cy="406373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forward  := forward + 1;</a:t>
            </a:r>
            <a:endParaRPr lang="en-US" sz="2000" dirty="0">
              <a:solidFill>
                <a:srgbClr val="C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	if</a:t>
            </a:r>
            <a:r>
              <a:rPr lang="en-US" sz="2000" i="1" dirty="0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 forward  = </a:t>
            </a:r>
            <a:r>
              <a:rPr lang="en-US" sz="2000" i="1" dirty="0" err="1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eof</a:t>
            </a:r>
            <a:r>
              <a:rPr lang="en-US" sz="2000" i="1" dirty="0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ea typeface="ヒラギノ角ゴ Pro W3"/>
                <a:cs typeface="Times New Roman" panose="02020603050405020304" pitchFamily="18" charset="0"/>
              </a:rPr>
              <a:t>then begin</a:t>
            </a:r>
            <a:endParaRPr lang="en-US" sz="2000" dirty="0">
              <a:solidFill>
                <a:srgbClr val="C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if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 forward at end of first half 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then begin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	reload second half;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	forward  := forward + 1;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end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else if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 forward at the second half 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then begin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	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reload first half;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	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move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forward to beginning of first half;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end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		else </a:t>
            </a:r>
            <a:r>
              <a:rPr lang="en-US" sz="2000" i="1" dirty="0">
                <a:solidFill>
                  <a:srgbClr val="000000"/>
                </a:solidFill>
                <a:ea typeface="ヒラギノ角ゴ Pro W3"/>
                <a:cs typeface="Times New Roman" panose="02020603050405020304" pitchFamily="18" charset="0"/>
              </a:rPr>
              <a:t>terminate lexical analysis;</a:t>
            </a:r>
            <a:endParaRPr lang="en-US" sz="2000" dirty="0">
              <a:solidFill>
                <a:srgbClr val="000000"/>
              </a:solidFill>
              <a:ea typeface="ヒラギノ角ゴ Pro W3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	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56113" y="1034062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 :  : = :  :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*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8239" y="1034601"/>
            <a:ext cx="2362200" cy="392121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50158" y="1964516"/>
            <a:ext cx="2359356" cy="4257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lexeme_beginnig</a:t>
            </a:r>
            <a:endParaRPr lang="en-U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61035" y="1417613"/>
            <a:ext cx="1390589" cy="581663"/>
            <a:chOff x="3206466" y="1510336"/>
            <a:chExt cx="1390589" cy="581663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06466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776653" y="1510336"/>
              <a:ext cx="0" cy="30288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V="1">
            <a:off x="4907374" y="1441425"/>
            <a:ext cx="0" cy="64712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13156" y="1017216"/>
            <a:ext cx="598792" cy="387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rgbClr val="0E47A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dirty="0">
              <a:solidFill>
                <a:srgbClr val="0E47A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33219" y="1417426"/>
            <a:ext cx="1390589" cy="581663"/>
            <a:chOff x="3206466" y="1510336"/>
            <a:chExt cx="1390589" cy="58166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206466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776653" y="1510336"/>
              <a:ext cx="0" cy="30288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435329" y="1419287"/>
            <a:ext cx="1390589" cy="581663"/>
            <a:chOff x="3206466" y="1510336"/>
            <a:chExt cx="1390589" cy="58166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206466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776653" y="1510336"/>
              <a:ext cx="0" cy="30288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18239" y="1034063"/>
            <a:ext cx="2362200" cy="393192"/>
          </a:xfrm>
          <a:prstGeom prst="rect">
            <a:avLst/>
          </a:prstGeom>
          <a:solidFill>
            <a:srgbClr val="FFFFFF"/>
          </a:solidFill>
          <a:ln w="22225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04857 0.001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14792 0.0002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9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3A9F5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36029 0.003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tokens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885259"/>
              </p:ext>
            </p:extLst>
          </p:nvPr>
        </p:nvGraphicFramePr>
        <p:xfrm>
          <a:off x="1828796" y="977365"/>
          <a:ext cx="86487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/>
                <a:gridCol w="6286501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Term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Definition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033026"/>
              </p:ext>
            </p:extLst>
          </p:nvPr>
        </p:nvGraphicFramePr>
        <p:xfrm>
          <a:off x="1828796" y="1405049"/>
          <a:ext cx="8648701" cy="10226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/>
                <a:gridCol w="6286501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latin typeface="+mj-lt"/>
                        </a:rPr>
                        <a:t>Prefix</a:t>
                      </a:r>
                      <a:r>
                        <a:rPr lang="en-US" sz="2000" b="0" i="1" baseline="0" dirty="0" smtClean="0">
                          <a:latin typeface="+mj-lt"/>
                        </a:rPr>
                        <a:t> of s</a:t>
                      </a:r>
                      <a:endParaRPr lang="en-US" sz="2000" b="0" i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removing </a:t>
                      </a:r>
                      <a:r>
                        <a:rPr lang="en-US" sz="1800" b="1" dirty="0">
                          <a:solidFill>
                            <a:srgbClr val="0E47A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zero or more trailing symbol </a:t>
                      </a: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string S</a:t>
                      </a:r>
                      <a:r>
                        <a:rPr lang="en-US" sz="18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ban</a:t>
                      </a:r>
                      <a:r>
                        <a:rPr lang="en-US" sz="1800" b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 prefix of </a:t>
                      </a:r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banana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685176"/>
              </p:ext>
            </p:extLst>
          </p:nvPr>
        </p:nvGraphicFramePr>
        <p:xfrm>
          <a:off x="1828797" y="2428617"/>
          <a:ext cx="8648701" cy="10226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/>
                <a:gridCol w="6286501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Suffix of S</a:t>
                      </a:r>
                      <a:endParaRPr lang="en-US" sz="2000" b="0" i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removing </a:t>
                      </a:r>
                      <a:r>
                        <a:rPr lang="en-US" sz="1800" b="1" dirty="0">
                          <a:solidFill>
                            <a:srgbClr val="0E47A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zero or more leading symbol </a:t>
                      </a: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string S</a:t>
                      </a:r>
                      <a:r>
                        <a:rPr lang="en-US" sz="18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</a:t>
                      </a:r>
                      <a:r>
                        <a:rPr lang="en-US" sz="1800" b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nana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is suffix of </a:t>
                      </a:r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banana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49766"/>
              </p:ext>
            </p:extLst>
          </p:nvPr>
        </p:nvGraphicFramePr>
        <p:xfrm>
          <a:off x="1828797" y="3451221"/>
          <a:ext cx="8648701" cy="7071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/>
                <a:gridCol w="6286501"/>
              </a:tblGrid>
              <a:tr h="67776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Sub string of S</a:t>
                      </a:r>
                      <a:endParaRPr lang="en-US" sz="2000" b="0" i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</a:t>
                      </a:r>
                      <a:r>
                        <a:rPr lang="en-US" sz="1800" b="1" dirty="0">
                          <a:solidFill>
                            <a:srgbClr val="0E47A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prefix and suffix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 S</a:t>
                      </a:r>
                      <a:r>
                        <a:rPr lang="en-US" sz="18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is substring of </a:t>
                      </a:r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banana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87242"/>
              </p:ext>
            </p:extLst>
          </p:nvPr>
        </p:nvGraphicFramePr>
        <p:xfrm>
          <a:off x="1828797" y="4159321"/>
          <a:ext cx="8648701" cy="701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/>
                <a:gridCol w="6286501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 prefix, suffix and substring of S</a:t>
                      </a:r>
                      <a:endParaRPr lang="en-US" sz="2000" b="0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nonempty string x that is respectively proper prefix, suffix or substring of S, such that </a:t>
                      </a:r>
                      <a:r>
                        <a:rPr lang="en-US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s≠x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67176"/>
              </p:ext>
            </p:extLst>
          </p:nvPr>
        </p:nvGraphicFramePr>
        <p:xfrm>
          <a:off x="1828796" y="4860361"/>
          <a:ext cx="8648701" cy="10226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/>
                <a:gridCol w="6286501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Subsequence of S</a:t>
                      </a:r>
                      <a:endParaRPr lang="en-US" sz="2000" b="0" i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removing </a:t>
                      </a:r>
                      <a:r>
                        <a:rPr lang="en-US" sz="1800" b="1" dirty="0">
                          <a:solidFill>
                            <a:srgbClr val="0E47A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zero or more not necessarily contiguous symbol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 S</a:t>
                      </a:r>
                      <a:r>
                        <a:rPr lang="en-US" sz="18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800" b="0" kern="1200" dirty="0" err="1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baaa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is subsequence of </a:t>
                      </a:r>
                      <a:r>
                        <a:rPr lang="en-US" sz="1800" b="0" kern="120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banana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prefix, suffix, substring, proper prefix, proper suffix and subsequence of following string:</a:t>
            </a:r>
          </a:p>
          <a:p>
            <a:pPr marL="0" indent="0" defTabSz="342900">
              <a:buNone/>
            </a:pPr>
            <a:r>
              <a:rPr lang="en-US" dirty="0"/>
              <a:t>	String: </a:t>
            </a:r>
            <a:r>
              <a:rPr lang="en-US" dirty="0">
                <a:solidFill>
                  <a:srgbClr val="C00000"/>
                </a:solidFill>
              </a:rPr>
              <a:t>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828801" y="990600"/>
          <a:ext cx="86487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/>
                <a:gridCol w="6286501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Operation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Definition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1598172"/>
                  </p:ext>
                </p:extLst>
              </p:nvPr>
            </p:nvGraphicFramePr>
            <p:xfrm>
              <a:off x="1828800" y="1417320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Union of L and M</a:t>
                          </a:r>
                          <a:endParaRPr lang="en-US" sz="2000" b="0" i="1" dirty="0" smtClean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0" baseline="0" dirty="0" smtClean="0">
                              <a:latin typeface="+mj-lt"/>
                            </a:rPr>
                            <a:t> U M</a:t>
                          </a:r>
                          <a:endParaRPr lang="en-US" sz="2000" b="0" i="1" baseline="0" dirty="0" smtClean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{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|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4300" marR="11430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1598172"/>
                  </p:ext>
                </p:extLst>
              </p:nvPr>
            </p:nvGraphicFramePr>
            <p:xfrm>
              <a:off x="1828800" y="1417320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Union of L and M</a:t>
                          </a:r>
                          <a:endParaRPr lang="en-US" sz="2000" b="0" i="1" dirty="0" smtClean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0" baseline="0" dirty="0" smtClean="0">
                              <a:latin typeface="+mj-lt"/>
                            </a:rPr>
                            <a:t> U M</a:t>
                          </a:r>
                          <a:endParaRPr lang="en-US" sz="2000" b="0" i="1" baseline="0" dirty="0" smtClean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0" marB="0" anchor="ctr">
                        <a:blipFill rotWithShape="0">
                          <a:blip r:embed="rId2"/>
                          <a:stretch>
                            <a:fillRect l="-37827" t="-3448" r="-194" b="-155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7563817"/>
                  </p:ext>
                </p:extLst>
              </p:nvPr>
            </p:nvGraphicFramePr>
            <p:xfrm>
              <a:off x="1828800" y="2118360"/>
              <a:ext cx="8648701" cy="1005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smtClean="0">
                              <a:latin typeface="+mj-lt"/>
                            </a:rPr>
                            <a:t>Concatenation of L and M</a:t>
                          </a:r>
                        </a:p>
                        <a:p>
                          <a:pPr algn="ctr"/>
                          <a:r>
                            <a:rPr lang="en-US" sz="2000" b="0" i="1" dirty="0" smtClean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1" baseline="0" dirty="0" smtClean="0">
                              <a:latin typeface="+mj-lt"/>
                            </a:rPr>
                            <a:t>M</a:t>
                          </a:r>
                          <a:endParaRPr lang="en-US" sz="2000" b="0" i="1" dirty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𝐿𝑀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{</m:t>
                                </m:r>
                                <m:r>
                                  <a:rPr lang="en-US" sz="2000" b="0" i="1" kern="1200" dirty="0" err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𝑠𝑡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|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𝑎𝑛𝑑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4300" marR="11430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7563817"/>
                  </p:ext>
                </p:extLst>
              </p:nvPr>
            </p:nvGraphicFramePr>
            <p:xfrm>
              <a:off x="1828800" y="2118360"/>
              <a:ext cx="8648701" cy="1005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smtClean="0">
                              <a:latin typeface="+mj-lt"/>
                            </a:rPr>
                            <a:t>Concatenation of L and M</a:t>
                          </a:r>
                        </a:p>
                        <a:p>
                          <a:pPr algn="ctr"/>
                          <a:r>
                            <a:rPr lang="en-US" sz="2000" b="0" i="1" dirty="0" smtClean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1" baseline="0" dirty="0" smtClean="0">
                              <a:latin typeface="+mj-lt"/>
                            </a:rPr>
                            <a:t>M</a:t>
                          </a:r>
                          <a:endParaRPr lang="en-US" sz="2000" b="0" i="1" dirty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0" marB="0" anchor="ctr">
                        <a:blipFill rotWithShape="0">
                          <a:blip r:embed="rId3"/>
                          <a:stretch>
                            <a:fillRect l="-37827" t="-2410" r="-194" b="-108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75372"/>
                  </p:ext>
                </p:extLst>
              </p:nvPr>
            </p:nvGraphicFramePr>
            <p:xfrm>
              <a:off x="1828799" y="3122546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Kleene closure of L </a:t>
                          </a:r>
                          <a:endParaRPr lang="en-US" sz="2000" b="0" i="1" dirty="0" smtClean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0" baseline="30000" dirty="0" smtClean="0">
                              <a:latin typeface="+mj-lt"/>
                            </a:rPr>
                            <a:t>∗</a:t>
                          </a:r>
                          <a:endParaRPr lang="en-US" sz="2000" b="0" i="1" baseline="30000" dirty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baseline="300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𝑑𝑒𝑛𝑜𝑡𝑒𝑠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“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𝑧𝑒𝑟𝑜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𝑚𝑜𝑟𝑒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𝑐𝑜𝑛𝑐𝑎𝑡𝑒𝑛𝑎𝑡𝑖𝑜𝑛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𝑜𝑓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”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4300" marR="11430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75372"/>
                  </p:ext>
                </p:extLst>
              </p:nvPr>
            </p:nvGraphicFramePr>
            <p:xfrm>
              <a:off x="1828799" y="3122546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Kleene closure of L </a:t>
                          </a:r>
                          <a:endParaRPr lang="en-US" sz="2000" b="0" i="1" dirty="0" smtClean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sz="2000" b="0" i="0" dirty="0" smtClean="0">
                              <a:latin typeface="+mj-lt"/>
                            </a:rPr>
                            <a:t>Written L</a:t>
                          </a:r>
                          <a:r>
                            <a:rPr lang="en-US" sz="2000" b="0" i="0" baseline="30000" dirty="0" smtClean="0">
                              <a:latin typeface="+mj-lt"/>
                            </a:rPr>
                            <a:t>∗</a:t>
                          </a:r>
                          <a:endParaRPr lang="en-US" sz="2000" b="0" i="1" baseline="30000" dirty="0"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0" marB="0" anchor="ctr">
                        <a:blipFill rotWithShape="0">
                          <a:blip r:embed="rId4"/>
                          <a:stretch>
                            <a:fillRect l="-37694" t="-3448" r="-194" b="-155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735273"/>
                  </p:ext>
                </p:extLst>
              </p:nvPr>
            </p:nvGraphicFramePr>
            <p:xfrm>
              <a:off x="1828799" y="3823586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smtClean="0"/>
                            <a:t>Positive closure of L </a:t>
                          </a:r>
                        </a:p>
                        <a:p>
                          <a:pPr algn="ctr"/>
                          <a:r>
                            <a:rPr lang="en-US" sz="2000" b="0" i="1" dirty="0" smtClean="0"/>
                            <a:t>Written L</a:t>
                          </a:r>
                          <a:r>
                            <a:rPr lang="en-US" sz="2000" b="0" i="1" baseline="30000" dirty="0" smtClean="0"/>
                            <a:t>+</a:t>
                          </a:r>
                          <a:endParaRPr lang="en-US" sz="2000" b="0" i="1" baseline="3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baseline="300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𝑑𝑒𝑛𝑜𝑡𝑒𝑠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“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𝑜𝑛𝑒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𝑚𝑜𝑟𝑒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𝑐𝑜𝑛𝑐𝑎𝑡𝑒𝑛𝑎𝑡𝑖𝑜𝑛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𝑜𝑓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” 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20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4300" marR="11430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735273"/>
                  </p:ext>
                </p:extLst>
              </p:nvPr>
            </p:nvGraphicFramePr>
            <p:xfrm>
              <a:off x="1828799" y="3823586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smtClean="0"/>
                            <a:t>Positive closure of L </a:t>
                          </a:r>
                        </a:p>
                        <a:p>
                          <a:pPr algn="ctr"/>
                          <a:r>
                            <a:rPr lang="en-US" sz="2000" b="0" i="1" dirty="0" smtClean="0"/>
                            <a:t>Written L</a:t>
                          </a:r>
                          <a:r>
                            <a:rPr lang="en-US" sz="2000" b="0" i="1" baseline="30000" dirty="0" smtClean="0"/>
                            <a:t>+</a:t>
                          </a:r>
                          <a:endParaRPr lang="en-US" sz="2000" b="0" i="1" baseline="3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0" marB="0" anchor="ctr">
                        <a:blipFill rotWithShape="0">
                          <a:blip r:embed="rId5"/>
                          <a:stretch>
                            <a:fillRect l="-37694" t="-3448" r="-194" b="-155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7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&amp; Regular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6" y="195312"/>
            <a:ext cx="8733179" cy="897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3600" b="1" dirty="0" smtClean="0">
                <a:solidFill>
                  <a:srgbClr val="0E47A1"/>
                </a:solidFill>
              </a:rPr>
              <a:t>Topics to be covered </a:t>
            </a:r>
            <a:endParaRPr lang="en-US" sz="3600" b="1" dirty="0">
              <a:solidFill>
                <a:srgbClr val="0E47A1"/>
              </a:solidFill>
            </a:endParaRP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Interaction </a:t>
            </a:r>
            <a:r>
              <a:rPr lang="en-US" sz="2400" dirty="0"/>
              <a:t>of scanner &amp; </a:t>
            </a:r>
            <a:r>
              <a:rPr lang="en-US" sz="2400" dirty="0" smtClean="0"/>
              <a:t>parser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Token</a:t>
            </a:r>
            <a:r>
              <a:rPr lang="en-US" sz="2400" dirty="0"/>
              <a:t>, Pattern &amp; </a:t>
            </a:r>
            <a:r>
              <a:rPr lang="en-US" sz="2400" dirty="0" smtClean="0"/>
              <a:t>Lexemes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Input buffering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Specification of tokens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Regular </a:t>
            </a:r>
            <a:r>
              <a:rPr lang="en-US" sz="2400" dirty="0"/>
              <a:t>expression &amp; Regular </a:t>
            </a:r>
            <a:r>
              <a:rPr lang="en-US" sz="2400" dirty="0" smtClean="0"/>
              <a:t>definition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Transition diagram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Hard </a:t>
            </a:r>
            <a:r>
              <a:rPr lang="en-US" sz="2400" dirty="0"/>
              <a:t>coding &amp; automatic generation lexical </a:t>
            </a:r>
            <a:r>
              <a:rPr lang="en-US" sz="2400" dirty="0" smtClean="0"/>
              <a:t>analyzers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Finite automata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Regular </a:t>
            </a:r>
            <a:r>
              <a:rPr lang="en-US" sz="2400" dirty="0"/>
              <a:t>expression to NFA using Thompson's </a:t>
            </a:r>
            <a:r>
              <a:rPr lang="en-US" sz="2400" dirty="0" smtClean="0"/>
              <a:t>rule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Conversion </a:t>
            </a:r>
            <a:r>
              <a:rPr lang="en-US" sz="2400" dirty="0"/>
              <a:t>from NFA to DFA using subset construction </a:t>
            </a:r>
            <a:r>
              <a:rPr lang="en-US" sz="2400" dirty="0" smtClean="0"/>
              <a:t>method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DFA optimization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Conversion </a:t>
            </a:r>
            <a:r>
              <a:rPr lang="en-US" sz="2400" dirty="0"/>
              <a:t>from regular expression to </a:t>
            </a:r>
            <a:r>
              <a:rPr lang="en-US" sz="2400" dirty="0" smtClean="0"/>
              <a:t>DFA</a:t>
            </a:r>
          </a:p>
          <a:p>
            <a:pPr marL="742950" lvl="1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Elementary Scanner Design &amp; It’s Implementation</a:t>
            </a:r>
          </a:p>
          <a:p>
            <a:pPr marL="742950" lvl="1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35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35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 sequence of characters that define a pattern.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Notational shorthand's</a:t>
            </a:r>
            <a:endParaRPr lang="en-US" altLang="en-US" b="1" dirty="0">
              <a:solidFill>
                <a:srgbClr val="0E47A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One or more instances:  +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Zero or more instances:  *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Zero or one instances:  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Alphabets: </a:t>
            </a:r>
            <a:r>
              <a:rPr lang="el-GR" altLang="en-US" dirty="0"/>
              <a:t>Σ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define regular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dirty="0">
                    <a:latin typeface="+mj-lt"/>
                  </a:rPr>
                  <a:t>is a regular expression that denotes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{∈}</m:t>
                    </m:r>
                  </m:oMath>
                </a14:m>
                <a:r>
                  <a:rPr lang="en-US" altLang="en-US" dirty="0">
                    <a:latin typeface="+mj-lt"/>
                  </a:rPr>
                  <a:t>, the set containing empty string.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dirty="0">
                    <a:latin typeface="+mj-lt"/>
                  </a:rPr>
                  <a:t>If 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>
                    <a:latin typeface="+mj-lt"/>
                  </a:rPr>
                  <a:t> is a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𝑎</m:t>
                    </m:r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 is a regular expression,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𝑎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={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}</m:t>
                    </m:r>
                  </m:oMath>
                </a14:m>
                <a:endParaRPr lang="en-US" altLang="en-US" dirty="0">
                  <a:latin typeface="+mj-lt"/>
                  <a:ea typeface="MS Mincho" panose="02020609040205080304" pitchFamily="49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𝑟</m:t>
                    </m:r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𝑠</m:t>
                    </m:r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are regular expression denoting the languages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. Then,</a:t>
                </a:r>
              </a:p>
              <a:p>
                <a:pPr marL="968375" indent="-457200" defTabSz="108585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  <m: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|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s</m:t>
                        </m:r>
                      </m:e>
                    </m:d>
                    <m: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 is a regular expression denoting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L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  <m: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U</m:t>
                    </m:r>
                    <m: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L</m:t>
                    </m:r>
                    <m: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s</m:t>
                    </m:r>
                    <m:r>
                      <a:rPr lang="en-US" altLang="en-US" i="0" dirty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)</m:t>
                    </m:r>
                  </m:oMath>
                </a14:m>
                <a:endParaRPr lang="en-US" altLang="en-US" dirty="0">
                  <a:latin typeface="+mj-lt"/>
                  <a:ea typeface="MS Mincho" panose="02020609040205080304" pitchFamily="49" charset="-128"/>
                </a:endParaRPr>
              </a:p>
              <a:p>
                <a:pPr marL="968375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 is a regular expression denoting </a:t>
                </a:r>
                <a14:m>
                  <m:oMath xmlns:m="http://schemas.openxmlformats.org/officeDocument/2006/math">
                    <m: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L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L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s</m:t>
                        </m:r>
                      </m:e>
                    </m:d>
                  </m:oMath>
                </a14:m>
                <a:endParaRPr lang="en-US" altLang="en-US" dirty="0">
                  <a:latin typeface="+mj-lt"/>
                  <a:ea typeface="MS Mincho" panose="02020609040205080304" pitchFamily="49" charset="-128"/>
                </a:endParaRPr>
              </a:p>
              <a:p>
                <a:pPr marL="968375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* is a regular expression denoting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L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i="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r</m:t>
                            </m:r>
                          </m:e>
                        </m:d>
                      </m:e>
                    </m:d>
                    <m:r>
                      <a:rPr lang="en-US" altLang="en-US" i="0" baseline="3000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∗</m:t>
                    </m:r>
                  </m:oMath>
                </a14:m>
                <a:endParaRPr lang="en-US" altLang="en-US" baseline="30000" dirty="0">
                  <a:latin typeface="+mj-lt"/>
                  <a:ea typeface="MS Mincho" panose="02020609040205080304" pitchFamily="49" charset="-128"/>
                </a:endParaRPr>
              </a:p>
              <a:p>
                <a:pPr marL="968375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</m:oMath>
                </a14:m>
                <a:r>
                  <a:rPr lang="en-US" altLang="en-US" dirty="0">
                    <a:latin typeface="+mj-lt"/>
                    <a:ea typeface="MS Mincho" panose="02020609040205080304" pitchFamily="49" charset="-128"/>
                  </a:rPr>
                  <a:t> is a regular expression denoting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L</m:t>
                    </m:r>
                    <m: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(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r</m:t>
                        </m:r>
                      </m:e>
                    </m:d>
                    <m:r>
                      <a:rPr lang="en-US" altLang="en-US" i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)</m:t>
                    </m:r>
                  </m:oMath>
                </a14:m>
                <a:endParaRPr lang="en-US" altLang="en-US" baseline="30000" dirty="0" smtClean="0">
                  <a:latin typeface="+mj-lt"/>
                </a:endParaRPr>
              </a:p>
              <a:p>
                <a:pPr marL="511175" indent="0">
                  <a:buNone/>
                </a:pPr>
                <a:endParaRPr lang="en-US" altLang="en-US" baseline="30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+mj-lt"/>
                  </a:rPr>
                  <a:t>The language denoted by regular expression is said to be a </a:t>
                </a:r>
                <a:r>
                  <a:rPr lang="en-US" altLang="en-US" dirty="0">
                    <a:solidFill>
                      <a:srgbClr val="C00000"/>
                    </a:solidFill>
                    <a:latin typeface="+mj-lt"/>
                  </a:rPr>
                  <a:t>regular set</a:t>
                </a:r>
                <a:r>
                  <a:rPr lang="en-US" altLang="en-US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8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b="1" baseline="-25000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Zero or More Occurrences of a 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176" y="1385771"/>
            <a:ext cx="2971800" cy="3314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0" dirty="0" smtClean="0">
                <a:solidFill>
                  <a:srgbClr val="0E47A1"/>
                </a:solidFill>
              </a:rPr>
              <a:t>*</a:t>
            </a:r>
            <a:endParaRPr lang="en-US" sz="30000" dirty="0">
              <a:solidFill>
                <a:srgbClr val="0E47A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5545" y="711201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0E47A1"/>
                </a:solidFill>
                <a:latin typeface="+mj-lt"/>
              </a:rPr>
              <a:t>a</a:t>
            </a:r>
            <a:r>
              <a:rPr lang="en-US" sz="2600" b="1" dirty="0" smtClean="0">
                <a:solidFill>
                  <a:srgbClr val="0E47A1"/>
                </a:solidFill>
                <a:latin typeface="+mj-lt"/>
              </a:rPr>
              <a:t>*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9939" y="1966008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E47A1"/>
                </a:solidFill>
                <a:latin typeface="+mj-lt"/>
              </a:rPr>
              <a:t>a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0059" y="2692407"/>
            <a:ext cx="10227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E47A1"/>
                </a:solidFill>
                <a:latin typeface="+mj-lt"/>
              </a:rPr>
              <a:t> </a:t>
            </a:r>
            <a:r>
              <a:rPr lang="en-US" sz="2600" b="1" dirty="0" err="1" smtClean="0">
                <a:solidFill>
                  <a:srgbClr val="0E47A1"/>
                </a:solidFill>
                <a:latin typeface="+mj-lt"/>
              </a:rPr>
              <a:t>aaa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9295" y="2379493"/>
            <a:ext cx="71796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E47A1"/>
                </a:solidFill>
                <a:latin typeface="+mj-lt"/>
              </a:rPr>
              <a:t> aa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9349" y="3097148"/>
            <a:ext cx="981543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E47A1"/>
                </a:solidFill>
                <a:latin typeface="+mj-lt"/>
              </a:rPr>
              <a:t>aaaa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9349" y="3498758"/>
            <a:ext cx="147488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E47A1"/>
                </a:solidFill>
                <a:latin typeface="+mj-lt"/>
              </a:rPr>
              <a:t>aaaaa</a:t>
            </a:r>
            <a:r>
              <a:rPr lang="en-US" sz="2600" b="1" dirty="0" smtClean="0">
                <a:solidFill>
                  <a:srgbClr val="0E47A1"/>
                </a:solidFill>
                <a:latin typeface="+mj-lt"/>
              </a:rPr>
              <a:t>…..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966346" y="1932758"/>
            <a:ext cx="762000" cy="2142350"/>
          </a:xfrm>
          <a:prstGeom prst="rightBrac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E47A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28346" y="2767361"/>
            <a:ext cx="1728392" cy="52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Infinite …..</a:t>
            </a:r>
            <a:endParaRPr lang="en-US" sz="24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5025892" y="1169973"/>
            <a:ext cx="1541726" cy="1828806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46632" y="1624976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E47A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sz="2600" b="1" baseline="30000" dirty="0">
              <a:solidFill>
                <a:srgbClr val="0E47A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53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b="1" baseline="-25000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One or More Occurrences of a =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823" y="1176171"/>
            <a:ext cx="2971800" cy="3314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0" dirty="0" smtClean="0">
                <a:solidFill>
                  <a:srgbClr val="0E47A1"/>
                </a:solidFill>
              </a:rPr>
              <a:t>+</a:t>
            </a:r>
            <a:endParaRPr lang="en-US" sz="30000" dirty="0">
              <a:solidFill>
                <a:srgbClr val="0E47A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5028" y="686487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E47A1"/>
                </a:solidFill>
              </a:rPr>
              <a:t> a</a:t>
            </a:r>
            <a:r>
              <a:rPr lang="en-US" sz="2600" b="1" baseline="30000" dirty="0" smtClean="0">
                <a:solidFill>
                  <a:srgbClr val="0E47A1"/>
                </a:solidFill>
              </a:rPr>
              <a:t>+</a:t>
            </a:r>
            <a:endParaRPr lang="en-US" sz="2600" b="1" baseline="30000" dirty="0">
              <a:solidFill>
                <a:srgbClr val="0E47A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5797" y="1941294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E47A1"/>
                </a:solidFill>
              </a:rPr>
              <a:t>a</a:t>
            </a:r>
            <a:endParaRPr lang="en-US" sz="2600" b="1" baseline="30000" dirty="0">
              <a:solidFill>
                <a:srgbClr val="0E47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5917" y="2667693"/>
            <a:ext cx="10227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E47A1"/>
                </a:solidFill>
              </a:rPr>
              <a:t> </a:t>
            </a:r>
            <a:r>
              <a:rPr lang="en-US" sz="2600" b="1" dirty="0" err="1" smtClean="0">
                <a:solidFill>
                  <a:srgbClr val="0E47A1"/>
                </a:solidFill>
              </a:rPr>
              <a:t>aaa</a:t>
            </a:r>
            <a:endParaRPr lang="en-US" sz="2600" b="1" baseline="30000" dirty="0">
              <a:solidFill>
                <a:srgbClr val="0E47A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5153" y="2354779"/>
            <a:ext cx="71796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E47A1"/>
                </a:solidFill>
              </a:rPr>
              <a:t> aa</a:t>
            </a:r>
            <a:endParaRPr lang="en-US" sz="2600" b="1" baseline="30000" dirty="0">
              <a:solidFill>
                <a:srgbClr val="0E47A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55207" y="3072434"/>
            <a:ext cx="981543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E47A1"/>
                </a:solidFill>
              </a:rPr>
              <a:t>aaaa</a:t>
            </a:r>
            <a:endParaRPr lang="en-US" sz="2600" b="1" baseline="30000" dirty="0">
              <a:solidFill>
                <a:srgbClr val="0E47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5207" y="3474044"/>
            <a:ext cx="147488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E47A1"/>
                </a:solidFill>
              </a:rPr>
              <a:t>aaaaa</a:t>
            </a:r>
            <a:r>
              <a:rPr lang="en-US" sz="2600" b="1" dirty="0" smtClean="0">
                <a:solidFill>
                  <a:srgbClr val="0E47A1"/>
                </a:solidFill>
              </a:rPr>
              <a:t>…..</a:t>
            </a:r>
            <a:endParaRPr lang="en-US" sz="2600" b="1" baseline="30000" dirty="0">
              <a:solidFill>
                <a:srgbClr val="0E47A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875579" y="1941294"/>
            <a:ext cx="762000" cy="2142350"/>
          </a:xfrm>
          <a:prstGeom prst="rightBrac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E47A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7579" y="2742647"/>
            <a:ext cx="1728392" cy="52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Infinite …..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4901875" y="1176172"/>
            <a:ext cx="1541726" cy="1828806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5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associativity of operators</a:t>
            </a:r>
            <a:endParaRPr lang="en-US" dirty="0"/>
          </a:p>
        </p:txBody>
      </p:sp>
      <p:graphicFrame>
        <p:nvGraphicFramePr>
          <p:cNvPr id="5" name="Group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929044"/>
              </p:ext>
            </p:extLst>
          </p:nvPr>
        </p:nvGraphicFramePr>
        <p:xfrm>
          <a:off x="1171832" y="1093573"/>
          <a:ext cx="9848336" cy="2187577"/>
        </p:xfrm>
        <a:graphic>
          <a:graphicData uri="http://schemas.openxmlformats.org/drawingml/2006/table">
            <a:tbl>
              <a:tblPr/>
              <a:tblGrid>
                <a:gridCol w="3187791"/>
                <a:gridCol w="3115600"/>
                <a:gridCol w="3544945"/>
              </a:tblGrid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Operator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Precedence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Associative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6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Kleene </a:t>
                      </a: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7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Concatenation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Union 	</a:t>
                      </a: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|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9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defTabSz="465138">
                  <a:buFont typeface="+mj-lt"/>
                  <a:buAutoNum type="arabicPeriod"/>
                </a:pPr>
                <a:r>
                  <a:rPr lang="en-US" dirty="0"/>
                  <a:t>0 or 1</a:t>
                </a:r>
              </a:p>
              <a:p>
                <a:pPr marL="0" indent="0" defTabSz="465138">
                  <a:buNone/>
                </a:pPr>
                <a:r>
                  <a:rPr lang="en-US" dirty="0"/>
                  <a:t>	</a:t>
                </a:r>
              </a:p>
              <a:p>
                <a:pPr marL="457200" indent="-457200" defTabSz="465138">
                  <a:buFont typeface="+mj-lt"/>
                  <a:buAutoNum type="arabicPeriod" startAt="2"/>
                </a:pPr>
                <a:r>
                  <a:rPr lang="en-US" dirty="0"/>
                  <a:t>0 or 11 or 111</a:t>
                </a:r>
              </a:p>
              <a:p>
                <a:pPr marL="463550" indent="-457200" defTabSz="465138">
                  <a:buFont typeface="+mj-lt"/>
                  <a:buAutoNum type="arabicPeriod" startAt="2"/>
                </a:pPr>
                <a:endParaRPr lang="en-US" dirty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/>
                  <a:t>String having zero or more </a:t>
                </a:r>
                <a:r>
                  <a:rPr lang="en-US" i="1" dirty="0"/>
                  <a:t>a</a:t>
                </a:r>
                <a:r>
                  <a:rPr lang="en-US" dirty="0"/>
                  <a:t>.</a:t>
                </a:r>
              </a:p>
              <a:p>
                <a:pPr marL="457200" lvl="1" indent="0" defTabSz="465138">
                  <a:buNone/>
                </a:pPr>
                <a:endParaRPr lang="en-US" sz="2200" dirty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/>
                  <a:t>String having one or more </a:t>
                </a:r>
                <a:r>
                  <a:rPr lang="en-US" i="1" dirty="0"/>
                  <a:t>a</a:t>
                </a:r>
                <a:r>
                  <a:rPr lang="en-US" dirty="0"/>
                  <a:t>.</a:t>
                </a:r>
              </a:p>
              <a:p>
                <a:pPr marL="457200" lvl="1" indent="0" defTabSz="465138">
                  <a:buNone/>
                </a:pPr>
                <a:endParaRPr lang="en-US" sz="2200" dirty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/>
                  <a:t>Regular expression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that represent all string of length 3.</a:t>
                </a:r>
              </a:p>
              <a:p>
                <a:pPr marL="457200" lvl="1" indent="0" defTabSz="465138">
                  <a:buNone/>
                </a:pPr>
                <a:endParaRPr lang="en-US" sz="2200" dirty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/>
                  <a:t>All binary </a:t>
                </a:r>
                <a:r>
                  <a:rPr lang="en-US" dirty="0" smtClean="0"/>
                  <a:t>string</a:t>
                </a:r>
                <a:endParaRPr lang="en-US" sz="2200" dirty="0"/>
              </a:p>
              <a:p>
                <a:pPr marL="6350" indent="0" defTabSz="465138">
                  <a:buNone/>
                </a:pPr>
                <a:r>
                  <a:rPr lang="en-US" sz="2200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0710" y="1192369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1192369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0710" y="2180028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2180028"/>
                <a:ext cx="3200400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381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0710" y="3040326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𝛜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𝐚𝐚𝐚𝐚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…..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3040326"/>
                <a:ext cx="3200400" cy="457200"/>
              </a:xfrm>
              <a:prstGeom prst="rect">
                <a:avLst/>
              </a:prstGeom>
              <a:blipFill rotWithShape="0">
                <a:blip r:embed="rId5"/>
                <a:stretch>
                  <a:fillRect l="-381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0710" y="3854648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𝐚𝐚𝐚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𝐚𝐚𝐚𝐚</m:t>
                      </m:r>
                      <m:r>
                        <a:rPr lang="en-US" b="1" i="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…..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3854648"/>
                <a:ext cx="3200400" cy="457200"/>
              </a:xfrm>
              <a:prstGeom prst="rect">
                <a:avLst/>
              </a:prstGeom>
              <a:blipFill rotWithShape="0">
                <a:blip r:embed="rId6"/>
                <a:stretch>
                  <a:fillRect l="-381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0710" y="4740065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𝐚𝐛𝐜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𝐛𝐜𝐚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𝐛𝐛𝐛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𝐜𝐚𝐛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𝐚𝐛𝐚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4740065"/>
                <a:ext cx="3200400" cy="457200"/>
              </a:xfrm>
              <a:prstGeom prst="rect">
                <a:avLst/>
              </a:prstGeom>
              <a:blipFill rotWithShape="0">
                <a:blip r:embed="rId7"/>
                <a:stretch>
                  <a:fillRect l="-381" r="-10667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80710" y="5544520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𝐒𝐭𝐫𝐢𝐧𝐠𝐬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𝟏𝟎𝟏𝟎𝟏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  <m:r>
                        <a:rPr lang="en-US" b="1" i="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0" y="5544520"/>
                <a:ext cx="3200400" cy="457200"/>
              </a:xfrm>
              <a:prstGeom prst="rect">
                <a:avLst/>
              </a:prstGeom>
              <a:blipFill rotWithShape="0">
                <a:blip r:embed="rId8"/>
                <a:stretch>
                  <a:fillRect l="-381" r="-13333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22371" y="2044320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71" y="2044320"/>
                <a:ext cx="3200400" cy="6085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70259" y="1163845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259" y="1163845"/>
                <a:ext cx="3200400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489053" y="2902163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b="1" i="0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53" y="2902163"/>
                <a:ext cx="3200400" cy="6085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89053" y="3737389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b="1" i="0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53" y="3737389"/>
                <a:ext cx="3200400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495800" y="4691974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691974"/>
                <a:ext cx="3200400" cy="60853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95800" y="5468853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=(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30000" dirty="0" smtClean="0">
                    <a:solidFill>
                      <a:srgbClr val="C00000"/>
                    </a:solidFill>
                    <a:latin typeface="+mj-lt"/>
                  </a:rPr>
                  <a:t>+</a:t>
                </a:r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468853"/>
                <a:ext cx="3200400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7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/>
              <a:t>0 or more occurrence of either a or b or both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1 or more occurrence of either a or b or both</a:t>
            </a:r>
          </a:p>
          <a:p>
            <a:pPr marL="463550" lvl="1" indent="0">
              <a:buNone/>
            </a:pPr>
            <a:endParaRPr lang="en-US" sz="2400" dirty="0"/>
          </a:p>
          <a:p>
            <a:pPr marL="463550" indent="-457200">
              <a:buFont typeface="+mj-lt"/>
              <a:buAutoNum type="arabicPeriod" startAt="9"/>
            </a:pPr>
            <a:r>
              <a:rPr lang="en-US" dirty="0"/>
              <a:t>Binary no. ends with 0</a:t>
            </a:r>
          </a:p>
          <a:p>
            <a:pPr marL="406400" lvl="1" indent="0">
              <a:buNone/>
            </a:pPr>
            <a:endParaRPr lang="en-US" sz="2400" dirty="0"/>
          </a:p>
          <a:p>
            <a:pPr marL="463550" indent="-457200">
              <a:buFont typeface="+mj-lt"/>
              <a:buAutoNum type="arabicPeriod" startAt="10"/>
            </a:pPr>
            <a:r>
              <a:rPr lang="en-US" dirty="0"/>
              <a:t>Binary no. ends with 1</a:t>
            </a:r>
          </a:p>
          <a:p>
            <a:pPr marL="6350" indent="0">
              <a:buNone/>
            </a:pPr>
            <a:endParaRPr lang="en-US" dirty="0"/>
          </a:p>
          <a:p>
            <a:pPr marL="463550" indent="-457200">
              <a:buFont typeface="+mj-lt"/>
              <a:buAutoNum type="arabicPeriod" startAt="11"/>
            </a:pPr>
            <a:r>
              <a:rPr lang="en-US" dirty="0"/>
              <a:t>Binary no. starts and ends with 1</a:t>
            </a:r>
          </a:p>
          <a:p>
            <a:pPr marL="463550" lvl="1" indent="0">
              <a:buNone/>
            </a:pPr>
            <a:endParaRPr lang="en-US" sz="2400" dirty="0"/>
          </a:p>
          <a:p>
            <a:pPr marL="463550" indent="-457200">
              <a:buFont typeface="+mj-lt"/>
              <a:buAutoNum type="arabicPeriod" startAt="12"/>
            </a:pPr>
            <a:r>
              <a:rPr lang="en-IN" dirty="0"/>
              <a:t>String starts and ends with same character</a:t>
            </a:r>
          </a:p>
          <a:p>
            <a:pPr marL="6350" indent="0">
              <a:buNone/>
            </a:pPr>
            <a:r>
              <a:rPr lang="en-IN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6705" y="1170314"/>
                <a:ext cx="3143873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𝒂𝒃𝒂𝒃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𝒃𝒂𝒃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1170314"/>
                <a:ext cx="3143873" cy="608533"/>
              </a:xfrm>
              <a:prstGeom prst="rect">
                <a:avLst/>
              </a:prstGeom>
              <a:blipFill rotWithShape="0">
                <a:blip r:embed="rId2"/>
                <a:stretch>
                  <a:fillRect l="-5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6705" y="2085717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𝒂𝒃𝒂𝒃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𝒃𝒂𝒃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𝒃𝒃𝒃𝒂𝒂𝒂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2085717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571" r="-20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6705" y="2986205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𝟏𝟏𝟏𝟏𝟎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2986205"/>
                <a:ext cx="3200400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571" r="-15810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6705" y="3871537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3871537"/>
                <a:ext cx="3200400" cy="457200"/>
              </a:xfrm>
              <a:prstGeom prst="rect">
                <a:avLst/>
              </a:prstGeom>
              <a:blipFill rotWithShape="0">
                <a:blip r:embed="rId5"/>
                <a:stretch>
                  <a:fillRect l="-571" r="-4571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6705" y="4729097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4729097"/>
                <a:ext cx="3200400" cy="457200"/>
              </a:xfrm>
              <a:prstGeom prst="rect">
                <a:avLst/>
              </a:prstGeom>
              <a:blipFill rotWithShape="0">
                <a:blip r:embed="rId6"/>
                <a:stretch>
                  <a:fillRect l="-571" r="-10286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6705" y="5590607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𝒂𝒃𝒂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𝒃𝒂𝒂𝒃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" y="5590607"/>
                <a:ext cx="3200400" cy="457200"/>
              </a:xfrm>
              <a:prstGeom prst="rect">
                <a:avLst/>
              </a:prstGeom>
              <a:blipFill rotWithShape="0">
                <a:blip r:embed="rId7"/>
                <a:stretch>
                  <a:fillRect l="-571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30299" y="1208712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99" y="1208712"/>
                <a:ext cx="3200400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30299" y="2076801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30000" dirty="0" smtClean="0">
                    <a:solidFill>
                      <a:srgbClr val="C00000"/>
                    </a:solidFill>
                    <a:latin typeface="+mj-lt"/>
                  </a:rPr>
                  <a:t>+</a:t>
                </a:r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99" y="2076801"/>
                <a:ext cx="3200400" cy="6085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30299" y="3703567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99" y="3703567"/>
                <a:ext cx="3200400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30299" y="2841746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+mj-lt"/>
                  </a:rPr>
                  <a:t>*</a:t>
                </a:r>
                <a:r>
                  <a:rPr lang="en-US" b="1" dirty="0">
                    <a:solidFill>
                      <a:srgbClr val="C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99" y="2841746"/>
                <a:ext cx="3200400" cy="6085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30299" y="4653430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b="1" baseline="30000" dirty="0">
                    <a:solidFill>
                      <a:srgbClr val="C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99" y="4653430"/>
                <a:ext cx="3200400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263311" y="5845476"/>
                <a:ext cx="5318069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b="1" i="1" dirty="0" smtClean="0">
                  <a:solidFill>
                    <a:srgbClr val="C0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  <a:p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  <a:p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311" y="5845476"/>
                <a:ext cx="5318069" cy="608533"/>
              </a:xfrm>
              <a:prstGeom prst="rect">
                <a:avLst/>
              </a:prstGeom>
              <a:blipFill rotWithShape="0">
                <a:blip r:embed="rId13"/>
                <a:stretch>
                  <a:fillRect t="-2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9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US" dirty="0"/>
                  <a:t>All string of a and b starting with a </a:t>
                </a:r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IN" dirty="0"/>
                  <a:t>String of 0 and 1 ends with 00</a:t>
                </a:r>
                <a:r>
                  <a:rPr lang="en-IN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IN" dirty="0"/>
                  <a:t>String ends with </a:t>
                </a:r>
                <a:r>
                  <a:rPr lang="en-IN" dirty="0" err="1"/>
                  <a:t>abb</a:t>
                </a:r>
                <a:r>
                  <a:rPr lang="en-IN" dirty="0"/>
                  <a:t>  </a:t>
                </a:r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IN" dirty="0"/>
                  <a:t>String starts with 1 and ends with 0 </a:t>
                </a:r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IN" dirty="0"/>
                  <a:t>All binary string with at least 3 characters and 3</a:t>
                </a:r>
                <a:r>
                  <a:rPr lang="en-IN" baseline="30000" dirty="0"/>
                  <a:t>rd</a:t>
                </a:r>
                <a:r>
                  <a:rPr lang="en-IN" dirty="0"/>
                  <a:t> character should be zero</a:t>
                </a:r>
                <a:endParaRPr lang="en-US" dirty="0"/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13"/>
                </a:pPr>
                <a:r>
                  <a:rPr lang="en-IN" dirty="0"/>
                  <a:t>Language which consist of exactly two b’s over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06400" lvl="1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7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0938" y="1161627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  <a:latin typeface="+mj-lt"/>
                  </a:rPr>
                  <a:t>…</a:t>
                </a:r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8" y="1161627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96489" y="1196180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30000" dirty="0" smtClean="0">
                    <a:solidFill>
                      <a:srgbClr val="C00000"/>
                    </a:solidFill>
                    <a:latin typeface="+mj-lt"/>
                  </a:rPr>
                  <a:t>*</a:t>
                </a:r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489" y="1196180"/>
                <a:ext cx="3200400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0938" y="2009953"/>
                <a:ext cx="3895551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  <a:latin typeface="+mj-lt"/>
                  </a:rPr>
                  <a:t>…</a:t>
                </a:r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8" y="2009953"/>
                <a:ext cx="3895551" cy="608533"/>
              </a:xfrm>
              <a:prstGeom prst="rect">
                <a:avLst/>
              </a:prstGeom>
              <a:blipFill rotWithShape="0">
                <a:blip r:embed="rId5"/>
                <a:stretch>
                  <a:fillRect l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42487" y="1977869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87" y="1977869"/>
                <a:ext cx="3200400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6980" y="2884050"/>
                <a:ext cx="3672811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𝒃𝒂𝒃𝒃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𝒂𝒃𝒂𝒃𝒃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  <a:latin typeface="+mj-lt"/>
                  </a:rPr>
                  <a:t>…</a:t>
                </a:r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80" y="2884050"/>
                <a:ext cx="3672811" cy="608533"/>
              </a:xfrm>
              <a:prstGeom prst="rect">
                <a:avLst/>
              </a:prstGeom>
              <a:blipFill rotWithShape="0">
                <a:blip r:embed="rId7"/>
                <a:stretch>
                  <a:fillRect l="-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26154" y="2823726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𝒂𝒃𝒃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154" y="2823726"/>
                <a:ext cx="3200400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0938" y="3758147"/>
                <a:ext cx="4122476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  <a:latin typeface="+mj-lt"/>
                  </a:rPr>
                  <a:t>…</a:t>
                </a:r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8" y="3758147"/>
                <a:ext cx="4122476" cy="608533"/>
              </a:xfrm>
              <a:prstGeom prst="rect">
                <a:avLst/>
              </a:prstGeom>
              <a:blipFill rotWithShape="0">
                <a:blip r:embed="rId9"/>
                <a:stretch>
                  <a:fillRect l="-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42487" y="3726125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87" y="3726125"/>
                <a:ext cx="3200400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16980" y="4586776"/>
                <a:ext cx="4358611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  <a:latin typeface="+mj-lt"/>
                  </a:rPr>
                  <a:t>…</a:t>
                </a:r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80" y="4586776"/>
                <a:ext cx="4358611" cy="608533"/>
              </a:xfrm>
              <a:prstGeom prst="rect">
                <a:avLst/>
              </a:prstGeom>
              <a:blipFill rotWithShape="0">
                <a:blip r:embed="rId11"/>
                <a:stretch>
                  <a:fillRect l="-2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89791" y="4618798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91" y="4618798"/>
                <a:ext cx="3200400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0938" y="5557221"/>
                <a:ext cx="348998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𝒃𝒃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𝒃𝒂𝒃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𝒂𝒂𝒃𝒃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𝒂𝒃𝒃𝒂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  <a:latin typeface="+mj-lt"/>
                  </a:rPr>
                  <a:t>…</a:t>
                </a:r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8" y="5557221"/>
                <a:ext cx="3489988" cy="608533"/>
              </a:xfrm>
              <a:prstGeom prst="rect">
                <a:avLst/>
              </a:prstGeom>
              <a:blipFill rotWithShape="0">
                <a:blip r:embed="rId13"/>
                <a:stretch>
                  <a:fillRect l="-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47796" y="5499576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96" y="5499576"/>
                <a:ext cx="3200400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6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lnSpc>
                    <a:spcPct val="100000"/>
                  </a:lnSpc>
                  <a:buFont typeface="+mj-lt"/>
                  <a:buAutoNum type="arabicPeriod" startAt="19"/>
                </a:pPr>
                <a:r>
                  <a:rPr lang="en-IN" dirty="0"/>
                  <a:t>The language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such that 3</a:t>
                </a:r>
                <a:r>
                  <a:rPr lang="en-IN" baseline="30000" dirty="0"/>
                  <a:t>rd</a:t>
                </a:r>
                <a:r>
                  <a:rPr lang="en-IN" dirty="0"/>
                  <a:t> character from right end of the string is always a.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 startAt="20"/>
                </a:pPr>
                <a:r>
                  <a:rPr lang="en-IN" dirty="0"/>
                  <a:t>Any no.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followed by any no.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followed by any no.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920750" lvl="1" indent="-457200">
                  <a:lnSpc>
                    <a:spcPct val="100000"/>
                  </a:lnSpc>
                  <a:buFont typeface="+mj-lt"/>
                  <a:buAutoNum type="arabicPeriod" startAt="20"/>
                </a:pPr>
                <a:endParaRPr lang="en-US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21"/>
                </a:pPr>
                <a:r>
                  <a:rPr lang="en-IN" dirty="0"/>
                  <a:t>String should contain at least three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863600" lvl="1" indent="-457200">
                  <a:lnSpc>
                    <a:spcPct val="100000"/>
                  </a:lnSpc>
                  <a:buFont typeface="+mj-lt"/>
                  <a:buAutoNum type="arabicPeriod" startAt="21"/>
                </a:pPr>
                <a:endParaRPr lang="en-US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22"/>
                </a:pPr>
                <a:r>
                  <a:rPr lang="en-IN" dirty="0"/>
                  <a:t>String should contain exactly two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920750" lvl="1" indent="-457200">
                  <a:lnSpc>
                    <a:spcPct val="100000"/>
                  </a:lnSpc>
                  <a:buFont typeface="+mj-lt"/>
                  <a:buAutoNum type="arabicPeriod" startAt="22"/>
                </a:pPr>
                <a:endParaRPr lang="en-US" dirty="0"/>
              </a:p>
              <a:p>
                <a:pPr marL="463550" indent="-457200">
                  <a:lnSpc>
                    <a:spcPct val="100000"/>
                  </a:lnSpc>
                  <a:buFont typeface="+mj-lt"/>
                  <a:buAutoNum type="arabicPeriod" startAt="22"/>
                </a:pPr>
                <a:r>
                  <a:rPr lang="en-IN" dirty="0"/>
                  <a:t>Length of string should be at least 1 and at most 3</a:t>
                </a:r>
              </a:p>
              <a:p>
                <a:pPr marL="463550" lvl="1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520700" indent="-457200">
                  <a:lnSpc>
                    <a:spcPct val="100000"/>
                  </a:lnSpc>
                  <a:buFont typeface="+mj-lt"/>
                  <a:buAutoNum type="arabicPeriod" startAt="22"/>
                </a:pPr>
                <a:r>
                  <a:rPr lang="en-IN" dirty="0"/>
                  <a:t>No. of zero should be multiple of 3</a:t>
                </a:r>
                <a:endParaRPr lang="en-US" dirty="0"/>
              </a:p>
              <a:p>
                <a:pPr marL="46355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9064" y="1222583"/>
                <a:ext cx="34290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𝒂𝒂𝒂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𝒂𝒃𝒂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𝒂𝒂𝒃𝒂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</a:rPr>
                  <a:t>…</a:t>
                </a:r>
                <a:endParaRPr lang="en-US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4" y="1222583"/>
                <a:ext cx="34290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7672" y="1236885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72" y="1236885"/>
                <a:ext cx="3200400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9064" y="2145063"/>
                <a:ext cx="40286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𝒂𝒃𝒄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𝒂𝒂𝒃𝒃𝒄𝒄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𝒂𝒂𝒃𝒄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</a:rPr>
                  <a:t>…</a:t>
                </a:r>
                <a:endParaRPr lang="en-US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4" y="2145063"/>
                <a:ext cx="4028608" cy="608533"/>
              </a:xfrm>
              <a:prstGeom prst="rect">
                <a:avLst/>
              </a:prstGeom>
              <a:blipFill rotWithShape="0">
                <a:blip r:embed="rId5"/>
                <a:stretch>
                  <a:fillRect l="-3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78064" y="2154305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064" y="2154305"/>
                <a:ext cx="3200400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2781" y="3062483"/>
                <a:ext cx="55038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𝟎𝟏𝟏𝟎𝟏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𝟎𝟏𝟎𝟏𝟏𝟏𝟎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</a:rPr>
                  <a:t>….</a:t>
                </a:r>
                <a:endParaRPr lang="en-US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1" y="3062483"/>
                <a:ext cx="5503808" cy="608533"/>
              </a:xfrm>
              <a:prstGeom prst="rect">
                <a:avLst/>
              </a:prstGeom>
              <a:blipFill rotWithShape="0">
                <a:blip r:embed="rId7"/>
                <a:stretch>
                  <a:fillRect l="-2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77672" y="3032289"/>
                <a:ext cx="41610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72" y="3032289"/>
                <a:ext cx="4161064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2192" y="3935951"/>
                <a:ext cx="55038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𝟎𝟏𝟎𝟎𝟏𝟎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</a:rPr>
                  <a:t>….</a:t>
                </a:r>
                <a:endParaRPr lang="en-US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" y="3935951"/>
                <a:ext cx="5503808" cy="608533"/>
              </a:xfrm>
              <a:prstGeom prst="rect">
                <a:avLst/>
              </a:prstGeom>
              <a:blipFill rotWithShape="0">
                <a:blip r:embed="rId9"/>
                <a:stretch>
                  <a:fillRect l="-2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74032" y="3912346"/>
                <a:ext cx="41610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032" y="3912346"/>
                <a:ext cx="4161064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2192" y="4792403"/>
                <a:ext cx="55038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</a:rPr>
                  <a:t>….</a:t>
                </a:r>
                <a:endParaRPr lang="en-US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" y="4792403"/>
                <a:ext cx="5503808" cy="608533"/>
              </a:xfrm>
              <a:prstGeom prst="rect">
                <a:avLst/>
              </a:prstGeom>
              <a:blipFill rotWithShape="0">
                <a:blip r:embed="rId11"/>
                <a:stretch>
                  <a:fillRect l="-2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46689" y="4792403"/>
                <a:ext cx="4913302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689" y="4792403"/>
                <a:ext cx="4913302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2192" y="5674241"/>
                <a:ext cx="59055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𝟎𝟏𝟎𝟏𝟎𝟏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𝟏𝟎𝟎𝟎𝟏𝟎𝟎𝟏𝟎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</a:rPr>
                  <a:t>….</a:t>
                </a:r>
                <a:endParaRPr lang="en-US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" y="5674241"/>
                <a:ext cx="5905500" cy="608533"/>
              </a:xfrm>
              <a:prstGeom prst="rect">
                <a:avLst/>
              </a:prstGeom>
              <a:blipFill rotWithShape="0">
                <a:blip r:embed="rId13"/>
                <a:stretch>
                  <a:fillRect l="-2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97540" y="5595885"/>
                <a:ext cx="41610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540" y="5595885"/>
                <a:ext cx="4161064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05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/>
                  <a:t>The language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should be multiple of 3</a:t>
                </a:r>
              </a:p>
              <a:p>
                <a:pPr marL="63500" indent="0">
                  <a:buNone/>
                </a:pPr>
                <a:endParaRPr lang="en-IN" sz="2000" dirty="0"/>
              </a:p>
              <a:p>
                <a:pPr marL="520700" indent="-457200">
                  <a:buFont typeface="+mj-lt"/>
                  <a:buAutoNum type="arabicPeriod" startAt="26"/>
                </a:pPr>
                <a:r>
                  <a:rPr lang="en-IN" dirty="0"/>
                  <a:t>Even no. of 0</a:t>
                </a:r>
              </a:p>
              <a:p>
                <a:pPr marL="920750" lvl="1" indent="-457200">
                  <a:buFont typeface="+mj-lt"/>
                  <a:buAutoNum type="arabicPeriod" startAt="26"/>
                </a:pPr>
                <a:endParaRPr lang="en-IN" dirty="0"/>
              </a:p>
              <a:p>
                <a:pPr marL="520700" indent="-457200">
                  <a:buFont typeface="+mj-lt"/>
                  <a:buAutoNum type="arabicPeriod" startAt="26"/>
                </a:pPr>
                <a:r>
                  <a:rPr lang="en-IN" dirty="0"/>
                  <a:t>String should have odd length</a:t>
                </a:r>
              </a:p>
              <a:p>
                <a:pPr marL="463550" lvl="1" indent="0">
                  <a:buNone/>
                </a:pPr>
                <a:endParaRPr lang="en-IN" dirty="0"/>
              </a:p>
              <a:p>
                <a:pPr marL="520700" indent="-457200">
                  <a:buFont typeface="+mj-lt"/>
                  <a:buAutoNum type="arabicPeriod" startAt="26"/>
                </a:pPr>
                <a:r>
                  <a:rPr lang="en-IN" dirty="0"/>
                  <a:t>String should have even length</a:t>
                </a:r>
              </a:p>
              <a:p>
                <a:pPr marL="463550" lvl="1" indent="0">
                  <a:buNone/>
                </a:pPr>
                <a:endParaRPr lang="en-IN" dirty="0"/>
              </a:p>
              <a:p>
                <a:pPr marL="520700" indent="-457200">
                  <a:buFont typeface="+mj-lt"/>
                  <a:buAutoNum type="arabicPeriod" startAt="26"/>
                </a:pPr>
                <a:r>
                  <a:rPr lang="en-IN" dirty="0"/>
                  <a:t>String start with 0 and has odd length</a:t>
                </a:r>
              </a:p>
              <a:p>
                <a:pPr marL="463550" lvl="1" indent="0">
                  <a:buNone/>
                </a:pPr>
                <a:endParaRPr lang="en-IN" dirty="0"/>
              </a:p>
              <a:p>
                <a:pPr marL="520700" indent="-457200">
                  <a:buFont typeface="+mj-lt"/>
                  <a:buAutoNum type="arabicPeriod" startAt="30"/>
                </a:pPr>
                <a:r>
                  <a:rPr lang="en-IN" dirty="0"/>
                  <a:t>String start with 1 and has even </a:t>
                </a:r>
                <a:r>
                  <a:rPr lang="en-IN" dirty="0" smtClean="0"/>
                  <a:t>length</a:t>
                </a:r>
              </a:p>
              <a:p>
                <a:pPr marL="520700" indent="-457200">
                  <a:buFont typeface="+mj-lt"/>
                  <a:buAutoNum type="arabicPeriod" startAt="30"/>
                </a:pPr>
                <a:endParaRPr lang="en-IN" dirty="0"/>
              </a:p>
              <a:p>
                <a:pPr marL="520700" indent="-457200">
                  <a:buFont typeface="+mj-lt"/>
                  <a:buAutoNum type="arabicPeriod" startAt="30"/>
                </a:pPr>
                <a:r>
                  <a:rPr lang="en-IN" dirty="0" smtClean="0"/>
                  <a:t>All </a:t>
                </a:r>
                <a:r>
                  <a:rPr lang="en-IN" dirty="0"/>
                  <a:t>string begins or ends with 00 or 11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7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1147" y="1176198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𝒃𝒂𝒂𝒂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𝒃𝒂𝒄𝒂𝒃𝒂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𝒂𝒂𝒂𝒂𝒂𝒂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1176198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571" r="-278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49915" y="1191711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15" y="1191711"/>
                <a:ext cx="4389664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1147" y="2007938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  <a:latin typeface="+mj-lt"/>
                  </a:rPr>
                  <a:t>….</a:t>
                </a:r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2007938"/>
                <a:ext cx="4498905" cy="608533"/>
              </a:xfrm>
              <a:prstGeom prst="rect">
                <a:avLst/>
              </a:prstGeom>
              <a:blipFill rotWithShape="0">
                <a:blip r:embed="rId5"/>
                <a:stretch>
                  <a:fillRect l="-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12741" y="1958621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1" y="1958621"/>
                <a:ext cx="4389664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1147" y="2797648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𝟏𝟎𝟎𝟏𝟎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  <a:latin typeface="+mj-lt"/>
                  </a:rPr>
                  <a:t>….</a:t>
                </a:r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2797648"/>
                <a:ext cx="4498905" cy="608533"/>
              </a:xfrm>
              <a:prstGeom prst="rect">
                <a:avLst/>
              </a:prstGeom>
              <a:blipFill rotWithShape="0">
                <a:blip r:embed="rId7"/>
                <a:stretch>
                  <a:fillRect l="-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75301" y="2795184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301" y="2795184"/>
                <a:ext cx="4389664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1148" y="3593932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  <a:latin typeface="+mj-lt"/>
                  </a:rPr>
                  <a:t>….</a:t>
                </a:r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8" y="3593932"/>
                <a:ext cx="4498905" cy="608533"/>
              </a:xfrm>
              <a:prstGeom prst="rect">
                <a:avLst/>
              </a:prstGeom>
              <a:blipFill rotWithShape="0">
                <a:blip r:embed="rId9"/>
                <a:stretch>
                  <a:fillRect l="-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12741" y="3569414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1" y="3569414"/>
                <a:ext cx="4389664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1147" y="4395145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𝟎𝟎𝟎𝟏𝟎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  <a:latin typeface="+mj-lt"/>
                  </a:rPr>
                  <a:t>….</a:t>
                </a:r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4395145"/>
                <a:ext cx="4498905" cy="608533"/>
              </a:xfrm>
              <a:prstGeom prst="rect">
                <a:avLst/>
              </a:prstGeom>
              <a:blipFill rotWithShape="0">
                <a:blip r:embed="rId11"/>
                <a:stretch>
                  <a:fillRect l="-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01168" y="4367102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168" y="4367102"/>
                <a:ext cx="4389664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1147" y="5195244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 smtClean="0">
                    <a:solidFill>
                      <a:srgbClr val="0E47A1"/>
                    </a:solidFill>
                    <a:latin typeface="+mj-lt"/>
                  </a:rPr>
                  <a:t>….</a:t>
                </a:r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5195244"/>
                <a:ext cx="4498905" cy="608533"/>
              </a:xfrm>
              <a:prstGeom prst="rect">
                <a:avLst/>
              </a:prstGeom>
              <a:blipFill rotWithShape="0">
                <a:blip r:embed="rId13"/>
                <a:stretch>
                  <a:fillRect l="-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075301" y="5222644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301" y="5222644"/>
                <a:ext cx="4389664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1147" y="6032001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𝟎𝟎𝟏𝟎𝟏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𝟏𝟎𝟏𝟎𝟎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𝟎𝟏𝟎𝟏𝟏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7" y="6032001"/>
                <a:ext cx="3200400" cy="608533"/>
              </a:xfrm>
              <a:prstGeom prst="rect">
                <a:avLst/>
              </a:prstGeom>
              <a:blipFill rotWithShape="0">
                <a:blip r:embed="rId15"/>
                <a:stretch>
                  <a:fillRect l="-571" r="-25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49915" y="6032001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)∗| 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15" y="6032001"/>
                <a:ext cx="4389664" cy="60853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0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Scanner &amp; Parser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457200">
              <a:lnSpc>
                <a:spcPct val="100000"/>
              </a:lnSpc>
              <a:buFont typeface="+mj-lt"/>
              <a:buAutoNum type="arabicPeriod" startAt="32"/>
            </a:pPr>
            <a:r>
              <a:rPr lang="en-IN" dirty="0"/>
              <a:t>Language of all string containing both 11 and 00 as substring </a:t>
            </a:r>
          </a:p>
          <a:p>
            <a:pPr marL="520700" indent="-457200">
              <a:lnSpc>
                <a:spcPct val="100000"/>
              </a:lnSpc>
              <a:buFont typeface="+mj-lt"/>
              <a:buAutoNum type="arabicPeriod" startAt="31"/>
            </a:pPr>
            <a:endParaRPr lang="en-IN" dirty="0"/>
          </a:p>
          <a:p>
            <a:pPr marL="520700" indent="-457200">
              <a:lnSpc>
                <a:spcPct val="100000"/>
              </a:lnSpc>
              <a:buFont typeface="+mj-lt"/>
              <a:buAutoNum type="arabicPeriod" startAt="33"/>
            </a:pPr>
            <a:r>
              <a:rPr lang="en-IN" dirty="0" smtClean="0"/>
              <a:t>String </a:t>
            </a:r>
            <a:r>
              <a:rPr lang="en-IN" dirty="0"/>
              <a:t>ending with 1 and not contain 00 </a:t>
            </a:r>
          </a:p>
          <a:p>
            <a:pPr marL="920750" lvl="1" indent="-457200">
              <a:lnSpc>
                <a:spcPct val="100000"/>
              </a:lnSpc>
              <a:buFont typeface="+mj-lt"/>
              <a:buAutoNum type="arabicPeriod" startAt="33"/>
            </a:pPr>
            <a:endParaRPr lang="en-US" sz="2400" dirty="0"/>
          </a:p>
          <a:p>
            <a:pPr marL="520700" indent="-457200">
              <a:lnSpc>
                <a:spcPct val="100000"/>
              </a:lnSpc>
              <a:buFont typeface="+mj-lt"/>
              <a:buAutoNum type="arabicPeriod" startAt="33"/>
            </a:pPr>
            <a:r>
              <a:rPr lang="en-IN" dirty="0"/>
              <a:t>Language of </a:t>
            </a:r>
            <a:r>
              <a:rPr lang="en-IN" dirty="0" smtClean="0"/>
              <a:t>identifier  </a:t>
            </a:r>
            <a:endParaRPr lang="en-I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7189" y="1304285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𝟎𝟎𝟏𝟏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𝟏𝟏𝟎𝟎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𝟏𝟎𝟎𝟏𝟏𝟎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𝟎𝟏𝟎𝟎𝟏𝟏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9" y="1304285"/>
                <a:ext cx="3200400" cy="608533"/>
              </a:xfrm>
              <a:prstGeom prst="rect">
                <a:avLst/>
              </a:prstGeom>
              <a:blipFill rotWithShape="0">
                <a:blip r:embed="rId2"/>
                <a:stretch>
                  <a:fillRect l="-381" r="-3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96535" y="1304285"/>
                <a:ext cx="6764286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|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pPr algn="just"/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535" y="1304285"/>
                <a:ext cx="6764286" cy="6085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8853" y="2234142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𝟎𝟏𝟏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𝟏𝟏𝟎𝟏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𝟏𝟎𝟏𝟏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3" y="2234142"/>
                <a:ext cx="3200400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97589" y="2296313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</m:e>
                      </m:d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589" y="2296313"/>
                <a:ext cx="4389664" cy="6085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80329" y="3218878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(_+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)(_ +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329" y="3218878"/>
                <a:ext cx="4389664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8853" y="3218879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𝒂𝒓𝒆𝒂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𝒓𝒆𝒅𝒊𝒐𝒖𝒔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𝒈𝒓𝒂𝒅𝒆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3" y="3218879"/>
                <a:ext cx="3200400" cy="608533"/>
              </a:xfrm>
              <a:prstGeom prst="rect">
                <a:avLst/>
              </a:prstGeom>
              <a:blipFill rotWithShape="0">
                <a:blip r:embed="rId7"/>
                <a:stretch>
                  <a:fillRect l="-381" r="-2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40806" y="3675387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𝑳𝒆𝒕𝒕𝒆𝒓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𝐝𝐢𝐠𝐢𝐭</m:t>
                      </m:r>
                    </m:oMath>
                  </m:oMathPara>
                </a14:m>
                <a:endParaRPr lang="en-US" b="1" dirty="0" smtClean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06" y="3675387"/>
                <a:ext cx="4389664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47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 regular definition gives names to certain regular expressions and uses those names in other regular expressions.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Regular definition is a sequence of definitions of the form: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dirty="0"/>
                  <a:t>……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𝑟𝑛</m:t>
                      </m:r>
                    </m:oMath>
                  </m:oMathPara>
                </a14:m>
                <a:endParaRPr lang="en-US" baseline="-25000" dirty="0"/>
              </a:p>
              <a:p>
                <a:pPr marL="514350" lvl="3" indent="0">
                  <a:lnSpc>
                    <a:spcPct val="100000"/>
                  </a:lnSpc>
                  <a:buNone/>
                </a:pPr>
                <a:r>
                  <a:rPr lang="en-US" sz="2200" dirty="0"/>
                  <a:t>	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b="1" dirty="0">
                    <a:solidFill>
                      <a:srgbClr val="0E47A1"/>
                    </a:solidFill>
                  </a:rPr>
                  <a:t>distinct name </a:t>
                </a:r>
                <a:r>
                  <a:rPr lang="en-US" sz="2400" dirty="0"/>
                  <a:t>&amp;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</a:t>
                </a:r>
                <a:r>
                  <a:rPr lang="en-US" sz="2400" b="1" dirty="0">
                    <a:solidFill>
                      <a:srgbClr val="0E47A1"/>
                    </a:solidFill>
                  </a:rPr>
                  <a:t>regular expression</a:t>
                </a:r>
                <a:r>
                  <a:rPr lang="en-US" sz="2400" dirty="0"/>
                  <a:t>.</a:t>
                </a:r>
              </a:p>
              <a:p>
                <a:pPr marL="342900" lvl="3" indent="-342900">
                  <a:lnSpc>
                    <a:spcPct val="100000"/>
                  </a:lnSpc>
                </a:pPr>
                <a:r>
                  <a:rPr lang="en-US" sz="2400" dirty="0" smtClean="0"/>
                  <a:t>Example</a:t>
                </a:r>
                <a:r>
                  <a:rPr lang="en-US" sz="2400" dirty="0"/>
                  <a:t>: Regular definition for identifier</a:t>
                </a:r>
              </a:p>
              <a:p>
                <a:pPr marL="0" lvl="3" indent="0">
                  <a:lnSpc>
                    <a:spcPct val="100000"/>
                  </a:lnSpc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C00000"/>
                    </a:solidFill>
                  </a:rPr>
                  <a:t>letter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A|B|C|………..|</a:t>
                </a:r>
                <a:r>
                  <a:rPr lang="en-US" sz="2400" dirty="0" err="1">
                    <a:sym typeface="Wingdings" panose="05000000000000000000" pitchFamily="2" charset="2"/>
                  </a:rPr>
                  <a:t>Z|a|b</a:t>
                </a:r>
                <a:r>
                  <a:rPr lang="en-US" sz="2400" dirty="0">
                    <a:sym typeface="Wingdings" panose="05000000000000000000" pitchFamily="2" charset="2"/>
                  </a:rPr>
                  <a:t>|………..|z</a:t>
                </a:r>
              </a:p>
              <a:p>
                <a:pPr marL="0" lvl="3" indent="0">
                  <a:lnSpc>
                    <a:spcPct val="100000"/>
                  </a:lnSpc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	</a:t>
                </a:r>
                <a:r>
                  <a:rPr lang="en-US" sz="2400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digit</a:t>
                </a:r>
                <a:r>
                  <a:rPr lang="en-US" sz="2400" dirty="0">
                    <a:sym typeface="Wingdings" panose="05000000000000000000" pitchFamily="2" charset="2"/>
                  </a:rPr>
                  <a:t>  0|1|…….|9|</a:t>
                </a:r>
              </a:p>
              <a:p>
                <a:pPr marL="0" lvl="3" indent="0">
                  <a:lnSpc>
                    <a:spcPct val="100000"/>
                  </a:lnSpc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	</a:t>
                </a:r>
                <a:r>
                  <a:rPr lang="en-US" sz="2400" b="1" dirty="0">
                    <a:solidFill>
                      <a:srgbClr val="03A9F5"/>
                    </a:solidFill>
                    <a:sym typeface="Wingdings" panose="05000000000000000000" pitchFamily="2" charset="2"/>
                  </a:rPr>
                  <a:t>id</a:t>
                </a:r>
                <a:r>
                  <a:rPr lang="en-US" sz="2400" b="1" dirty="0">
                    <a:sym typeface="Wingdings" panose="05000000000000000000" pitchFamily="2" charset="2"/>
                  </a:rPr>
                  <a:t></a:t>
                </a:r>
                <a:r>
                  <a:rPr lang="en-US" sz="2400" b="1" i="1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letter</a:t>
                </a:r>
                <a:r>
                  <a:rPr lang="en-US" sz="2400" b="1" i="1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b="1" dirty="0">
                    <a:sym typeface="Wingdings" panose="05000000000000000000" pitchFamily="2" charset="2"/>
                  </a:rPr>
                  <a:t>(</a:t>
                </a:r>
                <a:r>
                  <a:rPr lang="en-US" sz="2400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letter</a:t>
                </a:r>
                <a:r>
                  <a:rPr lang="en-US" sz="2400" b="1" i="1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b="1" dirty="0">
                    <a:sym typeface="Wingdings" panose="05000000000000000000" pitchFamily="2" charset="2"/>
                  </a:rPr>
                  <a:t>|</a:t>
                </a:r>
                <a:r>
                  <a:rPr lang="en-US" sz="2400" b="1" i="1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b="1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digit</a:t>
                </a:r>
                <a:r>
                  <a:rPr lang="en-US" sz="2400" b="1" dirty="0">
                    <a:sym typeface="Wingdings" panose="05000000000000000000" pitchFamily="2" charset="2"/>
                  </a:rPr>
                  <a:t>)*</a:t>
                </a:r>
                <a:endParaRPr lang="en-US" sz="2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763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99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definition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Unsigned Pascal numbers	</a:t>
            </a:r>
          </a:p>
          <a:p>
            <a:pPr marL="0" indent="0">
              <a:buNone/>
            </a:pPr>
            <a:r>
              <a:rPr lang="en-US" dirty="0"/>
              <a:t>	3</a:t>
            </a:r>
          </a:p>
          <a:p>
            <a:pPr marL="0" indent="0">
              <a:buNone/>
            </a:pPr>
            <a:r>
              <a:rPr lang="en-US" dirty="0"/>
              <a:t>	5280</a:t>
            </a:r>
          </a:p>
          <a:p>
            <a:pPr marL="0" indent="0">
              <a:buNone/>
            </a:pPr>
            <a:r>
              <a:rPr lang="en-US" dirty="0"/>
              <a:t>	39.37</a:t>
            </a:r>
          </a:p>
          <a:p>
            <a:pPr marL="914400" lvl="2" indent="0">
              <a:buNone/>
            </a:pPr>
            <a:r>
              <a:rPr lang="en-US" sz="2400" dirty="0"/>
              <a:t>6.336E4</a:t>
            </a:r>
          </a:p>
          <a:p>
            <a:pPr marL="914400" lvl="2" indent="0">
              <a:buNone/>
            </a:pPr>
            <a:r>
              <a:rPr lang="en-US" sz="2400" dirty="0"/>
              <a:t>1.894E-4</a:t>
            </a:r>
          </a:p>
          <a:p>
            <a:pPr marL="914400" lvl="2" indent="0">
              <a:buNone/>
            </a:pPr>
            <a:r>
              <a:rPr lang="en-US" sz="2400" dirty="0"/>
              <a:t>2.56E+7</a:t>
            </a:r>
          </a:p>
          <a:p>
            <a:pPr marL="114300" lvl="2" indent="57150">
              <a:buNone/>
            </a:pPr>
            <a:r>
              <a:rPr lang="en-US" sz="2400" b="1" dirty="0"/>
              <a:t>Regular Definition</a:t>
            </a:r>
          </a:p>
          <a:p>
            <a:pPr marL="114300" lvl="2" indent="57150">
              <a:buNone/>
            </a:pPr>
            <a:r>
              <a:rPr lang="en-US" sz="2400" dirty="0"/>
              <a:t>	digit </a:t>
            </a:r>
            <a:r>
              <a:rPr lang="en-US" sz="2400" dirty="0">
                <a:sym typeface="Wingdings" panose="05000000000000000000" pitchFamily="2" charset="2"/>
              </a:rPr>
              <a:t> 0|1|…..|9</a:t>
            </a:r>
          </a:p>
          <a:p>
            <a:pPr marL="114300" lvl="2" indent="5715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rgbClr val="0E47A1"/>
                </a:solidFill>
                <a:sym typeface="Wingdings" panose="05000000000000000000" pitchFamily="2" charset="2"/>
              </a:rPr>
              <a:t>digits</a:t>
            </a:r>
            <a:r>
              <a:rPr lang="en-US" sz="2400" dirty="0">
                <a:sym typeface="Wingdings" panose="05000000000000000000" pitchFamily="2" charset="2"/>
              </a:rPr>
              <a:t>  digit digit*</a:t>
            </a:r>
            <a:endParaRPr lang="en-US" sz="2400" baseline="30000" dirty="0">
              <a:sym typeface="Wingdings" panose="05000000000000000000" pitchFamily="2" charset="2"/>
            </a:endParaRPr>
          </a:p>
          <a:p>
            <a:pPr marL="114300" lvl="2" indent="57150">
              <a:buNone/>
            </a:pPr>
            <a:r>
              <a:rPr lang="en-US" sz="2400" baseline="300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olidFill>
                  <a:srgbClr val="C00000"/>
                </a:solidFill>
                <a:sym typeface="Wingdings" panose="05000000000000000000" pitchFamily="2" charset="2"/>
              </a:rPr>
              <a:t>optional_fraction</a:t>
            </a:r>
            <a:r>
              <a:rPr lang="en-US" sz="2400" dirty="0">
                <a:sym typeface="Wingdings" panose="05000000000000000000" pitchFamily="2" charset="2"/>
              </a:rPr>
              <a:t>  .digits |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400" dirty="0">
              <a:sym typeface="Wingdings" panose="05000000000000000000" pitchFamily="2" charset="2"/>
            </a:endParaRPr>
          </a:p>
          <a:p>
            <a:pPr marL="114300" lvl="2" indent="5715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olidFill>
                  <a:srgbClr val="7030A0"/>
                </a:solidFill>
                <a:sym typeface="Wingdings" panose="05000000000000000000" pitchFamily="2" charset="2"/>
              </a:rPr>
              <a:t>optional_exponent</a:t>
            </a:r>
            <a:r>
              <a:rPr lang="en-US" sz="2400" dirty="0">
                <a:sym typeface="Wingdings" panose="05000000000000000000" pitchFamily="2" charset="2"/>
              </a:rPr>
              <a:t>  (E(+|-|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r>
              <a:rPr lang="en-US" sz="2400" dirty="0">
                <a:sym typeface="Wingdings" panose="05000000000000000000" pitchFamily="2" charset="2"/>
              </a:rPr>
              <a:t>)digits)|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400" dirty="0">
              <a:sym typeface="Wingdings" panose="05000000000000000000" pitchFamily="2" charset="2"/>
            </a:endParaRPr>
          </a:p>
          <a:p>
            <a:pPr marL="114300" lvl="2" indent="5715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num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>
                <a:solidFill>
                  <a:srgbClr val="0E47A1"/>
                </a:solidFill>
                <a:sym typeface="Wingdings" panose="05000000000000000000" pitchFamily="2" charset="2"/>
              </a:rPr>
              <a:t>digits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C00000"/>
                </a:solidFill>
                <a:sym typeface="Wingdings" panose="05000000000000000000" pitchFamily="2" charset="2"/>
              </a:rPr>
              <a:t>optional_fraction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7030A0"/>
                </a:solidFill>
                <a:sym typeface="Wingdings" panose="05000000000000000000" pitchFamily="2" charset="2"/>
              </a:rPr>
              <a:t>optional_exponent</a:t>
            </a:r>
            <a:endParaRPr lang="en-US" sz="2400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07453"/>
            <a:ext cx="11929641" cy="5590565"/>
          </a:xfrm>
        </p:spPr>
        <p:txBody>
          <a:bodyPr/>
          <a:lstStyle/>
          <a:p>
            <a:r>
              <a:rPr lang="en-US" dirty="0"/>
              <a:t>A stylized flowchart is called transition diagram.</a:t>
            </a:r>
          </a:p>
          <a:p>
            <a:endParaRPr lang="en-US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00192" y="1684341"/>
            <a:ext cx="647700" cy="649287"/>
          </a:xfrm>
          <a:prstGeom prst="ellipse">
            <a:avLst/>
          </a:prstGeom>
          <a:solidFill>
            <a:srgbClr val="0E47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781280" y="1684341"/>
            <a:ext cx="127115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+mj-lt"/>
              </a:rPr>
              <a:t>is a state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28755" y="3124203"/>
            <a:ext cx="792162" cy="0"/>
          </a:xfrm>
          <a:prstGeom prst="line">
            <a:avLst/>
          </a:prstGeom>
          <a:noFill/>
          <a:ln w="381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81280" y="2836866"/>
            <a:ext cx="185862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+mj-lt"/>
              </a:rPr>
              <a:t>is a transition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700192" y="3989391"/>
            <a:ext cx="647700" cy="649287"/>
          </a:xfrm>
          <a:prstGeom prst="ellipse">
            <a:avLst/>
          </a:prstGeom>
          <a:solidFill>
            <a:srgbClr val="0E47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908030" y="4349753"/>
            <a:ext cx="792162" cy="0"/>
          </a:xfrm>
          <a:prstGeom prst="line">
            <a:avLst/>
          </a:prstGeom>
          <a:noFill/>
          <a:ln w="381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781280" y="3989391"/>
            <a:ext cx="198205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+mj-lt"/>
              </a:rPr>
              <a:t>is a </a:t>
            </a:r>
            <a:r>
              <a:rPr lang="en-US" altLang="zh-TW" sz="2400" dirty="0" smtClean="0">
                <a:latin typeface="+mj-lt"/>
              </a:rPr>
              <a:t>start </a:t>
            </a:r>
            <a:r>
              <a:rPr lang="en-US" altLang="zh-TW" sz="2400" dirty="0">
                <a:latin typeface="+mj-lt"/>
              </a:rPr>
              <a:t>state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700191" y="5303520"/>
            <a:ext cx="720725" cy="703583"/>
          </a:xfrm>
          <a:prstGeom prst="ellipse">
            <a:avLst/>
          </a:prstGeom>
          <a:solidFill>
            <a:srgbClr val="0E47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799409" y="5399724"/>
            <a:ext cx="522288" cy="511175"/>
          </a:xfrm>
          <a:prstGeom prst="ellipse">
            <a:avLst/>
          </a:prstGeom>
          <a:solidFill>
            <a:srgbClr val="0E47A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781280" y="5429253"/>
            <a:ext cx="188510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+mj-lt"/>
              </a:rPr>
              <a:t>is a final state</a:t>
            </a:r>
          </a:p>
        </p:txBody>
      </p:sp>
    </p:spTree>
    <p:extLst>
      <p:ext uri="{BB962C8B-B14F-4D97-AF65-F5344CB8AC3E}">
        <p14:creationId xmlns:p14="http://schemas.microsoft.com/office/powerpoint/2010/main" val="16504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</a:t>
            </a:r>
            <a:r>
              <a:rPr lang="en-US" dirty="0" smtClean="0"/>
              <a:t>Diagram : </a:t>
            </a:r>
            <a:r>
              <a:rPr lang="en-US" dirty="0"/>
              <a:t>Relational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0596" y="1977101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ea typeface="Cambria Math" panose="02040503050406030204" pitchFamily="18" charset="0"/>
              </a:rPr>
              <a:t>&lt;</a:t>
            </a:r>
          </a:p>
        </p:txBody>
      </p:sp>
      <p:sp>
        <p:nvSpPr>
          <p:cNvPr id="5" name="Oval 4"/>
          <p:cNvSpPr/>
          <p:nvPr/>
        </p:nvSpPr>
        <p:spPr>
          <a:xfrm>
            <a:off x="6286500" y="472440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333812" y="2078623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812" y="2078623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772832" y="4500167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32" y="4500167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787121" y="2081212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21" y="2081212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229569" y="2071272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15324" y="2147472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67668" y="2852326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53423" y="292852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96242" y="3623863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381997" y="370006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endCxn id="6" idx="2"/>
          </p:cNvCxnSpPr>
          <p:nvPr/>
        </p:nvCxnSpPr>
        <p:spPr>
          <a:xfrm>
            <a:off x="1828800" y="2383423"/>
            <a:ext cx="50501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>
            <a:off x="2943412" y="2383423"/>
            <a:ext cx="843709" cy="258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96721" y="2392948"/>
            <a:ext cx="843709" cy="258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4460925" y="2336095"/>
            <a:ext cx="466314" cy="1175747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3" idx="2"/>
          </p:cNvCxnSpPr>
          <p:nvPr/>
        </p:nvCxnSpPr>
        <p:spPr>
          <a:xfrm rot="16200000" flipH="1">
            <a:off x="4097674" y="2730095"/>
            <a:ext cx="1221390" cy="1175745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05498" y="3433356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3391253" y="350955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01016" y="5443150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86771" y="551935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367680" y="4481119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453435" y="4557319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7" idx="6"/>
          </p:cNvCxnSpPr>
          <p:nvPr/>
        </p:nvCxnSpPr>
        <p:spPr>
          <a:xfrm flipV="1">
            <a:off x="4382432" y="4800185"/>
            <a:ext cx="990008" cy="478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5"/>
            <a:endCxn id="22" idx="2"/>
          </p:cNvCxnSpPr>
          <p:nvPr/>
        </p:nvCxnSpPr>
        <p:spPr>
          <a:xfrm rot="16200000" flipH="1">
            <a:off x="4483359" y="4830292"/>
            <a:ext cx="727457" cy="1107858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2161810" y="3179485"/>
            <a:ext cx="2116744" cy="1134220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" idx="4"/>
            <a:endCxn id="20" idx="2"/>
          </p:cNvCxnSpPr>
          <p:nvPr/>
        </p:nvCxnSpPr>
        <p:spPr>
          <a:xfrm rot="16200000" flipH="1">
            <a:off x="2447089" y="2879746"/>
            <a:ext cx="1049933" cy="666886"/>
          </a:xfrm>
          <a:prstGeom prst="curvedConnector2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46724" y="2016294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ea typeface="Cambria Math" panose="02040503050406030204" pitchFamily="18" charset="0"/>
              </a:rPr>
              <a:t>=</a:t>
            </a:r>
            <a:endParaRPr lang="en-US" sz="16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59350" y="345337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ea typeface="Cambria Math" panose="02040503050406030204" pitchFamily="18" charset="0"/>
              </a:rPr>
              <a:t>other</a:t>
            </a:r>
            <a:endParaRPr lang="en-US" sz="16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28196" y="2724944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ea typeface="Cambria Math" panose="02040503050406030204" pitchFamily="18" charset="0"/>
              </a:rPr>
              <a:t>&gt;</a:t>
            </a:r>
            <a:endParaRPr lang="en-US" sz="16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8331" y="447694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ea typeface="Cambria Math" panose="02040503050406030204" pitchFamily="18" charset="0"/>
              </a:rPr>
              <a:t>=</a:t>
            </a:r>
            <a:endParaRPr lang="en-US" sz="16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68424" y="524828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ea typeface="Cambria Math" panose="02040503050406030204" pitchFamily="18" charset="0"/>
              </a:rPr>
              <a:t>other</a:t>
            </a:r>
            <a:endParaRPr lang="en-US" sz="16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0000" y="322991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ea typeface="Cambria Math" panose="02040503050406030204" pitchFamily="18" charset="0"/>
              </a:rPr>
              <a:t>=</a:t>
            </a:r>
            <a:endParaRPr lang="en-US" sz="16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9953" y="4292932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ea typeface="Cambria Math" panose="02040503050406030204" pitchFamily="18" charset="0"/>
              </a:rPr>
              <a:t>&gt;</a:t>
            </a:r>
            <a:endParaRPr lang="en-US" sz="16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62746" y="2104193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77280" y="2870256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24964" y="3738156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53015" y="4653845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67766" y="5609390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relop,GT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79873" y="3964945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relop,EQ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diagram </a:t>
            </a:r>
            <a:r>
              <a:rPr lang="en-US" dirty="0" smtClean="0"/>
              <a:t>: Unsigned </a:t>
            </a:r>
            <a:r>
              <a:rPr lang="en-US" dirty="0"/>
              <a:t>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370698" y="2530649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98" y="2530649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478206" y="2533902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206" y="2533902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872916" y="2835449"/>
            <a:ext cx="50501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980298" y="2835449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898956" y="2530261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975156" y="260646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33702" y="242351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ea typeface="Cambria Math" panose="02040503050406030204" pitchFamily="18" charset="0"/>
              </a:rPr>
              <a:t>other</a:t>
            </a:r>
            <a:endParaRPr lang="en-US" sz="16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4828" y="2467961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585714" y="257242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14" y="2572428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12" idx="2"/>
          </p:cNvCxnSpPr>
          <p:nvPr/>
        </p:nvCxnSpPr>
        <p:spPr>
          <a:xfrm>
            <a:off x="4087806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5653169" y="257242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9" y="2572428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endCxn id="14" idx="2"/>
          </p:cNvCxnSpPr>
          <p:nvPr/>
        </p:nvCxnSpPr>
        <p:spPr>
          <a:xfrm>
            <a:off x="5155261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6752336" y="257242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336" y="2572428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6254428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7851503" y="257242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503" y="2572428"/>
                <a:ext cx="609600" cy="6096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endCxn id="18" idx="2"/>
          </p:cNvCxnSpPr>
          <p:nvPr/>
        </p:nvCxnSpPr>
        <p:spPr>
          <a:xfrm>
            <a:off x="7353595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8950670" y="257242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670" y="2572428"/>
                <a:ext cx="609600" cy="6096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8452762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401048" y="2873975"/>
            <a:ext cx="497908" cy="325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21911" y="1736425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92178" y="2509989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45522" y="1765213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15817" y="2498239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+or -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19335" y="1736425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81640" y="2471441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 rot="16200000" flipV="1">
            <a:off x="3781908" y="2459855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V="1">
            <a:off x="5964597" y="2486843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V="1">
            <a:off x="9265707" y="2451165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2483" y="2521661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E47A1"/>
                </a:solidFill>
              </a:rPr>
              <a:t>E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0305" y="2436684"/>
            <a:ext cx="16700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600" b="1" dirty="0"/>
              <a:t>.</a:t>
            </a:r>
          </a:p>
        </p:txBody>
      </p:sp>
      <p:cxnSp>
        <p:nvCxnSpPr>
          <p:cNvPr id="34" name="Curved Connector 33"/>
          <p:cNvCxnSpPr>
            <a:stCxn id="5" idx="4"/>
            <a:endCxn id="16" idx="4"/>
          </p:cNvCxnSpPr>
          <p:nvPr/>
        </p:nvCxnSpPr>
        <p:spPr>
          <a:xfrm rot="16200000" flipH="1">
            <a:off x="5400808" y="1525700"/>
            <a:ext cx="38526" cy="3274130"/>
          </a:xfrm>
          <a:prstGeom prst="curvedConnector3">
            <a:avLst>
              <a:gd name="adj1" fmla="val 1360902"/>
            </a:avLst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6" idx="4"/>
            <a:endCxn id="20" idx="4"/>
          </p:cNvCxnSpPr>
          <p:nvPr/>
        </p:nvCxnSpPr>
        <p:spPr>
          <a:xfrm rot="16200000" flipH="1">
            <a:off x="8156303" y="2082861"/>
            <a:ext cx="12700" cy="2198334"/>
          </a:xfrm>
          <a:prstGeom prst="curvedConnector3">
            <a:avLst>
              <a:gd name="adj1" fmla="val 3712496"/>
            </a:avLst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32089" y="2466157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92178" y="3675990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E47A1"/>
                </a:solidFill>
              </a:rPr>
              <a:t>E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56303" y="3738545"/>
            <a:ext cx="4854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digit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308118" y="3753101"/>
            <a:ext cx="11928475" cy="29320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3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5280</a:t>
            </a:r>
          </a:p>
          <a:p>
            <a:pPr marL="0" indent="0">
              <a:buNone/>
            </a:pPr>
            <a:r>
              <a:rPr lang="en-US" sz="2400" dirty="0"/>
              <a:t>	39.37</a:t>
            </a:r>
          </a:p>
          <a:p>
            <a:pPr marL="914400" lvl="2" indent="0">
              <a:buNone/>
            </a:pPr>
            <a:r>
              <a:rPr lang="en-US" sz="2400" dirty="0" smtClean="0"/>
              <a:t>1.894 </a:t>
            </a:r>
            <a:r>
              <a:rPr lang="en-US" sz="2400" b="1" dirty="0" smtClean="0">
                <a:solidFill>
                  <a:srgbClr val="0E47A1"/>
                </a:solidFill>
              </a:rPr>
              <a:t>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-</a:t>
            </a:r>
            <a:r>
              <a:rPr lang="en-US" sz="2400" dirty="0" smtClean="0"/>
              <a:t> 4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 smtClean="0"/>
              <a:t>2.56 </a:t>
            </a:r>
            <a:r>
              <a:rPr lang="en-US" sz="2400" b="1" dirty="0" smtClean="0">
                <a:solidFill>
                  <a:srgbClr val="0E47A1"/>
                </a:solidFill>
              </a:rPr>
              <a:t>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r>
              <a:rPr lang="en-US" sz="2400" dirty="0" smtClean="0"/>
              <a:t> 7</a:t>
            </a:r>
          </a:p>
          <a:p>
            <a:pPr marL="914400" lvl="2" indent="0">
              <a:buNone/>
            </a:pPr>
            <a:r>
              <a:rPr lang="en-US" sz="2400" dirty="0" smtClean="0"/>
              <a:t>45 </a:t>
            </a:r>
            <a:r>
              <a:rPr lang="en-US" sz="2400" b="1" dirty="0" smtClean="0">
                <a:solidFill>
                  <a:srgbClr val="0E47A1"/>
                </a:solidFill>
              </a:rPr>
              <a:t>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r>
              <a:rPr lang="en-US" sz="2400" dirty="0" smtClean="0"/>
              <a:t> 6</a:t>
            </a:r>
          </a:p>
          <a:p>
            <a:pPr marL="914400" lvl="2" indent="0">
              <a:buNone/>
            </a:pPr>
            <a:r>
              <a:rPr lang="en-US" sz="2400" dirty="0" smtClean="0"/>
              <a:t>96 </a:t>
            </a:r>
            <a:r>
              <a:rPr lang="en-US" sz="2400" b="1" dirty="0" smtClean="0">
                <a:solidFill>
                  <a:srgbClr val="0E47A1"/>
                </a:solidFill>
              </a:rPr>
              <a:t>E</a:t>
            </a:r>
            <a:r>
              <a:rPr lang="en-US" sz="2400" dirty="0" smtClean="0"/>
              <a:t>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9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/>
      <p:bldP spid="11" grpId="0"/>
      <p:bldP spid="12" grpId="0" animBg="1"/>
      <p:bldP spid="14" grpId="0" animBg="1"/>
      <p:bldP spid="16" grpId="0" animBg="1"/>
      <p:bldP spid="18" grpId="0" animBg="1"/>
      <p:bldP spid="20" grpId="0" animBg="1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6" grpId="0"/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coding &amp; automatic generation </a:t>
            </a:r>
            <a:r>
              <a:rPr lang="en-US" smtClean="0"/>
              <a:t>Lexical </a:t>
            </a:r>
            <a:r>
              <a:rPr lang="en-US" dirty="0"/>
              <a:t>analyzers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Hard coding and automatic generation lexical 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811587"/>
          </a:xfrm>
        </p:spPr>
        <p:txBody>
          <a:bodyPr/>
          <a:lstStyle/>
          <a:p>
            <a:r>
              <a:rPr lang="en-US" dirty="0"/>
              <a:t>Lexical analysis is about identifying the pattern from the input.</a:t>
            </a:r>
          </a:p>
          <a:p>
            <a:r>
              <a:rPr lang="en-US" dirty="0"/>
              <a:t>To recognize the pattern, transition diagram is constructed.</a:t>
            </a:r>
          </a:p>
          <a:p>
            <a:r>
              <a:rPr lang="en-US" dirty="0"/>
              <a:t>It is known as hard coding lexical analyzer.</a:t>
            </a:r>
          </a:p>
          <a:p>
            <a:r>
              <a:rPr lang="en-US" dirty="0"/>
              <a:t>Example: to represent identifier in ‘C’, the first character must be letter and other characters are either letter or digits.</a:t>
            </a:r>
          </a:p>
          <a:p>
            <a:r>
              <a:rPr lang="en-US" dirty="0"/>
              <a:t>To recognize this pattern, hard coding lexical analyzer will work with a transition diagram.</a:t>
            </a:r>
          </a:p>
          <a:p>
            <a:r>
              <a:rPr lang="en-US" dirty="0"/>
              <a:t>The automatic generation lexical analyzer takes special notation as input.</a:t>
            </a:r>
          </a:p>
          <a:p>
            <a:r>
              <a:rPr lang="en-US" dirty="0"/>
              <a:t>For example, </a:t>
            </a:r>
            <a:r>
              <a:rPr lang="en-US" dirty="0" err="1"/>
              <a:t>lex</a:t>
            </a:r>
            <a:r>
              <a:rPr lang="en-US" dirty="0"/>
              <a:t> compiler tool will take regular expression as input and finds out the pattern matching to that regular expression.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07659" y="5892908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7437820" y="5892908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6341" y="6125620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75465" y="6125620"/>
            <a:ext cx="943554" cy="509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64859" y="6125620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60433" y="5748765"/>
            <a:ext cx="1004209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506400" y="5961488"/>
            <a:ext cx="320040" cy="32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V="1">
            <a:off x="6633873" y="5821286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53893" y="5067905"/>
            <a:ext cx="1550974" cy="429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Letter or digit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3670" y="5658061"/>
            <a:ext cx="1030783" cy="429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Letter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35857" y="5890875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6053" y="4868795"/>
            <a:ext cx="114300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 animBg="1"/>
      <p:bldP spid="12" grpId="0"/>
      <p:bldP spid="13" grpId="0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of scanner &amp;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3941420"/>
            <a:ext cx="11929641" cy="1769569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Upon </a:t>
            </a:r>
            <a:r>
              <a:rPr lang="en-US" dirty="0"/>
              <a:t>receiving a </a:t>
            </a:r>
            <a:r>
              <a:rPr lang="en-US" b="1" dirty="0">
                <a:solidFill>
                  <a:srgbClr val="C00000"/>
                </a:solidFill>
              </a:rPr>
              <a:t>“Get next token” </a:t>
            </a:r>
            <a:r>
              <a:rPr lang="en-US" dirty="0"/>
              <a:t>command from parser, the lexical analyzer reads the input character until it can identify the next token.</a:t>
            </a:r>
          </a:p>
          <a:p>
            <a:pPr>
              <a:lnSpc>
                <a:spcPct val="114000"/>
              </a:lnSpc>
            </a:pPr>
            <a:r>
              <a:rPr lang="en-US" dirty="0"/>
              <a:t>Lexical analyzer also stripping out comments and white space in the form of blanks, tabs, and newline characters from the source program.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46091" y="1300003"/>
            <a:ext cx="1537837" cy="686117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Lexical Analyzer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4700" y="2899945"/>
            <a:ext cx="1843011" cy="5375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Symbol </a:t>
            </a: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81447" y="1303541"/>
            <a:ext cx="1070317" cy="686116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182880" rIns="91440" bIns="9144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Parser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>
            <a:off x="5672480" y="1765996"/>
            <a:ext cx="9144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1"/>
          <p:cNvCxnSpPr>
            <a:cxnSpLocks noChangeShapeType="1"/>
            <a:stCxn id="4" idx="2"/>
          </p:cNvCxnSpPr>
          <p:nvPr/>
        </p:nvCxnSpPr>
        <p:spPr bwMode="auto">
          <a:xfrm>
            <a:off x="4915010" y="1986120"/>
            <a:ext cx="477355" cy="9142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2"/>
          <p:cNvCxnSpPr>
            <a:cxnSpLocks noChangeShapeType="1"/>
            <a:stCxn id="6" idx="2"/>
          </p:cNvCxnSpPr>
          <p:nvPr/>
        </p:nvCxnSpPr>
        <p:spPr bwMode="auto">
          <a:xfrm flipH="1">
            <a:off x="6589559" y="1989657"/>
            <a:ext cx="527047" cy="910723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29180" y="985360"/>
            <a:ext cx="813570" cy="353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16685" y="2010583"/>
            <a:ext cx="1497126" cy="40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Get next token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99480" y="1285021"/>
            <a:ext cx="1127439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16101" y="1646601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50096" y="1646599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AutoShape 7"/>
          <p:cNvCxnSpPr>
            <a:cxnSpLocks noChangeShapeType="1"/>
          </p:cNvCxnSpPr>
          <p:nvPr/>
        </p:nvCxnSpPr>
        <p:spPr bwMode="auto">
          <a:xfrm rot="10800000">
            <a:off x="5682260" y="1473518"/>
            <a:ext cx="9144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/>
          <p:nvPr/>
        </p:nvCxnSpPr>
        <p:spPr>
          <a:xfrm>
            <a:off x="187919" y="3751437"/>
            <a:ext cx="11887200" cy="0"/>
          </a:xfrm>
          <a:prstGeom prst="line">
            <a:avLst/>
          </a:prstGeom>
          <a:ln w="127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8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</a:t>
            </a:r>
            <a:r>
              <a:rPr lang="en-US" dirty="0" smtClean="0"/>
              <a:t>Automata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Finite Automata are recognizers.</a:t>
                </a:r>
              </a:p>
              <a:p>
                <a:pPr lvl="1"/>
                <a:r>
                  <a:rPr lang="en-US" altLang="zh-TW" sz="2400" dirty="0"/>
                  <a:t>FA simply say “Yes” or “No” about each possible input string.</a:t>
                </a:r>
              </a:p>
              <a:p>
                <a:r>
                  <a:rPr lang="en-US" dirty="0"/>
                  <a:t>Finite Automata is a mathematical model consist of:</a:t>
                </a:r>
              </a:p>
              <a:p>
                <a:pPr marL="914400" indent="-457200">
                  <a:buFont typeface="+mj-lt"/>
                  <a:buAutoNum type="arabicPeriod"/>
                </a:pPr>
                <a:r>
                  <a:rPr lang="en-US" dirty="0"/>
                  <a:t> Set of states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dirty="0"/>
              </a:p>
              <a:p>
                <a:pPr marL="914400" indent="-457200">
                  <a:buFont typeface="+mj-lt"/>
                  <a:buAutoNum type="arabicPeriod"/>
                </a:pPr>
                <a:r>
                  <a:rPr lang="en-US" dirty="0"/>
                  <a:t> Set of input symbol 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en-US" b="1" dirty="0"/>
              </a:p>
              <a:p>
                <a:pPr marL="914400" indent="-457200">
                  <a:buFont typeface="+mj-lt"/>
                  <a:buAutoNum type="arabicPeriod"/>
                </a:pPr>
                <a:r>
                  <a:rPr lang="en-US" dirty="0"/>
                  <a:t> A transition function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move</a:t>
                </a:r>
              </a:p>
              <a:p>
                <a:pPr marL="914400" indent="-457200">
                  <a:buFont typeface="+mj-lt"/>
                  <a:buAutoNum type="arabicPeriod"/>
                </a:pPr>
                <a:r>
                  <a:rPr lang="en-US" dirty="0"/>
                  <a:t> Initial state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baseline="-25000" dirty="0"/>
              </a:p>
              <a:p>
                <a:pPr marL="914400" indent="-457200">
                  <a:buFont typeface="+mj-lt"/>
                  <a:buAutoNum type="arabicPeriod"/>
                </a:pPr>
                <a:r>
                  <a:rPr lang="en-US" dirty="0"/>
                  <a:t> Final states or accepting states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17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finite automata are: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42901" y="4322169"/>
                <a:ext cx="5883253" cy="21244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rgbClr val="0E47A1"/>
                    </a:solidFill>
                  </a:rPr>
                  <a:t>Nondeterministic </a:t>
                </a:r>
                <a:r>
                  <a:rPr lang="en-US" dirty="0">
                    <a:solidFill>
                      <a:srgbClr val="0E47A1"/>
                    </a:solidFill>
                  </a:rPr>
                  <a:t>finite automata (NFA): </a:t>
                </a:r>
                <a:r>
                  <a:rPr lang="en-US" dirty="0"/>
                  <a:t>There are </a:t>
                </a:r>
                <a:r>
                  <a:rPr lang="en-US" dirty="0">
                    <a:solidFill>
                      <a:srgbClr val="C00000"/>
                    </a:solidFill>
                  </a:rPr>
                  <a:t>no restrictions </a:t>
                </a:r>
                <a:r>
                  <a:rPr lang="en-US" dirty="0"/>
                  <a:t>on the edges leaving a state. There can be </a:t>
                </a:r>
                <a:r>
                  <a:rPr lang="en-US" dirty="0">
                    <a:solidFill>
                      <a:srgbClr val="C00000"/>
                    </a:solidFill>
                  </a:rPr>
                  <a:t>several with the same symbol as label </a:t>
                </a:r>
                <a:r>
                  <a:rPr lang="en-US" dirty="0"/>
                  <a:t>and some edges can be labeled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01" y="4322169"/>
                <a:ext cx="5883253" cy="2124455"/>
              </a:xfrm>
              <a:prstGeom prst="rect">
                <a:avLst/>
              </a:prstGeom>
              <a:blipFill rotWithShape="0">
                <a:blip r:embed="rId2"/>
                <a:stretch>
                  <a:fillRect l="-1449" t="-3725" r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957163" y="5061234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79652" y="5061234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90521" y="5071216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979148" y="5061234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97647" y="5289834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414407" y="5299816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486993" y="494567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441913" y="5292044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551140" y="494567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447189" y="5291063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47743" y="494567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047728" y="5129814"/>
            <a:ext cx="320040" cy="32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8201805" y="4998628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27000000" flipV="1">
            <a:off x="8173600" y="5272139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11550" y="432787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8304" y="595253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842874" y="2552070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65363" y="2552070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908316" y="2562052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10945069" y="2552070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365532" y="2780670"/>
            <a:ext cx="466344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92748" y="27906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72704" y="243651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320254" y="2766838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436851" y="243651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389698" y="276585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433454" y="243651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010834" y="2615106"/>
            <a:ext cx="320040" cy="32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27000000" flipV="1">
            <a:off x="9068101" y="2767770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99354" y="342630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Curved Connector 34"/>
          <p:cNvCxnSpPr>
            <a:stCxn id="23" idx="4"/>
            <a:endCxn id="22" idx="5"/>
          </p:cNvCxnSpPr>
          <p:nvPr/>
        </p:nvCxnSpPr>
        <p:spPr>
          <a:xfrm rot="5400000" flipH="1">
            <a:off x="9657793" y="2540130"/>
            <a:ext cx="76937" cy="881308"/>
          </a:xfrm>
          <a:prstGeom prst="curvedConnector3">
            <a:avLst>
              <a:gd name="adj1" fmla="val -297126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4" idx="4"/>
            <a:endCxn id="22" idx="5"/>
          </p:cNvCxnSpPr>
          <p:nvPr/>
        </p:nvCxnSpPr>
        <p:spPr>
          <a:xfrm rot="5400000" flipH="1">
            <a:off x="10181161" y="2016763"/>
            <a:ext cx="66955" cy="1918061"/>
          </a:xfrm>
          <a:prstGeom prst="curvedConnector3">
            <a:avLst>
              <a:gd name="adj1" fmla="val -1042726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4" idx="0"/>
            <a:endCxn id="21" idx="0"/>
          </p:cNvCxnSpPr>
          <p:nvPr/>
        </p:nvCxnSpPr>
        <p:spPr>
          <a:xfrm rot="16200000" flipV="1">
            <a:off x="9622572" y="1000972"/>
            <a:ext cx="12700" cy="3102195"/>
          </a:xfrm>
          <a:prstGeom prst="curvedConnector3">
            <a:avLst>
              <a:gd name="adj1" fmla="val 861081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958328" y="304816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735480" y="317722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961487" y="160536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69307" y="3791225"/>
            <a:ext cx="1064147" cy="378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47A1"/>
                </a:solidFill>
                <a:latin typeface="+mj-lt"/>
              </a:rPr>
              <a:t>DFA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347696" y="5885958"/>
            <a:ext cx="1064147" cy="378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E47A1"/>
                </a:solidFill>
                <a:latin typeface="+mj-lt"/>
              </a:rPr>
              <a:t>NFA</a:t>
            </a:r>
            <a:endParaRPr lang="en-US" sz="2400" b="1" dirty="0">
              <a:solidFill>
                <a:srgbClr val="0E47A1"/>
              </a:solidFill>
              <a:latin typeface="+mj-lt"/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27000000" flipV="1">
            <a:off x="8063196" y="2763002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80161" y="345011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81000" y="1804320"/>
            <a:ext cx="64008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118719" y="2024388"/>
            <a:ext cx="5883253" cy="236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E47A1"/>
                </a:solidFill>
              </a:rPr>
              <a:t>Deterministic finite automata (DFA): </a:t>
            </a:r>
            <a:r>
              <a:rPr lang="en-US" dirty="0" smtClean="0"/>
              <a:t>have for each state </a:t>
            </a:r>
            <a:r>
              <a:rPr lang="en-US" dirty="0" smtClean="0">
                <a:solidFill>
                  <a:srgbClr val="C00000"/>
                </a:solidFill>
              </a:rPr>
              <a:t>exactly one edge</a:t>
            </a:r>
            <a:r>
              <a:rPr lang="en-US" dirty="0" smtClean="0"/>
              <a:t> leaving out for </a:t>
            </a:r>
            <a:r>
              <a:rPr lang="en-US" dirty="0" smtClean="0">
                <a:solidFill>
                  <a:srgbClr val="C00000"/>
                </a:solidFill>
              </a:rPr>
              <a:t>each symbol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81000" y="1334810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DFA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81000" y="4177771"/>
            <a:ext cx="64008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81000" y="3708261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303010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3" grpId="0"/>
      <p:bldP spid="15" grpId="0"/>
      <p:bldP spid="16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7" grpId="0"/>
      <p:bldP spid="29" grpId="0"/>
      <p:bldP spid="31" grpId="0"/>
      <p:bldP spid="32" grpId="0" animBg="1"/>
      <p:bldP spid="34" grpId="0"/>
      <p:bldP spid="38" grpId="0"/>
      <p:bldP spid="39" grpId="0"/>
      <p:bldP spid="40" grpId="0"/>
      <p:bldP spid="41" grpId="0"/>
      <p:bldP spid="42" grpId="0"/>
      <p:bldP spid="44" grpId="0"/>
      <p:bldP spid="47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 using Thompson's rule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</a:t>
            </a:r>
            <a:r>
              <a:rPr lang="en-US" dirty="0"/>
              <a:t>expression to NFA using Thompson's </a:t>
            </a:r>
            <a:r>
              <a:rPr lang="en-US" dirty="0" smtClean="0"/>
              <a:t>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5458251" cy="559056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, construct the NFA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construct the NFA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5458251" cy="5590565"/>
              </a:xfrm>
              <a:blipFill rotWithShape="0">
                <a:blip r:embed="rId2"/>
                <a:stretch>
                  <a:fillRect l="-1788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430931" y="1950485"/>
                <a:ext cx="564285" cy="624381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931" y="1950485"/>
                <a:ext cx="564285" cy="62438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667612" y="1953760"/>
                <a:ext cx="564285" cy="624381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12" y="1953760"/>
                <a:ext cx="564285" cy="62438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1776017" y="2255286"/>
            <a:ext cx="654914" cy="739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38147" y="2031807"/>
            <a:ext cx="423214" cy="46828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995216" y="2262676"/>
            <a:ext cx="672396" cy="3275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42444" y="1898099"/>
            <a:ext cx="330625" cy="317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1065" y="1869524"/>
            <a:ext cx="667906" cy="317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2532844" y="4617502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44" y="4617502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752900" y="4620777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00" y="4620777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11" idx="2"/>
          </p:cNvCxnSpPr>
          <p:nvPr/>
        </p:nvCxnSpPr>
        <p:spPr>
          <a:xfrm>
            <a:off x="1899436" y="4922302"/>
            <a:ext cx="633408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29100" y="469697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5" name="Straight Arrow Connector 14"/>
          <p:cNvCxnSpPr>
            <a:stCxn id="11" idx="6"/>
            <a:endCxn id="12" idx="2"/>
          </p:cNvCxnSpPr>
          <p:nvPr/>
        </p:nvCxnSpPr>
        <p:spPr>
          <a:xfrm>
            <a:off x="3142444" y="4922302"/>
            <a:ext cx="610456" cy="3275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63121" y="456511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12877" y="4565106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011551" y="863444"/>
                <a:ext cx="5458251" cy="55905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For regular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 ab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1" y="863444"/>
                <a:ext cx="5458251" cy="5590565"/>
              </a:xfrm>
              <a:prstGeom prst="rect">
                <a:avLst/>
              </a:prstGeom>
              <a:blipFill rotWithShape="0">
                <a:blip r:embed="rId7"/>
                <a:stretch>
                  <a:fillRect l="-1786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7175254" y="1722586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54" y="1722586"/>
                <a:ext cx="609600" cy="6096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9647794" y="1732398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794" y="1732398"/>
                <a:ext cx="609600" cy="6096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endCxn id="19" idx="2"/>
          </p:cNvCxnSpPr>
          <p:nvPr/>
        </p:nvCxnSpPr>
        <p:spPr>
          <a:xfrm flipV="1">
            <a:off x="6439411" y="2027386"/>
            <a:ext cx="735843" cy="19338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723994" y="1808598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1524" y="1680004"/>
            <a:ext cx="731520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78438" y="1577564"/>
            <a:ext cx="2270932" cy="9578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N(s)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228861" y="1549784"/>
            <a:ext cx="2270932" cy="9578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N(t)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64893" y="4722128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18896" y="4716562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01018" y="4708469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8528874" y="5014793"/>
            <a:ext cx="572144" cy="809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27678" y="463141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23434" y="463141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Arrow Connector 31"/>
          <p:cNvCxnSpPr>
            <a:stCxn id="26" idx="6"/>
            <a:endCxn id="27" idx="2"/>
          </p:cNvCxnSpPr>
          <p:nvPr/>
        </p:nvCxnSpPr>
        <p:spPr>
          <a:xfrm flipV="1">
            <a:off x="7377541" y="5022886"/>
            <a:ext cx="541355" cy="556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57915" y="5061646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178742" y="478619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846231" y="3606644"/>
            <a:ext cx="54864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/>
      <p:bldP spid="10" grpId="0"/>
      <p:bldP spid="11" grpId="0" animBg="1"/>
      <p:bldP spid="12" grpId="0" animBg="1"/>
      <p:bldP spid="14" grpId="0" animBg="1"/>
      <p:bldP spid="16" grpId="0"/>
      <p:bldP spid="17" grpId="0"/>
      <p:bldP spid="19" grpId="0" animBg="1"/>
      <p:bldP spid="20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 using Thompson's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5728707" cy="559056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dirty="0"/>
                  <a:t>For regular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4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 (</a:t>
                </a:r>
                <a:r>
                  <a:rPr lang="en-US" dirty="0" err="1"/>
                  <a:t>a|b</a:t>
                </a:r>
                <a:r>
                  <a:rPr lang="en-US" dirty="0"/>
                  <a:t>)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5728707" cy="5590565"/>
              </a:xfrm>
              <a:blipFill rotWithShape="0">
                <a:blip r:embed="rId2"/>
                <a:stretch>
                  <a:fillRect l="-1704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447303" y="2367949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303" y="2367949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072397" y="2379841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97" y="2379841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861516" y="2698921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48597" y="245604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41" y="2313159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90253" y="1498835"/>
            <a:ext cx="2240280" cy="10058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N(s)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83331" y="2895438"/>
            <a:ext cx="2240280" cy="10058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N(t)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57036" y="1691050"/>
            <a:ext cx="612648" cy="612648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73040" y="1691050"/>
            <a:ext cx="612648" cy="612648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57036" y="3091247"/>
            <a:ext cx="612648" cy="612648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73040" y="3076343"/>
            <a:ext cx="612648" cy="612648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5" name="Straight Arrow Connector 14"/>
          <p:cNvCxnSpPr>
            <a:stCxn id="4" idx="7"/>
            <a:endCxn id="11" idx="2"/>
          </p:cNvCxnSpPr>
          <p:nvPr/>
        </p:nvCxnSpPr>
        <p:spPr>
          <a:xfrm flipV="1">
            <a:off x="1967629" y="1997374"/>
            <a:ext cx="889407" cy="459849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5" idx="0"/>
          </p:cNvCxnSpPr>
          <p:nvPr/>
        </p:nvCxnSpPr>
        <p:spPr>
          <a:xfrm>
            <a:off x="4585688" y="1997374"/>
            <a:ext cx="791509" cy="382467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3" idx="2"/>
          </p:cNvCxnSpPr>
          <p:nvPr/>
        </p:nvCxnSpPr>
        <p:spPr>
          <a:xfrm>
            <a:off x="1967629" y="2888275"/>
            <a:ext cx="889407" cy="50929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6"/>
            <a:endCxn id="5" idx="4"/>
          </p:cNvCxnSpPr>
          <p:nvPr/>
        </p:nvCxnSpPr>
        <p:spPr>
          <a:xfrm flipV="1">
            <a:off x="4585688" y="2989441"/>
            <a:ext cx="791509" cy="39322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28408" y="188898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1542" y="316352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14436" y="173420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14436" y="31915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01377" y="5008691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94453" y="4241230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92582" y="5742392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3750646" y="4235112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2679492" y="5770063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64549" y="5008691"/>
            <a:ext cx="612648" cy="612648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6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24" idx="6"/>
            <a:endCxn id="26" idx="2"/>
          </p:cNvCxnSpPr>
          <p:nvPr/>
        </p:nvCxnSpPr>
        <p:spPr>
          <a:xfrm flipV="1">
            <a:off x="3307101" y="4541436"/>
            <a:ext cx="443545" cy="6118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24904" y="417653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24904" y="612179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Arrow Connector 31"/>
          <p:cNvCxnSpPr>
            <a:stCxn id="26" idx="5"/>
          </p:cNvCxnSpPr>
          <p:nvPr/>
        </p:nvCxnSpPr>
        <p:spPr>
          <a:xfrm>
            <a:off x="4273574" y="4758040"/>
            <a:ext cx="575811" cy="380659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3"/>
          </p:cNvCxnSpPr>
          <p:nvPr/>
        </p:nvCxnSpPr>
        <p:spPr>
          <a:xfrm flipV="1">
            <a:off x="4341857" y="5531619"/>
            <a:ext cx="512412" cy="38143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5437" y="569570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63983" y="465623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7415" y="459144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58094" y="575698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>
            <a:stCxn id="23" idx="7"/>
            <a:endCxn id="24" idx="3"/>
          </p:cNvCxnSpPr>
          <p:nvPr/>
        </p:nvCxnSpPr>
        <p:spPr>
          <a:xfrm flipV="1">
            <a:off x="2224305" y="4764158"/>
            <a:ext cx="559868" cy="33425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5"/>
            <a:endCxn id="27" idx="1"/>
          </p:cNvCxnSpPr>
          <p:nvPr/>
        </p:nvCxnSpPr>
        <p:spPr>
          <a:xfrm>
            <a:off x="2224305" y="5531619"/>
            <a:ext cx="544907" cy="32816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76036" y="5315015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842273" y="5086415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2" name="Straight Arrow Connector 41"/>
          <p:cNvCxnSpPr>
            <a:stCxn id="27" idx="6"/>
          </p:cNvCxnSpPr>
          <p:nvPr/>
        </p:nvCxnSpPr>
        <p:spPr>
          <a:xfrm flipV="1">
            <a:off x="3292140" y="6067264"/>
            <a:ext cx="514048" cy="912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6189257" y="863443"/>
                <a:ext cx="5728707" cy="55905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5"/>
                </a:pPr>
                <a:r>
                  <a:rPr lang="en-US" dirty="0"/>
                  <a:t>For regular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* 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5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 a*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257" y="863443"/>
                <a:ext cx="5728707" cy="5590565"/>
              </a:xfrm>
              <a:prstGeom prst="rect">
                <a:avLst/>
              </a:prstGeom>
              <a:blipFill rotWithShape="0">
                <a:blip r:embed="rId5"/>
                <a:stretch>
                  <a:fillRect l="-1702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7069689" y="2230213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689" y="2230213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10694783" y="2242105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783" y="2242105"/>
                <a:ext cx="609600" cy="6096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6483902" y="2561185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770983" y="2318305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5527" y="2175423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312038" y="2121294"/>
            <a:ext cx="2057400" cy="7667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N(s)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622329" y="2323670"/>
            <a:ext cx="436544" cy="408391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9598949" y="2330097"/>
            <a:ext cx="436544" cy="408391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2" name="Straight Arrow Connector 51"/>
          <p:cNvCxnSpPr>
            <a:stCxn id="44" idx="6"/>
            <a:endCxn id="50" idx="2"/>
          </p:cNvCxnSpPr>
          <p:nvPr/>
        </p:nvCxnSpPr>
        <p:spPr>
          <a:xfrm flipV="1">
            <a:off x="7679289" y="2527866"/>
            <a:ext cx="943040" cy="7147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6"/>
            <a:endCxn id="45" idx="2"/>
          </p:cNvCxnSpPr>
          <p:nvPr/>
        </p:nvCxnSpPr>
        <p:spPr>
          <a:xfrm>
            <a:off x="10035493" y="2534293"/>
            <a:ext cx="659290" cy="1261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26046" y="216531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348874" y="216997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6" name="Curved Connector 55"/>
          <p:cNvCxnSpPr>
            <a:stCxn id="51" idx="0"/>
            <a:endCxn id="50" idx="0"/>
          </p:cNvCxnSpPr>
          <p:nvPr/>
        </p:nvCxnSpPr>
        <p:spPr>
          <a:xfrm rot="16200000" flipV="1">
            <a:off x="9325698" y="1838574"/>
            <a:ext cx="6427" cy="976620"/>
          </a:xfrm>
          <a:prstGeom prst="curvedConnector3">
            <a:avLst>
              <a:gd name="adj1" fmla="val 8547565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4" idx="4"/>
            <a:endCxn id="45" idx="4"/>
          </p:cNvCxnSpPr>
          <p:nvPr/>
        </p:nvCxnSpPr>
        <p:spPr>
          <a:xfrm rot="16200000" flipH="1">
            <a:off x="9181090" y="1033212"/>
            <a:ext cx="11892" cy="3625094"/>
          </a:xfrm>
          <a:prstGeom prst="curvedConnector3">
            <a:avLst>
              <a:gd name="adj1" fmla="val 6093054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040057" y="319817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225862" y="142819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741769" y="4662608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10366863" y="4687947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863" y="4687947"/>
                <a:ext cx="609600" cy="6096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>
            <a:off x="6155982" y="4993580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452102" y="4772224"/>
            <a:ext cx="438912" cy="4410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64" name="Straight Arrow Connector 63"/>
          <p:cNvCxnSpPr>
            <a:stCxn id="60" idx="6"/>
            <a:endCxn id="71" idx="2"/>
          </p:cNvCxnSpPr>
          <p:nvPr/>
        </p:nvCxnSpPr>
        <p:spPr>
          <a:xfrm>
            <a:off x="7351369" y="4967408"/>
            <a:ext cx="601643" cy="1189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2" idx="6"/>
            <a:endCxn id="61" idx="2"/>
          </p:cNvCxnSpPr>
          <p:nvPr/>
        </p:nvCxnSpPr>
        <p:spPr>
          <a:xfrm>
            <a:off x="9734255" y="4980853"/>
            <a:ext cx="632608" cy="1189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498126" y="459771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831966" y="459771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8" name="Curved Connector 67"/>
          <p:cNvCxnSpPr/>
          <p:nvPr/>
        </p:nvCxnSpPr>
        <p:spPr>
          <a:xfrm rot="16200000" flipH="1">
            <a:off x="8853170" y="3465607"/>
            <a:ext cx="11892" cy="3625094"/>
          </a:xfrm>
          <a:prstGeom prst="curvedConnector3">
            <a:avLst>
              <a:gd name="adj1" fmla="val 6347477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680528" y="564437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25474" y="382223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7953012" y="4674500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>
                <a:latin typeface="+mj-lt"/>
              </a:rPr>
              <a:t>2</a:t>
            </a:r>
            <a:endParaRPr lang="en-US" dirty="0">
              <a:latin typeface="+mj-lt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9124655" y="4676053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cxnSp>
        <p:nvCxnSpPr>
          <p:cNvPr id="73" name="Straight Arrow Connector 72"/>
          <p:cNvCxnSpPr>
            <a:stCxn id="71" idx="6"/>
            <a:endCxn id="72" idx="2"/>
          </p:cNvCxnSpPr>
          <p:nvPr/>
        </p:nvCxnSpPr>
        <p:spPr>
          <a:xfrm>
            <a:off x="8562612" y="4979300"/>
            <a:ext cx="562043" cy="155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8688932" y="4563824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32" y="4563824"/>
                <a:ext cx="357176" cy="3095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urved Connector 74"/>
          <p:cNvCxnSpPr>
            <a:stCxn id="72" idx="0"/>
            <a:endCxn id="71" idx="0"/>
          </p:cNvCxnSpPr>
          <p:nvPr/>
        </p:nvCxnSpPr>
        <p:spPr>
          <a:xfrm rot="16200000" flipV="1">
            <a:off x="8842858" y="4089455"/>
            <a:ext cx="1553" cy="1171643"/>
          </a:xfrm>
          <a:prstGeom prst="curvedConnector3">
            <a:avLst>
              <a:gd name="adj1" fmla="val 33869156"/>
            </a:avLst>
          </a:prstGeom>
          <a:ln w="25400">
            <a:solidFill>
              <a:srgbClr val="0E47A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3171592" y="3545520"/>
            <a:ext cx="54864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8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4" grpId="0"/>
      <p:bldP spid="35" grpId="0"/>
      <p:bldP spid="36" grpId="0"/>
      <p:bldP spid="37" grpId="0"/>
      <p:bldP spid="41" grpId="0" animBg="1"/>
      <p:bldP spid="44" grpId="0" animBg="1"/>
      <p:bldP spid="45" grpId="0" animBg="1"/>
      <p:bldP spid="47" grpId="0" animBg="1"/>
      <p:bldP spid="48" grpId="0"/>
      <p:bldP spid="49" grpId="0" animBg="1"/>
      <p:bldP spid="50" grpId="0" animBg="1"/>
      <p:bldP spid="51" grpId="0" animBg="1"/>
      <p:bldP spid="54" grpId="0"/>
      <p:bldP spid="55" grpId="0"/>
      <p:bldP spid="58" grpId="0"/>
      <p:bldP spid="59" grpId="0"/>
      <p:bldP spid="60" grpId="0" animBg="1"/>
      <p:bldP spid="61" grpId="0" animBg="1"/>
      <p:bldP spid="63" grpId="0" animBg="1"/>
      <p:bldP spid="66" grpId="0"/>
      <p:bldP spid="67" grpId="0"/>
      <p:bldP spid="69" grpId="0"/>
      <p:bldP spid="70" grpId="0"/>
      <p:bldP spid="71" grpId="0" animBg="1"/>
      <p:bldP spid="72" grpId="0" animBg="1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 using Thompson's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b*ab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2220" y="1872260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162698" y="1881180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8" y="1881180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926433" y="2185972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5410200" y="2185979"/>
            <a:ext cx="752498" cy="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68577" y="180439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2417" y="180439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Curved Connector 9"/>
          <p:cNvCxnSpPr>
            <a:stCxn id="4" idx="4"/>
            <a:endCxn id="5" idx="4"/>
          </p:cNvCxnSpPr>
          <p:nvPr/>
        </p:nvCxnSpPr>
        <p:spPr>
          <a:xfrm rot="16200000" flipH="1">
            <a:off x="4637799" y="661081"/>
            <a:ext cx="8920" cy="3650478"/>
          </a:xfrm>
          <a:prstGeom prst="curvedConnector3">
            <a:avLst>
              <a:gd name="adj1" fmla="val 9446614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50979" y="285105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29046" y="1878206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>
                <a:latin typeface="+mj-lt"/>
              </a:rPr>
              <a:t>2</a:t>
            </a:r>
            <a:endParaRPr lang="en-US" dirty="0"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45872" y="1869286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352092" y="2180032"/>
            <a:ext cx="594360" cy="297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59383" y="1770504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83" y="1770504"/>
                <a:ext cx="357176" cy="309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/>
          <p:nvPr/>
        </p:nvCxnSpPr>
        <p:spPr>
          <a:xfrm rot="16200000" flipH="1" flipV="1">
            <a:off x="4608138" y="1289412"/>
            <a:ext cx="11894" cy="1171643"/>
          </a:xfrm>
          <a:prstGeom prst="curvedConnector3">
            <a:avLst>
              <a:gd name="adj1" fmla="val -4444611"/>
            </a:avLst>
          </a:prstGeom>
          <a:ln w="25400">
            <a:solidFill>
              <a:srgbClr val="0E47A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7379522" y="1875233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522" y="1875233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884630" y="1757315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30" y="1757315"/>
                <a:ext cx="357176" cy="309562"/>
              </a:xfrm>
              <a:prstGeom prst="rect">
                <a:avLst/>
              </a:prstGeom>
              <a:blipFill rotWithShape="0">
                <a:blip r:embed="rId5"/>
                <a:stretch>
                  <a:fillRect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7455722" y="195143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128142" y="2197701"/>
            <a:ext cx="594360" cy="297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60351" y="2197701"/>
            <a:ext cx="594360" cy="297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43413" y="4738128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latin typeface="+mj-lt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5286001" y="4761874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001" y="4761874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1057626" y="5057229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31" idx="2"/>
          </p:cNvCxnSpPr>
          <p:nvPr/>
        </p:nvCxnSpPr>
        <p:spPr>
          <a:xfrm flipV="1">
            <a:off x="2253013" y="5042057"/>
            <a:ext cx="632772" cy="87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99770" y="466136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3610" y="466136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Curved Connector 27"/>
          <p:cNvCxnSpPr>
            <a:stCxn id="22" idx="4"/>
            <a:endCxn id="23" idx="4"/>
          </p:cNvCxnSpPr>
          <p:nvPr/>
        </p:nvCxnSpPr>
        <p:spPr>
          <a:xfrm rot="16200000" flipH="1">
            <a:off x="3757634" y="3538307"/>
            <a:ext cx="23746" cy="3642588"/>
          </a:xfrm>
          <a:prstGeom prst="curvedConnector3">
            <a:avLst>
              <a:gd name="adj1" fmla="val 3610983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90919" y="581441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27118" y="388588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85785" y="4737257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>
                <a:latin typeface="+mj-lt"/>
              </a:rPr>
              <a:t>2</a:t>
            </a:r>
            <a:endParaRPr lang="en-US" dirty="0"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85252" y="4750001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564291" y="4680972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1" y="4680972"/>
                <a:ext cx="357176" cy="309562"/>
              </a:xfrm>
              <a:prstGeom prst="rect">
                <a:avLst/>
              </a:prstGeom>
              <a:blipFill rotWithShape="0">
                <a:blip r:embed="rId7"/>
                <a:stretch>
                  <a:fillRect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urved Connector 33"/>
          <p:cNvCxnSpPr/>
          <p:nvPr/>
        </p:nvCxnSpPr>
        <p:spPr>
          <a:xfrm rot="16200000" flipH="1" flipV="1">
            <a:off x="3752778" y="4173275"/>
            <a:ext cx="11894" cy="1171643"/>
          </a:xfrm>
          <a:prstGeom prst="curvedConnector3">
            <a:avLst>
              <a:gd name="adj1" fmla="val -4444611"/>
            </a:avLst>
          </a:prstGeom>
          <a:ln w="25400">
            <a:solidFill>
              <a:srgbClr val="0E47A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714394" y="4773747"/>
                <a:ext cx="609600" cy="612648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394" y="4773747"/>
                <a:ext cx="609600" cy="6126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7" idx="6"/>
            <a:endCxn id="35" idx="2"/>
          </p:cNvCxnSpPr>
          <p:nvPr/>
        </p:nvCxnSpPr>
        <p:spPr>
          <a:xfrm>
            <a:off x="7109797" y="5078547"/>
            <a:ext cx="604597" cy="152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00197" y="4773747"/>
            <a:ext cx="609600" cy="6096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>
                <a:latin typeface="+mj-lt"/>
              </a:rPr>
              <a:t>5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005208" y="4661363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208" y="4661363"/>
                <a:ext cx="357176" cy="3095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219502" y="4661755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02" y="4661755"/>
                <a:ext cx="357176" cy="309562"/>
              </a:xfrm>
              <a:prstGeom prst="rect">
                <a:avLst/>
              </a:prstGeom>
              <a:blipFill rotWithShape="0">
                <a:blip r:embed="rId10"/>
                <a:stretch>
                  <a:fillRect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790594" y="485147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467209" y="5069843"/>
            <a:ext cx="632772" cy="87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696565" y="5075892"/>
            <a:ext cx="632772" cy="87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906956" y="5085437"/>
            <a:ext cx="632772" cy="87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1" grpId="0"/>
      <p:bldP spid="12" grpId="0" animBg="1"/>
      <p:bldP spid="13" grpId="0" animBg="1"/>
      <p:bldP spid="15" grpId="0"/>
      <p:bldP spid="17" grpId="0" animBg="1"/>
      <p:bldP spid="18" grpId="0"/>
      <p:bldP spid="19" grpId="0" animBg="1"/>
      <p:bldP spid="22" grpId="0" animBg="1"/>
      <p:bldP spid="23" grpId="0" animBg="1"/>
      <p:bldP spid="26" grpId="0"/>
      <p:bldP spid="27" grpId="0"/>
      <p:bldP spid="29" grpId="0"/>
      <p:bldP spid="30" grpId="0"/>
      <p:bldP spid="31" grpId="0" animBg="1"/>
      <p:bldP spid="32" grpId="0" animBg="1"/>
      <p:bldP spid="33" grpId="0"/>
      <p:bldP spid="35" grpId="0" animBg="1"/>
      <p:bldP spid="37" grpId="0" animBg="1"/>
      <p:bldP spid="38" grpId="0"/>
      <p:bldP spid="39" grpId="0"/>
      <p:bldP spid="4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Convert following regular expression to NFA: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abba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bb(a)*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(</a:t>
            </a:r>
            <a:r>
              <a:rPr lang="en-US" sz="2200" dirty="0" err="1"/>
              <a:t>a|b</a:t>
            </a:r>
            <a:r>
              <a:rPr lang="en-US" sz="2200" dirty="0"/>
              <a:t>)*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a* | b*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a(a)*ab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aa*+ bb*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(</a:t>
            </a:r>
            <a:r>
              <a:rPr lang="en-US" sz="2200" dirty="0" err="1"/>
              <a:t>a+b</a:t>
            </a:r>
            <a:r>
              <a:rPr lang="en-US" sz="2200" dirty="0"/>
              <a:t>)*</a:t>
            </a:r>
            <a:r>
              <a:rPr lang="en-US" sz="2200" dirty="0" err="1"/>
              <a:t>abb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10(0+1)*1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(</a:t>
            </a:r>
            <a:r>
              <a:rPr lang="en-US" sz="2200" dirty="0" err="1"/>
              <a:t>a+b</a:t>
            </a:r>
            <a:r>
              <a:rPr lang="en-US" sz="2200" dirty="0"/>
              <a:t>)*a(</a:t>
            </a:r>
            <a:r>
              <a:rPr lang="en-US" sz="2200" dirty="0" err="1"/>
              <a:t>a+b</a:t>
            </a:r>
            <a:r>
              <a:rPr lang="en-US" sz="2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(0+1)*010(0+1)*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(010+00)*(10)*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100(1)*00(0+1)*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 using subset construction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E47A1"/>
                    </a:solidFill>
                  </a:rPr>
                  <a:t>Input</a:t>
                </a:r>
                <a:r>
                  <a:rPr lang="en-US" dirty="0">
                    <a:solidFill>
                      <a:srgbClr val="0E47A1"/>
                    </a:solidFill>
                  </a:rPr>
                  <a:t>: </a:t>
                </a:r>
                <a:r>
                  <a:rPr lang="en-US" dirty="0"/>
                  <a:t>An NFA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E47A1"/>
                    </a:solidFill>
                  </a:rPr>
                  <a:t>Output</a:t>
                </a:r>
                <a:r>
                  <a:rPr lang="en-US" dirty="0">
                    <a:solidFill>
                      <a:srgbClr val="0E47A1"/>
                    </a:solidFill>
                  </a:rPr>
                  <a:t>: </a:t>
                </a:r>
                <a:r>
                  <a:rPr lang="en-US" dirty="0"/>
                  <a:t>A DFA  D accepting the same language.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E47A1"/>
                    </a:solidFill>
                  </a:rPr>
                  <a:t>Method</a:t>
                </a:r>
                <a:r>
                  <a:rPr lang="en-US" dirty="0">
                    <a:solidFill>
                      <a:srgbClr val="0E47A1"/>
                    </a:solidFill>
                  </a:rPr>
                  <a:t>: </a:t>
                </a:r>
                <a:r>
                  <a:rPr lang="en-US" dirty="0"/>
                  <a:t>Algorithm construct a transition table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𝐷𝑡𝑟𝑎𝑛</m:t>
                    </m:r>
                  </m:oMath>
                </a14:m>
                <a:r>
                  <a:rPr lang="en-US" dirty="0"/>
                  <a:t> for D. We use the following operation: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918335"/>
              </p:ext>
            </p:extLst>
          </p:nvPr>
        </p:nvGraphicFramePr>
        <p:xfrm>
          <a:off x="1064653" y="2445531"/>
          <a:ext cx="86487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/>
                <a:gridCol w="6286501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OPERATION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0773320"/>
                  </p:ext>
                </p:extLst>
              </p:nvPr>
            </p:nvGraphicFramePr>
            <p:xfrm>
              <a:off x="1064653" y="2872251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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𝑐𝑙𝑜𝑠𝑢𝑟𝑒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200" b="0" dirty="0" smtClean="0">
                              <a:latin typeface="+mj-lt"/>
                            </a:rPr>
                            <a:t>Set</a:t>
                          </a:r>
                          <a:r>
                            <a:rPr lang="en-US" sz="2200" b="0" baseline="0" dirty="0" smtClean="0">
                              <a:latin typeface="+mj-lt"/>
                            </a:rPr>
                            <a:t> of NFA states reachable from NFA state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+mj-lt"/>
                            </a:rPr>
                            <a:t> on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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+mj-lt"/>
                            </a:rPr>
                            <a:t>– transition alone.</a:t>
                          </a:r>
                          <a:endParaRPr lang="en-US" sz="2200" b="0" dirty="0"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0773320"/>
                  </p:ext>
                </p:extLst>
              </p:nvPr>
            </p:nvGraphicFramePr>
            <p:xfrm>
              <a:off x="1064653" y="2872251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84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8" t="-4651" r="-266495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694" t="-4651" r="-194" b="-16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6104818"/>
                  </p:ext>
                </p:extLst>
              </p:nvPr>
            </p:nvGraphicFramePr>
            <p:xfrm>
              <a:off x="1064652" y="3656286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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𝑐𝑙𝑜𝑠𝑢𝑟𝑒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200" b="0" dirty="0" smtClean="0">
                              <a:latin typeface="+mj-lt"/>
                            </a:rPr>
                            <a:t>Set</a:t>
                          </a:r>
                          <a:r>
                            <a:rPr lang="en-US" sz="2200" b="0" baseline="0" dirty="0" smtClean="0">
                              <a:latin typeface="+mj-lt"/>
                            </a:rPr>
                            <a:t> of NFA states reachable from some NFA state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+mj-lt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+mj-lt"/>
                            </a:rPr>
                            <a:t> on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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+mj-lt"/>
                            </a:rPr>
                            <a:t>– transition alone.</a:t>
                          </a:r>
                          <a:endParaRPr lang="en-US" sz="2200" b="0" dirty="0"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6104818"/>
                  </p:ext>
                </p:extLst>
              </p:nvPr>
            </p:nvGraphicFramePr>
            <p:xfrm>
              <a:off x="1064652" y="3656286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84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8" t="-3846" r="-266495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7694" t="-3846" r="-194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8081101"/>
                  </p:ext>
                </p:extLst>
              </p:nvPr>
            </p:nvGraphicFramePr>
            <p:xfrm>
              <a:off x="1064651" y="4440321"/>
              <a:ext cx="8648701" cy="7620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M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𝒐𝒗𝒆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200" b="0" dirty="0" smtClean="0">
                              <a:latin typeface="+mj-lt"/>
                            </a:rPr>
                            <a:t>Set</a:t>
                          </a:r>
                          <a:r>
                            <a:rPr lang="en-US" sz="2200" b="0" baseline="0" dirty="0" smtClean="0">
                              <a:latin typeface="+mj-lt"/>
                            </a:rPr>
                            <a:t> of NFA states to which there is a transition on input symbol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+mj-lt"/>
                            </a:rPr>
                            <a:t> from some NFA state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+mj-lt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200" b="0" dirty="0" smtClean="0">
                              <a:latin typeface="+mj-lt"/>
                            </a:rPr>
                            <a:t>.</a:t>
                          </a:r>
                          <a:endParaRPr lang="en-US" sz="2200" b="0" dirty="0"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8081101"/>
                  </p:ext>
                </p:extLst>
              </p:nvPr>
            </p:nvGraphicFramePr>
            <p:xfrm>
              <a:off x="1064651" y="4440321"/>
              <a:ext cx="8648701" cy="7620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58" t="-3968" r="-26649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7694" t="-3968" r="-194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61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initially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dirty="0"/>
                  <a:t>be the only state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𝐷𝑠𝑡𝑎𝑡𝑒𝑠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it is unmarked;</a:t>
                </a:r>
              </a:p>
              <a:p>
                <a:pPr marL="0" indent="0">
                  <a:buNone/>
                </a:pPr>
                <a:r>
                  <a:rPr lang="en-US" dirty="0"/>
                  <a:t>while there is unmarked states </a:t>
                </a:r>
                <a:r>
                  <a:rPr lang="en-US" i="1" dirty="0"/>
                  <a:t>T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𝐷𝑠𝑡𝑎𝑡𝑒𝑠</m:t>
                    </m:r>
                  </m:oMath>
                </a14:m>
                <a:r>
                  <a:rPr lang="en-US" dirty="0"/>
                  <a:t>  </a:t>
                </a:r>
                <a:r>
                  <a:rPr lang="en-US" b="1" i="1" dirty="0"/>
                  <a:t>do begin</a:t>
                </a:r>
              </a:p>
              <a:p>
                <a:pPr marL="0" indent="0" defTabSz="1028700">
                  <a:buNone/>
                </a:pPr>
                <a:r>
                  <a:rPr lang="en-US" dirty="0"/>
                  <a:t>	mark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for each input symbol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</a:t>
                </a:r>
                <a:r>
                  <a:rPr lang="en-US" b="1" i="1" dirty="0"/>
                  <a:t>do begin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𝑚𝑜𝑣𝑒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b="1" i="1" dirty="0"/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 is not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𝐷𝑠𝑡𝑎𝑡𝑒𝑠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then</a:t>
                </a:r>
              </a:p>
              <a:p>
                <a:pPr marL="0" indent="0">
                  <a:buNone/>
                </a:pPr>
                <a:r>
                  <a:rPr lang="en-US" dirty="0"/>
                  <a:t>				add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 as unmarked state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𝐷𝑠𝑡𝑎𝑡𝑒𝑠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𝐷𝑡𝑟𝑎𝑛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]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b="1" i="1" dirty="0"/>
                  <a:t>end</a:t>
                </a:r>
              </a:p>
              <a:p>
                <a:pPr marL="0" indent="0">
                  <a:buNone/>
                </a:pPr>
                <a:r>
                  <a:rPr lang="en-US" b="1" i="1" dirty="0"/>
                  <a:t>	end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separate lexical analysis &amp; parsing?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Simplicity in </a:t>
            </a:r>
            <a:r>
              <a:rPr lang="en-US" dirty="0">
                <a:solidFill>
                  <a:srgbClr val="C00000"/>
                </a:solidFill>
              </a:rPr>
              <a:t>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Improves compiler </a:t>
            </a:r>
            <a:r>
              <a:rPr lang="en-US" altLang="en-US" dirty="0">
                <a:solidFill>
                  <a:srgbClr val="C00000"/>
                </a:solidFill>
              </a:rPr>
              <a:t>efficiency.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en-US" dirty="0"/>
              <a:t>Enhance compiler </a:t>
            </a:r>
            <a:r>
              <a:rPr lang="en-US" altLang="en-US" dirty="0">
                <a:solidFill>
                  <a:srgbClr val="C00000"/>
                </a:solidFill>
              </a:rPr>
              <a:t>portability.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37" y="6718185"/>
            <a:ext cx="11929641" cy="1612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41523" y="283227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307" y="1112367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a|b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6769" y="1039470"/>
            <a:ext cx="3381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4322" y="1112367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abb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13288" y="212974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07152" y="350483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007152" y="2148542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996431" y="350379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40629" y="281799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63118" y="2793056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85607" y="2793056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01666" y="280303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65231" y="283227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824972" y="279193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35530" y="3052261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53399" y="267987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74530" y="2364431"/>
            <a:ext cx="53949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48806" y="194692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2" name="Straight Arrow Connector 21"/>
          <p:cNvCxnSpPr>
            <a:stCxn id="11" idx="6"/>
            <a:endCxn id="9" idx="2"/>
          </p:cNvCxnSpPr>
          <p:nvPr/>
        </p:nvCxnSpPr>
        <p:spPr>
          <a:xfrm>
            <a:off x="4453631" y="3732390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48806" y="374428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Straight Arrow Connector 23"/>
          <p:cNvCxnSpPr>
            <a:stCxn id="4" idx="7"/>
            <a:endCxn id="8" idx="3"/>
          </p:cNvCxnSpPr>
          <p:nvPr/>
        </p:nvCxnSpPr>
        <p:spPr>
          <a:xfrm flipV="1">
            <a:off x="3631768" y="2519985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5"/>
            <a:endCxn id="11" idx="1"/>
          </p:cNvCxnSpPr>
          <p:nvPr/>
        </p:nvCxnSpPr>
        <p:spPr>
          <a:xfrm>
            <a:off x="3631768" y="3222524"/>
            <a:ext cx="431618" cy="34822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5"/>
            <a:endCxn id="12" idx="1"/>
          </p:cNvCxnSpPr>
          <p:nvPr/>
        </p:nvCxnSpPr>
        <p:spPr>
          <a:xfrm>
            <a:off x="5397397" y="2522408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7"/>
            <a:endCxn id="12" idx="3"/>
          </p:cNvCxnSpPr>
          <p:nvPr/>
        </p:nvCxnSpPr>
        <p:spPr>
          <a:xfrm flipV="1">
            <a:off x="5397397" y="3208235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03602" y="3021656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83558" y="266751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12992" y="3031638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292948" y="267749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240498" y="3007824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57095" y="267749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266423" y="3019731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353698" y="267749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122331" y="3060878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70692" y="283765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55831" y="338353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14987" y="238190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36137" y="237150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48806" y="339663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6200000" flipH="1" flipV="1">
            <a:off x="4697894" y="1553550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48806" y="13073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27394" y="428794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5400000" flipH="1" flipV="1">
            <a:off x="4773166" y="1070923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1" grpId="0"/>
      <p:bldP spid="23" grpId="0"/>
      <p:bldP spid="29" grpId="0"/>
      <p:bldP spid="31" grpId="0"/>
      <p:bldP spid="33" grpId="0"/>
      <p:bldP spid="35" grpId="0"/>
      <p:bldP spid="37" grpId="0" animBg="1"/>
      <p:bldP spid="38" grpId="0"/>
      <p:bldP spid="39" grpId="0"/>
      <p:bldP spid="40" grpId="0"/>
      <p:bldP spid="41" grpId="0"/>
      <p:bldP spid="43" grpId="0"/>
      <p:bldP spid="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42699" y="2351552"/>
            <a:ext cx="53949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8" name="Straight Arrow Connector 17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Arrow Connector 19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5"/>
            <a:endCxn id="8" idx="1"/>
          </p:cNvCxnSpPr>
          <p:nvPr/>
        </p:nvCxnSpPr>
        <p:spPr>
          <a:xfrm>
            <a:off x="1699937" y="3209645"/>
            <a:ext cx="431618" cy="34822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H="1" flipV="1">
            <a:off x="2766064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38861" y="2824779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24646" y="4995319"/>
            <a:ext cx="1790476" cy="390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{0, 1, 7, 2, 4}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43706" y="5603553"/>
            <a:ext cx="1170319" cy="350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9397" y="4962979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Closure(0</a:t>
            </a:r>
            <a:r>
              <a:rPr lang="en-US" sz="2200" dirty="0" smtClean="0">
                <a:solidFill>
                  <a:schemeClr val="tx1"/>
                </a:solidFill>
              </a:rPr>
              <a:t>)=</a:t>
            </a:r>
            <a:endParaRPr lang="en-US" sz="2200" dirty="0"/>
          </a:p>
        </p:txBody>
      </p:sp>
      <p:sp>
        <p:nvSpPr>
          <p:cNvPr id="49" name="Rectangle 48"/>
          <p:cNvSpPr/>
          <p:nvPr/>
        </p:nvSpPr>
        <p:spPr>
          <a:xfrm>
            <a:off x="2503771" y="5034250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96733" y="5050953"/>
            <a:ext cx="56345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473408" y="5016309"/>
            <a:ext cx="630696" cy="41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47290" y="5578274"/>
            <a:ext cx="1790476" cy="390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=  {0,1,2,4,7}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 animBg="1"/>
      <p:bldP spid="51" grpId="0" animBg="1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8" name="Straight Arrow Connector 17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Arrow Connector 19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0701" y="4626954"/>
            <a:ext cx="2167393" cy="3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A= 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{0</a:t>
            </a:r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, 1, 2, 4, 7}</a:t>
            </a:r>
            <a:endParaRPr lang="en-US" sz="2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A,a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{3,8}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A,a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{3, 6, 7, 1, 2, 4, 8}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---- B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371748" y="2070186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371748" y="2070186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979067" y="2647785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534274" y="2098762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74151" y="5626507"/>
            <a:ext cx="670428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74720" y="5534752"/>
            <a:ext cx="320192" cy="383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65" name="Straight Connector 64"/>
          <p:cNvCxnSpPr>
            <a:stCxn id="47" idx="2"/>
          </p:cNvCxnSpPr>
          <p:nvPr/>
        </p:nvCxnSpPr>
        <p:spPr>
          <a:xfrm>
            <a:off x="1404398" y="498566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020498" y="498566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5321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86063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16665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10661268" y="2542087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2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2" grpId="0"/>
      <p:bldP spid="56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9703" y="4669492"/>
            <a:ext cx="2167393" cy="39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A= {0, 1, 2, 4, 7} </a:t>
            </a:r>
            <a:endParaRPr lang="en-US" sz="2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6367" y="5118443"/>
            <a:ext cx="1726386" cy="49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A,b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=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4471" y="5177521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{5}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0499" y="5534752"/>
            <a:ext cx="3043553" cy="45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A,b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 =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58359" y="5545668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{5, 6, 7, 1, 2, 4}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68432" y="6064587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---- C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48762" y="605740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{1,2,4,5,6,7}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516271" y="5063358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708722" y="5161035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06799" y="5623840"/>
            <a:ext cx="317464" cy="28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78089" y="5631269"/>
            <a:ext cx="211819" cy="236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59689" y="5523375"/>
            <a:ext cx="512589" cy="382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78623" y="5578886"/>
            <a:ext cx="499928" cy="362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36128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29194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3657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71196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6" name="Rectangle 55"/>
          <p:cNvSpPr/>
          <p:nvPr/>
        </p:nvSpPr>
        <p:spPr>
          <a:xfrm>
            <a:off x="11356319" y="2527312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4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3" grpId="0"/>
      <p:bldP spid="58" grpId="0" animBg="1"/>
      <p:bldP spid="59" grpId="0" animBg="1"/>
      <p:bldP spid="60" grpId="0" animBg="1"/>
      <p:bldP spid="61" grpId="0" animBg="1"/>
      <p:bldP spid="62" grpId="0" animBg="1"/>
      <p:bldP spid="5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5" name="Oval 4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8" name="Straight Arrow Connector 17"/>
          <p:cNvCxnSpPr>
            <a:stCxn id="9" idx="6"/>
            <a:endCxn id="7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Arrow Connector 19"/>
          <p:cNvCxnSpPr>
            <a:stCxn id="5" idx="7"/>
            <a:endCxn id="6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10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7"/>
            <a:endCxn id="10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Curved Connector 34"/>
          <p:cNvCxnSpPr>
            <a:stCxn id="13" idx="4"/>
            <a:endCxn id="11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19103" y="4655982"/>
            <a:ext cx="2928189" cy="3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B = {1, 2, 3, 4, 6, 7, 8}</a:t>
            </a:r>
            <a:endParaRPr lang="en-US" sz="2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,a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{3,8}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,a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{3, 6, 7, 1, 2, 4, 8}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---- B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4151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193052" y="5014692"/>
            <a:ext cx="229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98154" y="5007902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36128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29194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6656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71196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779820" y="2856356"/>
            <a:ext cx="163399" cy="241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0" grpId="0"/>
      <p:bldP spid="54" grpId="0"/>
      <p:bldP spid="57" grpId="0" animBg="1"/>
      <p:bldP spid="58" grpId="0" animBg="1"/>
      <p:bldP spid="59" grpId="0" animBg="1"/>
      <p:bldP spid="60" grpId="0" animBg="1"/>
      <p:bldP spid="61" grpId="0" animBg="1"/>
      <p:bldP spid="6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5321" y="349129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38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289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Curved Connector 33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2119" y="4685445"/>
            <a:ext cx="256992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B= {1, 2, 3, 4, 6, 7, 8}</a:t>
            </a:r>
            <a:endParaRPr lang="en-US" sz="2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B,b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{5,9}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B,b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24691" y="5594553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{5, 6, 7, 1, 2, 4, 9}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---- D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1,2,4,5,6,7,9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743812" y="5068023"/>
            <a:ext cx="229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33667" y="5057193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009320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87453" y="5575120"/>
            <a:ext cx="204492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92415" y="5586518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25211" y="554464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07386" y="5544646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58545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48926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4475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85843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91686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11411420" y="2903111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9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7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Curved Connector 33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,a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{3,8}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C,a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{3, 6, 7, 1, 2, 4, 8}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---- B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74151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1144829" y="5082311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190173" y="5063183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10553" y="4682183"/>
            <a:ext cx="25682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C= {1</a:t>
            </a:r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, 2, 4, 5, 6 ,7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58545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48926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4475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9666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42780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687453" y="3263692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8" grpId="0"/>
      <p:bldP spid="52" grpId="0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Curved Connector 34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4759" y="5104591"/>
            <a:ext cx="1575377" cy="49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C,b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=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15556" y="5162230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{5}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0500" y="5534752"/>
            <a:ext cx="2868584" cy="45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,b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))=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10583" y="5601088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{5, 6, 7, 1, 2, 4}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68432" y="6064587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---- C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84499" y="6056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{1,2,4,5,6,7}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231790" y="5049836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718946" y="5133131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74315" y="5610766"/>
            <a:ext cx="354645" cy="370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44171" y="5696543"/>
            <a:ext cx="211819" cy="236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28329" y="5627375"/>
            <a:ext cx="440753" cy="382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41421" y="5624191"/>
            <a:ext cx="499928" cy="362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1207" y="4668836"/>
            <a:ext cx="234316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C= {1</a:t>
            </a:r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, 2, 4, 5, 6, 7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67" name="Oval 66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58545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48926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4475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41114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56614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1331484" y="3247359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3" grpId="0"/>
      <p:bldP spid="57" grpId="0" animBg="1"/>
      <p:bldP spid="58" grpId="0" animBg="1"/>
      <p:bldP spid="59" grpId="0" animBg="1"/>
      <p:bldP spid="60" grpId="0" animBg="1"/>
      <p:bldP spid="61" grpId="0" animBg="1"/>
      <p:bldP spid="6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Curved Connector 34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D,a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{3,8}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D,a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{3, 6, 7, 1, 2, 4, 8}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---- B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54721" y="5577165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131938" y="505914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02480" y="505914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6018" y="4708984"/>
            <a:ext cx="25682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D= {1</a:t>
            </a:r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, 2, 4, 5, 6, 7, 9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58545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48926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4475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41114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09448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10664607" y="3629452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9" grpId="0"/>
      <p:bldP spid="53" grpId="0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5321" y="3498382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747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9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Curved Connector 34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4216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D,b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4676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{5,10}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80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D,b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24691" y="5594553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= {5, 6, 7, 1, 2, 4, 10}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---- 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{1,2,4,5,6,7,10}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1398440" y="5067602"/>
            <a:ext cx="229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76180" y="506656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958788" y="5626507"/>
            <a:ext cx="482570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06044" y="5551674"/>
            <a:ext cx="204492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41856" y="5563072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27368" y="5530711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44243" y="5539704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0744" y="4699011"/>
            <a:ext cx="25682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D= {1</a:t>
            </a:r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, 2, 4, 5, 6, 7, 9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69" name="Oval 68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34049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52785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72417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01551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29965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47850"/>
              </p:ext>
            </p:extLst>
          </p:nvPr>
        </p:nvGraphicFramePr>
        <p:xfrm>
          <a:off x="8724270" y="391014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E = {</a:t>
                      </a:r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1,2,4,5,6,7,10</a:t>
                      </a:r>
                      <a:r>
                        <a:rPr lang="en-US" sz="1700" b="1" dirty="0" smtClean="0"/>
                        <a:t>}</a:t>
                      </a:r>
                      <a:endParaRPr lang="en-US" sz="17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11325252" y="3637230"/>
            <a:ext cx="360179" cy="213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9" grpId="0"/>
      <p:bldP spid="53" grpId="0"/>
      <p:bldP spid="59" grpId="0" animBg="1"/>
      <p:bldP spid="60" grpId="0" animBg="1"/>
      <p:bldP spid="61" grpId="0" animBg="1"/>
      <p:bldP spid="62" grpId="0" animBg="1"/>
      <p:bldP spid="63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Token, Pattern &amp; Lexemes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Curved Connector 34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E,a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{3,8}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E,a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</a:t>
            </a:r>
            <a:endParaRPr lang="en-US" sz="2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{3, 6, 7, 1, 2, 4, 8}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4151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084549" y="497887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59285" y="4999563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25095" y="4677269"/>
            <a:ext cx="2741806" cy="32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1, 2, 4, 5, 6, 7, 10}</a:t>
            </a:r>
            <a:endParaRPr lang="en-US" sz="2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34049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52785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72417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01551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29965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08301"/>
              </p:ext>
            </p:extLst>
          </p:nvPr>
        </p:nvGraphicFramePr>
        <p:xfrm>
          <a:off x="8724270" y="391014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E = {</a:t>
                      </a:r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1,2,4,5,6,7,10</a:t>
                      </a:r>
                      <a:r>
                        <a:rPr lang="en-US" sz="1700" b="1" dirty="0" smtClean="0"/>
                        <a:t>}</a:t>
                      </a:r>
                      <a:endParaRPr lang="en-US" sz="17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10792699" y="3942812"/>
            <a:ext cx="154439" cy="240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3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9" grpId="0"/>
      <p:bldP spid="53" grpId="0"/>
      <p:bldP spid="56" grpId="0" animBg="1"/>
      <p:bldP spid="57" grpId="0" animBg="1"/>
      <p:bldP spid="58" grpId="0" animBg="1"/>
      <p:bldP spid="59" grpId="0" animBg="1"/>
      <p:bldP spid="60" grpId="0" animBg="1"/>
      <p:bldP spid="6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4" idx="7"/>
            <a:endCxn id="5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9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Curved Connector 33"/>
          <p:cNvCxnSpPr>
            <a:stCxn id="12" idx="4"/>
            <a:endCxn id="10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 flipV="1">
            <a:off x="2766063" y="154067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solidFill>
              <a:srgbClr val="0E47A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4759" y="5104591"/>
            <a:ext cx="1575377" cy="49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E,b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)=</a:t>
            </a:r>
            <a:endParaRPr lang="en-US" sz="22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0635" y="5162502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{5}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0500" y="5534752"/>
            <a:ext cx="2868584" cy="45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𝜖- Closure(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E,b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))=</a:t>
            </a:r>
            <a:endParaRPr lang="en-US" sz="22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55163" y="5545668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{5,6,7,1,2,4}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68432" y="6064587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---- C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84499" y="6056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{1,2,4,5,6,7}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22920"/>
              </p:ext>
            </p:extLst>
          </p:nvPr>
        </p:nvGraphicFramePr>
        <p:xfrm>
          <a:off x="8724270" y="2030248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53228"/>
              </p:ext>
            </p:extLst>
          </p:nvPr>
        </p:nvGraphicFramePr>
        <p:xfrm>
          <a:off x="8724271" y="24531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5" name="Straight Connector 54"/>
          <p:cNvCxnSpPr/>
          <p:nvPr/>
        </p:nvCxnSpPr>
        <p:spPr>
          <a:xfrm>
            <a:off x="1219573" y="502462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665645" y="5146289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07793" y="5568987"/>
            <a:ext cx="215906" cy="370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45961" y="5568987"/>
            <a:ext cx="271014" cy="301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01494" y="5524889"/>
            <a:ext cx="381358" cy="382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89995" y="5608909"/>
            <a:ext cx="499928" cy="362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44806"/>
              </p:ext>
            </p:extLst>
          </p:nvPr>
        </p:nvGraphicFramePr>
        <p:xfrm>
          <a:off x="8724271" y="281894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72609"/>
              </p:ext>
            </p:extLst>
          </p:nvPr>
        </p:nvGraphicFramePr>
        <p:xfrm>
          <a:off x="8724271" y="319202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8303271" y="5913073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9609" y="4705845"/>
            <a:ext cx="2741806" cy="32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200" b="1" dirty="0">
                <a:solidFill>
                  <a:schemeClr val="tx1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1, 2, 4, 5, 6, 7, 10}</a:t>
            </a:r>
            <a:endParaRPr lang="en-US" sz="22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35772"/>
              </p:ext>
            </p:extLst>
          </p:nvPr>
        </p:nvGraphicFramePr>
        <p:xfrm>
          <a:off x="8724271" y="354668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19873"/>
              </p:ext>
            </p:extLst>
          </p:nvPr>
        </p:nvGraphicFramePr>
        <p:xfrm>
          <a:off x="8724270" y="391014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E = {</a:t>
                      </a:r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1,2,4,5,6,7,10</a:t>
                      </a:r>
                      <a:r>
                        <a:rPr lang="en-US" sz="1700" b="1" dirty="0" smtClean="0"/>
                        <a:t>}</a:t>
                      </a:r>
                      <a:endParaRPr lang="en-US" sz="17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8448462" y="5907673"/>
            <a:ext cx="188056" cy="216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1412802" y="3976044"/>
            <a:ext cx="154439" cy="240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5770212" y="368328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52" grpId="0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  <p:bldP spid="7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NFA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602545" y="3057289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45" y="3057289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7831300" y="2206015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00" y="2206015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7831300" y="3784177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00" y="3784177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7122871" y="2510815"/>
            <a:ext cx="708429" cy="635748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2"/>
          </p:cNvCxnSpPr>
          <p:nvPr/>
        </p:nvCxnSpPr>
        <p:spPr>
          <a:xfrm>
            <a:off x="7122871" y="3577615"/>
            <a:ext cx="708429" cy="51136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5" idx="7"/>
          </p:cNvCxnSpPr>
          <p:nvPr/>
        </p:nvCxnSpPr>
        <p:spPr>
          <a:xfrm rot="5400000" flipH="1" flipV="1">
            <a:off x="8136100" y="2079763"/>
            <a:ext cx="12700" cy="431052"/>
          </a:xfrm>
          <a:prstGeom prst="curvedConnector3">
            <a:avLst>
              <a:gd name="adj1" fmla="val 5090449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7"/>
          <p:cNvSpPr txBox="1"/>
          <p:nvPr/>
        </p:nvSpPr>
        <p:spPr>
          <a:xfrm>
            <a:off x="7148614" y="24631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</a:t>
            </a:r>
          </a:p>
        </p:txBody>
      </p:sp>
      <p:sp>
        <p:nvSpPr>
          <p:cNvPr id="11" name="TextBox 38"/>
          <p:cNvSpPr txBox="1"/>
          <p:nvPr/>
        </p:nvSpPr>
        <p:spPr>
          <a:xfrm>
            <a:off x="7062864" y="3740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b</a:t>
            </a:r>
          </a:p>
        </p:txBody>
      </p:sp>
      <p:sp>
        <p:nvSpPr>
          <p:cNvPr id="12" name="TextBox 41"/>
          <p:cNvSpPr txBox="1"/>
          <p:nvPr/>
        </p:nvSpPr>
        <p:spPr>
          <a:xfrm>
            <a:off x="7991607" y="131387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92987" y="3382102"/>
            <a:ext cx="309558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 flipV="1">
            <a:off x="8143197" y="4072500"/>
            <a:ext cx="12700" cy="431052"/>
          </a:xfrm>
          <a:prstGeom prst="curvedConnector3">
            <a:avLst>
              <a:gd name="adj1" fmla="val 5090449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1"/>
          <p:cNvSpPr txBox="1"/>
          <p:nvPr/>
        </p:nvSpPr>
        <p:spPr>
          <a:xfrm>
            <a:off x="7994813" y="4916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b</a:t>
            </a:r>
            <a:endParaRPr lang="en-US" dirty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8136100" y="2822152"/>
            <a:ext cx="0" cy="962025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7"/>
          <p:cNvSpPr txBox="1"/>
          <p:nvPr/>
        </p:nvSpPr>
        <p:spPr>
          <a:xfrm>
            <a:off x="7859246" y="32269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9412473" y="2201252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73" y="2201252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9474379" y="3763467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379" y="3763467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9550579" y="383966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1" name="Straight Arrow Connector 20"/>
          <p:cNvCxnSpPr>
            <a:stCxn id="5" idx="7"/>
            <a:endCxn id="18" idx="1"/>
          </p:cNvCxnSpPr>
          <p:nvPr/>
        </p:nvCxnSpPr>
        <p:spPr>
          <a:xfrm flipV="1">
            <a:off x="8351626" y="2290526"/>
            <a:ext cx="1150121" cy="476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8376673" y="2639462"/>
            <a:ext cx="1150121" cy="476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41"/>
          <p:cNvSpPr txBox="1"/>
          <p:nvPr/>
        </p:nvSpPr>
        <p:spPr>
          <a:xfrm>
            <a:off x="8776361" y="19072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b</a:t>
            </a:r>
            <a:endParaRPr lang="en-US" dirty="0">
              <a:latin typeface="+mj-lt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8843471" y="26033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9745821" y="2818011"/>
            <a:ext cx="0" cy="962025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1"/>
          <p:cNvSpPr txBox="1"/>
          <p:nvPr/>
        </p:nvSpPr>
        <p:spPr>
          <a:xfrm>
            <a:off x="9717273" y="3195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b</a:t>
            </a:r>
            <a:endParaRPr lang="en-US" dirty="0"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414403" y="4109532"/>
            <a:ext cx="1087344" cy="5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1"/>
          <p:cNvSpPr txBox="1"/>
          <p:nvPr/>
        </p:nvSpPr>
        <p:spPr>
          <a:xfrm>
            <a:off x="8783796" y="4109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b</a:t>
            </a:r>
            <a:endParaRPr lang="en-US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367668" y="2742383"/>
            <a:ext cx="1212027" cy="112640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1"/>
          <p:cNvSpPr txBox="1"/>
          <p:nvPr/>
        </p:nvSpPr>
        <p:spPr>
          <a:xfrm>
            <a:off x="8735546" y="31987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52407" y="4525594"/>
            <a:ext cx="1936294" cy="43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E47A1"/>
                </a:solidFill>
                <a:latin typeface="+mj-lt"/>
              </a:rPr>
              <a:t>Transition Table</a:t>
            </a:r>
            <a:endParaRPr lang="en-US" sz="20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59843" y="5195909"/>
            <a:ext cx="2523418" cy="43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E47A1"/>
                </a:solidFill>
                <a:latin typeface="+mj-lt"/>
              </a:rPr>
              <a:t>DFA</a:t>
            </a:r>
            <a:endParaRPr lang="en-US" sz="2000" b="1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08636" y="5094425"/>
            <a:ext cx="3801565" cy="114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</a:rPr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Accepting state in NFA is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10 is element of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 So, E is acceptance state in DFA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47133"/>
              </p:ext>
            </p:extLst>
          </p:nvPr>
        </p:nvGraphicFramePr>
        <p:xfrm>
          <a:off x="673808" y="2224917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85645"/>
              </p:ext>
            </p:extLst>
          </p:nvPr>
        </p:nvGraphicFramePr>
        <p:xfrm>
          <a:off x="673809" y="264785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A = {0,1,2,4,7}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69732"/>
              </p:ext>
            </p:extLst>
          </p:nvPr>
        </p:nvGraphicFramePr>
        <p:xfrm>
          <a:off x="673809" y="301361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 = {1,2,3,4,6,7,8}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20009"/>
              </p:ext>
            </p:extLst>
          </p:nvPr>
        </p:nvGraphicFramePr>
        <p:xfrm>
          <a:off x="673809" y="3386696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C = {1,2,4,5,6,7}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68361"/>
              </p:ext>
            </p:extLst>
          </p:nvPr>
        </p:nvGraphicFramePr>
        <p:xfrm>
          <a:off x="673808" y="374521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D = {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b="0" dirty="0" smtClean="0"/>
                        <a:t>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E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53481"/>
              </p:ext>
            </p:extLst>
          </p:nvPr>
        </p:nvGraphicFramePr>
        <p:xfrm>
          <a:off x="673808" y="410719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 smtClean="0"/>
                        <a:t>E = {</a:t>
                      </a:r>
                      <a:r>
                        <a:rPr lang="en-US" sz="17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</a:t>
                      </a:r>
                      <a:r>
                        <a:rPr lang="en-US" sz="17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700" b="0" dirty="0" smtClean="0"/>
                        <a:t>}</a:t>
                      </a:r>
                      <a:endParaRPr lang="en-US" sz="17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  <p:bldP spid="12" grpId="0"/>
      <p:bldP spid="15" grpId="0"/>
      <p:bldP spid="17" grpId="0"/>
      <p:bldP spid="18" grpId="0" animBg="1"/>
      <p:bldP spid="19" grpId="0" animBg="1"/>
      <p:bldP spid="20" grpId="0" animBg="1"/>
      <p:bldP spid="23" grpId="0"/>
      <p:bldP spid="24" grpId="0"/>
      <p:bldP spid="26" grpId="0"/>
      <p:bldP spid="28" grpId="0"/>
      <p:bldP spid="30" grpId="0"/>
      <p:bldP spid="3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following regular expression to DFA using subset construction method: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)*a(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)*ab*a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lnSpc>
                    <a:spcPct val="114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Construct an initial 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of the set of states with two groups: the accepting 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the non-accepting 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57200" lvl="0" indent="-457200">
                  <a:lnSpc>
                    <a:spcPct val="114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Apply the repartition procedure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to construct a new 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57200" lvl="0" indent="-457200">
                  <a:lnSpc>
                    <a:spcPct val="114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continue with step (4). Otherwise, repeat step (2)   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dirty="0" err="1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defTabSz="600075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for</a:t>
                </a:r>
                <a:r>
                  <a:rPr lang="en-US" dirty="0"/>
                  <a:t> each group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 begin </a:t>
                </a:r>
              </a:p>
              <a:p>
                <a:pPr marL="0" indent="0" defTabSz="70485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	partition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into subgroups such that two 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 defTabSz="642938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		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are in the same subgroup if and only if for all </a:t>
                </a:r>
              </a:p>
              <a:p>
                <a:pPr marL="0" indent="0" defTabSz="198438">
                  <a:lnSpc>
                    <a:spcPct val="114000"/>
                  </a:lnSpc>
                  <a:spcBef>
                    <a:spcPts val="0"/>
                  </a:spcBef>
                  <a:buNone/>
                  <a:tabLst>
                    <a:tab pos="2057400" algn="l"/>
                  </a:tabLst>
                </a:pPr>
                <a:r>
                  <a:rPr lang="en-US" dirty="0"/>
                  <a:t>				input symbols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have transitions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 defTabSz="657225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		to states in the same group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defTabSz="70485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	replace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dirty="0"/>
                  <a:t> by the set of all subgroups formed.</a:t>
                </a:r>
              </a:p>
              <a:p>
                <a:pPr marL="1200150" indent="0" defTabSz="70485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end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654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2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4"/>
                </a:pPr>
                <a:r>
                  <a:rPr lang="en-US" dirty="0" smtClean="0"/>
                  <a:t>Choose </a:t>
                </a:r>
                <a:r>
                  <a:rPr lang="en-US" dirty="0"/>
                  <a:t>one state in each group of the 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𝑓𝑖𝑛𝑎𝑙</m:t>
                    </m:r>
                  </m:oMath>
                </a14:m>
                <a:r>
                  <a:rPr lang="en-US" dirty="0"/>
                  <a:t> as the representative for that group. The representatives will be the states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Let s be a representative state, and suppose on input a there is a transition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be the representative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s group.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has a transition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Let the start state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representative of the group containing start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and let the accepting states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representatives that are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57200" indent="-457200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4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has a dead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then remove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Also remove any state not reachable from the start state.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654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6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969345"/>
            <a:ext cx="5920221" cy="1484663"/>
          </a:xfrm>
        </p:spPr>
        <p:txBody>
          <a:bodyPr/>
          <a:lstStyle/>
          <a:p>
            <a:r>
              <a:rPr lang="en-US" dirty="0"/>
              <a:t>Now no more splitting is possible.</a:t>
            </a:r>
          </a:p>
          <a:p>
            <a:r>
              <a:rPr lang="en-US" dirty="0"/>
              <a:t>If we chose A as the representative for group (AC), then we obtain reduced transition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1695"/>
              </p:ext>
            </p:extLst>
          </p:nvPr>
        </p:nvGraphicFramePr>
        <p:xfrm>
          <a:off x="7312486" y="1482516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4277"/>
              </p:ext>
            </p:extLst>
          </p:nvPr>
        </p:nvGraphicFramePr>
        <p:xfrm>
          <a:off x="7312487" y="1848276"/>
          <a:ext cx="234790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3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56240"/>
              </p:ext>
            </p:extLst>
          </p:nvPr>
        </p:nvGraphicFramePr>
        <p:xfrm>
          <a:off x="7312486" y="2221355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71938"/>
              </p:ext>
            </p:extLst>
          </p:nvPr>
        </p:nvGraphicFramePr>
        <p:xfrm>
          <a:off x="7312486" y="2588198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E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69401"/>
              </p:ext>
            </p:extLst>
          </p:nvPr>
        </p:nvGraphicFramePr>
        <p:xfrm>
          <a:off x="7312486" y="2953958"/>
          <a:ext cx="234211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6712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/>
                        <a:t>E </a:t>
                      </a:r>
                      <a:endParaRPr lang="en-US" sz="17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14162"/>
              </p:ext>
            </p:extLst>
          </p:nvPr>
        </p:nvGraphicFramePr>
        <p:xfrm>
          <a:off x="7312485" y="1113097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67000" y="1295977"/>
                <a:ext cx="1524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95977"/>
                <a:ext cx="1524000" cy="381000"/>
              </a:xfrm>
              <a:prstGeom prst="rect">
                <a:avLst/>
              </a:prstGeom>
              <a:blipFill rotWithShape="0">
                <a:blip r:embed="rId2"/>
                <a:stretch>
                  <a:fillRect l="-6800" r="-2800" b="-209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00" y="1947285"/>
                <a:ext cx="2876550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Nonaccepting States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47285"/>
                <a:ext cx="2876550" cy="822710"/>
              </a:xfrm>
              <a:prstGeom prst="rect">
                <a:avLst/>
              </a:prstGeom>
              <a:blipFill rotWithShape="0">
                <a:blip r:embed="rId3"/>
                <a:stretch>
                  <a:fillRect b="-1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52770" y="1947285"/>
                <a:ext cx="2876550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Accepting States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770" y="1947285"/>
                <a:ext cx="2876550" cy="822710"/>
              </a:xfrm>
              <a:prstGeom prst="rect">
                <a:avLst/>
              </a:prstGeom>
              <a:blipFill rotWithShape="0">
                <a:blip r:embed="rId4"/>
                <a:stretch>
                  <a:fillRect b="-1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2667000" y="1676977"/>
            <a:ext cx="742950" cy="354179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95662" y="1677906"/>
            <a:ext cx="781050" cy="39611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4672" y="2905644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2" y="2905644"/>
                <a:ext cx="1766896" cy="8227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42906" y="2919932"/>
                <a:ext cx="695317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06" y="2919932"/>
                <a:ext cx="695317" cy="8227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1368618" y="2721064"/>
            <a:ext cx="742950" cy="354179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97280" y="2721993"/>
            <a:ext cx="781050" cy="39611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5145" y="3527869"/>
            <a:ext cx="742950" cy="354179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23807" y="3528798"/>
            <a:ext cx="781050" cy="39611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98140" y="3699388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40" y="3699388"/>
                <a:ext cx="1766896" cy="8227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20033"/>
              </p:ext>
            </p:extLst>
          </p:nvPr>
        </p:nvGraphicFramePr>
        <p:xfrm>
          <a:off x="7314986" y="4183238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20509"/>
              </p:ext>
            </p:extLst>
          </p:nvPr>
        </p:nvGraphicFramePr>
        <p:xfrm>
          <a:off x="7314987" y="4548998"/>
          <a:ext cx="234790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3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98334"/>
              </p:ext>
            </p:extLst>
          </p:nvPr>
        </p:nvGraphicFramePr>
        <p:xfrm>
          <a:off x="7320777" y="4915740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E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00730"/>
              </p:ext>
            </p:extLst>
          </p:nvPr>
        </p:nvGraphicFramePr>
        <p:xfrm>
          <a:off x="7323673" y="5282482"/>
          <a:ext cx="234211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6712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/>
                        <a:t>E </a:t>
                      </a:r>
                      <a:endParaRPr lang="en-US" sz="17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72030"/>
              </p:ext>
            </p:extLst>
          </p:nvPr>
        </p:nvGraphicFramePr>
        <p:xfrm>
          <a:off x="7314985" y="3813819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542230" y="564324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Optimized Transition Table</a:t>
            </a:r>
            <a:endParaRPr lang="en-US" b="1" dirty="0">
              <a:solidFill>
                <a:srgbClr val="0E47A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861202" y="3598933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-331163" y="3699388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1163" y="3699388"/>
                <a:ext cx="1766896" cy="8227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21" grpId="0"/>
      <p:bldP spid="2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to compute </a:t>
            </a:r>
            <a:r>
              <a:rPr lang="en-US" altLang="zh-TW" dirty="0" err="1"/>
              <a:t>nullable</a:t>
            </a:r>
            <a:r>
              <a:rPr lang="en-US" altLang="zh-TW" dirty="0"/>
              <a:t>, </a:t>
            </a:r>
            <a:r>
              <a:rPr lang="en-US" altLang="zh-TW" dirty="0" err="1" smtClean="0"/>
              <a:t>firstpos</a:t>
            </a:r>
            <a:r>
              <a:rPr lang="en-US" altLang="zh-TW" dirty="0" smtClean="0"/>
              <a:t>, </a:t>
            </a:r>
            <a:r>
              <a:rPr lang="en-US" altLang="zh-TW" dirty="0" err="1"/>
              <a:t>lastpos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:r>
                  <a:rPr lang="en-US" altLang="zh-TW" sz="2600" dirty="0">
                    <a:solidFill>
                      <a:srgbClr val="0E47A1"/>
                    </a:solidFill>
                  </a:rPr>
                  <a:t>nullable(n)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TW" sz="2200" dirty="0"/>
                  <a:t>The </a:t>
                </a:r>
                <a:r>
                  <a:rPr lang="en-US" altLang="zh-TW" sz="2200" dirty="0" err="1"/>
                  <a:t>subtree</a:t>
                </a:r>
                <a:r>
                  <a:rPr lang="en-US" altLang="zh-TW" sz="2200" dirty="0"/>
                  <a:t> at node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200" dirty="0"/>
                  <a:t> generates languages including the empty string.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zh-TW" sz="2600" dirty="0" err="1">
                    <a:solidFill>
                      <a:srgbClr val="0E47A1"/>
                    </a:solidFill>
                  </a:rPr>
                  <a:t>firstpos</a:t>
                </a:r>
                <a:r>
                  <a:rPr lang="en-US" altLang="zh-TW" sz="2600" dirty="0">
                    <a:solidFill>
                      <a:srgbClr val="0E47A1"/>
                    </a:solidFill>
                  </a:rPr>
                  <a:t>(n)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TW" sz="2200" dirty="0"/>
                  <a:t>The set of positions that can match the first symbol of a string generated by the </a:t>
                </a:r>
                <a:r>
                  <a:rPr lang="en-US" altLang="zh-TW" sz="2200" dirty="0" err="1"/>
                  <a:t>subtree</a:t>
                </a:r>
                <a:r>
                  <a:rPr lang="en-US" altLang="zh-TW" sz="2200" dirty="0"/>
                  <a:t> at node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200" dirty="0"/>
              </a:p>
              <a:p>
                <a:pPr>
                  <a:lnSpc>
                    <a:spcPct val="114000"/>
                  </a:lnSpc>
                </a:pPr>
                <a:r>
                  <a:rPr lang="en-US" altLang="zh-TW" sz="2600" dirty="0" err="1">
                    <a:solidFill>
                      <a:srgbClr val="0E47A1"/>
                    </a:solidFill>
                  </a:rPr>
                  <a:t>lastpos</a:t>
                </a:r>
                <a:r>
                  <a:rPr lang="en-US" altLang="zh-TW" sz="2600" dirty="0">
                    <a:solidFill>
                      <a:srgbClr val="0E47A1"/>
                    </a:solidFill>
                  </a:rPr>
                  <a:t>(n)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TW" sz="2200" dirty="0"/>
                  <a:t>The set of positions that can match the last symbol of a string generated be the </a:t>
                </a:r>
                <a:r>
                  <a:rPr lang="en-US" altLang="zh-TW" sz="2200" dirty="0" err="1"/>
                  <a:t>subtree</a:t>
                </a:r>
                <a:r>
                  <a:rPr lang="en-US" altLang="zh-TW" sz="2200" dirty="0"/>
                  <a:t> at node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200" dirty="0"/>
              </a:p>
              <a:p>
                <a:pPr>
                  <a:lnSpc>
                    <a:spcPct val="114000"/>
                  </a:lnSpc>
                </a:pPr>
                <a:r>
                  <a:rPr lang="en-US" altLang="zh-TW" sz="2600" dirty="0" err="1">
                    <a:solidFill>
                      <a:srgbClr val="0E47A1"/>
                    </a:solidFill>
                  </a:rPr>
                  <a:t>followpos</a:t>
                </a:r>
                <a:r>
                  <a:rPr lang="en-US" altLang="zh-TW" sz="2600" dirty="0">
                    <a:solidFill>
                      <a:srgbClr val="0E47A1"/>
                    </a:solidFill>
                  </a:rPr>
                  <a:t>(</a:t>
                </a:r>
                <a:r>
                  <a:rPr lang="en-US" altLang="zh-TW" sz="2600" dirty="0" err="1">
                    <a:solidFill>
                      <a:srgbClr val="0E47A1"/>
                    </a:solidFill>
                  </a:rPr>
                  <a:t>i</a:t>
                </a:r>
                <a:r>
                  <a:rPr lang="en-US" altLang="zh-TW" sz="2600" dirty="0">
                    <a:solidFill>
                      <a:srgbClr val="0E47A1"/>
                    </a:solidFill>
                  </a:rPr>
                  <a:t>)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TW" sz="2200" dirty="0"/>
                  <a:t> The set of positions that can follow position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200" dirty="0"/>
                  <a:t> in the tree.</a:t>
                </a:r>
                <a:endParaRPr lang="en-US" altLang="zh-TW" sz="22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0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Token, Pattern &amp; Lexemes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63444"/>
            <a:ext cx="5499599" cy="5590565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en-US" b="1" dirty="0">
              <a:solidFill>
                <a:srgbClr val="0E47A1"/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Sequence of character having a collective meaning is known as </a:t>
            </a:r>
            <a:r>
              <a:rPr lang="en-US" b="1" dirty="0"/>
              <a:t>token</a:t>
            </a:r>
            <a:r>
              <a:rPr lang="en-US" dirty="0"/>
              <a:t>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Categories of Tokens:</a:t>
            </a:r>
          </a:p>
          <a:p>
            <a:pPr marL="1257300" defTabSz="57150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Identifier</a:t>
            </a:r>
          </a:p>
          <a:p>
            <a:pPr marL="1257300" defTabSz="57150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Keyword</a:t>
            </a:r>
          </a:p>
          <a:p>
            <a:pPr marL="1257300" defTabSz="57150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Operator</a:t>
            </a:r>
          </a:p>
          <a:p>
            <a:pPr marL="1257300" defTabSz="57150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Special symbol</a:t>
            </a:r>
          </a:p>
          <a:p>
            <a:pPr marL="1257300" defTabSz="57150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Constant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315412" y="863444"/>
            <a:ext cx="5499599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4000"/>
              </a:lnSpc>
              <a:buNone/>
            </a:pPr>
            <a:endParaRPr lang="en-US" sz="2400" dirty="0" smtClean="0"/>
          </a:p>
          <a:p>
            <a:pPr marL="0" lvl="1" indent="0">
              <a:lnSpc>
                <a:spcPct val="114000"/>
              </a:lnSpc>
              <a:buNone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C00000"/>
                </a:solidFill>
              </a:rPr>
              <a:t>set of rules </a:t>
            </a:r>
            <a:r>
              <a:rPr lang="en-US" sz="2400" dirty="0"/>
              <a:t>called </a:t>
            </a:r>
            <a:r>
              <a:rPr lang="en-US" sz="2400" b="1" dirty="0"/>
              <a:t>pattern</a:t>
            </a:r>
            <a:r>
              <a:rPr lang="en-US" sz="2400" i="1" dirty="0"/>
              <a:t> </a:t>
            </a:r>
            <a:r>
              <a:rPr lang="en-US" sz="2400" dirty="0"/>
              <a:t>associated with a token.</a:t>
            </a:r>
            <a:r>
              <a:rPr lang="en-US" altLang="zh-TW" sz="2400" dirty="0"/>
              <a:t> </a:t>
            </a:r>
          </a:p>
          <a:p>
            <a:pPr marL="0" lvl="1" indent="0">
              <a:lnSpc>
                <a:spcPct val="114000"/>
              </a:lnSpc>
              <a:buNone/>
            </a:pPr>
            <a:r>
              <a:rPr lang="en-US" altLang="zh-TW" sz="2400" dirty="0"/>
              <a:t>Example: </a:t>
            </a:r>
            <a:r>
              <a:rPr lang="en-US" altLang="zh-TW" sz="2400" dirty="0">
                <a:latin typeface="Times New Roman" panose="02020603050405020304" pitchFamily="18" charset="0"/>
              </a:rPr>
              <a:t>“</a:t>
            </a:r>
            <a:r>
              <a:rPr lang="en-US" altLang="zh-TW" sz="2400" i="1" dirty="0">
                <a:latin typeface="Times New Roman" panose="02020603050405020304" pitchFamily="18" charset="0"/>
              </a:rPr>
              <a:t>non-empty sequence of digits</a:t>
            </a:r>
            <a:r>
              <a:rPr lang="en-US" altLang="zh-TW" sz="2400" dirty="0">
                <a:latin typeface="Times New Roman" panose="02020603050405020304" pitchFamily="18" charset="0"/>
              </a:rPr>
              <a:t>”,  “</a:t>
            </a:r>
            <a:r>
              <a:rPr lang="en-US" altLang="zh-TW" sz="2400" i="1" dirty="0">
                <a:latin typeface="Times New Roman" panose="02020603050405020304" pitchFamily="18" charset="0"/>
              </a:rPr>
              <a:t>letter followed by letters and digits”</a:t>
            </a:r>
            <a:r>
              <a:rPr lang="en-US" altLang="zh-TW" sz="2400" dirty="0"/>
              <a:t> </a:t>
            </a:r>
          </a:p>
          <a:p>
            <a:pPr marL="0" indent="0">
              <a:lnSpc>
                <a:spcPct val="114000"/>
              </a:lnSpc>
              <a:buNone/>
            </a:pPr>
            <a:endParaRPr lang="en-US" dirty="0" smtClean="0"/>
          </a:p>
          <a:p>
            <a:pPr marL="0" indent="0">
              <a:lnSpc>
                <a:spcPct val="114000"/>
              </a:lnSpc>
              <a:buNone/>
            </a:pPr>
            <a:endParaRPr lang="en-US" dirty="0"/>
          </a:p>
          <a:p>
            <a:pPr marL="0" indent="0">
              <a:lnSpc>
                <a:spcPct val="114000"/>
              </a:lnSpc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C00000"/>
                </a:solidFill>
              </a:rPr>
              <a:t>sequence of character </a:t>
            </a:r>
            <a:r>
              <a:rPr lang="en-US" dirty="0"/>
              <a:t>in a source program </a:t>
            </a:r>
            <a:r>
              <a:rPr lang="en-US" dirty="0">
                <a:solidFill>
                  <a:srgbClr val="C00000"/>
                </a:solidFill>
              </a:rPr>
              <a:t>matched with a pattern </a:t>
            </a:r>
            <a:r>
              <a:rPr lang="en-US" dirty="0"/>
              <a:t>for a </a:t>
            </a:r>
            <a:r>
              <a:rPr lang="en-US" dirty="0">
                <a:solidFill>
                  <a:srgbClr val="C00000"/>
                </a:solidFill>
              </a:rPr>
              <a:t>token</a:t>
            </a:r>
            <a:r>
              <a:rPr lang="en-US" dirty="0"/>
              <a:t> is called lexeme.</a:t>
            </a:r>
          </a:p>
          <a:p>
            <a:pPr marL="0" lvl="1" indent="0">
              <a:lnSpc>
                <a:spcPct val="114000"/>
              </a:lnSpc>
              <a:buNone/>
            </a:pPr>
            <a:r>
              <a:rPr lang="en-US" altLang="zh-TW" sz="2400" dirty="0"/>
              <a:t>Example:  Rate,  DIET, </a:t>
            </a:r>
            <a:r>
              <a:rPr lang="en-US" sz="2400" dirty="0"/>
              <a:t>count, Flag</a:t>
            </a:r>
            <a:endParaRPr lang="en-US" altLang="zh-TW" sz="2400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7930" y="1371616"/>
            <a:ext cx="557784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5951" y="90859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Token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260378" y="1312796"/>
            <a:ext cx="576072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52357" y="84977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Pattern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260378" y="4122255"/>
            <a:ext cx="576072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68399" y="3659232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Lexemes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7916" y="5662863"/>
            <a:ext cx="2871537" cy="385011"/>
          </a:xfrm>
          <a:prstGeom prst="rect">
            <a:avLst/>
          </a:prstGeom>
          <a:solidFill>
            <a:srgbClr val="0E47A1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8849034" y="5196488"/>
            <a:ext cx="583408" cy="349342"/>
          </a:xfrm>
          <a:prstGeom prst="curvedConnector3">
            <a:avLst>
              <a:gd name="adj1" fmla="val 27959"/>
            </a:avLst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8097541" y="3744553"/>
            <a:ext cx="1645306" cy="4410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2812658" y="2871989"/>
            <a:ext cx="3502754" cy="270456"/>
          </a:xfrm>
          <a:prstGeom prst="curvedConnector3">
            <a:avLst>
              <a:gd name="adj1" fmla="val 41176"/>
            </a:avLst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to compute </a:t>
            </a:r>
            <a:r>
              <a:rPr lang="en-US" altLang="zh-TW" dirty="0" err="1"/>
              <a:t>nullable</a:t>
            </a:r>
            <a:r>
              <a:rPr lang="en-US" altLang="zh-TW" dirty="0"/>
              <a:t>, </a:t>
            </a:r>
            <a:r>
              <a:rPr lang="en-US" altLang="zh-TW" dirty="0" err="1"/>
              <a:t>firstpos</a:t>
            </a:r>
            <a:r>
              <a:rPr lang="en-US" altLang="zh-TW" dirty="0"/>
              <a:t>, </a:t>
            </a:r>
            <a:r>
              <a:rPr lang="en-US" altLang="zh-TW" dirty="0" err="1"/>
              <a:t>lastpos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54769" y="1062789"/>
          <a:ext cx="8458200" cy="3962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/>
                <a:gridCol w="1957916"/>
                <a:gridCol w="2271182"/>
                <a:gridCol w="2114552"/>
              </a:tblGrid>
              <a:tr h="28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Node n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(n)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(n)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(n)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54769" y="1455231"/>
              <a:ext cx="8458200" cy="3962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/>
                    <a:gridCol w="1957916"/>
                    <a:gridCol w="2271182"/>
                    <a:gridCol w="2114552"/>
                  </a:tblGrid>
                  <a:tr h="2838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A leaf labeled by</a:t>
                          </a: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20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  <a:sym typeface="Symbol" pitchFamily="18" charset="2"/>
                                </a:rPr>
                                <m:t></m:t>
                              </m:r>
                            </m:oMath>
                          </a14:m>
                          <a:endParaRPr kumimoji="1" lang="en-US" altLang="zh-TW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  <a:sym typeface="Symbol" pitchFamily="18" charset="2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true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kern="1200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482415"/>
                  </p:ext>
                </p:extLst>
              </p:nvPr>
            </p:nvGraphicFramePr>
            <p:xfrm>
              <a:off x="1054769" y="1455231"/>
              <a:ext cx="8458200" cy="3962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/>
                    <a:gridCol w="1957916"/>
                    <a:gridCol w="2271182"/>
                    <a:gridCol w="2114552"/>
                  </a:tblGrid>
                  <a:tr h="396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2"/>
                          <a:stretch>
                            <a:fillRect l="-576" t="-6061" r="-300576" b="-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true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2"/>
                          <a:stretch>
                            <a:fillRect l="-179625" t="-6061" r="-93566" b="-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2"/>
                          <a:stretch>
                            <a:fillRect l="-300576" t="-6061" r="-576" b="-287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54769" y="1854352"/>
              <a:ext cx="8458200" cy="7010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/>
                    <a:gridCol w="1957916"/>
                    <a:gridCol w="2271182"/>
                    <a:gridCol w="2114552"/>
                  </a:tblGrid>
                  <a:tr h="2838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A leaf with position</a:t>
                          </a: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2000" b="1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  <m:t>𝐢</m:t>
                              </m:r>
                            </m:oMath>
                          </a14:m>
                          <a:endParaRPr kumimoji="1" lang="en-US" altLang="zh-TW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false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{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TW" sz="2000" b="0" i="0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i</m:t>
                                </m:r>
                                <m:r>
                                  <a:rPr kumimoji="1" lang="en-US" altLang="zh-TW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{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TW" sz="2000" b="0" i="0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i</m:t>
                                </m:r>
                                <m:r>
                                  <a:rPr kumimoji="1" lang="en-US" altLang="zh-TW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190217"/>
                  </p:ext>
                </p:extLst>
              </p:nvPr>
            </p:nvGraphicFramePr>
            <p:xfrm>
              <a:off x="1054769" y="1854352"/>
              <a:ext cx="8458200" cy="7010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/>
                    <a:gridCol w="1957916"/>
                    <a:gridCol w="2271182"/>
                    <a:gridCol w="2114552"/>
                  </a:tblGrid>
                  <a:tr h="70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3"/>
                          <a:stretch>
                            <a:fillRect l="-576" t="-3448" r="-300576" b="-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false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3"/>
                          <a:stretch>
                            <a:fillRect l="-179625" t="-3448" r="-93566" b="-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3"/>
                          <a:stretch>
                            <a:fillRect l="-300576" t="-3448" r="-576" b="-155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54769" y="2555398"/>
          <a:ext cx="8458200" cy="13411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/>
                <a:gridCol w="1957916"/>
                <a:gridCol w="2271182"/>
                <a:gridCol w="2114552"/>
              </a:tblGrid>
              <a:tr h="1341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or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54769" y="3895109"/>
          <a:ext cx="8458200" cy="137160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/>
                <a:gridCol w="1957916"/>
                <a:gridCol w="2271182"/>
                <a:gridCol w="2114552"/>
              </a:tblGrid>
              <a:tr h="1341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and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if 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else 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if 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)) 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then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else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54769" y="5266715"/>
          <a:ext cx="8458200" cy="10951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/>
                <a:gridCol w="1957916"/>
                <a:gridCol w="2271182"/>
                <a:gridCol w="2114552"/>
              </a:tblGrid>
              <a:tr h="1095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true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1898795" y="2794862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95" y="2794862"/>
                <a:ext cx="552716" cy="396326"/>
              </a:xfrm>
              <a:prstGeom prst="ellipse">
                <a:avLst/>
              </a:prstGeom>
              <a:blipFill rotWithShape="0">
                <a:blip r:embed="rId4"/>
                <a:stretch>
                  <a:fillRect b="-89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38"/>
          <p:cNvSpPr txBox="1"/>
          <p:nvPr/>
        </p:nvSpPr>
        <p:spPr>
          <a:xfrm>
            <a:off x="1599893" y="2750959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+mj-lt"/>
              </a:rPr>
              <a:t>n</a:t>
            </a:r>
          </a:p>
        </p:txBody>
      </p:sp>
      <p:sp>
        <p:nvSpPr>
          <p:cNvPr id="12" name="Oval 11"/>
          <p:cNvSpPr/>
          <p:nvPr/>
        </p:nvSpPr>
        <p:spPr>
          <a:xfrm>
            <a:off x="1370387" y="3355076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 smtClean="0">
                <a:latin typeface="+mj-lt"/>
              </a:rPr>
              <a:t>c</a:t>
            </a:r>
            <a:r>
              <a:rPr lang="en-US" b="0" i="1" baseline="-25000" dirty="0" smtClean="0">
                <a:latin typeface="+mj-lt"/>
              </a:rPr>
              <a:t>1</a:t>
            </a:r>
            <a:endParaRPr lang="en-US" i="1" baseline="-25000" dirty="0">
              <a:latin typeface="+mj-lt"/>
            </a:endParaRPr>
          </a:p>
        </p:txBody>
      </p:sp>
      <p:cxnSp>
        <p:nvCxnSpPr>
          <p:cNvPr id="13" name="Straight Connector 12"/>
          <p:cNvCxnSpPr>
            <a:stCxn id="10" idx="5"/>
            <a:endCxn id="15" idx="0"/>
          </p:cNvCxnSpPr>
          <p:nvPr/>
        </p:nvCxnSpPr>
        <p:spPr>
          <a:xfrm>
            <a:off x="2370568" y="3133147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12" idx="0"/>
          </p:cNvCxnSpPr>
          <p:nvPr/>
        </p:nvCxnSpPr>
        <p:spPr>
          <a:xfrm flipH="1">
            <a:off x="1638387" y="3133147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37007" y="3385796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 smtClean="0">
                <a:latin typeface="+mj-lt"/>
              </a:rPr>
              <a:t>c</a:t>
            </a:r>
            <a:r>
              <a:rPr lang="en-US" i="1" baseline="-25000" dirty="0">
                <a:latin typeface="+mj-lt"/>
              </a:rPr>
              <a:t>2</a:t>
            </a:r>
          </a:p>
        </p:txBody>
      </p:sp>
      <p:sp>
        <p:nvSpPr>
          <p:cNvPr id="16" name="TextBox 38"/>
          <p:cNvSpPr txBox="1"/>
          <p:nvPr/>
        </p:nvSpPr>
        <p:spPr>
          <a:xfrm>
            <a:off x="1632373" y="405759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+mj-lt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1991724" y="5321410"/>
                <a:ext cx="498464" cy="40372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24" y="5321410"/>
                <a:ext cx="498464" cy="40372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38"/>
          <p:cNvSpPr txBox="1"/>
          <p:nvPr/>
        </p:nvSpPr>
        <p:spPr>
          <a:xfrm>
            <a:off x="1639419" y="5361223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+mj-lt"/>
              </a:rPr>
              <a:t>n</a:t>
            </a:r>
          </a:p>
        </p:txBody>
      </p:sp>
      <p:cxnSp>
        <p:nvCxnSpPr>
          <p:cNvPr id="19" name="Straight Connector 18"/>
          <p:cNvCxnSpPr>
            <a:stCxn id="17" idx="4"/>
          </p:cNvCxnSpPr>
          <p:nvPr/>
        </p:nvCxnSpPr>
        <p:spPr>
          <a:xfrm>
            <a:off x="2240956" y="5725130"/>
            <a:ext cx="1528" cy="19746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1946267" y="4086510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200" b="1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267" y="4086510"/>
                <a:ext cx="552716" cy="396326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1417859" y="4646724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i="1" baseline="-250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i="1" baseline="-25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20" idx="5"/>
            <a:endCxn id="24" idx="0"/>
          </p:cNvCxnSpPr>
          <p:nvPr/>
        </p:nvCxnSpPr>
        <p:spPr>
          <a:xfrm>
            <a:off x="2418040" y="4424795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1" idx="0"/>
          </p:cNvCxnSpPr>
          <p:nvPr/>
        </p:nvCxnSpPr>
        <p:spPr>
          <a:xfrm flipH="1">
            <a:off x="1685859" y="4424795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84479" y="4677444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i="1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1986797" y="5924379"/>
            <a:ext cx="536000" cy="374705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i="1" baseline="-250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i="1" baseline="-25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28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5" grpId="0" animBg="1"/>
      <p:bldP spid="16" grpId="0"/>
      <p:bldP spid="17" grpId="0" animBg="1"/>
      <p:bldP spid="18" grpId="0"/>
      <p:bldP spid="20" grpId="0" animBg="1"/>
      <p:bldP spid="21" grpId="0" animBg="1"/>
      <p:bldP spid="24" grpId="0" animBg="1"/>
      <p:bldP spid="2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compute </a:t>
            </a:r>
            <a:r>
              <a:rPr lang="en-US" dirty="0" err="1"/>
              <a:t>followpos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zh-TW" dirty="0"/>
              <a:t>If n is </a:t>
            </a:r>
            <a:r>
              <a:rPr lang="en-US" altLang="zh-TW" b="1" dirty="0"/>
              <a:t>concatenation</a:t>
            </a:r>
            <a:r>
              <a:rPr lang="en-US" altLang="zh-TW" dirty="0"/>
              <a:t> node with left child c1 and right child c2 and </a:t>
            </a:r>
            <a:r>
              <a:rPr lang="en-US" altLang="zh-TW" b="1" i="1" dirty="0" err="1"/>
              <a:t>i</a:t>
            </a:r>
            <a:r>
              <a:rPr lang="en-US" altLang="zh-TW" dirty="0"/>
              <a:t> is a position in </a:t>
            </a:r>
            <a:r>
              <a:rPr lang="en-US" altLang="zh-TW" dirty="0" err="1">
                <a:solidFill>
                  <a:srgbClr val="0E47A1"/>
                </a:solidFill>
              </a:rPr>
              <a:t>lastpos</a:t>
            </a:r>
            <a:r>
              <a:rPr lang="en-US" altLang="zh-TW" dirty="0">
                <a:solidFill>
                  <a:srgbClr val="0E47A1"/>
                </a:solidFill>
              </a:rPr>
              <a:t>(c1)</a:t>
            </a:r>
            <a:r>
              <a:rPr lang="en-US" altLang="zh-TW" dirty="0"/>
              <a:t>, then all position in </a:t>
            </a:r>
            <a:r>
              <a:rPr lang="en-US" altLang="zh-TW" dirty="0" err="1">
                <a:solidFill>
                  <a:srgbClr val="0E47A1"/>
                </a:solidFill>
              </a:rPr>
              <a:t>firstpos</a:t>
            </a:r>
            <a:r>
              <a:rPr lang="en-US" altLang="zh-TW" dirty="0">
                <a:solidFill>
                  <a:srgbClr val="0E47A1"/>
                </a:solidFill>
              </a:rPr>
              <a:t>(c2)</a:t>
            </a:r>
            <a:r>
              <a:rPr lang="en-US" altLang="zh-TW" dirty="0"/>
              <a:t> are in </a:t>
            </a:r>
            <a:r>
              <a:rPr lang="en-US" altLang="zh-TW" dirty="0" err="1">
                <a:solidFill>
                  <a:srgbClr val="C00000"/>
                </a:solidFill>
              </a:rPr>
              <a:t>followpos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en-US" altLang="zh-TW" dirty="0"/>
              <a:t>If n is </a:t>
            </a:r>
            <a:r>
              <a:rPr lang="en-US" altLang="zh-TW" b="1" dirty="0"/>
              <a:t>*</a:t>
            </a:r>
            <a:r>
              <a:rPr lang="en-US" altLang="zh-TW" dirty="0"/>
              <a:t> node and </a:t>
            </a:r>
            <a:r>
              <a:rPr lang="en-US" altLang="zh-TW" b="1" i="1" dirty="0" err="1"/>
              <a:t>i</a:t>
            </a:r>
            <a:r>
              <a:rPr lang="en-US" altLang="zh-TW" dirty="0"/>
              <a:t> is position in </a:t>
            </a:r>
            <a:r>
              <a:rPr lang="en-US" altLang="zh-TW" dirty="0" err="1">
                <a:solidFill>
                  <a:srgbClr val="0E47A1"/>
                </a:solidFill>
              </a:rPr>
              <a:t>lastpos</a:t>
            </a:r>
            <a:r>
              <a:rPr lang="en-US" altLang="zh-TW" dirty="0">
                <a:solidFill>
                  <a:srgbClr val="0E47A1"/>
                </a:solidFill>
              </a:rPr>
              <a:t>(n)</a:t>
            </a:r>
            <a:r>
              <a:rPr lang="en-US" altLang="zh-TW" dirty="0"/>
              <a:t>, then all position in </a:t>
            </a:r>
            <a:r>
              <a:rPr lang="en-US" altLang="zh-TW" dirty="0" err="1">
                <a:solidFill>
                  <a:srgbClr val="0E47A1"/>
                </a:solidFill>
              </a:rPr>
              <a:t>firstpos</a:t>
            </a:r>
            <a:r>
              <a:rPr lang="en-US" altLang="zh-TW" dirty="0">
                <a:solidFill>
                  <a:srgbClr val="0E47A1"/>
                </a:solidFill>
              </a:rPr>
              <a:t>(n)</a:t>
            </a:r>
            <a:r>
              <a:rPr lang="en-US" altLang="zh-TW" dirty="0"/>
              <a:t> are in </a:t>
            </a:r>
            <a:r>
              <a:rPr lang="en-US" altLang="zh-TW" dirty="0" err="1">
                <a:solidFill>
                  <a:srgbClr val="C00000"/>
                </a:solidFill>
              </a:rPr>
              <a:t>followpos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0"/>
          </p:cNvCxnSpPr>
          <p:nvPr/>
        </p:nvCxnSpPr>
        <p:spPr>
          <a:xfrm>
            <a:off x="1485900" y="5272142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5185" y="3705087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1045" y="588681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886814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38325" y="587062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870621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15879" y="2623916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hlinkClick r:id="" action="ppaction://noaction"/>
          </p:cNvPr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33400" y="11430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a|b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47776" y="1143000"/>
            <a:ext cx="3381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23992" y="1142999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abb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14683" y="38020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0200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62199" y="438295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382950"/>
                <a:ext cx="381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67138" y="328565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285655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394564" y="27424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42439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990776" y="1152554"/>
            <a:ext cx="3381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#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2557" y="1297813"/>
            <a:ext cx="376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2: </a:t>
            </a:r>
            <a:r>
              <a:rPr lang="en-US" sz="2400" dirty="0" err="1" smtClean="0"/>
              <a:t>Nullable</a:t>
            </a:r>
            <a:r>
              <a:rPr lang="en-US" sz="2400" dirty="0" smtClean="0"/>
              <a:t> node</a:t>
            </a:r>
          </a:p>
        </p:txBody>
      </p:sp>
      <p:sp>
        <p:nvSpPr>
          <p:cNvPr id="39" name="Oval 38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02919" y="784355"/>
            <a:ext cx="382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Construct Syntax Tree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15338" y="6160370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60418" y="6149948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65203" y="4645243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17687" y="4033285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69010" y="3553287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13218" y="3023515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1918" y="4882833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41325" y="3360104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69339" y="2815085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40793" y="2269929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34321" y="1789737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9268" y="4039367"/>
            <a:ext cx="774992" cy="3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True</a:t>
            </a:r>
            <a:endParaRPr lang="en-US" b="1" dirty="0">
              <a:solidFill>
                <a:srgbClr val="0E47A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522854" y="2674552"/>
                <a:ext cx="28392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</a:pPr>
                <a:r>
                  <a:rPr kumimoji="1" lang="en-US" altLang="zh-TW" dirty="0" smtClean="0">
                    <a:latin typeface="+mj-lt"/>
                  </a:rPr>
                  <a:t>A leaf with position</a:t>
                </a:r>
                <a:r>
                  <a:rPr kumimoji="1" lang="en-US" altLang="zh-TW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zh-TW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TW" b="1" dirty="0">
                        <a:ea typeface="新細明體" pitchFamily="18" charset="-120"/>
                      </a:rPr>
                      <m:t>false</m:t>
                    </m:r>
                  </m:oMath>
                </a14:m>
                <a:endParaRPr kumimoji="1" lang="en-US" altLang="zh-TW" b="1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54" y="2674552"/>
                <a:ext cx="2839239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288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6688305" y="3264981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305" y="3264981"/>
                <a:ext cx="552716" cy="396326"/>
              </a:xfrm>
              <a:prstGeom prst="ellipse">
                <a:avLst/>
              </a:prstGeom>
              <a:blipFill rotWithShape="0">
                <a:blip r:embed="rId17"/>
                <a:stretch>
                  <a:fillRect b="-89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38"/>
          <p:cNvSpPr txBox="1"/>
          <p:nvPr/>
        </p:nvSpPr>
        <p:spPr>
          <a:xfrm>
            <a:off x="6411158" y="3151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55" name="Oval 54"/>
          <p:cNvSpPr/>
          <p:nvPr/>
        </p:nvSpPr>
        <p:spPr>
          <a:xfrm>
            <a:off x="6159897" y="3825195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baseline="-250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baseline="-25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6" name="Straight Connector 55"/>
          <p:cNvCxnSpPr>
            <a:stCxn id="53" idx="5"/>
            <a:endCxn id="58" idx="0"/>
          </p:cNvCxnSpPr>
          <p:nvPr/>
        </p:nvCxnSpPr>
        <p:spPr>
          <a:xfrm>
            <a:off x="7160078" y="3603266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3"/>
            <a:endCxn id="55" idx="0"/>
          </p:cNvCxnSpPr>
          <p:nvPr/>
        </p:nvCxnSpPr>
        <p:spPr>
          <a:xfrm flipH="1">
            <a:off x="6427897" y="3603266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226517" y="3855915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68871" y="3282678"/>
            <a:ext cx="2473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dirty="0" err="1">
                <a:ea typeface="新細明體" pitchFamily="18" charset="-120"/>
              </a:rPr>
              <a:t>nullable</a:t>
            </a:r>
            <a:r>
              <a:rPr kumimoji="1" lang="en-US" altLang="zh-TW" dirty="0">
                <a:ea typeface="新細明體" pitchFamily="18" charset="-120"/>
              </a:rPr>
              <a:t>(c</a:t>
            </a:r>
            <a:r>
              <a:rPr kumimoji="1" lang="en-US" altLang="zh-TW" baseline="-25000" dirty="0">
                <a:ea typeface="新細明體" pitchFamily="18" charset="-120"/>
              </a:rPr>
              <a:t>1</a:t>
            </a:r>
            <a:r>
              <a:rPr kumimoji="1" lang="en-US" altLang="zh-TW" dirty="0">
                <a:ea typeface="新細明體" pitchFamily="18" charset="-120"/>
              </a:rPr>
              <a:t>)</a:t>
            </a:r>
            <a:br>
              <a:rPr kumimoji="1" lang="en-US" altLang="zh-TW" dirty="0">
                <a:ea typeface="新細明體" pitchFamily="18" charset="-120"/>
              </a:rPr>
            </a:br>
            <a:r>
              <a:rPr kumimoji="1" lang="en-US" altLang="zh-TW" b="1" dirty="0">
                <a:ea typeface="新細明體" pitchFamily="18" charset="-120"/>
              </a:rPr>
              <a:t>or</a:t>
            </a:r>
            <a:r>
              <a:rPr kumimoji="1" lang="en-US" altLang="zh-TW" dirty="0">
                <a:ea typeface="新細明體" pitchFamily="18" charset="-120"/>
              </a:rPr>
              <a:t/>
            </a:r>
            <a:br>
              <a:rPr kumimoji="1" lang="en-US" altLang="zh-TW" dirty="0">
                <a:ea typeface="新細明體" pitchFamily="18" charset="-120"/>
              </a:rPr>
            </a:br>
            <a:r>
              <a:rPr kumimoji="1" lang="en-US" altLang="zh-TW" dirty="0" err="1">
                <a:ea typeface="新細明體" pitchFamily="18" charset="-120"/>
              </a:rPr>
              <a:t>nullable</a:t>
            </a:r>
            <a:r>
              <a:rPr kumimoji="1" lang="en-US" altLang="zh-TW" dirty="0">
                <a:ea typeface="新細明體" pitchFamily="18" charset="-120"/>
              </a:rPr>
              <a:t>(c</a:t>
            </a:r>
            <a:r>
              <a:rPr kumimoji="1" lang="en-US" altLang="zh-TW" baseline="-25000" dirty="0">
                <a:ea typeface="新細明體" pitchFamily="18" charset="-120"/>
              </a:rPr>
              <a:t>2</a:t>
            </a:r>
            <a:r>
              <a:rPr kumimoji="1" lang="en-US" altLang="zh-TW" dirty="0">
                <a:ea typeface="新細明體" pitchFamily="18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6695897" y="4327932"/>
                <a:ext cx="498464" cy="40372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897" y="4327932"/>
                <a:ext cx="498464" cy="403720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38"/>
          <p:cNvSpPr txBox="1"/>
          <p:nvPr/>
        </p:nvSpPr>
        <p:spPr>
          <a:xfrm>
            <a:off x="6420331" y="4354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62" name="Straight Connector 61"/>
          <p:cNvCxnSpPr>
            <a:stCxn id="60" idx="4"/>
          </p:cNvCxnSpPr>
          <p:nvPr/>
        </p:nvCxnSpPr>
        <p:spPr>
          <a:xfrm>
            <a:off x="6945129" y="4731652"/>
            <a:ext cx="1528" cy="19746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690970" y="4930901"/>
            <a:ext cx="536000" cy="374705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baseline="-250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baseline="-2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74634" y="4633908"/>
            <a:ext cx="2262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b="1" dirty="0" smtClean="0">
                <a:ea typeface="新細明體" pitchFamily="18" charset="-120"/>
              </a:rPr>
              <a:t>true</a:t>
            </a:r>
            <a:r>
              <a:rPr kumimoji="1" lang="en-US" altLang="zh-TW" dirty="0" smtClean="0">
                <a:latin typeface="+mj-lt"/>
              </a:rPr>
              <a:t> </a:t>
            </a:r>
            <a:endParaRPr kumimoji="1" lang="en-US" altLang="zh-TW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45882" y="5515532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882" y="5515532"/>
                <a:ext cx="552716" cy="396326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38"/>
          <p:cNvSpPr txBox="1"/>
          <p:nvPr/>
        </p:nvSpPr>
        <p:spPr>
          <a:xfrm>
            <a:off x="6368735" y="54022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67" name="Oval 66"/>
          <p:cNvSpPr/>
          <p:nvPr/>
        </p:nvSpPr>
        <p:spPr>
          <a:xfrm>
            <a:off x="6117474" y="6075746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baseline="-250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baseline="-25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8" name="Straight Connector 67"/>
          <p:cNvCxnSpPr>
            <a:stCxn id="65" idx="5"/>
            <a:endCxn id="70" idx="0"/>
          </p:cNvCxnSpPr>
          <p:nvPr/>
        </p:nvCxnSpPr>
        <p:spPr>
          <a:xfrm>
            <a:off x="7117655" y="5853817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3"/>
            <a:endCxn id="67" idx="0"/>
          </p:cNvCxnSpPr>
          <p:nvPr/>
        </p:nvCxnSpPr>
        <p:spPr>
          <a:xfrm flipH="1">
            <a:off x="6385474" y="5853817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84094" y="6106466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468871" y="5327308"/>
            <a:ext cx="2551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dirty="0" err="1">
                <a:ea typeface="新細明體" pitchFamily="18" charset="-120"/>
              </a:rPr>
              <a:t>nullable</a:t>
            </a:r>
            <a:r>
              <a:rPr kumimoji="1" lang="en-US" altLang="zh-TW" dirty="0">
                <a:ea typeface="新細明體" pitchFamily="18" charset="-120"/>
              </a:rPr>
              <a:t>(c</a:t>
            </a:r>
            <a:r>
              <a:rPr kumimoji="1" lang="en-US" altLang="zh-TW" baseline="-25000" dirty="0">
                <a:ea typeface="新細明體" pitchFamily="18" charset="-120"/>
              </a:rPr>
              <a:t>1</a:t>
            </a:r>
            <a:r>
              <a:rPr kumimoji="1" lang="en-US" altLang="zh-TW" dirty="0">
                <a:ea typeface="新細明體" pitchFamily="18" charset="-120"/>
              </a:rPr>
              <a:t>) </a:t>
            </a:r>
            <a:br>
              <a:rPr kumimoji="1" lang="en-US" altLang="zh-TW" dirty="0">
                <a:ea typeface="新細明體" pitchFamily="18" charset="-120"/>
              </a:rPr>
            </a:br>
            <a:r>
              <a:rPr kumimoji="1" lang="en-US" altLang="zh-TW" b="1" dirty="0">
                <a:ea typeface="新細明體" pitchFamily="18" charset="-120"/>
              </a:rPr>
              <a:t>and</a:t>
            </a:r>
            <a:r>
              <a:rPr kumimoji="1" lang="en-US" altLang="zh-TW" dirty="0">
                <a:ea typeface="新細明體" pitchFamily="18" charset="-120"/>
              </a:rPr>
              <a:t/>
            </a:r>
            <a:br>
              <a:rPr kumimoji="1" lang="en-US" altLang="zh-TW" dirty="0">
                <a:ea typeface="新細明體" pitchFamily="18" charset="-120"/>
              </a:rPr>
            </a:br>
            <a:r>
              <a:rPr kumimoji="1" lang="en-US" altLang="zh-TW" dirty="0" err="1">
                <a:ea typeface="新細明體" pitchFamily="18" charset="-120"/>
              </a:rPr>
              <a:t>nullable</a:t>
            </a:r>
            <a:r>
              <a:rPr kumimoji="1" lang="en-US" altLang="zh-TW" dirty="0">
                <a:ea typeface="新細明體" pitchFamily="18" charset="-120"/>
              </a:rPr>
              <a:t>(c</a:t>
            </a:r>
            <a:r>
              <a:rPr kumimoji="1" lang="en-US" altLang="zh-TW" baseline="-25000" dirty="0">
                <a:ea typeface="新細明體" pitchFamily="18" charset="-120"/>
              </a:rPr>
              <a:t>2</a:t>
            </a:r>
            <a:r>
              <a:rPr kumimoji="1" lang="en-US" altLang="zh-TW" dirty="0">
                <a:ea typeface="新細明體" pitchFamily="18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427897" y="2296562"/>
                <a:ext cx="28171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</a:pPr>
                <a:r>
                  <a:rPr kumimoji="1" lang="en-US" altLang="zh-TW" dirty="0">
                    <a:ea typeface="新細明體" pitchFamily="18" charset="-120"/>
                  </a:rPr>
                  <a:t>A leaf labeled by</a:t>
                </a:r>
                <a:r>
                  <a:rPr kumimoji="1" lang="en-US" altLang="zh-TW" b="1" dirty="0">
                    <a:ea typeface="新細明體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新細明體" pitchFamily="18" charset="-120"/>
                        <a:sym typeface="Symbol" pitchFamily="18" charset="2"/>
                      </a:rPr>
                      <m:t></m:t>
                    </m:r>
                    <m:r>
                      <a:rPr kumimoji="1" lang="en-US" altLang="zh-TW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TW" b="1" i="0" dirty="0" smtClean="0">
                        <a:ea typeface="新細明體" pitchFamily="18" charset="-120"/>
                      </a:rPr>
                      <m:t>True</m:t>
                    </m:r>
                  </m:oMath>
                </a14:m>
                <a:endParaRPr kumimoji="1" lang="en-US" altLang="zh-TW" b="1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897" y="2296562"/>
                <a:ext cx="2817122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2360122" y="5996716"/>
            <a:ext cx="376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E47A1"/>
                </a:solidFill>
              </a:rPr>
              <a:t>Here, * is only </a:t>
            </a:r>
            <a:r>
              <a:rPr lang="en-US" sz="2400" dirty="0" err="1" smtClean="0">
                <a:solidFill>
                  <a:srgbClr val="0E47A1"/>
                </a:solidFill>
              </a:rPr>
              <a:t>nullable</a:t>
            </a:r>
            <a:r>
              <a:rPr lang="en-US" sz="2400" dirty="0" smtClean="0">
                <a:solidFill>
                  <a:srgbClr val="0E47A1"/>
                </a:solidFill>
              </a:rPr>
              <a:t> node</a:t>
            </a:r>
            <a:endParaRPr lang="en-US" sz="2400" dirty="0">
              <a:solidFill>
                <a:srgbClr val="0E47A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3152651" y="3721397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0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3" grpId="0"/>
      <p:bldP spid="14" grpId="0"/>
      <p:bldP spid="15" grpId="0"/>
      <p:bldP spid="16" grpId="0"/>
      <p:bldP spid="17" grpId="0"/>
      <p:bldP spid="20" grpId="0"/>
      <p:bldP spid="23" grpId="0"/>
      <p:bldP spid="26" grpId="0"/>
      <p:bldP spid="27" grpId="0"/>
      <p:bldP spid="28" grpId="0"/>
      <p:bldP spid="29" grpId="0"/>
      <p:bldP spid="31" grpId="0"/>
      <p:bldP spid="33" grpId="0"/>
      <p:bldP spid="34" grpId="0"/>
      <p:bldP spid="35" grpId="0"/>
      <p:bldP spid="36" grpId="0"/>
      <p:bldP spid="37" grpId="0"/>
      <p:bldP spid="39" grpId="0" animBg="1"/>
      <p:bldP spid="3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/>
      <p:bldP spid="55" grpId="0" animBg="1"/>
      <p:bldP spid="58" grpId="0" animBg="1"/>
      <p:bldP spid="59" grpId="0"/>
      <p:bldP spid="60" grpId="0" animBg="1"/>
      <p:bldP spid="61" grpId="0"/>
      <p:bldP spid="63" grpId="0" animBg="1"/>
      <p:bldP spid="64" grpId="0"/>
      <p:bldP spid="65" grpId="0" animBg="1"/>
      <p:bldP spid="66" grpId="0"/>
      <p:bldP spid="67" grpId="0" animBg="1"/>
      <p:bldP spid="70" grpId="0" animBg="1"/>
      <p:bldP spid="71" grpId="0"/>
      <p:bldP spid="7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6122" y="5259038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28825" y="3705924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3: Calculate </a:t>
            </a:r>
            <a:r>
              <a:rPr lang="en-US" sz="2400" dirty="0" err="1" smtClean="0"/>
              <a:t>firstpos</a:t>
            </a:r>
            <a:endParaRPr lang="en-US" sz="24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6549590" y="1154872"/>
            <a:ext cx="2140820" cy="633971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C00000"/>
                </a:solidFill>
              </a:rPr>
              <a:t>Firstpos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101762" y="1477683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432370" y="2321220"/>
                <a:ext cx="2756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</a:pPr>
                <a:r>
                  <a:rPr kumimoji="1" lang="en-US" altLang="zh-TW" dirty="0" smtClean="0">
                    <a:latin typeface="+mj-lt"/>
                  </a:rPr>
                  <a:t>A leaf with position</a:t>
                </a:r>
                <a:r>
                  <a:rPr kumimoji="1" lang="en-US" altLang="zh-TW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zh-TW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TW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zh-TW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kumimoji="1" lang="en-US" altLang="zh-TW" b="1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370" y="2321220"/>
                <a:ext cx="2756139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221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777535" y="3104973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35" y="3104973"/>
                <a:ext cx="552716" cy="396326"/>
              </a:xfrm>
              <a:prstGeom prst="ellipse">
                <a:avLst/>
              </a:prstGeom>
              <a:blipFill rotWithShape="0">
                <a:blip r:embed="rId23"/>
                <a:stretch>
                  <a:fillRect b="-89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38"/>
          <p:cNvSpPr txBox="1"/>
          <p:nvPr/>
        </p:nvSpPr>
        <p:spPr>
          <a:xfrm>
            <a:off x="6500388" y="29916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46" name="Oval 45"/>
          <p:cNvSpPr/>
          <p:nvPr/>
        </p:nvSpPr>
        <p:spPr>
          <a:xfrm>
            <a:off x="6249127" y="3665187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baseline="-250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baseline="-25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7" name="Straight Connector 46"/>
          <p:cNvCxnSpPr>
            <a:stCxn id="44" idx="5"/>
            <a:endCxn id="49" idx="0"/>
          </p:cNvCxnSpPr>
          <p:nvPr/>
        </p:nvCxnSpPr>
        <p:spPr>
          <a:xfrm>
            <a:off x="7249308" y="3443258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3"/>
            <a:endCxn id="46" idx="0"/>
          </p:cNvCxnSpPr>
          <p:nvPr/>
        </p:nvCxnSpPr>
        <p:spPr>
          <a:xfrm flipH="1">
            <a:off x="6517127" y="3443258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315747" y="3695907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830717" y="3283418"/>
            <a:ext cx="258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i="1" dirty="0" err="1">
                <a:latin typeface="+mj-lt"/>
              </a:rPr>
              <a:t>firstpos</a:t>
            </a:r>
            <a:r>
              <a:rPr kumimoji="1" lang="en-US" altLang="zh-TW" dirty="0">
                <a:latin typeface="+mj-lt"/>
              </a:rPr>
              <a:t>(</a:t>
            </a:r>
            <a:r>
              <a:rPr kumimoji="1" lang="en-US" altLang="zh-TW" i="1" dirty="0">
                <a:latin typeface="+mj-lt"/>
              </a:rPr>
              <a:t>c</a:t>
            </a:r>
            <a:r>
              <a:rPr kumimoji="1" lang="en-US" altLang="zh-TW" baseline="-25000" dirty="0">
                <a:latin typeface="+mj-lt"/>
              </a:rPr>
              <a:t>1</a:t>
            </a:r>
            <a:r>
              <a:rPr kumimoji="1" lang="en-US" altLang="zh-TW" dirty="0" smtClean="0">
                <a:latin typeface="+mj-lt"/>
              </a:rPr>
              <a:t>) </a:t>
            </a:r>
            <a:r>
              <a:rPr kumimoji="1" lang="en-US" altLang="zh-TW" b="1" dirty="0" smtClean="0">
                <a:latin typeface="+mj-lt"/>
                <a:sym typeface="Symbol" pitchFamily="18" charset="2"/>
              </a:rPr>
              <a:t></a:t>
            </a:r>
            <a:r>
              <a:rPr kumimoji="1" lang="en-US" altLang="zh-TW" dirty="0" smtClean="0">
                <a:latin typeface="+mj-lt"/>
              </a:rPr>
              <a:t> </a:t>
            </a:r>
            <a:r>
              <a:rPr kumimoji="1" lang="en-US" altLang="zh-TW" i="1" dirty="0" err="1" smtClean="0">
                <a:latin typeface="+mj-lt"/>
              </a:rPr>
              <a:t>firstpos</a:t>
            </a:r>
            <a:r>
              <a:rPr kumimoji="1" lang="en-US" altLang="zh-TW" dirty="0" smtClean="0">
                <a:latin typeface="+mj-lt"/>
              </a:rPr>
              <a:t>(</a:t>
            </a:r>
            <a:r>
              <a:rPr kumimoji="1" lang="en-US" altLang="zh-TW" i="1" dirty="0" smtClean="0">
                <a:latin typeface="+mj-lt"/>
              </a:rPr>
              <a:t>c</a:t>
            </a:r>
            <a:r>
              <a:rPr kumimoji="1" lang="en-US" altLang="zh-TW" baseline="-25000" dirty="0" smtClean="0">
                <a:latin typeface="+mj-lt"/>
              </a:rPr>
              <a:t>2</a:t>
            </a:r>
            <a:r>
              <a:rPr kumimoji="1" lang="en-US" altLang="zh-TW" dirty="0">
                <a:latin typeface="+mj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6785127" y="4167924"/>
                <a:ext cx="498464" cy="40372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127" y="4167924"/>
                <a:ext cx="498464" cy="403720"/>
              </a:xfrm>
              <a:prstGeom prst="ellipse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38"/>
          <p:cNvSpPr txBox="1"/>
          <p:nvPr/>
        </p:nvSpPr>
        <p:spPr>
          <a:xfrm>
            <a:off x="6509561" y="41940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53" name="Straight Connector 52"/>
          <p:cNvCxnSpPr>
            <a:stCxn id="51" idx="4"/>
          </p:cNvCxnSpPr>
          <p:nvPr/>
        </p:nvCxnSpPr>
        <p:spPr>
          <a:xfrm>
            <a:off x="7034359" y="4571644"/>
            <a:ext cx="1528" cy="19746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780200" y="4770893"/>
            <a:ext cx="536000" cy="374705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baseline="-250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baseline="-2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91766" y="4430156"/>
            <a:ext cx="2262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i="1" dirty="0" err="1">
                <a:latin typeface="+mj-lt"/>
              </a:rPr>
              <a:t>firstpos</a:t>
            </a:r>
            <a:r>
              <a:rPr kumimoji="1" lang="en-US" altLang="zh-TW" dirty="0">
                <a:latin typeface="+mj-lt"/>
              </a:rPr>
              <a:t>(</a:t>
            </a:r>
            <a:r>
              <a:rPr kumimoji="1" lang="en-US" altLang="zh-TW" i="1" dirty="0">
                <a:latin typeface="+mj-lt"/>
              </a:rPr>
              <a:t>c</a:t>
            </a:r>
            <a:r>
              <a:rPr kumimoji="1" lang="en-US" altLang="zh-TW" baseline="-25000" dirty="0">
                <a:latin typeface="+mj-lt"/>
              </a:rPr>
              <a:t>1</a:t>
            </a:r>
            <a:r>
              <a:rPr kumimoji="1" lang="en-US" altLang="zh-TW" dirty="0">
                <a:latin typeface="+mj-lt"/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6735112" y="5355524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12" y="5355524"/>
                <a:ext cx="552716" cy="396326"/>
              </a:xfrm>
              <a:prstGeom prst="ellipse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38"/>
          <p:cNvSpPr txBox="1"/>
          <p:nvPr/>
        </p:nvSpPr>
        <p:spPr>
          <a:xfrm>
            <a:off x="6457965" y="5242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58" name="Oval 57"/>
          <p:cNvSpPr/>
          <p:nvPr/>
        </p:nvSpPr>
        <p:spPr>
          <a:xfrm>
            <a:off x="6206704" y="5915738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="0" baseline="-250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baseline="-25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9" name="Straight Connector 58"/>
          <p:cNvCxnSpPr>
            <a:stCxn id="56" idx="5"/>
            <a:endCxn id="61" idx="0"/>
          </p:cNvCxnSpPr>
          <p:nvPr/>
        </p:nvCxnSpPr>
        <p:spPr>
          <a:xfrm>
            <a:off x="7206885" y="5693809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3"/>
            <a:endCxn id="58" idx="0"/>
          </p:cNvCxnSpPr>
          <p:nvPr/>
        </p:nvCxnSpPr>
        <p:spPr>
          <a:xfrm flipH="1">
            <a:off x="6474704" y="5693809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273324" y="5946458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31045" y="588681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886814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38325" y="587062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87062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14683" y="38020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02008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462199" y="438295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382950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767138" y="328565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285655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394564" y="27424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42439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7366938" y="5262485"/>
            <a:ext cx="338261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b="1" dirty="0">
                <a:ea typeface="新細明體" pitchFamily="18" charset="-120"/>
              </a:rPr>
              <a:t>if  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 err="1">
                <a:ea typeface="新細明體" pitchFamily="18" charset="-120"/>
              </a:rPr>
              <a:t>nullable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1</a:t>
            </a:r>
            <a:r>
              <a:rPr kumimoji="1" lang="en-US" altLang="zh-TW" dirty="0">
                <a:ea typeface="新細明體" pitchFamily="18" charset="-120"/>
              </a:rPr>
              <a:t>)) </a:t>
            </a: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b="1" dirty="0" err="1"/>
              <a:t>then</a:t>
            </a:r>
            <a:r>
              <a:rPr kumimoji="1" lang="en-US" altLang="zh-TW" i="1" dirty="0" err="1">
                <a:ea typeface="新細明體" pitchFamily="18" charset="-120"/>
              </a:rPr>
              <a:t>firstpos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1</a:t>
            </a:r>
            <a:r>
              <a:rPr kumimoji="1" lang="en-US" altLang="zh-TW" dirty="0">
                <a:ea typeface="新細明體" pitchFamily="18" charset="-120"/>
              </a:rPr>
              <a:t>) </a:t>
            </a:r>
            <a:r>
              <a:rPr kumimoji="1" lang="en-US" altLang="zh-TW" b="1" dirty="0">
                <a:ea typeface="新細明體" pitchFamily="18" charset="-120"/>
                <a:sym typeface="Symbol" pitchFamily="18" charset="2"/>
              </a:rPr>
              <a:t></a:t>
            </a:r>
            <a:r>
              <a:rPr kumimoji="1" lang="en-US" altLang="zh-TW" dirty="0">
                <a:ea typeface="新細明體" pitchFamily="18" charset="-120"/>
              </a:rPr>
              <a:t> </a:t>
            </a:r>
            <a:r>
              <a:rPr kumimoji="1" lang="en-US" altLang="zh-TW" i="1" dirty="0" err="1">
                <a:ea typeface="新細明體" pitchFamily="18" charset="-120"/>
              </a:rPr>
              <a:t>firstpos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2</a:t>
            </a:r>
            <a:r>
              <a:rPr kumimoji="1" lang="en-US" altLang="zh-TW" dirty="0">
                <a:ea typeface="新細明體" pitchFamily="18" charset="-120"/>
              </a:rPr>
              <a:t>)</a:t>
            </a:r>
            <a:br>
              <a:rPr kumimoji="1" lang="en-US" altLang="zh-TW" dirty="0">
                <a:ea typeface="新細明體" pitchFamily="18" charset="-120"/>
              </a:rPr>
            </a:br>
            <a:r>
              <a:rPr kumimoji="1" lang="en-US" altLang="zh-TW" b="1" dirty="0">
                <a:ea typeface="新細明體" pitchFamily="18" charset="-120"/>
              </a:rPr>
              <a:t>else  </a:t>
            </a:r>
            <a:r>
              <a:rPr kumimoji="1" lang="en-US" altLang="zh-TW" i="1" dirty="0" err="1">
                <a:ea typeface="新細明體" pitchFamily="18" charset="-120"/>
              </a:rPr>
              <a:t>firstpos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1</a:t>
            </a:r>
            <a:r>
              <a:rPr kumimoji="1" lang="en-US" altLang="zh-TW" dirty="0">
                <a:ea typeface="新細明體" pitchFamily="18" charset="-120"/>
              </a:rPr>
              <a:t>)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 rot="5400000">
            <a:off x="3152651" y="3721397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20" grpId="0"/>
      <p:bldP spid="24" grpId="0"/>
      <p:bldP spid="25" grpId="0"/>
      <p:bldP spid="29" grpId="0"/>
      <p:bldP spid="30" grpId="0"/>
      <p:bldP spid="34" grpId="0"/>
      <p:bldP spid="41" grpId="0" animBg="1"/>
      <p:bldP spid="43" grpId="0"/>
      <p:bldP spid="44" grpId="0" animBg="1"/>
      <p:bldP spid="45" grpId="0"/>
      <p:bldP spid="46" grpId="0" animBg="1"/>
      <p:bldP spid="49" grpId="0" animBg="1"/>
      <p:bldP spid="50" grpId="0"/>
      <p:bldP spid="51" grpId="0" animBg="1"/>
      <p:bldP spid="52" grpId="0"/>
      <p:bldP spid="54" grpId="0" animBg="1"/>
      <p:bldP spid="55" grpId="0"/>
      <p:bldP spid="56" grpId="0" animBg="1"/>
      <p:bldP spid="57" grpId="0"/>
      <p:bldP spid="58" grpId="0" animBg="1"/>
      <p:bldP spid="61" grpId="0" animBg="1"/>
      <p:bldP spid="7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1298" y="5258643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28825" y="3705924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52699" y="3135762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4551" y="1038503"/>
            <a:ext cx="441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3: Calculate </a:t>
            </a:r>
            <a:r>
              <a:rPr lang="en-US" sz="2400" dirty="0" err="1" smtClean="0"/>
              <a:t>lastpos</a:t>
            </a:r>
            <a:endParaRPr lang="en-US" sz="2400" dirty="0" smtClean="0"/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6613945" y="1215510"/>
            <a:ext cx="2140820" cy="714628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3A9F5"/>
                </a:solidFill>
              </a:rPr>
              <a:t>Lastpos</a:t>
            </a:r>
            <a:r>
              <a:rPr lang="en-US" dirty="0" smtClean="0">
                <a:solidFill>
                  <a:srgbClr val="03A9F5"/>
                </a:solidFill>
              </a:rPr>
              <a:t> </a:t>
            </a:r>
            <a:endParaRPr lang="en-US" dirty="0">
              <a:solidFill>
                <a:srgbClr val="03A9F5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8206984" y="1588558"/>
            <a:ext cx="304800" cy="0"/>
          </a:xfrm>
          <a:prstGeom prst="line">
            <a:avLst/>
          </a:prstGeom>
          <a:ln w="25400">
            <a:solidFill>
              <a:srgbClr val="03A9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613945" y="2387986"/>
                <a:ext cx="2756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</a:pPr>
                <a:r>
                  <a:rPr kumimoji="1" lang="en-US" altLang="zh-TW" dirty="0" smtClean="0"/>
                  <a:t>A leaf with position</a:t>
                </a:r>
                <a:r>
                  <a:rPr kumimoji="1" lang="en-US" altLang="zh-TW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zh-TW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1" i="1" dirty="0" smtClean="0">
                        <a:solidFill>
                          <a:srgbClr val="03A9F5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TW" b="1" i="1" dirty="0" smtClean="0">
                        <a:solidFill>
                          <a:srgbClr val="03A9F5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zh-TW" b="1" i="1" dirty="0" smtClean="0">
                        <a:solidFill>
                          <a:srgbClr val="03A9F5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kumimoji="1" lang="en-US" altLang="zh-TW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45" y="2387986"/>
                <a:ext cx="2756139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221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6936903" y="3068062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903" y="3068062"/>
                <a:ext cx="552716" cy="396326"/>
              </a:xfrm>
              <a:prstGeom prst="ellipse">
                <a:avLst/>
              </a:prstGeom>
              <a:blipFill rotWithShape="0">
                <a:blip r:embed="rId41"/>
                <a:stretch>
                  <a:fillRect b="-89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38"/>
          <p:cNvSpPr txBox="1"/>
          <p:nvPr/>
        </p:nvSpPr>
        <p:spPr>
          <a:xfrm>
            <a:off x="6659756" y="29547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</a:p>
        </p:txBody>
      </p:sp>
      <p:sp>
        <p:nvSpPr>
          <p:cNvPr id="64" name="Oval 63"/>
          <p:cNvSpPr/>
          <p:nvPr/>
        </p:nvSpPr>
        <p:spPr>
          <a:xfrm>
            <a:off x="6408495" y="3628276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c</a:t>
            </a:r>
            <a:r>
              <a:rPr lang="en-US" b="0" baseline="-25000" dirty="0" smtClean="0"/>
              <a:t>1</a:t>
            </a:r>
            <a:endParaRPr lang="en-US" baseline="-25000" dirty="0"/>
          </a:p>
        </p:txBody>
      </p:sp>
      <p:cxnSp>
        <p:nvCxnSpPr>
          <p:cNvPr id="65" name="Straight Connector 64"/>
          <p:cNvCxnSpPr>
            <a:stCxn id="62" idx="5"/>
            <a:endCxn id="67" idx="0"/>
          </p:cNvCxnSpPr>
          <p:nvPr/>
        </p:nvCxnSpPr>
        <p:spPr>
          <a:xfrm>
            <a:off x="7408676" y="3406347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3"/>
            <a:endCxn id="64" idx="0"/>
          </p:cNvCxnSpPr>
          <p:nvPr/>
        </p:nvCxnSpPr>
        <p:spPr>
          <a:xfrm flipH="1">
            <a:off x="6676495" y="3406347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475115" y="3658996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922455" y="5206479"/>
            <a:ext cx="25843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b="1" dirty="0" smtClean="0">
                <a:ea typeface="新細明體" pitchFamily="18" charset="-120"/>
              </a:rPr>
              <a:t>if  </a:t>
            </a:r>
            <a:r>
              <a:rPr kumimoji="1" lang="en-US" altLang="zh-TW" dirty="0" smtClean="0">
                <a:ea typeface="新細明體" pitchFamily="18" charset="-120"/>
              </a:rPr>
              <a:t>(</a:t>
            </a:r>
            <a:r>
              <a:rPr kumimoji="1" lang="en-US" altLang="zh-TW" sz="2000" i="1" dirty="0" err="1" smtClean="0">
                <a:ea typeface="新細明體" pitchFamily="18" charset="-120"/>
              </a:rPr>
              <a:t>nullable</a:t>
            </a:r>
            <a:r>
              <a:rPr kumimoji="1" lang="en-US" altLang="zh-TW" sz="2000" dirty="0" smtClean="0">
                <a:ea typeface="新細明體" pitchFamily="18" charset="-120"/>
              </a:rPr>
              <a:t>(</a:t>
            </a:r>
            <a:r>
              <a:rPr kumimoji="1" lang="en-US" altLang="zh-TW" sz="2000" i="1" dirty="0" smtClean="0">
                <a:ea typeface="新細明體" pitchFamily="18" charset="-120"/>
              </a:rPr>
              <a:t>c</a:t>
            </a:r>
            <a:r>
              <a:rPr kumimoji="1" lang="en-US" altLang="zh-TW" sz="2000" baseline="-25000" dirty="0" smtClean="0">
                <a:ea typeface="新細明體" pitchFamily="18" charset="-120"/>
              </a:rPr>
              <a:t>2</a:t>
            </a:r>
            <a:r>
              <a:rPr kumimoji="1" lang="en-US" altLang="zh-TW" dirty="0" smtClean="0">
                <a:ea typeface="新細明體" pitchFamily="18" charset="-120"/>
              </a:rPr>
              <a:t>)) </a:t>
            </a:r>
            <a:r>
              <a:rPr kumimoji="1" lang="en-US" altLang="zh-TW" b="1" dirty="0" smtClean="0">
                <a:ea typeface="新細明體" pitchFamily="18" charset="-120"/>
              </a:rPr>
              <a:t>then</a:t>
            </a:r>
            <a:r>
              <a:rPr kumimoji="1" lang="en-US" altLang="zh-TW" dirty="0" smtClean="0">
                <a:ea typeface="新細明體" pitchFamily="18" charset="-120"/>
              </a:rPr>
              <a:t> </a:t>
            </a:r>
            <a:r>
              <a:rPr kumimoji="1" lang="en-US" altLang="zh-TW" b="1" i="1" dirty="0" smtClean="0">
                <a:ea typeface="新細明體" pitchFamily="18" charset="-120"/>
              </a:rPr>
              <a:t> </a:t>
            </a:r>
            <a:r>
              <a:rPr kumimoji="1" lang="en-US" altLang="zh-TW" i="1" dirty="0" err="1" smtClean="0">
                <a:ea typeface="新細明體" pitchFamily="18" charset="-120"/>
              </a:rPr>
              <a:t>lastpos</a:t>
            </a:r>
            <a:r>
              <a:rPr kumimoji="1" lang="en-US" altLang="zh-TW" dirty="0" smtClean="0">
                <a:ea typeface="新細明體" pitchFamily="18" charset="-120"/>
              </a:rPr>
              <a:t>(</a:t>
            </a:r>
            <a:r>
              <a:rPr kumimoji="1" lang="en-US" altLang="zh-TW" i="1" dirty="0" smtClean="0">
                <a:ea typeface="新細明體" pitchFamily="18" charset="-120"/>
              </a:rPr>
              <a:t>c</a:t>
            </a:r>
            <a:r>
              <a:rPr kumimoji="1" lang="en-US" altLang="zh-TW" baseline="-25000" dirty="0" smtClean="0">
                <a:ea typeface="新細明體" pitchFamily="18" charset="-120"/>
              </a:rPr>
              <a:t>1</a:t>
            </a:r>
            <a:r>
              <a:rPr kumimoji="1" lang="en-US" altLang="zh-TW" dirty="0" smtClean="0">
                <a:ea typeface="新細明體" pitchFamily="18" charset="-120"/>
              </a:rPr>
              <a:t>) </a:t>
            </a:r>
            <a:r>
              <a:rPr kumimoji="1" lang="en-US" altLang="zh-TW" b="1" dirty="0" smtClean="0">
                <a:ea typeface="新細明體" pitchFamily="18" charset="-120"/>
                <a:sym typeface="Symbol" pitchFamily="18" charset="2"/>
              </a:rPr>
              <a:t></a:t>
            </a:r>
            <a:r>
              <a:rPr kumimoji="1" lang="en-US" altLang="zh-TW" dirty="0" smtClean="0">
                <a:ea typeface="新細明體" pitchFamily="18" charset="-120"/>
              </a:rPr>
              <a:t> </a:t>
            </a:r>
            <a:r>
              <a:rPr kumimoji="1" lang="en-US" altLang="zh-TW" i="1" dirty="0" err="1" smtClean="0">
                <a:ea typeface="新細明體" pitchFamily="18" charset="-120"/>
              </a:rPr>
              <a:t>lastpos</a:t>
            </a:r>
            <a:r>
              <a:rPr kumimoji="1" lang="en-US" altLang="zh-TW" dirty="0" smtClean="0">
                <a:ea typeface="新細明體" pitchFamily="18" charset="-120"/>
              </a:rPr>
              <a:t>(</a:t>
            </a:r>
            <a:r>
              <a:rPr kumimoji="1" lang="en-US" altLang="zh-TW" i="1" dirty="0" smtClean="0">
                <a:ea typeface="新細明體" pitchFamily="18" charset="-120"/>
              </a:rPr>
              <a:t>c</a:t>
            </a:r>
            <a:r>
              <a:rPr kumimoji="1" lang="en-US" altLang="zh-TW" baseline="-25000" dirty="0" smtClean="0">
                <a:ea typeface="新細明體" pitchFamily="18" charset="-120"/>
              </a:rPr>
              <a:t>2</a:t>
            </a:r>
            <a:r>
              <a:rPr kumimoji="1" lang="en-US" altLang="zh-TW" dirty="0" smtClean="0">
                <a:ea typeface="新細明體" pitchFamily="18" charset="-120"/>
              </a:rPr>
              <a:t>)</a:t>
            </a:r>
            <a:br>
              <a:rPr kumimoji="1" lang="en-US" altLang="zh-TW" dirty="0" smtClean="0">
                <a:ea typeface="新細明體" pitchFamily="18" charset="-120"/>
              </a:rPr>
            </a:br>
            <a:r>
              <a:rPr kumimoji="1" lang="en-US" altLang="zh-TW" b="1" dirty="0" smtClean="0">
                <a:ea typeface="新細明體" pitchFamily="18" charset="-120"/>
              </a:rPr>
              <a:t>else </a:t>
            </a:r>
            <a:r>
              <a:rPr kumimoji="1" lang="en-US" altLang="zh-TW" i="1" dirty="0" err="1" smtClean="0">
                <a:ea typeface="新細明體" pitchFamily="18" charset="-120"/>
              </a:rPr>
              <a:t>lastpos</a:t>
            </a:r>
            <a:r>
              <a:rPr kumimoji="1" lang="en-US" altLang="zh-TW" dirty="0" smtClean="0">
                <a:ea typeface="新細明體" pitchFamily="18" charset="-120"/>
              </a:rPr>
              <a:t>(</a:t>
            </a:r>
            <a:r>
              <a:rPr kumimoji="1" lang="en-US" altLang="zh-TW" i="1" dirty="0" smtClean="0">
                <a:ea typeface="新細明體" pitchFamily="18" charset="-120"/>
              </a:rPr>
              <a:t>c</a:t>
            </a:r>
            <a:r>
              <a:rPr kumimoji="1" lang="en-US" altLang="zh-TW" baseline="-25000" dirty="0" smtClean="0">
                <a:ea typeface="新細明體" pitchFamily="18" charset="-120"/>
              </a:rPr>
              <a:t>2</a:t>
            </a:r>
            <a:r>
              <a:rPr kumimoji="1" lang="en-US" altLang="zh-TW" dirty="0" smtClean="0">
                <a:ea typeface="新細明體" pitchFamily="18" charset="-120"/>
              </a:rPr>
              <a:t>)</a:t>
            </a:r>
            <a:endParaRPr kumimoji="1" lang="en-US" altLang="zh-TW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/>
              <p:cNvSpPr/>
              <p:nvPr/>
            </p:nvSpPr>
            <p:spPr>
              <a:xfrm>
                <a:off x="6944495" y="4131013"/>
                <a:ext cx="498464" cy="40372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95" y="4131013"/>
                <a:ext cx="498464" cy="403720"/>
              </a:xfrm>
              <a:prstGeom prst="ellipse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38"/>
          <p:cNvSpPr txBox="1"/>
          <p:nvPr/>
        </p:nvSpPr>
        <p:spPr>
          <a:xfrm>
            <a:off x="6668929" y="41571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</a:p>
        </p:txBody>
      </p:sp>
      <p:cxnSp>
        <p:nvCxnSpPr>
          <p:cNvPr id="71" name="Straight Connector 70"/>
          <p:cNvCxnSpPr>
            <a:stCxn id="69" idx="4"/>
          </p:cNvCxnSpPr>
          <p:nvPr/>
        </p:nvCxnSpPr>
        <p:spPr>
          <a:xfrm>
            <a:off x="7193727" y="4534733"/>
            <a:ext cx="1528" cy="19746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939568" y="4733982"/>
            <a:ext cx="536000" cy="374705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c</a:t>
            </a:r>
            <a:r>
              <a:rPr lang="en-US" b="0" baseline="-25000" dirty="0" smtClean="0"/>
              <a:t>1</a:t>
            </a:r>
            <a:endParaRPr lang="en-US" baseline="-25000" dirty="0"/>
          </a:p>
        </p:txBody>
      </p:sp>
      <p:sp>
        <p:nvSpPr>
          <p:cNvPr id="73" name="Rectangle 72"/>
          <p:cNvSpPr/>
          <p:nvPr/>
        </p:nvSpPr>
        <p:spPr>
          <a:xfrm>
            <a:off x="7692191" y="4430156"/>
            <a:ext cx="2262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i="1" dirty="0" err="1" smtClean="0"/>
              <a:t>lastpos</a:t>
            </a:r>
            <a:r>
              <a:rPr kumimoji="1" lang="en-US" altLang="zh-TW" dirty="0" smtClean="0"/>
              <a:t>(</a:t>
            </a:r>
            <a:r>
              <a:rPr kumimoji="1" lang="en-US" altLang="zh-TW" i="1" dirty="0" smtClean="0"/>
              <a:t>c</a:t>
            </a:r>
            <a:r>
              <a:rPr kumimoji="1" lang="en-US" altLang="zh-TW" baseline="-25000" dirty="0" smtClean="0"/>
              <a:t>1</a:t>
            </a:r>
            <a:r>
              <a:rPr kumimoji="1" lang="en-US" altLang="zh-TW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6894480" y="5318613"/>
                <a:ext cx="552716" cy="396326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480" y="5318613"/>
                <a:ext cx="552716" cy="396326"/>
              </a:xfrm>
              <a:prstGeom prst="ellipse">
                <a:avLst/>
              </a:prstGeom>
              <a:blipFill rotWithShape="0"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38"/>
          <p:cNvSpPr txBox="1"/>
          <p:nvPr/>
        </p:nvSpPr>
        <p:spPr>
          <a:xfrm>
            <a:off x="6617333" y="5205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</a:p>
        </p:txBody>
      </p:sp>
      <p:sp>
        <p:nvSpPr>
          <p:cNvPr id="76" name="Oval 75"/>
          <p:cNvSpPr/>
          <p:nvPr/>
        </p:nvSpPr>
        <p:spPr>
          <a:xfrm>
            <a:off x="6366072" y="5878827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c</a:t>
            </a:r>
            <a:r>
              <a:rPr lang="en-US" b="0" baseline="-25000" dirty="0" smtClean="0"/>
              <a:t>1</a:t>
            </a:r>
            <a:endParaRPr lang="en-US" baseline="-25000" dirty="0"/>
          </a:p>
        </p:txBody>
      </p:sp>
      <p:cxnSp>
        <p:nvCxnSpPr>
          <p:cNvPr id="77" name="Straight Connector 76"/>
          <p:cNvCxnSpPr>
            <a:stCxn id="74" idx="5"/>
            <a:endCxn id="79" idx="0"/>
          </p:cNvCxnSpPr>
          <p:nvPr/>
        </p:nvCxnSpPr>
        <p:spPr>
          <a:xfrm>
            <a:off x="7366253" y="5656898"/>
            <a:ext cx="334439" cy="25264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3"/>
            <a:endCxn id="76" idx="0"/>
          </p:cNvCxnSpPr>
          <p:nvPr/>
        </p:nvCxnSpPr>
        <p:spPr>
          <a:xfrm flipH="1">
            <a:off x="6634072" y="5656898"/>
            <a:ext cx="341351" cy="22192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432692" y="5909547"/>
            <a:ext cx="536000" cy="422526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056756" y="3302130"/>
            <a:ext cx="262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kumimoji="1" lang="en-US" altLang="zh-TW" i="1" dirty="0" err="1">
                <a:ea typeface="新細明體" pitchFamily="18" charset="-120"/>
              </a:rPr>
              <a:t>lastpos</a:t>
            </a:r>
            <a:r>
              <a:rPr kumimoji="1" lang="en-US" altLang="zh-TW" dirty="0">
                <a:ea typeface="新細明體" pitchFamily="18" charset="-120"/>
              </a:rPr>
              <a:t>(</a:t>
            </a:r>
            <a:r>
              <a:rPr kumimoji="1" lang="en-US" altLang="zh-TW" i="1" dirty="0">
                <a:ea typeface="新細明體" pitchFamily="18" charset="-120"/>
              </a:rPr>
              <a:t>c</a:t>
            </a:r>
            <a:r>
              <a:rPr kumimoji="1" lang="en-US" altLang="zh-TW" baseline="-25000" dirty="0">
                <a:ea typeface="新細明體" pitchFamily="18" charset="-120"/>
              </a:rPr>
              <a:t>1</a:t>
            </a:r>
            <a:r>
              <a:rPr kumimoji="1" lang="en-US" altLang="zh-TW" dirty="0">
                <a:ea typeface="新細明體" pitchFamily="18" charset="-120"/>
              </a:rPr>
              <a:t>) </a:t>
            </a:r>
            <a:r>
              <a:rPr kumimoji="1" lang="en-US" altLang="zh-TW" b="1" dirty="0" smtClean="0">
                <a:ea typeface="新細明體" pitchFamily="18" charset="-120"/>
                <a:sym typeface="Symbol" pitchFamily="18" charset="2"/>
              </a:rPr>
              <a:t></a:t>
            </a:r>
            <a:r>
              <a:rPr kumimoji="1" lang="en-US" altLang="zh-TW" dirty="0" smtClean="0">
                <a:ea typeface="新細明體" pitchFamily="18" charset="-120"/>
              </a:rPr>
              <a:t> </a:t>
            </a:r>
            <a:r>
              <a:rPr kumimoji="1" lang="en-US" altLang="zh-TW" i="1" dirty="0" err="1" smtClean="0">
                <a:ea typeface="新細明體" pitchFamily="18" charset="-120"/>
              </a:rPr>
              <a:t>lastpos</a:t>
            </a:r>
            <a:r>
              <a:rPr kumimoji="1" lang="en-US" altLang="zh-TW" dirty="0" smtClean="0">
                <a:ea typeface="新細明體" pitchFamily="18" charset="-120"/>
              </a:rPr>
              <a:t>(</a:t>
            </a:r>
            <a:r>
              <a:rPr kumimoji="1" lang="en-US" altLang="zh-TW" i="1" dirty="0" smtClean="0">
                <a:ea typeface="新細明體" pitchFamily="18" charset="-120"/>
              </a:rPr>
              <a:t>c</a:t>
            </a:r>
            <a:r>
              <a:rPr kumimoji="1" lang="en-US" altLang="zh-TW" baseline="-25000" dirty="0" smtClean="0">
                <a:ea typeface="新細明體" pitchFamily="18" charset="-120"/>
              </a:rPr>
              <a:t>2</a:t>
            </a:r>
            <a:r>
              <a:rPr kumimoji="1" lang="en-US" altLang="zh-TW" dirty="0">
                <a:ea typeface="新細明體" pitchFamily="18" charset="-120"/>
              </a:rPr>
              <a:t>)</a:t>
            </a:r>
          </a:p>
        </p:txBody>
      </p:sp>
      <p:cxnSp>
        <p:nvCxnSpPr>
          <p:cNvPr id="81" name="Straight Connector 80"/>
          <p:cNvCxnSpPr/>
          <p:nvPr/>
        </p:nvCxnSpPr>
        <p:spPr>
          <a:xfrm rot="5400000">
            <a:off x="3152651" y="3721397"/>
            <a:ext cx="5486400" cy="0"/>
          </a:xfrm>
          <a:prstGeom prst="line">
            <a:avLst/>
          </a:prstGeom>
          <a:ln>
            <a:solidFill>
              <a:srgbClr val="0E47A1"/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/>
      <p:bldP spid="26" grpId="0"/>
      <p:bldP spid="31" grpId="0"/>
      <p:bldP spid="33" grpId="0"/>
      <p:bldP spid="38" grpId="0"/>
      <p:bldP spid="45" grpId="0"/>
      <p:bldP spid="47" grpId="0"/>
      <p:bldP spid="59" grpId="0" animBg="1"/>
      <p:bldP spid="61" grpId="0"/>
      <p:bldP spid="62" grpId="0" animBg="1"/>
      <p:bldP spid="63" grpId="0"/>
      <p:bldP spid="64" grpId="0" animBg="1"/>
      <p:bldP spid="67" grpId="0" animBg="1"/>
      <p:bldP spid="68" grpId="0"/>
      <p:bldP spid="69" grpId="0" animBg="1"/>
      <p:bldP spid="70" grpId="0"/>
      <p:bldP spid="72" grpId="0" animBg="1"/>
      <p:bldP spid="73" grpId="0"/>
      <p:bldP spid="74" grpId="0" animBg="1"/>
      <p:bldP spid="75" grpId="0"/>
      <p:bldP spid="76" grpId="0" animBg="1"/>
      <p:bldP spid="79" grpId="0" animBg="1"/>
      <p:bldP spid="8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0"/>
          </p:cNvCxnSpPr>
          <p:nvPr/>
        </p:nvCxnSpPr>
        <p:spPr>
          <a:xfrm>
            <a:off x="1485900" y="5272142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8825" y="3712483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52699" y="3147714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09903" y="2611964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51" idx="0"/>
          </p:cNvCxnSpPr>
          <p:nvPr/>
        </p:nvCxnSpPr>
        <p:spPr>
          <a:xfrm>
            <a:off x="3962482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Step 4: Calculate </a:t>
            </a:r>
            <a:r>
              <a:rPr lang="en-US" sz="2400" dirty="0" err="1" smtClean="0">
                <a:latin typeface="+mj-lt"/>
              </a:rPr>
              <a:t>followpos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43390" y="3520951"/>
            <a:ext cx="4306722" cy="2854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61" name="Content Placeholder 3"/>
          <p:cNvGraphicFramePr>
            <a:graphicFrameLocks/>
          </p:cNvGraphicFramePr>
          <p:nvPr>
            <p:extLst/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392542" y="415398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2" y="4153981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" name="Content Placeholder 3"/>
          <p:cNvGraphicFramePr>
            <a:graphicFrameLocks/>
          </p:cNvGraphicFramePr>
          <p:nvPr>
            <p:extLst/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Content Placeholder 3"/>
          <p:cNvGraphicFramePr>
            <a:graphicFrameLocks/>
          </p:cNvGraphicFramePr>
          <p:nvPr>
            <p:extLst/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Content Placeholder 3"/>
          <p:cNvGraphicFramePr>
            <a:graphicFrameLocks/>
          </p:cNvGraphicFramePr>
          <p:nvPr>
            <p:extLst/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Content Placeholder 3"/>
          <p:cNvGraphicFramePr>
            <a:graphicFrameLocks/>
          </p:cNvGraphicFramePr>
          <p:nvPr>
            <p:extLst/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854098" y="38262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98" y="3826219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80952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687573" y="3841339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573" y="3841339"/>
                <a:ext cx="407191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/>
          <p:cNvSpPr/>
          <p:nvPr/>
        </p:nvSpPr>
        <p:spPr>
          <a:xfrm>
            <a:off x="6459914" y="3824065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36173" y="2701116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1,2,</a:t>
            </a:r>
            <a:endParaRPr lang="en-US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89053" y="3077420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1,2,</a:t>
            </a:r>
            <a:endParaRPr lang="en-US" dirty="0">
              <a:latin typeface="+mj-lt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3A9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1,2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rgbClr val="0E47A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C00000"/>
                </a:solidFill>
                <a:latin typeface="+mj-lt"/>
              </a:rPr>
              <a:t>Firstpos</a:t>
            </a:r>
            <a:endParaRPr lang="en-US" sz="2000" b="1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sz="2000" b="1" dirty="0" err="1">
                <a:solidFill>
                  <a:srgbClr val="03A9F5"/>
                </a:solidFill>
                <a:latin typeface="+mj-lt"/>
              </a:rPr>
              <a:t>L</a:t>
            </a:r>
            <a:r>
              <a:rPr lang="en-US" sz="2000" b="1" dirty="0" err="1" smtClean="0">
                <a:solidFill>
                  <a:srgbClr val="03A9F5"/>
                </a:solidFill>
                <a:latin typeface="+mj-lt"/>
              </a:rPr>
              <a:t>astpos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77506" y="1148514"/>
            <a:ext cx="3259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b="1" dirty="0" smtClean="0"/>
              <a:t>Rule:</a:t>
            </a:r>
          </a:p>
          <a:p>
            <a:pPr>
              <a:spcBef>
                <a:spcPct val="0"/>
              </a:spcBef>
            </a:pPr>
            <a:r>
              <a:rPr lang="en-US" altLang="zh-TW" dirty="0" smtClean="0"/>
              <a:t>If </a:t>
            </a:r>
            <a:r>
              <a:rPr lang="en-US" altLang="zh-TW" dirty="0"/>
              <a:t>n is </a:t>
            </a:r>
            <a:r>
              <a:rPr lang="en-US" altLang="zh-TW" b="1" dirty="0"/>
              <a:t>*</a:t>
            </a:r>
            <a:r>
              <a:rPr lang="en-US" altLang="zh-TW" dirty="0"/>
              <a:t> node and </a:t>
            </a:r>
            <a:r>
              <a:rPr lang="en-US" altLang="zh-TW" b="1" i="1" dirty="0" err="1"/>
              <a:t>i</a:t>
            </a:r>
            <a:r>
              <a:rPr lang="en-US" altLang="zh-TW" dirty="0"/>
              <a:t> is position in </a:t>
            </a:r>
            <a:r>
              <a:rPr lang="en-US" altLang="zh-TW" dirty="0" err="1">
                <a:solidFill>
                  <a:srgbClr val="0E47A1"/>
                </a:solidFill>
              </a:rPr>
              <a:t>lastpos</a:t>
            </a:r>
            <a:r>
              <a:rPr lang="en-US" altLang="zh-TW" dirty="0">
                <a:solidFill>
                  <a:srgbClr val="0E47A1"/>
                </a:solidFill>
              </a:rPr>
              <a:t>(n)</a:t>
            </a:r>
            <a:r>
              <a:rPr lang="en-US" altLang="zh-TW" dirty="0"/>
              <a:t>, then all position in </a:t>
            </a:r>
            <a:r>
              <a:rPr lang="en-US" altLang="zh-TW" dirty="0" err="1">
                <a:solidFill>
                  <a:srgbClr val="0E47A1"/>
                </a:solidFill>
              </a:rPr>
              <a:t>firstpos</a:t>
            </a:r>
            <a:r>
              <a:rPr lang="en-US" altLang="zh-TW" dirty="0">
                <a:solidFill>
                  <a:srgbClr val="0E47A1"/>
                </a:solidFill>
              </a:rPr>
              <a:t>(n)</a:t>
            </a:r>
            <a:r>
              <a:rPr lang="en-US" altLang="zh-TW" dirty="0"/>
              <a:t> are in </a:t>
            </a:r>
            <a:r>
              <a:rPr lang="en-US" altLang="zh-TW" dirty="0" err="1">
                <a:solidFill>
                  <a:srgbClr val="C00000"/>
                </a:solidFill>
              </a:rPr>
              <a:t>followpos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83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0" grpId="0" animBg="1"/>
      <p:bldP spid="62" grpId="0"/>
      <p:bldP spid="67" grpId="0"/>
      <p:bldP spid="68" grpId="0"/>
      <p:bldP spid="69" grpId="0" animBg="1"/>
      <p:bldP spid="70" grpId="0"/>
      <p:bldP spid="7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73948" y="5266166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8825" y="3711900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Step 4: Calculate </a:t>
            </a:r>
            <a:r>
              <a:rPr lang="en-US" sz="2400" dirty="0" err="1" smtClean="0">
                <a:latin typeface="+mj-lt"/>
              </a:rPr>
              <a:t>followpos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43390" y="3520951"/>
            <a:ext cx="4306722" cy="2854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61" name="Content Placeholder 3"/>
          <p:cNvGraphicFramePr>
            <a:graphicFrameLocks/>
          </p:cNvGraphicFramePr>
          <p:nvPr>
            <p:extLst/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58802" y="406735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02" y="4067355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9537" y="33491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" name="Content Placeholder 3"/>
          <p:cNvGraphicFramePr>
            <a:graphicFrameLocks/>
          </p:cNvGraphicFramePr>
          <p:nvPr>
            <p:extLst/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Content Placeholder 3"/>
          <p:cNvGraphicFramePr>
            <a:graphicFrameLocks/>
          </p:cNvGraphicFramePr>
          <p:nvPr>
            <p:extLst/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Content Placeholder 3"/>
          <p:cNvGraphicFramePr>
            <a:graphicFrameLocks/>
          </p:cNvGraphicFramePr>
          <p:nvPr>
            <p:extLst/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Content Placeholder 3"/>
          <p:cNvGraphicFramePr>
            <a:graphicFrameLocks/>
          </p:cNvGraphicFramePr>
          <p:nvPr>
            <p:extLst/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6" name="Straight Connector 75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3A9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4" idx="2"/>
          </p:cNvCxnSpPr>
          <p:nvPr/>
        </p:nvCxnSpPr>
        <p:spPr>
          <a:xfrm rot="5400000" flipH="1">
            <a:off x="2040595" y="4151377"/>
            <a:ext cx="45311" cy="512249"/>
          </a:xfrm>
          <a:prstGeom prst="curvedConnector4">
            <a:avLst>
              <a:gd name="adj1" fmla="val -504513"/>
              <a:gd name="adj2" fmla="val 90907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1,2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rgbClr val="0E47A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C00000"/>
                </a:solidFill>
                <a:latin typeface="+mj-lt"/>
              </a:rPr>
              <a:t>Firstpos</a:t>
            </a:r>
            <a:endParaRPr lang="en-US" sz="2000" b="1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sz="2000" b="1" dirty="0" err="1">
                <a:solidFill>
                  <a:srgbClr val="03A9F5"/>
                </a:solidFill>
                <a:latin typeface="+mj-lt"/>
              </a:rPr>
              <a:t>L</a:t>
            </a:r>
            <a:r>
              <a:rPr lang="en-US" sz="2000" b="1" dirty="0" err="1" smtClean="0">
                <a:solidFill>
                  <a:srgbClr val="03A9F5"/>
                </a:solidFill>
                <a:latin typeface="+mj-lt"/>
              </a:rPr>
              <a:t>astpos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82885" y="2688072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79450" y="3081641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6914" y="1026079"/>
            <a:ext cx="2864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b="1" dirty="0"/>
              <a:t>Rule:</a:t>
            </a:r>
          </a:p>
          <a:p>
            <a:pPr>
              <a:spcBef>
                <a:spcPct val="0"/>
              </a:spcBef>
            </a:pPr>
            <a:r>
              <a:rPr lang="en-US" altLang="zh-TW" dirty="0" smtClean="0"/>
              <a:t>If </a:t>
            </a:r>
            <a:r>
              <a:rPr lang="en-US" altLang="zh-TW" dirty="0"/>
              <a:t>n is </a:t>
            </a:r>
            <a:r>
              <a:rPr lang="en-US" altLang="zh-TW" b="1" dirty="0"/>
              <a:t>concatenation</a:t>
            </a:r>
            <a:r>
              <a:rPr lang="en-US" altLang="zh-TW" dirty="0"/>
              <a:t> node with left child c1 and right child c2 and </a:t>
            </a:r>
            <a:r>
              <a:rPr lang="en-US" altLang="zh-TW" b="1" i="1" dirty="0" err="1"/>
              <a:t>i</a:t>
            </a:r>
            <a:r>
              <a:rPr lang="en-US" altLang="zh-TW" dirty="0"/>
              <a:t> is a position in </a:t>
            </a:r>
            <a:r>
              <a:rPr lang="en-US" altLang="zh-TW" dirty="0" err="1">
                <a:solidFill>
                  <a:srgbClr val="0E47A1"/>
                </a:solidFill>
              </a:rPr>
              <a:t>lastpos</a:t>
            </a:r>
            <a:r>
              <a:rPr lang="en-US" altLang="zh-TW" dirty="0">
                <a:solidFill>
                  <a:srgbClr val="0E47A1"/>
                </a:solidFill>
              </a:rPr>
              <a:t>(c1)</a:t>
            </a:r>
            <a:r>
              <a:rPr lang="en-US" altLang="zh-TW" dirty="0"/>
              <a:t>, then all position in </a:t>
            </a:r>
            <a:r>
              <a:rPr lang="en-US" altLang="zh-TW" dirty="0" err="1">
                <a:solidFill>
                  <a:srgbClr val="0E47A1"/>
                </a:solidFill>
              </a:rPr>
              <a:t>firstpos</a:t>
            </a:r>
            <a:r>
              <a:rPr lang="en-US" altLang="zh-TW" dirty="0">
                <a:solidFill>
                  <a:srgbClr val="0E47A1"/>
                </a:solidFill>
              </a:rPr>
              <a:t>(c2)</a:t>
            </a:r>
            <a:r>
              <a:rPr lang="en-US" altLang="zh-TW" dirty="0"/>
              <a:t> are in </a:t>
            </a:r>
            <a:r>
              <a:rPr lang="en-US" altLang="zh-TW" dirty="0" err="1">
                <a:solidFill>
                  <a:srgbClr val="C00000"/>
                </a:solidFill>
              </a:rPr>
              <a:t>followpos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3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3" grpId="0"/>
      <p:bldP spid="66" grpId="0"/>
      <p:bldP spid="67" grpId="0"/>
      <p:bldP spid="68" grpId="0"/>
      <p:bldP spid="69" grpId="0"/>
      <p:bldP spid="70" grpId="0"/>
      <p:bldP spid="82" grpId="0"/>
      <p:bldP spid="8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73948" y="5266166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8825" y="3705924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56506" y="2110987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Step 4: Calculate </a:t>
            </a:r>
            <a:r>
              <a:rPr lang="en-US" sz="2400" dirty="0" err="1" smtClean="0">
                <a:latin typeface="+mj-lt"/>
              </a:rPr>
              <a:t>followpos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43390" y="3430275"/>
            <a:ext cx="4306722" cy="294533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49406" y="324636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blipFill rotWithShape="0">
                <a:blip r:embed="rId46"/>
                <a:stretch>
                  <a:fillRect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3A9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5400000" flipH="1">
            <a:off x="2659380" y="3457904"/>
            <a:ext cx="148898" cy="628681"/>
          </a:xfrm>
          <a:prstGeom prst="curvedConnector3">
            <a:avLst>
              <a:gd name="adj1" fmla="val -86360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C00000"/>
                </a:solidFill>
                <a:latin typeface="+mj-lt"/>
              </a:rPr>
              <a:t>Firstpos</a:t>
            </a:r>
            <a:endParaRPr lang="en-US" sz="2000" b="1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sz="2000" b="1" dirty="0" err="1">
                <a:solidFill>
                  <a:srgbClr val="03A9F5"/>
                </a:solidFill>
                <a:latin typeface="+mj-lt"/>
              </a:rPr>
              <a:t>L</a:t>
            </a:r>
            <a:r>
              <a:rPr lang="en-US" sz="2000" b="1" dirty="0" err="1" smtClean="0">
                <a:solidFill>
                  <a:srgbClr val="03A9F5"/>
                </a:solidFill>
                <a:latin typeface="+mj-lt"/>
              </a:rPr>
              <a:t>astpos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80" name="Content Placeholder 3"/>
          <p:cNvGraphicFramePr>
            <a:graphicFrameLocks/>
          </p:cNvGraphicFramePr>
          <p:nvPr>
            <p:extLst/>
          </p:nvPr>
        </p:nvGraphicFramePr>
        <p:xfrm>
          <a:off x="6410669" y="1038503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>
            <a:graphicFrameLocks/>
          </p:cNvGraphicFramePr>
          <p:nvPr>
            <p:extLst/>
          </p:nvPr>
        </p:nvGraphicFramePr>
        <p:xfrm>
          <a:off x="6410669" y="140753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Content Placeholder 3"/>
          <p:cNvGraphicFramePr>
            <a:graphicFrameLocks/>
          </p:cNvGraphicFramePr>
          <p:nvPr>
            <p:extLst/>
          </p:nvPr>
        </p:nvGraphicFramePr>
        <p:xfrm>
          <a:off x="6410669" y="180247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3" name="Content Placeholder 3"/>
          <p:cNvGraphicFramePr>
            <a:graphicFrameLocks/>
          </p:cNvGraphicFramePr>
          <p:nvPr>
            <p:extLst/>
          </p:nvPr>
        </p:nvGraphicFramePr>
        <p:xfrm>
          <a:off x="6410669" y="2187760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Content Placeholder 3"/>
          <p:cNvGraphicFramePr>
            <a:graphicFrameLocks/>
          </p:cNvGraphicFramePr>
          <p:nvPr>
            <p:extLst/>
          </p:nvPr>
        </p:nvGraphicFramePr>
        <p:xfrm>
          <a:off x="6410669" y="2581971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Content Placeholder 3"/>
          <p:cNvGraphicFramePr>
            <a:graphicFrameLocks/>
          </p:cNvGraphicFramePr>
          <p:nvPr>
            <p:extLst/>
          </p:nvPr>
        </p:nvGraphicFramePr>
        <p:xfrm>
          <a:off x="6410669" y="297566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8192754" y="2585330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89319" y="2978899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71667" y="2221044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4</a:t>
            </a:r>
            <a:endParaRPr lang="en-US" dirty="0"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146914" y="1026079"/>
            <a:ext cx="2864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b="1" dirty="0"/>
              <a:t>Rule:</a:t>
            </a:r>
          </a:p>
          <a:p>
            <a:pPr>
              <a:spcBef>
                <a:spcPct val="0"/>
              </a:spcBef>
            </a:pPr>
            <a:r>
              <a:rPr lang="en-US" altLang="zh-TW" dirty="0" smtClean="0"/>
              <a:t>If </a:t>
            </a:r>
            <a:r>
              <a:rPr lang="en-US" altLang="zh-TW" dirty="0"/>
              <a:t>n is </a:t>
            </a:r>
            <a:r>
              <a:rPr lang="en-US" altLang="zh-TW" b="1" dirty="0"/>
              <a:t>concatenation</a:t>
            </a:r>
            <a:r>
              <a:rPr lang="en-US" altLang="zh-TW" dirty="0"/>
              <a:t> node with left child c1 and right child c2 and </a:t>
            </a:r>
            <a:r>
              <a:rPr lang="en-US" altLang="zh-TW" b="1" i="1" dirty="0" err="1"/>
              <a:t>i</a:t>
            </a:r>
            <a:r>
              <a:rPr lang="en-US" altLang="zh-TW" dirty="0"/>
              <a:t> is a position in </a:t>
            </a:r>
            <a:r>
              <a:rPr lang="en-US" altLang="zh-TW" dirty="0" err="1">
                <a:solidFill>
                  <a:srgbClr val="0E47A1"/>
                </a:solidFill>
              </a:rPr>
              <a:t>lastpos</a:t>
            </a:r>
            <a:r>
              <a:rPr lang="en-US" altLang="zh-TW" dirty="0">
                <a:solidFill>
                  <a:srgbClr val="0E47A1"/>
                </a:solidFill>
              </a:rPr>
              <a:t>(c1)</a:t>
            </a:r>
            <a:r>
              <a:rPr lang="en-US" altLang="zh-TW" dirty="0"/>
              <a:t>, then all position in </a:t>
            </a:r>
            <a:r>
              <a:rPr lang="en-US" altLang="zh-TW" dirty="0" err="1">
                <a:solidFill>
                  <a:srgbClr val="0E47A1"/>
                </a:solidFill>
              </a:rPr>
              <a:t>firstpos</a:t>
            </a:r>
            <a:r>
              <a:rPr lang="en-US" altLang="zh-TW" dirty="0">
                <a:solidFill>
                  <a:srgbClr val="0E47A1"/>
                </a:solidFill>
              </a:rPr>
              <a:t>(c2)</a:t>
            </a:r>
            <a:r>
              <a:rPr lang="en-US" altLang="zh-TW" dirty="0"/>
              <a:t> are in </a:t>
            </a:r>
            <a:r>
              <a:rPr lang="en-US" altLang="zh-TW" dirty="0" err="1">
                <a:solidFill>
                  <a:srgbClr val="C00000"/>
                </a:solidFill>
              </a:rPr>
              <a:t>followpos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6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3" grpId="0"/>
      <p:bldP spid="66" grpId="0"/>
      <p:bldP spid="67" grpId="0"/>
      <p:bldP spid="68" grpId="0"/>
      <p:bldP spid="69" grpId="0"/>
      <p:bldP spid="70" grpId="0"/>
      <p:bldP spid="8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67972" y="5266166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8825" y="3705924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Step 4: Calculate </a:t>
            </a:r>
            <a:r>
              <a:rPr lang="en-US" sz="2400" dirty="0" err="1" smtClean="0">
                <a:latin typeface="+mj-lt"/>
              </a:rPr>
              <a:t>followpos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43390" y="3430275"/>
            <a:ext cx="4306722" cy="294533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9537" y="33491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blipFill rotWithShape="0">
                <a:blip r:embed="rId46"/>
                <a:stretch>
                  <a:fillRect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3A9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5400000" flipH="1">
            <a:off x="3303526" y="2931294"/>
            <a:ext cx="148898" cy="628681"/>
          </a:xfrm>
          <a:prstGeom prst="curvedConnector3">
            <a:avLst>
              <a:gd name="adj1" fmla="val -86360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C00000"/>
                </a:solidFill>
                <a:latin typeface="+mj-lt"/>
              </a:rPr>
              <a:t>Firstpos</a:t>
            </a:r>
            <a:endParaRPr lang="en-US" sz="2000" b="1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sz="2000" b="1" dirty="0" err="1">
                <a:solidFill>
                  <a:srgbClr val="03A9F5"/>
                </a:solidFill>
                <a:latin typeface="+mj-lt"/>
              </a:rPr>
              <a:t>L</a:t>
            </a:r>
            <a:r>
              <a:rPr lang="en-US" sz="2000" b="1" dirty="0" err="1" smtClean="0">
                <a:solidFill>
                  <a:srgbClr val="03A9F5"/>
                </a:solidFill>
                <a:latin typeface="+mj-lt"/>
              </a:rPr>
              <a:t>astpos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77" name="Content Placeholder 3"/>
          <p:cNvGraphicFramePr>
            <a:graphicFrameLocks/>
          </p:cNvGraphicFramePr>
          <p:nvPr>
            <p:extLst/>
          </p:nvPr>
        </p:nvGraphicFramePr>
        <p:xfrm>
          <a:off x="6410669" y="1038503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>
            <a:graphicFrameLocks/>
          </p:cNvGraphicFramePr>
          <p:nvPr>
            <p:extLst/>
          </p:nvPr>
        </p:nvGraphicFramePr>
        <p:xfrm>
          <a:off x="6410669" y="140753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Content Placeholder 3"/>
          <p:cNvGraphicFramePr>
            <a:graphicFrameLocks/>
          </p:cNvGraphicFramePr>
          <p:nvPr>
            <p:extLst/>
          </p:nvPr>
        </p:nvGraphicFramePr>
        <p:xfrm>
          <a:off x="6410669" y="180247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Content Placeholder 3"/>
          <p:cNvGraphicFramePr>
            <a:graphicFrameLocks/>
          </p:cNvGraphicFramePr>
          <p:nvPr>
            <p:extLst/>
          </p:nvPr>
        </p:nvGraphicFramePr>
        <p:xfrm>
          <a:off x="6410669" y="2187760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>
            <a:graphicFrameLocks/>
          </p:cNvGraphicFramePr>
          <p:nvPr>
            <p:extLst/>
          </p:nvPr>
        </p:nvGraphicFramePr>
        <p:xfrm>
          <a:off x="6410669" y="2581971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Content Placeholder 3"/>
          <p:cNvGraphicFramePr>
            <a:graphicFrameLocks/>
          </p:cNvGraphicFramePr>
          <p:nvPr>
            <p:extLst/>
          </p:nvPr>
        </p:nvGraphicFramePr>
        <p:xfrm>
          <a:off x="6410669" y="297566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8192754" y="2585330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89319" y="2978899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71667" y="2221044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4</a:t>
            </a:r>
            <a:endParaRPr lang="en-US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71667" y="1821769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146914" y="1026079"/>
            <a:ext cx="2864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b="1" dirty="0"/>
              <a:t>Rule:</a:t>
            </a:r>
          </a:p>
          <a:p>
            <a:pPr>
              <a:spcBef>
                <a:spcPct val="0"/>
              </a:spcBef>
            </a:pPr>
            <a:r>
              <a:rPr lang="en-US" altLang="zh-TW" dirty="0" smtClean="0"/>
              <a:t>If </a:t>
            </a:r>
            <a:r>
              <a:rPr lang="en-US" altLang="zh-TW" dirty="0"/>
              <a:t>n is </a:t>
            </a:r>
            <a:r>
              <a:rPr lang="en-US" altLang="zh-TW" b="1" dirty="0"/>
              <a:t>concatenation</a:t>
            </a:r>
            <a:r>
              <a:rPr lang="en-US" altLang="zh-TW" dirty="0"/>
              <a:t> node with left child c1 and right child c2 and </a:t>
            </a:r>
            <a:r>
              <a:rPr lang="en-US" altLang="zh-TW" b="1" i="1" dirty="0" err="1"/>
              <a:t>i</a:t>
            </a:r>
            <a:r>
              <a:rPr lang="en-US" altLang="zh-TW" dirty="0"/>
              <a:t> is a position in </a:t>
            </a:r>
            <a:r>
              <a:rPr lang="en-US" altLang="zh-TW" dirty="0" err="1">
                <a:solidFill>
                  <a:srgbClr val="0E47A1"/>
                </a:solidFill>
              </a:rPr>
              <a:t>lastpos</a:t>
            </a:r>
            <a:r>
              <a:rPr lang="en-US" altLang="zh-TW" dirty="0">
                <a:solidFill>
                  <a:srgbClr val="0E47A1"/>
                </a:solidFill>
              </a:rPr>
              <a:t>(c1)</a:t>
            </a:r>
            <a:r>
              <a:rPr lang="en-US" altLang="zh-TW" dirty="0"/>
              <a:t>, then all position in </a:t>
            </a:r>
            <a:r>
              <a:rPr lang="en-US" altLang="zh-TW" dirty="0" err="1">
                <a:solidFill>
                  <a:srgbClr val="0E47A1"/>
                </a:solidFill>
              </a:rPr>
              <a:t>firstpos</a:t>
            </a:r>
            <a:r>
              <a:rPr lang="en-US" altLang="zh-TW" dirty="0">
                <a:solidFill>
                  <a:srgbClr val="0E47A1"/>
                </a:solidFill>
              </a:rPr>
              <a:t>(c2)</a:t>
            </a:r>
            <a:r>
              <a:rPr lang="en-US" altLang="zh-TW" dirty="0"/>
              <a:t> are in </a:t>
            </a:r>
            <a:r>
              <a:rPr lang="en-US" altLang="zh-TW" dirty="0" err="1">
                <a:solidFill>
                  <a:srgbClr val="C00000"/>
                </a:solidFill>
              </a:rPr>
              <a:t>followpos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664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3" grpId="0"/>
      <p:bldP spid="66" grpId="0"/>
      <p:bldP spid="67" grpId="0"/>
      <p:bldP spid="68" grpId="0"/>
      <p:bldP spid="69" grpId="0"/>
      <p:bldP spid="70" grpId="0"/>
      <p:bldP spid="8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73948" y="5266166"/>
            <a:ext cx="542925" cy="30211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8825" y="3705924"/>
            <a:ext cx="609586" cy="3605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52699" y="3141738"/>
            <a:ext cx="642975" cy="36541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15879" y="2617940"/>
            <a:ext cx="652579" cy="37005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56506" y="2105011"/>
            <a:ext cx="615488" cy="37621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Step 4: Calculate </a:t>
            </a:r>
            <a:r>
              <a:rPr lang="en-US" sz="2400" dirty="0" err="1" smtClean="0">
                <a:latin typeface="+mj-lt"/>
              </a:rPr>
              <a:t>followpos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43390" y="3430275"/>
            <a:ext cx="4306722" cy="294533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6452" r="-127419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rgbClr val="9C1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9537" y="33491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3A9F5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3A9F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= {5}</m:t>
                      </m:r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blipFill rotWithShape="0">
                <a:blip r:embed="rId46"/>
                <a:stretch>
                  <a:fillRect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C00000"/>
                </a:solidFill>
                <a:latin typeface="+mj-lt"/>
              </a:rPr>
              <a:t>Firstpos</a:t>
            </a:r>
            <a:endParaRPr lang="en-US" sz="2000" b="1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sz="2000" b="1" dirty="0" err="1">
                <a:solidFill>
                  <a:srgbClr val="03A9F5"/>
                </a:solidFill>
                <a:latin typeface="+mj-lt"/>
              </a:rPr>
              <a:t>L</a:t>
            </a:r>
            <a:r>
              <a:rPr lang="en-US" sz="2000" b="1" dirty="0" err="1" smtClean="0">
                <a:solidFill>
                  <a:srgbClr val="03A9F5"/>
                </a:solidFill>
                <a:latin typeface="+mj-lt"/>
              </a:rPr>
              <a:t>astpos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3A9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5400000" flipH="1">
            <a:off x="3933206" y="2402197"/>
            <a:ext cx="148898" cy="628681"/>
          </a:xfrm>
          <a:prstGeom prst="curvedConnector3">
            <a:avLst>
              <a:gd name="adj1" fmla="val -86360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Content Placeholder 3"/>
          <p:cNvGraphicFramePr>
            <a:graphicFrameLocks/>
          </p:cNvGraphicFramePr>
          <p:nvPr>
            <p:extLst/>
          </p:nvPr>
        </p:nvGraphicFramePr>
        <p:xfrm>
          <a:off x="6410669" y="1038503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Content Placeholder 3"/>
          <p:cNvGraphicFramePr>
            <a:graphicFrameLocks/>
          </p:cNvGraphicFramePr>
          <p:nvPr>
            <p:extLst/>
          </p:nvPr>
        </p:nvGraphicFramePr>
        <p:xfrm>
          <a:off x="6410669" y="140753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>
            <a:graphicFrameLocks/>
          </p:cNvGraphicFramePr>
          <p:nvPr>
            <p:extLst/>
          </p:nvPr>
        </p:nvGraphicFramePr>
        <p:xfrm>
          <a:off x="6410669" y="180247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Content Placeholder 3"/>
          <p:cNvGraphicFramePr>
            <a:graphicFrameLocks/>
          </p:cNvGraphicFramePr>
          <p:nvPr>
            <p:extLst/>
          </p:nvPr>
        </p:nvGraphicFramePr>
        <p:xfrm>
          <a:off x="6410669" y="2187760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Content Placeholder 3"/>
          <p:cNvGraphicFramePr>
            <a:graphicFrameLocks/>
          </p:cNvGraphicFramePr>
          <p:nvPr>
            <p:extLst/>
          </p:nvPr>
        </p:nvGraphicFramePr>
        <p:xfrm>
          <a:off x="6410669" y="2581971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>
            <a:graphicFrameLocks/>
          </p:cNvGraphicFramePr>
          <p:nvPr>
            <p:extLst/>
          </p:nvPr>
        </p:nvGraphicFramePr>
        <p:xfrm>
          <a:off x="6410669" y="297566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8192754" y="2585330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89319" y="2978899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971667" y="2221044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4</a:t>
            </a:r>
            <a:endParaRPr lang="en-US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71667" y="1821769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71667" y="1408191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6</a:t>
            </a:r>
            <a:endParaRPr lang="en-US" dirty="0"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146914" y="1026079"/>
            <a:ext cx="2864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b="1" dirty="0"/>
              <a:t>Rule:</a:t>
            </a:r>
          </a:p>
          <a:p>
            <a:pPr>
              <a:spcBef>
                <a:spcPct val="0"/>
              </a:spcBef>
            </a:pPr>
            <a:r>
              <a:rPr lang="en-US" altLang="zh-TW" dirty="0" smtClean="0"/>
              <a:t>If </a:t>
            </a:r>
            <a:r>
              <a:rPr lang="en-US" altLang="zh-TW" dirty="0"/>
              <a:t>n is </a:t>
            </a:r>
            <a:r>
              <a:rPr lang="en-US" altLang="zh-TW" b="1" dirty="0"/>
              <a:t>concatenation</a:t>
            </a:r>
            <a:r>
              <a:rPr lang="en-US" altLang="zh-TW" dirty="0"/>
              <a:t> node with left child c1 and right child c2 and </a:t>
            </a:r>
            <a:r>
              <a:rPr lang="en-US" altLang="zh-TW" b="1" i="1" dirty="0" err="1"/>
              <a:t>i</a:t>
            </a:r>
            <a:r>
              <a:rPr lang="en-US" altLang="zh-TW" dirty="0"/>
              <a:t> is a position in </a:t>
            </a:r>
            <a:r>
              <a:rPr lang="en-US" altLang="zh-TW" dirty="0" err="1">
                <a:solidFill>
                  <a:srgbClr val="0E47A1"/>
                </a:solidFill>
              </a:rPr>
              <a:t>lastpos</a:t>
            </a:r>
            <a:r>
              <a:rPr lang="en-US" altLang="zh-TW" dirty="0">
                <a:solidFill>
                  <a:srgbClr val="0E47A1"/>
                </a:solidFill>
              </a:rPr>
              <a:t>(c1)</a:t>
            </a:r>
            <a:r>
              <a:rPr lang="en-US" altLang="zh-TW" dirty="0"/>
              <a:t>, then all position in </a:t>
            </a:r>
            <a:r>
              <a:rPr lang="en-US" altLang="zh-TW" dirty="0" err="1">
                <a:solidFill>
                  <a:srgbClr val="0E47A1"/>
                </a:solidFill>
              </a:rPr>
              <a:t>firstpos</a:t>
            </a:r>
            <a:r>
              <a:rPr lang="en-US" altLang="zh-TW" dirty="0">
                <a:solidFill>
                  <a:srgbClr val="0E47A1"/>
                </a:solidFill>
              </a:rPr>
              <a:t>(c2)</a:t>
            </a:r>
            <a:r>
              <a:rPr lang="en-US" altLang="zh-TW" dirty="0"/>
              <a:t> are in </a:t>
            </a:r>
            <a:r>
              <a:rPr lang="en-US" altLang="zh-TW" dirty="0" err="1">
                <a:solidFill>
                  <a:srgbClr val="C00000"/>
                </a:solidFill>
              </a:rPr>
              <a:t>followpos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78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107E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3" grpId="0"/>
      <p:bldP spid="66" grpId="0"/>
      <p:bldP spid="67" grpId="0"/>
      <p:bldP spid="68" grpId="0"/>
      <p:bldP spid="69" grpId="0"/>
      <p:bldP spid="70" grpId="0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Token</a:t>
            </a:r>
            <a:r>
              <a:rPr lang="en-US" dirty="0"/>
              <a:t>, Pattern &amp; Lexemes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Example: total = sum + 45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E47A1"/>
                </a:solidFill>
              </a:rPr>
              <a:t>Tokens: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 smtClean="0"/>
              <a:t>total 		</a:t>
            </a:r>
          </a:p>
          <a:p>
            <a:pPr marL="0" indent="0">
              <a:buNone/>
            </a:pPr>
            <a:r>
              <a:rPr lang="en-US" sz="2600" dirty="0"/>
              <a:t>	= 	</a:t>
            </a:r>
          </a:p>
          <a:p>
            <a:pPr marL="0" indent="0">
              <a:buNone/>
            </a:pPr>
            <a:r>
              <a:rPr lang="en-US" sz="2600" dirty="0"/>
              <a:t>	sum 	</a:t>
            </a:r>
          </a:p>
          <a:p>
            <a:pPr marL="0" indent="0">
              <a:buNone/>
            </a:pPr>
            <a:r>
              <a:rPr lang="en-US" sz="2600" dirty="0"/>
              <a:t>	+ 	</a:t>
            </a:r>
          </a:p>
          <a:p>
            <a:pPr marL="0" indent="0">
              <a:buNone/>
            </a:pPr>
            <a:r>
              <a:rPr lang="en-US" sz="2600" dirty="0"/>
              <a:t>	45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Lexemes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/>
              <a:t>Lexemes of identifier: total, sum</a:t>
            </a:r>
          </a:p>
          <a:p>
            <a:pPr marL="0" indent="0">
              <a:buNone/>
            </a:pPr>
            <a:r>
              <a:rPr lang="en-US" dirty="0"/>
              <a:t>	Lexemes of operator: =, +</a:t>
            </a:r>
          </a:p>
          <a:p>
            <a:pPr marL="0" indent="0">
              <a:buNone/>
            </a:pPr>
            <a:r>
              <a:rPr lang="en-US" dirty="0"/>
              <a:t>	Lexemes of constant: 45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6771" y="1833354"/>
            <a:ext cx="1524000" cy="3048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Identifier1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758571" y="1985754"/>
            <a:ext cx="8382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92003" y="2285798"/>
            <a:ext cx="1524000" cy="3048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Operator1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1753803" y="2438198"/>
            <a:ext cx="8382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72947" y="2809682"/>
            <a:ext cx="1524000" cy="3048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Identifier2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1734747" y="2962082"/>
            <a:ext cx="8382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87235" y="3295457"/>
            <a:ext cx="1524000" cy="3048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49035" y="3447857"/>
            <a:ext cx="8382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72951" y="3738374"/>
            <a:ext cx="1524000" cy="3048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34751" y="3890774"/>
            <a:ext cx="8382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4112119" y="1515356"/>
            <a:ext cx="666732" cy="2743200"/>
          </a:xfrm>
          <a:prstGeom prst="rightBrac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58414" y="2625014"/>
            <a:ext cx="1416854" cy="523883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Tokens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86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1" y="863444"/>
                <a:ext cx="5959273" cy="55905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Initial state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𝑖𝑟𝑠𝑡𝑝𝑜𝑠</m:t>
                    </m:r>
                  </m:oMath>
                </a14:m>
                <a:r>
                  <a:rPr lang="en-US" dirty="0">
                    <a:latin typeface="+mj-lt"/>
                  </a:rPr>
                  <a:t> of root = {1,2,3} ----- A</a:t>
                </a:r>
              </a:p>
              <a:p>
                <a:pPr marL="0" indent="0">
                  <a:buNone/>
                </a:pPr>
                <a:r>
                  <a:rPr lang="en-US" b="1" u="sng" dirty="0">
                    <a:latin typeface="+mj-lt"/>
                  </a:rPr>
                  <a:t>State A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+mj-lt"/>
                  </a:rPr>
                  <a:t>δ</a:t>
                </a:r>
                <a:r>
                  <a:rPr lang="en-US" dirty="0">
                    <a:latin typeface="+mj-lt"/>
                  </a:rPr>
                  <a:t>( (1,2,3),a) = </a:t>
                </a:r>
                <a:r>
                  <a:rPr lang="en-US" dirty="0" err="1">
                    <a:latin typeface="+mj-lt"/>
                  </a:rPr>
                  <a:t>followpos</a:t>
                </a:r>
                <a:r>
                  <a:rPr lang="en-US" dirty="0">
                    <a:latin typeface="+mj-lt"/>
                  </a:rPr>
                  <a:t>(1) U followpos(3)</a:t>
                </a:r>
              </a:p>
              <a:p>
                <a:pPr marL="0" indent="0" defTabSz="742950">
                  <a:buNone/>
                </a:pPr>
                <a:r>
                  <a:rPr lang="en-US" dirty="0">
                    <a:latin typeface="+mj-lt"/>
                  </a:rPr>
                  <a:t>		=(1,2,3) U (4) = {1,2,3,4} ----- B</a:t>
                </a:r>
              </a:p>
              <a:p>
                <a:pPr marL="0" indent="0" defTabSz="74295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l-GR" dirty="0">
                    <a:latin typeface="+mj-lt"/>
                  </a:rPr>
                  <a:t>δ</a:t>
                </a:r>
                <a:r>
                  <a:rPr lang="en-US" dirty="0">
                    <a:latin typeface="+mj-lt"/>
                  </a:rPr>
                  <a:t>( (1,2,3),b) = </a:t>
                </a:r>
                <a:r>
                  <a:rPr lang="en-US" dirty="0" err="1">
                    <a:latin typeface="+mj-lt"/>
                  </a:rPr>
                  <a:t>followpos</a:t>
                </a:r>
                <a:r>
                  <a:rPr lang="en-US" dirty="0">
                    <a:latin typeface="+mj-lt"/>
                  </a:rPr>
                  <a:t>(2) </a:t>
                </a:r>
              </a:p>
              <a:p>
                <a:pPr marL="0" indent="0" defTabSz="742950">
                  <a:buNone/>
                </a:pPr>
                <a:r>
                  <a:rPr lang="en-US" dirty="0">
                    <a:latin typeface="+mj-lt"/>
                  </a:rPr>
                  <a:t>		=(1,2,3) ----- 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1" y="863444"/>
                <a:ext cx="5959273" cy="5590565"/>
              </a:xfrm>
              <a:blipFill rotWithShape="0">
                <a:blip r:embed="rId2"/>
                <a:stretch>
                  <a:fillRect l="-1638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419371" y="398196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19371" y="434772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A={1,2,3}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419371" y="4711284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B={1,2,3,4}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913077" y="4441582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99534" y="4434541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14" y="863444"/>
            <a:ext cx="2836717" cy="31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0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State B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(1,2,3,4),a) = </a:t>
            </a:r>
            <a:r>
              <a:rPr lang="en-US" dirty="0" err="1"/>
              <a:t>followpos</a:t>
            </a:r>
            <a:r>
              <a:rPr lang="en-US" dirty="0"/>
              <a:t>(1) U </a:t>
            </a:r>
            <a:r>
              <a:rPr lang="en-US" dirty="0" err="1"/>
              <a:t>followpos</a:t>
            </a:r>
            <a:r>
              <a:rPr lang="en-US" dirty="0"/>
              <a:t>(3)</a:t>
            </a:r>
          </a:p>
          <a:p>
            <a:pPr marL="0" indent="0" defTabSz="857250">
              <a:buNone/>
            </a:pPr>
            <a:r>
              <a:rPr lang="en-US" dirty="0"/>
              <a:t>		=(1,2,3) U (4) = {1,2,3,4} ----- B</a:t>
            </a:r>
          </a:p>
          <a:p>
            <a:pPr marL="0" indent="0" defTabSz="74295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(1,2,3,4),b) = </a:t>
            </a:r>
            <a:r>
              <a:rPr lang="en-US" dirty="0" err="1"/>
              <a:t>followpos</a:t>
            </a:r>
            <a:r>
              <a:rPr lang="en-US" dirty="0"/>
              <a:t>(2) U </a:t>
            </a:r>
            <a:r>
              <a:rPr lang="en-US" dirty="0" err="1"/>
              <a:t>followpos</a:t>
            </a:r>
            <a:r>
              <a:rPr lang="en-US" dirty="0"/>
              <a:t>(4)</a:t>
            </a:r>
          </a:p>
          <a:p>
            <a:pPr marL="0" indent="0" defTabSz="857250">
              <a:buNone/>
            </a:pPr>
            <a:r>
              <a:rPr lang="en-US" dirty="0"/>
              <a:t> 		=(1,2,3) U (5) = {1,2,3,5} ----- C</a:t>
            </a:r>
          </a:p>
          <a:p>
            <a:pPr marL="0" indent="0">
              <a:buNone/>
            </a:pPr>
            <a:r>
              <a:rPr lang="en-US" b="1" u="sng" dirty="0"/>
              <a:t>State C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(1,2,3,5),a) = </a:t>
            </a:r>
            <a:r>
              <a:rPr lang="en-US" dirty="0" err="1"/>
              <a:t>followpos</a:t>
            </a:r>
            <a:r>
              <a:rPr lang="en-US" dirty="0"/>
              <a:t>(1) U </a:t>
            </a:r>
            <a:r>
              <a:rPr lang="en-US" dirty="0" err="1"/>
              <a:t>followpos</a:t>
            </a:r>
            <a:r>
              <a:rPr lang="en-US" dirty="0"/>
              <a:t>(3)</a:t>
            </a:r>
          </a:p>
          <a:p>
            <a:pPr marL="0" indent="0" defTabSz="857250">
              <a:buNone/>
            </a:pPr>
            <a:r>
              <a:rPr lang="en-US" dirty="0"/>
              <a:t>		=(1,2,3) U (4) = {1,2,3,4} ----- B</a:t>
            </a:r>
          </a:p>
          <a:p>
            <a:pPr marL="0" indent="0" defTabSz="74295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(1,2,3,5),b) = </a:t>
            </a:r>
            <a:r>
              <a:rPr lang="en-US" dirty="0" err="1"/>
              <a:t>followpos</a:t>
            </a:r>
            <a:r>
              <a:rPr lang="en-US" dirty="0"/>
              <a:t>(2) U </a:t>
            </a:r>
            <a:r>
              <a:rPr lang="en-US" dirty="0" err="1"/>
              <a:t>followpos</a:t>
            </a:r>
            <a:r>
              <a:rPr lang="en-US" dirty="0"/>
              <a:t>(5)</a:t>
            </a:r>
          </a:p>
          <a:p>
            <a:pPr marL="0" indent="0" defTabSz="857250">
              <a:buNone/>
            </a:pPr>
            <a:r>
              <a:rPr lang="en-US" dirty="0"/>
              <a:t> 		=(1,2,3) U (6) = {1,2,3,6} ----- D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19371" y="398196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419371" y="434772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A={1,2,3}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419371" y="471348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B={1,2,3,4}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19371" y="507924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C={1,2,3,5}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867648" y="4797626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42382" y="4791741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77168" y="5174659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51902" y="5172748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19371" y="544500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D={1,2,3,6}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14" y="863444"/>
            <a:ext cx="2836717" cy="31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regular expression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State D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(1,2,3,6),a) = </a:t>
            </a:r>
            <a:r>
              <a:rPr lang="en-US" dirty="0" err="1"/>
              <a:t>followpos</a:t>
            </a:r>
            <a:r>
              <a:rPr lang="en-US" dirty="0"/>
              <a:t>(1) U </a:t>
            </a:r>
            <a:r>
              <a:rPr lang="en-US" dirty="0" err="1"/>
              <a:t>followpos</a:t>
            </a:r>
            <a:r>
              <a:rPr lang="en-US" dirty="0"/>
              <a:t>(3)</a:t>
            </a:r>
          </a:p>
          <a:p>
            <a:pPr marL="0" indent="0" defTabSz="857250">
              <a:buNone/>
            </a:pPr>
            <a:r>
              <a:rPr lang="en-US" dirty="0"/>
              <a:t>		=(1,2,3) U (4) = {1,2,3,4} ----- B</a:t>
            </a:r>
          </a:p>
          <a:p>
            <a:pPr marL="0" indent="0" defTabSz="74295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(1,2,3,6),b) = </a:t>
            </a:r>
            <a:r>
              <a:rPr lang="en-US" dirty="0" err="1"/>
              <a:t>followpos</a:t>
            </a:r>
            <a:r>
              <a:rPr lang="en-US" dirty="0"/>
              <a:t>(2) </a:t>
            </a:r>
          </a:p>
          <a:p>
            <a:pPr marL="0" indent="0" defTabSz="857250">
              <a:buNone/>
            </a:pPr>
            <a:r>
              <a:rPr lang="en-US" dirty="0"/>
              <a:t> 		=(1,2,3)  ----- A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/>
                <a:gridCol w="1295402"/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419371" y="398196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19371" y="434772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A={1,2,3}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419371" y="471348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B={1,2,3,4}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419371" y="507924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C={1,2,3,5}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19371" y="544500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/>
                <a:gridCol w="609600"/>
                <a:gridCol w="644366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D={1,2,3,6}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862880" y="5531859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37614" y="5529948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11878" y="477567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034367" y="4775679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060695" y="4785661"/>
            <a:ext cx="457200" cy="45720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5080823" y="4775679"/>
            <a:ext cx="548640" cy="54864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52362" y="5004279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61752" y="5014261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41708" y="466012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89258" y="4990447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05855" y="466012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25452" y="4989466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02458" y="466012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49403" y="4844259"/>
            <a:ext cx="411480" cy="411480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27000000" flipV="1">
            <a:off x="2222698" y="4991379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68239" y="564991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27332" y="527177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04484" y="540083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44097" y="3852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5400000" flipH="1">
            <a:off x="3783930" y="4749473"/>
            <a:ext cx="76937" cy="881308"/>
          </a:xfrm>
          <a:prstGeom prst="curvedConnector3">
            <a:avLst>
              <a:gd name="adj1" fmla="val -44569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>
            <a:off x="4220891" y="4262638"/>
            <a:ext cx="66955" cy="2011247"/>
          </a:xfrm>
          <a:prstGeom prst="curvedConnector3">
            <a:avLst>
              <a:gd name="adj1" fmla="val -1258998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3261161" y="4702758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05866" y="403709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46997" y="6058715"/>
            <a:ext cx="2523418" cy="584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DFA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9" name="Curved Connector 38"/>
          <p:cNvCxnSpPr/>
          <p:nvPr/>
        </p:nvCxnSpPr>
        <p:spPr>
          <a:xfrm rot="16200000" flipV="1">
            <a:off x="3838169" y="3177986"/>
            <a:ext cx="12700" cy="3195381"/>
          </a:xfrm>
          <a:prstGeom prst="curvedConnector3">
            <a:avLst>
              <a:gd name="adj1" fmla="val 6524969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14" y="863444"/>
            <a:ext cx="2836717" cy="31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5" grpId="0"/>
      <p:bldP spid="27" grpId="0"/>
      <p:bldP spid="28" grpId="0" animBg="1"/>
      <p:bldP spid="30" grpId="0"/>
      <p:bldP spid="31" grpId="0"/>
      <p:bldP spid="32" grpId="0"/>
      <p:bldP spid="33" grpId="0"/>
      <p:bldP spid="37" grpId="0"/>
      <p:bldP spid="3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Elementary Scanner Design &amp; It’s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Elementary Scanner Design &amp; It’s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Tasks of Scanner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main purpose of the scanner is to return the next input token to the parser. </a:t>
            </a:r>
            <a:endParaRPr lang="en-US" sz="2200" dirty="0" smtClean="0"/>
          </a:p>
          <a:p>
            <a:pPr marL="1001712" lvl="1" indent="-457200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scanner must identify the complete token and sometimes differentiate between keywords and identifiers</a:t>
            </a:r>
            <a:r>
              <a:rPr lang="en-US" sz="2200" dirty="0" smtClean="0"/>
              <a:t>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scanner may perform symbol-table maintenance, inserting identifiers, literals, and constants into the </a:t>
            </a:r>
            <a:r>
              <a:rPr lang="en-US" sz="2200" dirty="0" smtClean="0"/>
              <a:t>tables.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200" dirty="0" smtClean="0"/>
              <a:t>The scanner also eliminate the white spaces.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Regular Expression: </a:t>
            </a:r>
            <a:r>
              <a:rPr lang="en-US" dirty="0"/>
              <a:t>Tokens can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C00000"/>
                </a:solidFill>
              </a:rPr>
              <a:t>Specified</a:t>
            </a:r>
            <a:r>
              <a:rPr lang="en-US" dirty="0" smtClean="0"/>
              <a:t> using regular expression.</a:t>
            </a:r>
          </a:p>
          <a:p>
            <a:pPr marL="0" indent="0">
              <a:buNone/>
            </a:pPr>
            <a:r>
              <a:rPr lang="en-US" dirty="0" smtClean="0"/>
              <a:t>Example: id</a:t>
            </a:r>
            <a:r>
              <a:rPr lang="en-US" dirty="0" smtClean="0">
                <a:sym typeface="Wingdings" panose="05000000000000000000" pitchFamily="2" charset="2"/>
              </a:rPr>
              <a:t> letter(letter | digit)*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Transition Diagram</a:t>
            </a:r>
            <a:r>
              <a:rPr lang="en-US" dirty="0" smtClean="0"/>
              <a:t>: Finite-state </a:t>
            </a:r>
            <a:r>
              <a:rPr lang="en-US" dirty="0"/>
              <a:t>diagrams or transition diagrams are often used </a:t>
            </a:r>
            <a:r>
              <a:rPr lang="en-US" dirty="0" smtClean="0"/>
              <a:t>to recognize a token</a:t>
            </a:r>
          </a:p>
        </p:txBody>
      </p:sp>
      <p:sp>
        <p:nvSpPr>
          <p:cNvPr id="6" name="Oval 5"/>
          <p:cNvSpPr/>
          <p:nvPr/>
        </p:nvSpPr>
        <p:spPr>
          <a:xfrm>
            <a:off x="4982151" y="6040034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04640" y="6040034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7015509" y="6050016"/>
            <a:ext cx="457200" cy="4572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2635" y="6268634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39395" y="6278616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11981" y="592447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5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66901" y="6270844"/>
            <a:ext cx="559516" cy="98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70064" y="5924475"/>
            <a:ext cx="726201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digit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82323" y="6118596"/>
            <a:ext cx="320040" cy="32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5226793" y="5977428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51214" y="5329727"/>
            <a:ext cx="707447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digit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7241295" y="6007054"/>
            <a:ext cx="12700" cy="32329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65716" y="5359353"/>
            <a:ext cx="707447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digit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03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3" grpId="0"/>
      <p:bldP spid="14" grpId="0" animBg="1"/>
      <p:bldP spid="16" grpId="0"/>
      <p:bldP spid="1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Lexical </a:t>
            </a:r>
            <a:r>
              <a:rPr lang="en-US" dirty="0" smtClean="0"/>
              <a:t>Analyzer (Lex)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 is tool or a language which is useful for generating a lexical Analyzer and it specifies the regular expression</a:t>
            </a:r>
          </a:p>
          <a:p>
            <a:r>
              <a:rPr lang="en-US" dirty="0" smtClean="0"/>
              <a:t>Regular expression is used to represent the patterns for a token.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Creating Lexical Analyzer with LEX</a:t>
            </a:r>
          </a:p>
          <a:p>
            <a:pPr marL="0" indent="0">
              <a:buNone/>
            </a:pPr>
            <a:endParaRPr lang="en-US" dirty="0">
              <a:solidFill>
                <a:srgbClr val="0E47A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44581" y="2716679"/>
            <a:ext cx="1537837" cy="686117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 Compiler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1814" y="2853629"/>
            <a:ext cx="937482" cy="353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lex.yy.c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97970" y="2701697"/>
            <a:ext cx="1127439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lex.l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14591" y="3063277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AutoShape 7"/>
          <p:cNvCxnSpPr>
            <a:cxnSpLocks noChangeShapeType="1"/>
          </p:cNvCxnSpPr>
          <p:nvPr/>
        </p:nvCxnSpPr>
        <p:spPr bwMode="auto">
          <a:xfrm flipH="1">
            <a:off x="6336632" y="3056298"/>
            <a:ext cx="775182" cy="3439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44581" y="4124232"/>
            <a:ext cx="1537837" cy="686117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 Compiler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111814" y="4261182"/>
            <a:ext cx="937482" cy="353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a.out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19871" y="4227091"/>
            <a:ext cx="1127439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ex.yy.c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14591" y="4470830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AutoShape 7"/>
          <p:cNvCxnSpPr>
            <a:cxnSpLocks noChangeShapeType="1"/>
          </p:cNvCxnSpPr>
          <p:nvPr/>
        </p:nvCxnSpPr>
        <p:spPr bwMode="auto">
          <a:xfrm rot="10800000">
            <a:off x="6197414" y="4463851"/>
            <a:ext cx="9144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95905" y="4286940"/>
            <a:ext cx="1865608" cy="353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Lexical Analyzer</a:t>
            </a:r>
            <a:endParaRPr lang="en-US" dirty="0">
              <a:solidFill>
                <a:srgbClr val="C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44581" y="5451953"/>
            <a:ext cx="1537837" cy="686117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 smtClean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a.out</a:t>
            </a:r>
            <a:endParaRPr lang="en-US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077673" y="5474505"/>
            <a:ext cx="1252832" cy="353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Sequence of token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19871" y="5554812"/>
            <a:ext cx="1127439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Input Stream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14591" y="5798551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AutoShape 7"/>
          <p:cNvCxnSpPr>
            <a:cxnSpLocks noChangeShapeType="1"/>
          </p:cNvCxnSpPr>
          <p:nvPr/>
        </p:nvCxnSpPr>
        <p:spPr bwMode="auto">
          <a:xfrm rot="10800000">
            <a:off x="6197414" y="5791572"/>
            <a:ext cx="9144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1443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err="1" smtClean="0"/>
              <a:t>lex</a:t>
            </a:r>
            <a:r>
              <a:rPr lang="en-US" dirty="0" smtClean="0"/>
              <a:t> program contains mainly three sections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Declaration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Translation rules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Auxiliary Procedures</a:t>
            </a:r>
            <a:endParaRPr lang="en-US" dirty="0">
              <a:solidFill>
                <a:srgbClr val="0E47A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1180" y="2679031"/>
            <a:ext cx="3237662" cy="3774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Structure of Program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Declaration</a:t>
            </a:r>
          </a:p>
          <a:p>
            <a:pPr marL="0" indent="0">
              <a:buNone/>
            </a:pP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%%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Translation rule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%%</a:t>
            </a:r>
          </a:p>
          <a:p>
            <a:pPr marL="0" indent="0">
              <a:buNone/>
            </a:pP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E47A1"/>
                </a:solidFill>
              </a:rPr>
              <a:t>Auxiliary Procedures</a:t>
            </a:r>
            <a:endParaRPr lang="en-US" dirty="0">
              <a:solidFill>
                <a:srgbClr val="0E47A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3264" y="2468626"/>
            <a:ext cx="11887200" cy="0"/>
          </a:xfrm>
          <a:prstGeom prst="line">
            <a:avLst/>
          </a:prstGeom>
          <a:ln w="1905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66358" y="3128844"/>
            <a:ext cx="5555747" cy="3207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 is used to declare variables, constant &amp; regular definition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%{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float 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rate;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%}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Digit [0-9]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Letter [A-Z a-Z]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58478" y="3351423"/>
            <a:ext cx="3141664" cy="3207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Syntax: Pattern {Action}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%%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pattern1	{Action1}</a:t>
            </a:r>
          </a:p>
          <a:p>
            <a:pPr>
              <a:spcAft>
                <a:spcPts val="10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pattern2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Action2}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pattern3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Action3}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%%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17368" y="5882124"/>
            <a:ext cx="4996857" cy="55360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All the function needed are specified over here.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40314" y="3398464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32837" y="4699726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66358" y="6059602"/>
            <a:ext cx="633521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96433"/>
          </a:xfrm>
        </p:spPr>
        <p:txBody>
          <a:bodyPr/>
          <a:lstStyle/>
          <a:p>
            <a:r>
              <a:rPr lang="en-US" dirty="0" smtClean="0">
                <a:solidFill>
                  <a:srgbClr val="0E47A1"/>
                </a:solidFill>
              </a:rPr>
              <a:t>Program: Write Lex program to recognize identifier, keywords, relational operator and numbers</a:t>
            </a:r>
          </a:p>
          <a:p>
            <a:endParaRPr lang="en-US" dirty="0">
              <a:solidFill>
                <a:srgbClr val="0E47A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1180" y="1524999"/>
            <a:ext cx="5290826" cy="3021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0E47A1"/>
                </a:solidFill>
              </a:rPr>
              <a:t>/* Declaration */</a:t>
            </a:r>
            <a:endParaRPr lang="en-US" sz="1800" dirty="0">
              <a:solidFill>
                <a:srgbClr val="0E47A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%{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	/* Lex program for recognizing tokens */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%}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Letter		[a-z A-z]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Digit		[0-9]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Id		{Letter}({Letter}|{Digit})*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Numbers		{Digit}+ (.{Digit}+)? (E[+ -]? Digit+)?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89436" y="1504661"/>
            <a:ext cx="6049279" cy="3247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E47A1"/>
                </a:solidFill>
              </a:rPr>
              <a:t>/* </a:t>
            </a:r>
            <a:r>
              <a:rPr lang="en-US" sz="1800" dirty="0" smtClean="0">
                <a:solidFill>
                  <a:srgbClr val="0E47A1"/>
                </a:solidFill>
              </a:rPr>
              <a:t>Translation rule</a:t>
            </a:r>
            <a:r>
              <a:rPr lang="en-US" sz="1800" dirty="0">
                <a:solidFill>
                  <a:srgbClr val="0E47A1"/>
                </a:solidFill>
              </a:rPr>
              <a:t> */</a:t>
            </a:r>
            <a:endParaRPr lang="en-US" sz="1800" u="sng" dirty="0">
              <a:solidFill>
                <a:srgbClr val="0E47A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800" dirty="0" smtClean="0">
                <a:solidFill>
                  <a:srgbClr val="03A9F5"/>
                </a:solidFill>
              </a:rPr>
              <a:t>%%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800" dirty="0" smtClean="0">
                <a:solidFill>
                  <a:srgbClr val="03A9F5"/>
                </a:solidFill>
              </a:rPr>
              <a:t>{Id}	{</a:t>
            </a:r>
            <a:r>
              <a:rPr lang="en-US" sz="1800" dirty="0" err="1" smtClean="0">
                <a:solidFill>
                  <a:srgbClr val="03A9F5"/>
                </a:solidFill>
              </a:rPr>
              <a:t>printf</a:t>
            </a:r>
            <a:r>
              <a:rPr lang="en-US" sz="1800" dirty="0" smtClean="0">
                <a:solidFill>
                  <a:srgbClr val="03A9F5"/>
                </a:solidFill>
              </a:rPr>
              <a:t>(“%s is an identifier”,</a:t>
            </a:r>
            <a:r>
              <a:rPr lang="en-US" sz="1800" dirty="0" err="1" smtClean="0">
                <a:solidFill>
                  <a:srgbClr val="03A9F5"/>
                </a:solidFill>
              </a:rPr>
              <a:t>yytext</a:t>
            </a:r>
            <a:r>
              <a:rPr lang="en-US" sz="1800" dirty="0" smtClean="0">
                <a:solidFill>
                  <a:srgbClr val="03A9F5"/>
                </a:solidFill>
              </a:rPr>
              <a:t>);}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3A9F5"/>
                </a:solidFill>
              </a:rPr>
              <a:t>If	</a:t>
            </a:r>
            <a:r>
              <a:rPr lang="en-US" sz="1800" dirty="0">
                <a:solidFill>
                  <a:srgbClr val="03A9F5"/>
                </a:solidFill>
              </a:rPr>
              <a:t>{</a:t>
            </a:r>
            <a:r>
              <a:rPr lang="en-US" sz="1800" dirty="0" err="1">
                <a:solidFill>
                  <a:srgbClr val="03A9F5"/>
                </a:solidFill>
              </a:rPr>
              <a:t>printf</a:t>
            </a:r>
            <a:r>
              <a:rPr lang="en-US" sz="1800" dirty="0">
                <a:solidFill>
                  <a:srgbClr val="03A9F5"/>
                </a:solidFill>
              </a:rPr>
              <a:t>(“%s is </a:t>
            </a:r>
            <a:r>
              <a:rPr lang="en-US" sz="1800" dirty="0" smtClean="0">
                <a:solidFill>
                  <a:srgbClr val="03A9F5"/>
                </a:solidFill>
              </a:rPr>
              <a:t>a keyword”,</a:t>
            </a:r>
            <a:r>
              <a:rPr lang="en-US" sz="1800" dirty="0" err="1">
                <a:solidFill>
                  <a:srgbClr val="03A9F5"/>
                </a:solidFill>
              </a:rPr>
              <a:t>yytext</a:t>
            </a:r>
            <a:r>
              <a:rPr lang="en-US" sz="1800" dirty="0">
                <a:solidFill>
                  <a:srgbClr val="03A9F5"/>
                </a:solidFill>
              </a:rPr>
              <a:t>);}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3A9F5"/>
                </a:solidFill>
              </a:rPr>
              <a:t>e</a:t>
            </a:r>
            <a:r>
              <a:rPr lang="en-US" sz="1800" dirty="0" smtClean="0">
                <a:solidFill>
                  <a:srgbClr val="03A9F5"/>
                </a:solidFill>
              </a:rPr>
              <a:t>lse	</a:t>
            </a:r>
            <a:r>
              <a:rPr lang="en-US" sz="1800" dirty="0">
                <a:solidFill>
                  <a:srgbClr val="03A9F5"/>
                </a:solidFill>
              </a:rPr>
              <a:t>{</a:t>
            </a:r>
            <a:r>
              <a:rPr lang="en-US" sz="1800" dirty="0" err="1">
                <a:solidFill>
                  <a:srgbClr val="03A9F5"/>
                </a:solidFill>
              </a:rPr>
              <a:t>printf</a:t>
            </a:r>
            <a:r>
              <a:rPr lang="en-US" sz="1800" dirty="0">
                <a:solidFill>
                  <a:srgbClr val="03A9F5"/>
                </a:solidFill>
              </a:rPr>
              <a:t>(“%s is a keyword</a:t>
            </a:r>
            <a:r>
              <a:rPr lang="en-US" sz="1800" dirty="0" smtClean="0">
                <a:solidFill>
                  <a:srgbClr val="03A9F5"/>
                </a:solidFill>
              </a:rPr>
              <a:t>”,</a:t>
            </a:r>
            <a:r>
              <a:rPr lang="en-US" sz="1800" dirty="0" err="1">
                <a:solidFill>
                  <a:srgbClr val="03A9F5"/>
                </a:solidFill>
              </a:rPr>
              <a:t>yytext</a:t>
            </a:r>
            <a:r>
              <a:rPr lang="en-US" sz="1800" dirty="0" smtClean="0">
                <a:solidFill>
                  <a:srgbClr val="03A9F5"/>
                </a:solidFill>
              </a:rPr>
              <a:t>);}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3A9F5"/>
                </a:solidFill>
              </a:rPr>
              <a:t>“&lt;”	</a:t>
            </a:r>
            <a:r>
              <a:rPr lang="en-US" sz="1800" dirty="0">
                <a:solidFill>
                  <a:srgbClr val="03A9F5"/>
                </a:solidFill>
              </a:rPr>
              <a:t>{</a:t>
            </a:r>
            <a:r>
              <a:rPr lang="en-US" sz="1800" dirty="0" err="1">
                <a:solidFill>
                  <a:srgbClr val="03A9F5"/>
                </a:solidFill>
              </a:rPr>
              <a:t>printf</a:t>
            </a:r>
            <a:r>
              <a:rPr lang="en-US" sz="1800" dirty="0">
                <a:solidFill>
                  <a:srgbClr val="03A9F5"/>
                </a:solidFill>
              </a:rPr>
              <a:t>(“%s is a </a:t>
            </a:r>
            <a:r>
              <a:rPr lang="en-US" sz="1800" dirty="0" smtClean="0">
                <a:solidFill>
                  <a:srgbClr val="03A9F5"/>
                </a:solidFill>
              </a:rPr>
              <a:t>less then operator”,</a:t>
            </a:r>
            <a:r>
              <a:rPr lang="en-US" sz="1800" dirty="0" err="1">
                <a:solidFill>
                  <a:srgbClr val="03A9F5"/>
                </a:solidFill>
              </a:rPr>
              <a:t>yytext</a:t>
            </a:r>
            <a:r>
              <a:rPr lang="en-US" sz="1800" dirty="0">
                <a:solidFill>
                  <a:srgbClr val="03A9F5"/>
                </a:solidFill>
              </a:rPr>
              <a:t>);}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3A9F5"/>
                </a:solidFill>
              </a:rPr>
              <a:t>“&gt;=”</a:t>
            </a:r>
            <a:r>
              <a:rPr lang="en-US" sz="1800" dirty="0">
                <a:solidFill>
                  <a:srgbClr val="03A9F5"/>
                </a:solidFill>
              </a:rPr>
              <a:t>	{</a:t>
            </a:r>
            <a:r>
              <a:rPr lang="en-US" sz="1800" dirty="0" err="1">
                <a:solidFill>
                  <a:srgbClr val="03A9F5"/>
                </a:solidFill>
              </a:rPr>
              <a:t>printf</a:t>
            </a:r>
            <a:r>
              <a:rPr lang="en-US" sz="1800" dirty="0">
                <a:solidFill>
                  <a:srgbClr val="03A9F5"/>
                </a:solidFill>
              </a:rPr>
              <a:t>(“%s is a </a:t>
            </a:r>
            <a:r>
              <a:rPr lang="en-US" sz="1800" dirty="0" smtClean="0">
                <a:solidFill>
                  <a:srgbClr val="03A9F5"/>
                </a:solidFill>
              </a:rPr>
              <a:t>greater </a:t>
            </a:r>
            <a:r>
              <a:rPr lang="en-US" sz="1800" dirty="0">
                <a:solidFill>
                  <a:srgbClr val="03A9F5"/>
                </a:solidFill>
              </a:rPr>
              <a:t>then </a:t>
            </a:r>
            <a:r>
              <a:rPr lang="en-US" sz="1800" dirty="0" smtClean="0">
                <a:solidFill>
                  <a:srgbClr val="03A9F5"/>
                </a:solidFill>
              </a:rPr>
              <a:t>equal to operator</a:t>
            </a:r>
            <a:r>
              <a:rPr lang="en-US" sz="1800" dirty="0">
                <a:solidFill>
                  <a:srgbClr val="03A9F5"/>
                </a:solidFill>
              </a:rPr>
              <a:t>”,</a:t>
            </a:r>
            <a:r>
              <a:rPr lang="en-US" sz="1800" dirty="0" err="1">
                <a:solidFill>
                  <a:srgbClr val="03A9F5"/>
                </a:solidFill>
              </a:rPr>
              <a:t>yytext</a:t>
            </a:r>
            <a:r>
              <a:rPr lang="en-US" sz="1800" dirty="0">
                <a:solidFill>
                  <a:srgbClr val="03A9F5"/>
                </a:solidFill>
              </a:rPr>
              <a:t>);}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3A9F5"/>
                </a:solidFill>
              </a:rPr>
              <a:t>{Numbers} {</a:t>
            </a:r>
            <a:r>
              <a:rPr lang="en-US" sz="1800" dirty="0" err="1">
                <a:solidFill>
                  <a:srgbClr val="03A9F5"/>
                </a:solidFill>
              </a:rPr>
              <a:t>printf</a:t>
            </a:r>
            <a:r>
              <a:rPr lang="en-US" sz="1800" dirty="0">
                <a:solidFill>
                  <a:srgbClr val="03A9F5"/>
                </a:solidFill>
              </a:rPr>
              <a:t>(“%s is a </a:t>
            </a:r>
            <a:r>
              <a:rPr lang="en-US" sz="1800" dirty="0" smtClean="0">
                <a:solidFill>
                  <a:srgbClr val="03A9F5"/>
                </a:solidFill>
              </a:rPr>
              <a:t>number”,</a:t>
            </a:r>
            <a:r>
              <a:rPr lang="en-US" sz="1800" dirty="0" err="1">
                <a:solidFill>
                  <a:srgbClr val="03A9F5"/>
                </a:solidFill>
              </a:rPr>
              <a:t>yytext</a:t>
            </a:r>
            <a:r>
              <a:rPr lang="en-US" sz="1800" dirty="0" smtClean="0">
                <a:solidFill>
                  <a:srgbClr val="03A9F5"/>
                </a:solidFill>
              </a:rPr>
              <a:t>);}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3A9F5"/>
                </a:solidFill>
              </a:rPr>
              <a:t>%%</a:t>
            </a:r>
            <a:endParaRPr lang="en-US" sz="1800" dirty="0">
              <a:solidFill>
                <a:srgbClr val="03A9F5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1180" y="1359877"/>
            <a:ext cx="11887200" cy="0"/>
          </a:xfrm>
          <a:prstGeom prst="line">
            <a:avLst/>
          </a:prstGeom>
          <a:ln w="1905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31180" y="4752110"/>
            <a:ext cx="9424944" cy="1710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E47A1"/>
                </a:solidFill>
              </a:rPr>
              <a:t>/* </a:t>
            </a:r>
            <a:r>
              <a:rPr lang="en-US" sz="1800" dirty="0" smtClean="0">
                <a:solidFill>
                  <a:srgbClr val="0E47A1"/>
                </a:solidFill>
              </a:rPr>
              <a:t>Auxiliary Procedures</a:t>
            </a:r>
            <a:r>
              <a:rPr lang="en-US" sz="1800" dirty="0">
                <a:solidFill>
                  <a:srgbClr val="0E47A1"/>
                </a:solidFill>
              </a:rPr>
              <a:t> */</a:t>
            </a:r>
            <a:endParaRPr lang="en-US" sz="1800" dirty="0" smtClean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nstall_id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/* procedure to lexeme into the symbol table and return a pointer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407471" y="4751538"/>
            <a:ext cx="4071874" cy="1007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5617" y="5030882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E47A1"/>
                </a:solidFill>
              </a:rPr>
              <a:t>Input string: </a:t>
            </a:r>
            <a:r>
              <a:rPr lang="en-US" sz="2400" dirty="0" smtClean="0">
                <a:solidFill>
                  <a:srgbClr val="C00000"/>
                </a:solidFill>
              </a:rPr>
              <a:t>If year &lt; 2021 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0E47A1"/>
                </a:solidFill>
              </a:rPr>
              <a:t>Books: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E47A1"/>
                </a:solidFill>
              </a:rPr>
              <a:t>Compilers Principles, Techniques and Tools,</a:t>
            </a:r>
            <a:r>
              <a:rPr lang="en-US" sz="3000" b="1" dirty="0" smtClean="0">
                <a:solidFill>
                  <a:srgbClr val="0E47A1"/>
                </a:solidFill>
              </a:rPr>
              <a:t> </a:t>
            </a:r>
            <a:r>
              <a:rPr lang="en-US" b="1" dirty="0">
                <a:solidFill>
                  <a:srgbClr val="0E47A1"/>
                </a:solidFill>
              </a:rPr>
              <a:t>PEARSON Education </a:t>
            </a:r>
            <a:r>
              <a:rPr lang="en-US" b="1" dirty="0" smtClean="0">
                <a:solidFill>
                  <a:srgbClr val="0E47A1"/>
                </a:solidFill>
              </a:rPr>
              <a:t>(Second Edition)</a:t>
            </a:r>
          </a:p>
          <a:p>
            <a:pPr marL="0" indent="0">
              <a:buNone/>
            </a:pPr>
            <a:r>
              <a:rPr lang="en-US" dirty="0" smtClean="0"/>
              <a:t>	Authors: Alfred V. </a:t>
            </a:r>
            <a:r>
              <a:rPr lang="en-US" dirty="0" err="1" smtClean="0"/>
              <a:t>Aho</a:t>
            </a:r>
            <a:r>
              <a:rPr lang="en-US" dirty="0" smtClean="0"/>
              <a:t>, Monica S. Lam, Ravi </a:t>
            </a:r>
            <a:r>
              <a:rPr lang="en-US" dirty="0" err="1" smtClean="0"/>
              <a:t>Sethi</a:t>
            </a:r>
            <a:r>
              <a:rPr lang="en-US" dirty="0" smtClean="0"/>
              <a:t>, Jeffrey D. Ullman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800" b="1" dirty="0">
                <a:solidFill>
                  <a:srgbClr val="0E47A1"/>
                </a:solidFill>
              </a:rPr>
              <a:t>Compiler Design, PEARSON </a:t>
            </a:r>
            <a:r>
              <a:rPr lang="en-US" b="1" dirty="0">
                <a:solidFill>
                  <a:srgbClr val="0E47A1"/>
                </a:solidFill>
              </a:rPr>
              <a:t>(for Gujarat Technological University)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Authors</a:t>
            </a:r>
            <a:r>
              <a:rPr lang="en-US" dirty="0"/>
              <a:t>: Alfred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smtClean="0"/>
              <a:t>Ravi </a:t>
            </a:r>
            <a:r>
              <a:rPr lang="en-US" dirty="0" err="1"/>
              <a:t>Sethi</a:t>
            </a:r>
            <a:r>
              <a:rPr lang="en-US" dirty="0"/>
              <a:t>, Jeffrey D. Ullman</a:t>
            </a:r>
          </a:p>
        </p:txBody>
      </p:sp>
    </p:spTree>
    <p:extLst>
      <p:ext uri="{BB962C8B-B14F-4D97-AF65-F5344CB8AC3E}">
        <p14:creationId xmlns:p14="http://schemas.microsoft.com/office/powerpoint/2010/main" val="28055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buffering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deo Lecture 16x9 Light Template (2)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 (2)</Template>
  <TotalTime>4912</TotalTime>
  <Words>6292</Words>
  <Application>Microsoft Office PowerPoint</Application>
  <PresentationFormat>Widescreen</PresentationFormat>
  <Paragraphs>2054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4" baseType="lpstr">
      <vt:lpstr>Arial</vt:lpstr>
      <vt:lpstr>新細明體</vt:lpstr>
      <vt:lpstr>Wingdings</vt:lpstr>
      <vt:lpstr>Segoe UI Black</vt:lpstr>
      <vt:lpstr>Wingdings 2</vt:lpstr>
      <vt:lpstr>Cambria Math</vt:lpstr>
      <vt:lpstr>Calibri</vt:lpstr>
      <vt:lpstr>Symbol</vt:lpstr>
      <vt:lpstr>Roboto Condensed Light</vt:lpstr>
      <vt:lpstr>Wingdings 3</vt:lpstr>
      <vt:lpstr>Times New Roman</vt:lpstr>
      <vt:lpstr>MS Mincho</vt:lpstr>
      <vt:lpstr>Roboto Condensed</vt:lpstr>
      <vt:lpstr>ヒラギノ角ゴ Pro W3</vt:lpstr>
      <vt:lpstr>VIdeo Lecture 16x9 Light Template (2)</vt:lpstr>
      <vt:lpstr>Unit – 2 Lexical Analyzer</vt:lpstr>
      <vt:lpstr>PowerPoint Presentation</vt:lpstr>
      <vt:lpstr>Interaction with Scanner &amp; Parser</vt:lpstr>
      <vt:lpstr>Interaction of scanner &amp; parser</vt:lpstr>
      <vt:lpstr>Why to separate lexical analysis &amp; parsing?</vt:lpstr>
      <vt:lpstr>Token, Pattern &amp; Lexemes</vt:lpstr>
      <vt:lpstr>Token, Pattern &amp; Lexemes</vt:lpstr>
      <vt:lpstr>Example: Token, Pattern &amp; Lexemes</vt:lpstr>
      <vt:lpstr>Input buffering</vt:lpstr>
      <vt:lpstr>Input buffering</vt:lpstr>
      <vt:lpstr>Buffer pairs</vt:lpstr>
      <vt:lpstr>Buffer pairs</vt:lpstr>
      <vt:lpstr>Sentinels </vt:lpstr>
      <vt:lpstr>Sentinels </vt:lpstr>
      <vt:lpstr>Specification of tokens</vt:lpstr>
      <vt:lpstr>Strings and languages</vt:lpstr>
      <vt:lpstr>Exercise</vt:lpstr>
      <vt:lpstr>Operations on languages</vt:lpstr>
      <vt:lpstr>Regular Expression &amp; Regular Definition</vt:lpstr>
      <vt:lpstr>Regular expression</vt:lpstr>
      <vt:lpstr>Rules to define regular expression</vt:lpstr>
      <vt:lpstr>Regular expression</vt:lpstr>
      <vt:lpstr>Regular expression</vt:lpstr>
      <vt:lpstr>Precedence and associativity of operators</vt:lpstr>
      <vt:lpstr>Regular expression examples</vt:lpstr>
      <vt:lpstr>Regular expression examples</vt:lpstr>
      <vt:lpstr>Regular expression examples</vt:lpstr>
      <vt:lpstr>Regular expression examples</vt:lpstr>
      <vt:lpstr>Regular expression examples</vt:lpstr>
      <vt:lpstr>Regular expression examples</vt:lpstr>
      <vt:lpstr>Regular definition</vt:lpstr>
      <vt:lpstr>Regular definition example</vt:lpstr>
      <vt:lpstr>Transition Diagram</vt:lpstr>
      <vt:lpstr>Transition Diagram</vt:lpstr>
      <vt:lpstr>Transition Diagram : Relational operator</vt:lpstr>
      <vt:lpstr>Transition diagram : Unsigned number</vt:lpstr>
      <vt:lpstr>Hard coding &amp; automatic generation Lexical analyzers</vt:lpstr>
      <vt:lpstr>Hard coding and automatic generation lexical analyzers</vt:lpstr>
      <vt:lpstr>Finite Automata</vt:lpstr>
      <vt:lpstr>Finite Automata</vt:lpstr>
      <vt:lpstr>Types of finite automata</vt:lpstr>
      <vt:lpstr>Regular expression to NFA using Thompson's rule</vt:lpstr>
      <vt:lpstr>Regular expression to NFA using Thompson's rule</vt:lpstr>
      <vt:lpstr>Regular expression to NFA using Thompson's rule</vt:lpstr>
      <vt:lpstr>Regular expression to NFA using Thompson's rule</vt:lpstr>
      <vt:lpstr>Exercise</vt:lpstr>
      <vt:lpstr>Conversion from NFA to DFA using subset construction method</vt:lpstr>
      <vt:lpstr>Subset construction algorithm</vt:lpstr>
      <vt:lpstr>Subset construction algorithm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Exercise</vt:lpstr>
      <vt:lpstr>DFA optimization</vt:lpstr>
      <vt:lpstr>DFA optimization</vt:lpstr>
      <vt:lpstr>DFA optimization</vt:lpstr>
      <vt:lpstr>DFA optimization</vt:lpstr>
      <vt:lpstr>Conversion from regular expression to DFA</vt:lpstr>
      <vt:lpstr>Rules to compute nullable, firstpos, lastpos</vt:lpstr>
      <vt:lpstr>Rules to compute nullable, firstpos, lastpos</vt:lpstr>
      <vt:lpstr>Rules to compute followpos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Conversion from regular expression to DFA</vt:lpstr>
      <vt:lpstr>An Elementary Scanner Design &amp; It’s Implementation</vt:lpstr>
      <vt:lpstr>An Elementary Scanner Design &amp; It’s Implementation</vt:lpstr>
      <vt:lpstr>Implementation of Lexical Analyzer (Lex)</vt:lpstr>
      <vt:lpstr>Structure of Lex Program</vt:lpstr>
      <vt:lpstr>Example: Lex Program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401</cp:revision>
  <dcterms:created xsi:type="dcterms:W3CDTF">2020-05-01T05:09:15Z</dcterms:created>
  <dcterms:modified xsi:type="dcterms:W3CDTF">2021-07-21T09:53:56Z</dcterms:modified>
</cp:coreProperties>
</file>