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2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3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3.xml" ContentType="application/vnd.openxmlformats-officedocument.presentationml.slideLayout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9" r:id="rId18"/>
    <p:sldId id="270" r:id="rId19"/>
    <p:sldId id="275" r:id="rId20"/>
    <p:sldId id="278" r:id="rId21"/>
    <p:sldId id="277" r:id="rId22"/>
    <p:sldId id="280" r:id="rId23"/>
    <p:sldId id="272" r:id="rId24"/>
    <p:sldId id="276" r:id="rId25"/>
    <p:sldId id="281" r:id="rId26"/>
    <p:sldId id="274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ustomXml" Target="../customXml/item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140423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140423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="b" anchorCtr="0" compatLnSpc="0">
            <a:noAutofit/>
          </a:bodyPr>
          <a:lstStyle/>
          <a:p>
            <a:pPr algn="r" hangingPunct="0">
              <a:defRPr sz="1400"/>
            </a:pPr>
            <a:fld id="{E019EBDE-9F6C-4FF9-9285-996FFD363DD8}" type="slidenum">
              <a:t>‹#›</a:t>
            </a:fld>
            <a:endParaRPr lang="en-US" sz="1300"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994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129512F-1D47-4F11-912B-4FEC160256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0BED1B-E57A-4ED2-8EBA-BD87DB5E2BFE}" type="slidenum">
              <a:t>1</a:t>
            </a:fld>
            <a:endParaRPr lang="en-US"/>
          </a:p>
        </p:txBody>
      </p:sp>
      <p:sp>
        <p:nvSpPr>
          <p:cNvPr id="2" name="Google Shape;353;p23:notes"/>
          <p:cNvSpPr txBox="1">
            <a:spLocks noGrp="1"/>
          </p:cNvSpPr>
          <p:nvPr>
            <p:ph type="body" sz="quarter" idx="1"/>
          </p:nvPr>
        </p:nvSpPr>
        <p:spPr>
          <a:xfrm>
            <a:off x="731880" y="4560840"/>
            <a:ext cx="5851080" cy="431928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en-US"/>
          </a:p>
        </p:txBody>
      </p:sp>
      <p:sp>
        <p:nvSpPr>
          <p:cNvPr id="3" name="Google Shape;354;p23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60011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DA97EB1-FFAB-4DA0-BAD8-2761443F9E9D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9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B1B780-9222-4612-974D-A9CC16E06268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519" y="4560480"/>
            <a:ext cx="5851800" cy="4320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4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BA84BA2-70C3-467E-B1B8-B865B745D518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519" y="4560480"/>
            <a:ext cx="5851800" cy="4320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6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8C9BF9-11B3-49B6-A608-D4323A9B5261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519" y="4560480"/>
            <a:ext cx="5851800" cy="4320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97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497D55E-6ACA-408E-891E-171DAAAA5CD9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519" y="4560480"/>
            <a:ext cx="5851800" cy="4320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AA13C9-2C31-43CC-957A-2AB2C0E1C594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2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8711AC2-17FF-432F-8208-91C14F45D6EC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BA2F23-519B-4332-A6D9-E28D655D9790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C1E31EF-2BBD-4508-BCA4-4CA97B78E1D5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1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E826BF-ACFF-4BCB-AD33-511DB944559F}" type="slidenum">
              <a:t>6</a:t>
            </a:fld>
            <a:endParaRPr lang="en-US"/>
          </a:p>
        </p:txBody>
      </p:sp>
      <p:sp>
        <p:nvSpPr>
          <p:cNvPr id="2" name="Google Shape;372;p24:notes"/>
          <p:cNvSpPr txBox="1">
            <a:spLocks noGrp="1"/>
          </p:cNvSpPr>
          <p:nvPr>
            <p:ph type="body" sz="quarter" idx="1"/>
          </p:nvPr>
        </p:nvSpPr>
        <p:spPr>
          <a:xfrm>
            <a:off x="731880" y="4560840"/>
            <a:ext cx="5851080" cy="431928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en-US"/>
          </a:p>
        </p:txBody>
      </p:sp>
      <p:sp>
        <p:nvSpPr>
          <p:cNvPr id="3" name="Google Shape;373;p24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37546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07DA25-3B1B-42F5-A9D2-1462FDE29231}" type="slidenum">
              <a:t>7</a:t>
            </a:fld>
            <a:endParaRPr lang="en-US"/>
          </a:p>
        </p:txBody>
      </p:sp>
      <p:sp>
        <p:nvSpPr>
          <p:cNvPr id="2" name="Google Shape;443;p27:notes"/>
          <p:cNvSpPr txBox="1">
            <a:spLocks noGrp="1"/>
          </p:cNvSpPr>
          <p:nvPr>
            <p:ph type="body" sz="quarter" idx="1"/>
          </p:nvPr>
        </p:nvSpPr>
        <p:spPr>
          <a:xfrm>
            <a:off x="731880" y="4560840"/>
            <a:ext cx="5851080" cy="431928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en-US"/>
          </a:p>
        </p:txBody>
      </p:sp>
      <p:sp>
        <p:nvSpPr>
          <p:cNvPr id="3" name="Google Shape;444;p27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090519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47E865-CBB0-4F8A-8F47-9A26231C6F7E}" type="slidenum">
              <a:t>8</a:t>
            </a:fld>
            <a:endParaRPr lang="en-US"/>
          </a:p>
        </p:txBody>
      </p:sp>
      <p:sp>
        <p:nvSpPr>
          <p:cNvPr id="2" name="Google Shape;485;p30:notes"/>
          <p:cNvSpPr txBox="1">
            <a:spLocks noGrp="1"/>
          </p:cNvSpPr>
          <p:nvPr>
            <p:ph type="body" sz="quarter" idx="1"/>
          </p:nvPr>
        </p:nvSpPr>
        <p:spPr>
          <a:xfrm>
            <a:off x="731880" y="4560840"/>
            <a:ext cx="5851080" cy="431928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en-US"/>
          </a:p>
        </p:txBody>
      </p:sp>
      <p:sp>
        <p:nvSpPr>
          <p:cNvPr id="3" name="Google Shape;486;p30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59101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D01809-2931-4162-BD40-BBB2D848D268}" type="slidenum">
              <a:t>9</a:t>
            </a:fld>
            <a:endParaRPr lang="en-US"/>
          </a:p>
        </p:txBody>
      </p:sp>
      <p:sp>
        <p:nvSpPr>
          <p:cNvPr id="2" name="Google Shape;491;p31:notes"/>
          <p:cNvSpPr txBox="1">
            <a:spLocks noGrp="1"/>
          </p:cNvSpPr>
          <p:nvPr>
            <p:ph type="body" sz="quarter" idx="1"/>
          </p:nvPr>
        </p:nvSpPr>
        <p:spPr>
          <a:xfrm>
            <a:off x="731880" y="4560840"/>
            <a:ext cx="5851080" cy="431928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en-US"/>
          </a:p>
        </p:txBody>
      </p:sp>
      <p:sp>
        <p:nvSpPr>
          <p:cNvPr id="3" name="Google Shape;492;p31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52870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8FD501F-6DCF-4555-B518-6E9456D9DC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3DA5574-67C8-4D5D-B2BA-2BA6230F00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9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F9BE33A-7740-4F70-B9B5-AC9D7B476F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3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3EB4D57-CCA7-463F-AB7B-1D0829559B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9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2296C84-8FF4-426B-A3D7-63EB665DF9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3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8EB908A-C553-49A3-B84F-AC671D1063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13" y="2906713"/>
            <a:ext cx="3810000" cy="150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2906713"/>
            <a:ext cx="3810000" cy="150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96D7A0-F05C-4E6D-9103-DB5EA4C47D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06373B8-A083-4162-967B-1A7E5582FF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E7DF887-0566-43D6-8A8F-09F2881703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3C8A7F2-11AF-4200-97B4-13F03D247C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33C306B-E807-4647-A0CC-66E636EA08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31A6627-ED00-44A3-82C5-89598BA9CF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D9B2DBA-1A98-4A0D-B1A4-5E488187EC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1E90279-1054-4718-AA0C-5CFDEBCDC2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2906713"/>
            <a:ext cx="1943100" cy="2862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313" y="2906713"/>
            <a:ext cx="5676900" cy="2862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58F8D9A-5746-468C-BE79-B2107453FE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DB50DCE-1F0F-4238-8F54-6EF11CA0D1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E27B29-B0D7-43BE-A62B-B21D400270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8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6145570-AB98-42B6-8283-A058676A48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9431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2700" y="1600200"/>
            <a:ext cx="19431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08B67B0-AE6D-45D1-B3E4-1FA2E52C16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7AD1473-62EC-4C6D-8041-63816FBE69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F349E20-C8B5-40B0-9D9D-4D0F780B45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1EFE287-3CB7-4B6E-8610-DAE553923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C107862-9269-4975-B9EE-0DD572A301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EE70616-EF39-4560-98E3-5E8557A97C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219659C-33C7-43A6-8854-F72F49721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4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56CA057-97DB-4714-920D-77DDE88CA8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683F1A8-0BAA-410D-9897-99D25AAE3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4B9C689-A36E-41AD-9430-D6F2FF1968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459FA72-8EBB-42A5-A407-FF93C4432B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36C419C-5D05-469E-99A8-931A4992B3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DC62EEA-41F3-48E7-9C3A-7C40C3C779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781988F-BAB8-4A2D-A305-DE915B72C6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1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23416A0-B612-4BD9-B994-CF1C5DF4AC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63"/>
          <p:cNvSpPr txBox="1">
            <a:spLocks noGrp="1"/>
          </p:cNvSpPr>
          <p:nvPr>
            <p:ph type="ftr" sz="quarter" idx="3"/>
          </p:nvPr>
        </p:nvSpPr>
        <p:spPr>
          <a:xfrm>
            <a:off x="152280" y="6243480"/>
            <a:ext cx="5181120" cy="4568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Google Shape;12;p63"/>
          <p:cNvSpPr txBox="1">
            <a:spLocks noGrp="1"/>
          </p:cNvSpPr>
          <p:nvPr>
            <p:ph type="sldNum" sz="quarter" idx="4"/>
          </p:nvPr>
        </p:nvSpPr>
        <p:spPr>
          <a:xfrm>
            <a:off x="7042319" y="6243480"/>
            <a:ext cx="1904760" cy="4568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1" i="0" u="none" strike="noStrike" kern="1200" spc="0"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defRPr>
            </a:lvl1pPr>
          </a:lstStyle>
          <a:p>
            <a:pPr lvl="0"/>
            <a:fld id="{000141EC-5001-4FCD-8DA9-3C3D5B568A14}" type="slidenum">
              <a:t>‹#›</a:t>
            </a:fld>
            <a:endParaRPr lang="en-US"/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tabLst/>
        <a:defRPr lang="en-US" sz="1400" b="0" i="0" u="none" strike="noStrike" kern="1200" spc="0">
          <a:ln>
            <a:noFill/>
          </a:ln>
          <a:solidFill>
            <a:srgbClr val="000000"/>
          </a:solidFill>
          <a:latin typeface="Arial" pitchFamily="18"/>
          <a:cs typeface="Arial" pitchFamily="2"/>
        </a:defRPr>
      </a:lvl1pPr>
    </p:titleStyle>
    <p:bodyStyle>
      <a:lvl1pPr marL="0" marR="0" indent="0" algn="l" rtl="0" hangingPunct="0">
        <a:lnSpc>
          <a:spcPct val="100000"/>
        </a:lnSpc>
        <a:spcBef>
          <a:spcPts val="0"/>
        </a:spcBef>
        <a:spcAft>
          <a:spcPts val="1417"/>
        </a:spcAft>
        <a:tabLst/>
        <a:defRPr lang="en-US" sz="1400" b="0" i="0" u="none" strike="noStrike" kern="1200" spc="0">
          <a:ln>
            <a:noFill/>
          </a:ln>
          <a:solidFill>
            <a:srgbClr val="000000"/>
          </a:solidFill>
          <a:latin typeface="Arial" pitchFamily="18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;p78"/>
          <p:cNvSpPr txBox="1">
            <a:spLocks noGrp="1"/>
          </p:cNvSpPr>
          <p:nvPr>
            <p:ph type="title"/>
          </p:nvPr>
        </p:nvSpPr>
        <p:spPr>
          <a:xfrm>
            <a:off x="722159" y="4406759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Google Shape;38;p78"/>
          <p:cNvSpPr txBox="1">
            <a:spLocks noGrp="1"/>
          </p:cNvSpPr>
          <p:nvPr>
            <p:ph type="body" idx="1"/>
          </p:nvPr>
        </p:nvSpPr>
        <p:spPr>
          <a:xfrm>
            <a:off x="722159" y="2906640"/>
            <a:ext cx="7772039" cy="1499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sp>
        <p:nvSpPr>
          <p:cNvPr id="4" name="Google Shape;39;p78"/>
          <p:cNvSpPr txBox="1">
            <a:spLocks noGrp="1"/>
          </p:cNvSpPr>
          <p:nvPr>
            <p:ph type="ftr" sz="quarter" idx="3"/>
          </p:nvPr>
        </p:nvSpPr>
        <p:spPr>
          <a:xfrm>
            <a:off x="152280" y="6243480"/>
            <a:ext cx="5181120" cy="4568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Google Shape;40;p78"/>
          <p:cNvSpPr txBox="1">
            <a:spLocks noGrp="1"/>
          </p:cNvSpPr>
          <p:nvPr>
            <p:ph type="sldNum" sz="quarter" idx="4"/>
          </p:nvPr>
        </p:nvSpPr>
        <p:spPr>
          <a:xfrm>
            <a:off x="7042319" y="6243480"/>
            <a:ext cx="1904760" cy="4568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1" i="0" u="none" strike="noStrike" kern="1200" spc="0"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defRPr>
            </a:lvl1pPr>
          </a:lstStyle>
          <a:p>
            <a:pPr lvl="0"/>
            <a:fld id="{665ADC41-C7AB-400B-B7DB-591457A6364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000" b="1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1pPr>
    </p:titleStyle>
    <p:bodyStyle>
      <a:lvl1pPr marL="457200" marR="0" lvl="0" indent="-228240" algn="l" rtl="0" hangingPunct="0">
        <a:lnSpc>
          <a:spcPct val="100000"/>
        </a:lnSpc>
        <a:spcBef>
          <a:spcPts val="300"/>
        </a:spcBef>
        <a:spcAft>
          <a:spcPts val="0"/>
        </a:spcAft>
        <a:buNone/>
        <a:tabLst/>
        <a:defRPr lang="en-US" sz="15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1pPr>
      <a:lvl2pPr marL="457200" marR="0" lvl="1" indent="-228240" algn="l" rtl="0" hangingPunct="0">
        <a:lnSpc>
          <a:spcPct val="100000"/>
        </a:lnSpc>
        <a:spcBef>
          <a:spcPts val="300"/>
        </a:spcBef>
        <a:spcAft>
          <a:spcPts val="0"/>
        </a:spcAft>
        <a:buSzPct val="75000"/>
        <a:buFont typeface="StarSymbol"/>
        <a:buChar char="–"/>
        <a:tabLst/>
        <a:defRPr lang="en-US" sz="15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2pPr>
      <a:lvl3pPr marL="457200" marR="0" lvl="2" indent="-228240" algn="l" rtl="0" hangingPunct="0">
        <a:lnSpc>
          <a:spcPct val="100000"/>
        </a:lnSpc>
        <a:spcBef>
          <a:spcPts val="300"/>
        </a:spcBef>
        <a:spcAft>
          <a:spcPts val="0"/>
        </a:spcAft>
        <a:buSzPct val="45000"/>
        <a:buFont typeface="StarSymbol"/>
        <a:buChar char="●"/>
        <a:tabLst/>
        <a:defRPr lang="en-US" sz="15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3pPr>
      <a:lvl4pPr marL="457200" marR="0" lvl="3" indent="-228240" algn="l" rtl="0" hangingPunct="0">
        <a:lnSpc>
          <a:spcPct val="100000"/>
        </a:lnSpc>
        <a:spcBef>
          <a:spcPts val="300"/>
        </a:spcBef>
        <a:spcAft>
          <a:spcPts val="0"/>
        </a:spcAft>
        <a:buSzPct val="75000"/>
        <a:buFont typeface="StarSymbol"/>
        <a:buChar char="–"/>
        <a:tabLst/>
        <a:defRPr lang="en-US" sz="15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4pPr>
      <a:lvl5pPr marL="457200" marR="0" lvl="4" indent="-228240" algn="l" rtl="0" hangingPunct="0">
        <a:lnSpc>
          <a:spcPct val="100000"/>
        </a:lnSpc>
        <a:spcBef>
          <a:spcPts val="300"/>
        </a:spcBef>
        <a:spcAft>
          <a:spcPts val="0"/>
        </a:spcAft>
        <a:buSzPct val="45000"/>
        <a:buFont typeface="StarSymbol"/>
        <a:buChar char="●"/>
        <a:tabLst/>
        <a:defRPr lang="en-US" sz="15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5pPr>
      <a:lvl6pPr marL="457200" marR="0" lvl="5" indent="-228240" algn="l" rtl="0" hangingPunct="0">
        <a:lnSpc>
          <a:spcPct val="100000"/>
        </a:lnSpc>
        <a:spcBef>
          <a:spcPts val="300"/>
        </a:spcBef>
        <a:spcAft>
          <a:spcPts val="0"/>
        </a:spcAft>
        <a:buSzPct val="45000"/>
        <a:buFont typeface="StarSymbol"/>
        <a:buChar char="●"/>
        <a:tabLst/>
        <a:defRPr lang="en-US" sz="15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6pPr>
      <a:lvl7pPr marL="457200" marR="0" lvl="6" indent="-228240" algn="l" rtl="0" hangingPunct="0">
        <a:lnSpc>
          <a:spcPct val="100000"/>
        </a:lnSpc>
        <a:spcBef>
          <a:spcPts val="300"/>
        </a:spcBef>
        <a:spcAft>
          <a:spcPts val="0"/>
        </a:spcAft>
        <a:buSzPct val="45000"/>
        <a:buFont typeface="StarSymbol"/>
        <a:buChar char="●"/>
        <a:tabLst/>
        <a:defRPr lang="en-US" sz="15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7pPr>
      <a:lvl8pPr marL="457200" marR="0" lvl="7" indent="-228240" algn="l" rtl="0" hangingPunct="0">
        <a:lnSpc>
          <a:spcPct val="100000"/>
        </a:lnSpc>
        <a:spcBef>
          <a:spcPts val="300"/>
        </a:spcBef>
        <a:spcAft>
          <a:spcPts val="0"/>
        </a:spcAft>
        <a:buSzPct val="45000"/>
        <a:buFont typeface="StarSymbol"/>
        <a:buChar char="●"/>
        <a:tabLst/>
        <a:defRPr lang="en-US" sz="15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8pPr>
      <a:lvl9pPr marL="457200" marR="0" lvl="8" indent="-228240" algn="l" rtl="0" hangingPunct="0">
        <a:lnSpc>
          <a:spcPct val="100000"/>
        </a:lnSpc>
        <a:spcBef>
          <a:spcPts val="300"/>
        </a:spcBef>
        <a:spcAft>
          <a:spcPts val="0"/>
        </a:spcAft>
        <a:buSzPct val="45000"/>
        <a:buFont typeface="StarSymbol"/>
        <a:buChar char="●"/>
        <a:tabLst/>
        <a:defRPr lang="en-US" sz="15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;p7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Google Shape;43;p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119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sp>
        <p:nvSpPr>
          <p:cNvPr id="4" name="Google Shape;44;p79"/>
          <p:cNvSpPr txBox="1">
            <a:spLocks noGrp="1"/>
          </p:cNvSpPr>
          <p:nvPr>
            <p:ph type="body" sz="quarter" idx="4294967295"/>
          </p:nvPr>
        </p:nvSpPr>
        <p:spPr>
          <a:xfrm>
            <a:off x="4648320" y="1600200"/>
            <a:ext cx="4038119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sp>
        <p:nvSpPr>
          <p:cNvPr id="5" name="Google Shape;45;p79"/>
          <p:cNvSpPr txBox="1">
            <a:spLocks noGrp="1"/>
          </p:cNvSpPr>
          <p:nvPr>
            <p:ph type="ftr" sz="quarter" idx="3"/>
          </p:nvPr>
        </p:nvSpPr>
        <p:spPr>
          <a:xfrm>
            <a:off x="152280" y="6243480"/>
            <a:ext cx="5181120" cy="4568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Google Shape;46;p79"/>
          <p:cNvSpPr txBox="1">
            <a:spLocks noGrp="1"/>
          </p:cNvSpPr>
          <p:nvPr>
            <p:ph type="sldNum" sz="quarter" idx="4"/>
          </p:nvPr>
        </p:nvSpPr>
        <p:spPr>
          <a:xfrm>
            <a:off x="7042319" y="6243480"/>
            <a:ext cx="1904760" cy="4568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1" i="0" u="none" strike="noStrike" kern="1200" spc="0"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defRPr>
            </a:lvl1pPr>
          </a:lstStyle>
          <a:p>
            <a:pPr lvl="0"/>
            <a:fld id="{10091343-92D1-4604-8BA9-51C2968800A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420"/>
        </a:spcBef>
        <a:spcAft>
          <a:spcPts val="0"/>
        </a:spcAft>
        <a:buNone/>
        <a:tabLst/>
        <a:defRPr lang="en-US" sz="21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420"/>
        </a:spcBef>
        <a:spcAft>
          <a:spcPts val="0"/>
        </a:spcAft>
        <a:buSzPct val="75000"/>
        <a:buFont typeface="StarSymbol"/>
        <a:buChar char="–"/>
        <a:tabLst/>
        <a:defRPr lang="en-US" sz="21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420"/>
        </a:spcBef>
        <a:spcAft>
          <a:spcPts val="0"/>
        </a:spcAft>
        <a:buSzPct val="45000"/>
        <a:buFont typeface="StarSymbol"/>
        <a:buChar char="●"/>
        <a:tabLst/>
        <a:defRPr lang="en-US" sz="21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420"/>
        </a:spcBef>
        <a:spcAft>
          <a:spcPts val="0"/>
        </a:spcAft>
        <a:buSzPct val="75000"/>
        <a:buFont typeface="StarSymbol"/>
        <a:buChar char="–"/>
        <a:tabLst/>
        <a:defRPr lang="en-US" sz="21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420"/>
        </a:spcBef>
        <a:spcAft>
          <a:spcPts val="0"/>
        </a:spcAft>
        <a:buSzPct val="45000"/>
        <a:buFont typeface="StarSymbol"/>
        <a:buChar char="●"/>
        <a:tabLst/>
        <a:defRPr lang="en-US" sz="21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420"/>
        </a:spcBef>
        <a:spcAft>
          <a:spcPts val="0"/>
        </a:spcAft>
        <a:buSzPct val="45000"/>
        <a:buFont typeface="StarSymbol"/>
        <a:buChar char="●"/>
        <a:tabLst/>
        <a:defRPr lang="en-US" sz="21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420"/>
        </a:spcBef>
        <a:spcAft>
          <a:spcPts val="0"/>
        </a:spcAft>
        <a:buSzPct val="45000"/>
        <a:buFont typeface="StarSymbol"/>
        <a:buChar char="●"/>
        <a:tabLst/>
        <a:defRPr lang="en-US" sz="21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420"/>
        </a:spcBef>
        <a:spcAft>
          <a:spcPts val="0"/>
        </a:spcAft>
        <a:buSzPct val="45000"/>
        <a:buFont typeface="StarSymbol"/>
        <a:buChar char="●"/>
        <a:tabLst/>
        <a:defRPr lang="en-US" sz="21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420"/>
        </a:spcBef>
        <a:spcAft>
          <a:spcPts val="0"/>
        </a:spcAft>
        <a:buSzPct val="45000"/>
        <a:buFont typeface="StarSymbol"/>
        <a:buChar char="●"/>
        <a:tabLst/>
        <a:defRPr lang="en-US" sz="2100" b="0" i="0" u="none" strike="noStrike" kern="1200" spc="0">
          <a:ln>
            <a:noFill/>
          </a:ln>
          <a:solidFill>
            <a:srgbClr val="000000"/>
          </a:solidFill>
          <a:latin typeface="Tahoma" pitchFamily="18"/>
          <a:ea typeface="Tahoma" pitchFamily="2"/>
          <a:cs typeface="Tahoma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6;p23"/>
          <p:cNvSpPr txBox="1">
            <a:spLocks noGrp="1"/>
          </p:cNvSpPr>
          <p:nvPr>
            <p:ph type="title" idx="4294967295"/>
          </p:nvPr>
        </p:nvSpPr>
        <p:spPr>
          <a:xfrm>
            <a:off x="461879" y="304920"/>
            <a:ext cx="8229240" cy="533160"/>
          </a:xfrm>
        </p:spPr>
        <p:txBody>
          <a:bodyPr wrap="square" lIns="91440" tIns="45720" rIns="91440" bIns="45720">
            <a:noAutofit/>
          </a:bodyPr>
          <a:lstStyle/>
          <a:p>
            <a:pPr lvl="0" algn="ctr"/>
            <a:r>
              <a:rPr lang="en-US" sz="4000" b="1"/>
              <a:t>Introduction</a:t>
            </a:r>
          </a:p>
        </p:txBody>
      </p:sp>
      <p:sp>
        <p:nvSpPr>
          <p:cNvPr id="3" name="Google Shape;357;p23"/>
          <p:cNvSpPr txBox="1">
            <a:spLocks noGrp="1"/>
          </p:cNvSpPr>
          <p:nvPr>
            <p:ph type="body" idx="4294967295"/>
          </p:nvPr>
        </p:nvSpPr>
        <p:spPr>
          <a:xfrm>
            <a:off x="443520" y="990719"/>
            <a:ext cx="8229240" cy="286524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just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800"/>
              <a:t>Intermediate code is the interface between front end and back end in a compiler</a:t>
            </a:r>
          </a:p>
          <a:p>
            <a:pPr lvl="0" algn="just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800"/>
              <a:t>Ideally the details of source language are confined to the front end and the details of target machines to the back end (a m*n model)</a:t>
            </a:r>
          </a:p>
          <a:p>
            <a:pPr lvl="0" algn="just"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800"/>
              <a:t>In this chapter we study intermediate representations, static type checking and intermediate code generation</a:t>
            </a:r>
          </a:p>
        </p:txBody>
      </p:sp>
      <p:sp>
        <p:nvSpPr>
          <p:cNvPr id="4" name="Google Shape;358;p23"/>
          <p:cNvSpPr/>
          <p:nvPr/>
        </p:nvSpPr>
        <p:spPr>
          <a:xfrm>
            <a:off x="990719" y="4952880"/>
            <a:ext cx="1218960" cy="68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E4A8"/>
          </a:solidFill>
          <a:ln w="25560">
            <a:solidFill>
              <a:srgbClr val="395E8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Parser</a:t>
            </a:r>
          </a:p>
        </p:txBody>
      </p:sp>
      <p:sp>
        <p:nvSpPr>
          <p:cNvPr id="5" name="Google Shape;359;p23"/>
          <p:cNvSpPr/>
          <p:nvPr/>
        </p:nvSpPr>
        <p:spPr>
          <a:xfrm>
            <a:off x="2666880" y="4952880"/>
            <a:ext cx="1294920" cy="68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E4A8"/>
          </a:solidFill>
          <a:ln w="25560">
            <a:solidFill>
              <a:srgbClr val="395E8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Static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Checker</a:t>
            </a:r>
          </a:p>
        </p:txBody>
      </p:sp>
      <p:sp>
        <p:nvSpPr>
          <p:cNvPr id="6" name="Google Shape;360;p23"/>
          <p:cNvSpPr/>
          <p:nvPr/>
        </p:nvSpPr>
        <p:spPr>
          <a:xfrm>
            <a:off x="4419720" y="4952880"/>
            <a:ext cx="2361960" cy="68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E4A8"/>
          </a:solidFill>
          <a:ln w="25560">
            <a:solidFill>
              <a:srgbClr val="395E8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Intermediate Code Generator</a:t>
            </a:r>
          </a:p>
        </p:txBody>
      </p:sp>
      <p:sp>
        <p:nvSpPr>
          <p:cNvPr id="7" name="Google Shape;361;p23"/>
          <p:cNvSpPr/>
          <p:nvPr/>
        </p:nvSpPr>
        <p:spPr>
          <a:xfrm>
            <a:off x="7391520" y="5029200"/>
            <a:ext cx="1523520" cy="68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E4A8"/>
          </a:solidFill>
          <a:ln w="25560">
            <a:solidFill>
              <a:srgbClr val="395E89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Code Generator</a:t>
            </a:r>
          </a:p>
        </p:txBody>
      </p:sp>
      <p:cxnSp>
        <p:nvCxnSpPr>
          <p:cNvPr id="8" name="Google Shape;362;p23"/>
          <p:cNvCxnSpPr/>
          <p:nvPr/>
        </p:nvCxnSpPr>
        <p:spPr>
          <a:xfrm>
            <a:off x="380880" y="5257800"/>
            <a:ext cx="609480" cy="3780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  <a:tailEnd type="arrow"/>
          </a:ln>
        </p:spPr>
      </p:cxnSp>
      <p:cxnSp>
        <p:nvCxnSpPr>
          <p:cNvPr id="9" name="Google Shape;363;p23"/>
          <p:cNvCxnSpPr/>
          <p:nvPr/>
        </p:nvCxnSpPr>
        <p:spPr>
          <a:xfrm>
            <a:off x="2209680" y="5295600"/>
            <a:ext cx="457200" cy="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  <a:tailEnd type="arrow"/>
          </a:ln>
        </p:spPr>
      </p:cxnSp>
      <p:cxnSp>
        <p:nvCxnSpPr>
          <p:cNvPr id="10" name="Google Shape;364;p23"/>
          <p:cNvCxnSpPr/>
          <p:nvPr/>
        </p:nvCxnSpPr>
        <p:spPr>
          <a:xfrm>
            <a:off x="3962160" y="5257800"/>
            <a:ext cx="457200" cy="14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  <a:tailEnd type="arrow"/>
          </a:ln>
        </p:spPr>
      </p:cxnSp>
      <p:cxnSp>
        <p:nvCxnSpPr>
          <p:cNvPr id="11" name="Google Shape;365;p23"/>
          <p:cNvCxnSpPr/>
          <p:nvPr/>
        </p:nvCxnSpPr>
        <p:spPr>
          <a:xfrm>
            <a:off x="6781680" y="5295600"/>
            <a:ext cx="609480" cy="7632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  <a:tailEnd type="arrow"/>
          </a:ln>
        </p:spPr>
      </p:cxnSp>
      <p:cxnSp>
        <p:nvCxnSpPr>
          <p:cNvPr id="12" name="Google Shape;366;p23"/>
          <p:cNvCxnSpPr/>
          <p:nvPr/>
        </p:nvCxnSpPr>
        <p:spPr>
          <a:xfrm flipH="1">
            <a:off x="7238880" y="5790959"/>
            <a:ext cx="3240" cy="457201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3" name="Google Shape;367;p23"/>
          <p:cNvCxnSpPr/>
          <p:nvPr/>
        </p:nvCxnSpPr>
        <p:spPr>
          <a:xfrm>
            <a:off x="533160" y="5867279"/>
            <a:ext cx="6705720" cy="76321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  <a:tailEnd type="arrow"/>
          </a:ln>
        </p:spPr>
      </p:cxnSp>
      <p:cxnSp>
        <p:nvCxnSpPr>
          <p:cNvPr id="14" name="Google Shape;368;p23"/>
          <p:cNvCxnSpPr/>
          <p:nvPr/>
        </p:nvCxnSpPr>
        <p:spPr>
          <a:xfrm flipH="1" flipV="1">
            <a:off x="7238880" y="5943600"/>
            <a:ext cx="1905120" cy="14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  <a:tailEnd type="arrow"/>
          </a:ln>
        </p:spPr>
      </p:cxnSp>
      <p:sp>
        <p:nvSpPr>
          <p:cNvPr id="15" name="Google Shape;369;p23"/>
          <p:cNvSpPr/>
          <p:nvPr/>
        </p:nvSpPr>
        <p:spPr>
          <a:xfrm>
            <a:off x="2666880" y="5715000"/>
            <a:ext cx="1372680" cy="457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Front end</a:t>
            </a:r>
          </a:p>
        </p:txBody>
      </p:sp>
      <p:sp>
        <p:nvSpPr>
          <p:cNvPr id="16" name="Google Shape;370;p23"/>
          <p:cNvSpPr/>
          <p:nvPr/>
        </p:nvSpPr>
        <p:spPr>
          <a:xfrm>
            <a:off x="7467479" y="5791320"/>
            <a:ext cx="1337760" cy="457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Back 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2159" y="1062719"/>
            <a:ext cx="7772039" cy="1499759"/>
          </a:xfrm>
        </p:spPr>
        <p:txBody>
          <a:bodyPr lIns="90000" tIns="45000" rIns="90000" bIns="45000" anchor="t"/>
          <a:lstStyle/>
          <a:p>
            <a:pPr marL="0" lvl="0" indent="0">
              <a:spcBef>
                <a:spcPts val="0"/>
              </a:spcBef>
            </a:pPr>
            <a:r>
              <a:rPr lang="en-US" sz="2000">
                <a:latin typeface="Arial" pitchFamily="18"/>
                <a:cs typeface="Arial" pitchFamily="2"/>
              </a:rPr>
              <a:t>Solve example :</a:t>
            </a:r>
          </a:p>
          <a:p>
            <a:pPr marL="0" lvl="0" indent="0">
              <a:spcBef>
                <a:spcPts val="0"/>
              </a:spcBef>
            </a:pPr>
            <a:r>
              <a:rPr lang="en-US" sz="2000">
                <a:latin typeface="Arial" pitchFamily="18"/>
                <a:cs typeface="Arial" pitchFamily="2"/>
              </a:rPr>
              <a:t>-(a*b) + (c*d+e)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n Intermediate Instruction 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 idx="4294967295"/>
          </p:nvPr>
        </p:nvSpPr>
        <p:spPr/>
        <p:txBody>
          <a:bodyPr lIns="90000" tIns="45000" rIns="90000" bIns="45000"/>
          <a:lstStyle/>
          <a:p>
            <a:pPr lvl="0" hangingPunct="1"/>
            <a:r>
              <a:rPr lang="en-US" sz="1400" dirty="0">
                <a:latin typeface="Arial" pitchFamily="18"/>
                <a:cs typeface="Arial" pitchFamily="2"/>
              </a:rPr>
              <a:t>An Intermediate Instruction Set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4294967295"/>
          </p:nvPr>
        </p:nvSpPr>
        <p:spPr>
          <a:xfrm>
            <a:off x="457200" y="805218"/>
            <a:ext cx="4038119" cy="5320542"/>
          </a:xfrm>
        </p:spPr>
        <p:txBody>
          <a:bodyPr lIns="90000" tIns="45000" rIns="90000" bIns="45000"/>
          <a:lstStyle/>
          <a:p>
            <a:pPr lvl="0" hangingPunct="1">
              <a:lnSpc>
                <a:spcPct val="90000"/>
              </a:lnSpc>
              <a:spcBef>
                <a:spcPts val="0"/>
              </a:spcBef>
            </a:pPr>
            <a:r>
              <a:rPr lang="en-US" sz="2200" i="1" u="sng" dirty="0">
                <a:latin typeface="Arial" pitchFamily="18"/>
                <a:cs typeface="Arial" pitchFamily="2"/>
              </a:rPr>
              <a:t>Assignment</a:t>
            </a:r>
            <a:r>
              <a:rPr lang="en-US" sz="2200" dirty="0">
                <a:latin typeface="Arial" pitchFamily="18"/>
                <a:cs typeface="Arial" pitchFamily="2"/>
              </a:rPr>
              <a:t>: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>
                <a:latin typeface="Arial" pitchFamily="18"/>
                <a:cs typeface="Arial" pitchFamily="2"/>
              </a:rPr>
              <a:t>x = y </a:t>
            </a:r>
            <a:r>
              <a:rPr lang="en-US" sz="2000" i="1" u="sng" dirty="0">
                <a:latin typeface="Arial" pitchFamily="18"/>
                <a:cs typeface="Arial" pitchFamily="2"/>
              </a:rPr>
              <a:t>op</a:t>
            </a:r>
            <a:r>
              <a:rPr lang="en-US" sz="2000" dirty="0">
                <a:latin typeface="Arial" pitchFamily="18"/>
                <a:cs typeface="Arial" pitchFamily="2"/>
              </a:rPr>
              <a:t> z (</a:t>
            </a:r>
            <a:r>
              <a:rPr lang="en-US" sz="2000" i="1" u="sng" dirty="0">
                <a:latin typeface="Arial" pitchFamily="18"/>
                <a:cs typeface="Arial" pitchFamily="2"/>
              </a:rPr>
              <a:t>op</a:t>
            </a:r>
            <a:r>
              <a:rPr lang="en-US" sz="2000" dirty="0">
                <a:latin typeface="Arial" pitchFamily="18"/>
                <a:cs typeface="Arial" pitchFamily="2"/>
              </a:rPr>
              <a:t> binary)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>
                <a:latin typeface="Arial" pitchFamily="18"/>
                <a:cs typeface="Arial" pitchFamily="2"/>
              </a:rPr>
              <a:t>x = </a:t>
            </a:r>
            <a:r>
              <a:rPr lang="en-US" sz="2000" i="1" u="sng" dirty="0">
                <a:latin typeface="Arial" pitchFamily="18"/>
                <a:cs typeface="Arial" pitchFamily="2"/>
              </a:rPr>
              <a:t>op</a:t>
            </a:r>
            <a:r>
              <a:rPr lang="en-US" sz="2000" dirty="0">
                <a:latin typeface="Arial" pitchFamily="18"/>
                <a:cs typeface="Arial" pitchFamily="2"/>
              </a:rPr>
              <a:t> y (</a:t>
            </a:r>
            <a:r>
              <a:rPr lang="en-US" sz="2000" i="1" u="sng" dirty="0">
                <a:latin typeface="Arial" pitchFamily="18"/>
                <a:cs typeface="Arial" pitchFamily="2"/>
              </a:rPr>
              <a:t>op </a:t>
            </a:r>
            <a:r>
              <a:rPr lang="en-US" sz="2000" dirty="0">
                <a:latin typeface="Arial" pitchFamily="18"/>
                <a:cs typeface="Arial" pitchFamily="2"/>
              </a:rPr>
              <a:t>unary);  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>
                <a:latin typeface="Arial" pitchFamily="18"/>
                <a:cs typeface="Arial" pitchFamily="2"/>
              </a:rPr>
              <a:t>x = y</a:t>
            </a:r>
          </a:p>
          <a:p>
            <a:pPr lvl="0" hangingPunct="1">
              <a:lnSpc>
                <a:spcPct val="90000"/>
              </a:lnSpc>
              <a:spcBef>
                <a:spcPts val="0"/>
              </a:spcBef>
            </a:pPr>
            <a:r>
              <a:rPr lang="en-US" sz="2200" i="1" u="sng" dirty="0">
                <a:latin typeface="Arial" pitchFamily="18"/>
                <a:cs typeface="Arial" pitchFamily="2"/>
              </a:rPr>
              <a:t>Jumps</a:t>
            </a:r>
            <a:r>
              <a:rPr lang="en-US" sz="2200" dirty="0">
                <a:latin typeface="Arial" pitchFamily="18"/>
                <a:cs typeface="Arial" pitchFamily="2"/>
              </a:rPr>
              <a:t>: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>
                <a:latin typeface="Arial" pitchFamily="18"/>
                <a:cs typeface="Arial" pitchFamily="2"/>
              </a:rPr>
              <a:t>if ( x </a:t>
            </a:r>
            <a:r>
              <a:rPr lang="en-US" sz="2000" i="1" u="sng" dirty="0">
                <a:latin typeface="Arial" pitchFamily="18"/>
                <a:cs typeface="Arial" pitchFamily="2"/>
              </a:rPr>
              <a:t>op</a:t>
            </a:r>
            <a:r>
              <a:rPr lang="en-US" sz="2000" dirty="0">
                <a:latin typeface="Arial" pitchFamily="18"/>
                <a:cs typeface="Arial" pitchFamily="2"/>
              </a:rPr>
              <a:t> y ) </a:t>
            </a:r>
            <a:r>
              <a:rPr lang="en-US" sz="2000" dirty="0" err="1">
                <a:latin typeface="Arial" pitchFamily="18"/>
                <a:cs typeface="Arial" pitchFamily="2"/>
              </a:rPr>
              <a:t>goto</a:t>
            </a:r>
            <a:r>
              <a:rPr lang="en-US" sz="2000" dirty="0">
                <a:latin typeface="Arial" pitchFamily="18"/>
                <a:cs typeface="Arial" pitchFamily="2"/>
              </a:rPr>
              <a:t> L        (L a label);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 err="1">
                <a:latin typeface="Arial" pitchFamily="18"/>
                <a:cs typeface="Arial" pitchFamily="2"/>
              </a:rPr>
              <a:t>goto</a:t>
            </a:r>
            <a:r>
              <a:rPr lang="en-US" sz="2000" dirty="0">
                <a:latin typeface="Arial" pitchFamily="18"/>
                <a:cs typeface="Arial" pitchFamily="2"/>
              </a:rPr>
              <a:t> L</a:t>
            </a:r>
          </a:p>
          <a:p>
            <a:pPr lvl="0" hangingPunct="1">
              <a:lnSpc>
                <a:spcPct val="90000"/>
              </a:lnSpc>
              <a:spcBef>
                <a:spcPts val="0"/>
              </a:spcBef>
            </a:pPr>
            <a:r>
              <a:rPr lang="en-US" sz="2200" i="1" u="sng" dirty="0" smtClean="0">
                <a:latin typeface="Arial" pitchFamily="18"/>
                <a:cs typeface="Arial" pitchFamily="2"/>
              </a:rPr>
              <a:t>Indexed </a:t>
            </a:r>
            <a:r>
              <a:rPr lang="en-US" sz="2200" i="1" u="sng" dirty="0">
                <a:latin typeface="Arial" pitchFamily="18"/>
                <a:cs typeface="Arial" pitchFamily="2"/>
              </a:rPr>
              <a:t>assignments</a:t>
            </a:r>
            <a:r>
              <a:rPr lang="en-US" sz="2200" dirty="0">
                <a:latin typeface="Arial" pitchFamily="18"/>
                <a:cs typeface="Arial" pitchFamily="2"/>
              </a:rPr>
              <a:t>: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>
                <a:latin typeface="Arial" pitchFamily="18"/>
                <a:cs typeface="Arial" pitchFamily="2"/>
              </a:rPr>
              <a:t>x = y[ z ]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>
                <a:latin typeface="Arial" pitchFamily="18"/>
                <a:cs typeface="Arial" pitchFamily="2"/>
              </a:rPr>
              <a:t>y[ z ] = x</a:t>
            </a:r>
          </a:p>
          <a:p>
            <a:pPr lvl="0" hangingPunct="1">
              <a:lnSpc>
                <a:spcPct val="90000"/>
              </a:lnSpc>
              <a:spcBef>
                <a:spcPts val="0"/>
              </a:spcBef>
            </a:pPr>
            <a:endParaRPr lang="en-US" sz="2200" dirty="0">
              <a:latin typeface="Arial" pitchFamily="18"/>
              <a:cs typeface="Arial" pitchFamily="2"/>
            </a:endParaRPr>
          </a:p>
        </p:txBody>
      </p:sp>
      <p:sp>
        <p:nvSpPr>
          <p:cNvPr id="4" name="Rectangle 4"/>
          <p:cNvSpPr txBox="1">
            <a:spLocks noGrp="1"/>
          </p:cNvSpPr>
          <p:nvPr>
            <p:ph type="body" idx="4294967295"/>
          </p:nvPr>
        </p:nvSpPr>
        <p:spPr>
          <a:xfrm>
            <a:off x="4648320" y="805218"/>
            <a:ext cx="4312800" cy="5325222"/>
          </a:xfrm>
        </p:spPr>
        <p:txBody>
          <a:bodyPr lIns="90000" tIns="45000" rIns="90000" bIns="45000"/>
          <a:lstStyle/>
          <a:p>
            <a:pPr lvl="0" hangingPunct="1">
              <a:lnSpc>
                <a:spcPct val="90000"/>
              </a:lnSpc>
              <a:spcBef>
                <a:spcPts val="0"/>
              </a:spcBef>
            </a:pPr>
            <a:r>
              <a:rPr lang="en-US" sz="2200" i="1" u="sng" dirty="0">
                <a:latin typeface="Arial" pitchFamily="18"/>
                <a:cs typeface="Arial" pitchFamily="2"/>
              </a:rPr>
              <a:t>Procedure call/return</a:t>
            </a:r>
            <a:r>
              <a:rPr lang="en-US" sz="2200" dirty="0">
                <a:latin typeface="Arial" pitchFamily="18"/>
                <a:cs typeface="Arial" pitchFamily="2"/>
              </a:rPr>
              <a:t>: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 err="1">
                <a:latin typeface="Arial" pitchFamily="18"/>
                <a:cs typeface="Arial" pitchFamily="2"/>
              </a:rPr>
              <a:t>param</a:t>
            </a:r>
            <a:r>
              <a:rPr lang="en-US" sz="2000" dirty="0">
                <a:latin typeface="Arial" pitchFamily="18"/>
                <a:cs typeface="Arial" pitchFamily="2"/>
              </a:rPr>
              <a:t> x, k          (x is the </a:t>
            </a:r>
            <a:r>
              <a:rPr lang="en-US" sz="2000" dirty="0" err="1">
                <a:latin typeface="Arial" pitchFamily="18"/>
                <a:cs typeface="Arial" pitchFamily="2"/>
              </a:rPr>
              <a:t>kth</a:t>
            </a:r>
            <a:r>
              <a:rPr lang="en-US" sz="2000" dirty="0">
                <a:latin typeface="Arial" pitchFamily="18"/>
                <a:cs typeface="Arial" pitchFamily="2"/>
              </a:rPr>
              <a:t> </a:t>
            </a:r>
            <a:r>
              <a:rPr lang="en-US" sz="2000" dirty="0" err="1">
                <a:latin typeface="Arial" pitchFamily="18"/>
                <a:cs typeface="Arial" pitchFamily="2"/>
              </a:rPr>
              <a:t>param</a:t>
            </a:r>
            <a:r>
              <a:rPr lang="en-US" sz="2000" dirty="0">
                <a:latin typeface="Arial" pitchFamily="18"/>
                <a:cs typeface="Arial" pitchFamily="2"/>
              </a:rPr>
              <a:t>)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 err="1">
                <a:latin typeface="Arial" pitchFamily="18"/>
                <a:cs typeface="Arial" pitchFamily="2"/>
              </a:rPr>
              <a:t>retval</a:t>
            </a:r>
            <a:r>
              <a:rPr lang="en-US" sz="2000" dirty="0">
                <a:latin typeface="Arial" pitchFamily="18"/>
                <a:cs typeface="Arial" pitchFamily="2"/>
              </a:rPr>
              <a:t> x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>
                <a:latin typeface="Arial" pitchFamily="18"/>
                <a:cs typeface="Arial" pitchFamily="2"/>
              </a:rPr>
              <a:t>call p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>
                <a:latin typeface="Arial" pitchFamily="18"/>
                <a:cs typeface="Arial" pitchFamily="2"/>
              </a:rPr>
              <a:t>enter p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>
                <a:latin typeface="Arial" pitchFamily="18"/>
                <a:cs typeface="Arial" pitchFamily="2"/>
              </a:rPr>
              <a:t>leave p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>
                <a:latin typeface="Arial" pitchFamily="18"/>
                <a:cs typeface="Arial" pitchFamily="2"/>
              </a:rPr>
              <a:t>return</a:t>
            </a:r>
          </a:p>
          <a:p>
            <a:pPr lvl="0" hangingPunct="1">
              <a:spcBef>
                <a:spcPts val="0"/>
              </a:spcBef>
              <a:spcAft>
                <a:spcPts val="1417"/>
              </a:spcAft>
            </a:pPr>
            <a:r>
              <a:rPr lang="en-US" sz="2000" dirty="0">
                <a:latin typeface="Arial" pitchFamily="18"/>
                <a:cs typeface="Arial" pitchFamily="2"/>
              </a:rPr>
              <a:t>retrieve </a:t>
            </a:r>
            <a:r>
              <a:rPr lang="en-US" sz="2000" dirty="0" smtClean="0">
                <a:latin typeface="Arial" pitchFamily="18"/>
                <a:cs typeface="Arial" pitchFamily="2"/>
              </a:rPr>
              <a:t>x</a:t>
            </a:r>
            <a:endParaRPr lang="en-US" sz="2000" dirty="0">
              <a:latin typeface="Arial" pitchFamily="18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f else statement example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90000" tIns="45000" rIns="90000" bIns="45000"/>
          <a:lstStyle/>
          <a:p>
            <a:pPr lvl="0"/>
            <a:r>
              <a:rPr lang="en-US" sz="2800" dirty="0">
                <a:latin typeface="Arial" pitchFamily="18"/>
                <a:cs typeface="Arial" pitchFamily="2"/>
              </a:rPr>
              <a:t>If else statement example: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240" cy="4525560"/>
          </a:xfrm>
        </p:spPr>
        <p:txBody>
          <a:bodyPr lIns="90000" tIns="45000" rIns="90000" bIns="45000"/>
          <a:lstStyle/>
          <a:p>
            <a:pPr lvl="0">
              <a:spcBef>
                <a:spcPts val="0"/>
              </a:spcBef>
            </a:pPr>
            <a:r>
              <a:rPr lang="en-US" sz="2400" dirty="0">
                <a:latin typeface="Arial" pitchFamily="18"/>
                <a:cs typeface="Arial" pitchFamily="2"/>
              </a:rPr>
              <a:t>if(a&lt;b) then t=1 else </a:t>
            </a:r>
            <a:r>
              <a:rPr lang="en-US" sz="2400" dirty="0">
                <a:latin typeface="Arial" pitchFamily="18"/>
                <a:cs typeface="Arial" pitchFamily="2"/>
              </a:rPr>
              <a:t>h</a:t>
            </a:r>
            <a:r>
              <a:rPr lang="en-US" sz="2400" dirty="0" smtClean="0">
                <a:latin typeface="Arial" pitchFamily="18"/>
                <a:cs typeface="Arial" pitchFamily="2"/>
              </a:rPr>
              <a:t>=0</a:t>
            </a:r>
            <a:endParaRPr lang="en-US" sz="2400" dirty="0" smtClean="0">
              <a:latin typeface="Arial" pitchFamily="18"/>
              <a:cs typeface="Arial" pitchFamily="2"/>
            </a:endParaRPr>
          </a:p>
          <a:p>
            <a:pPr lvl="0">
              <a:spcBef>
                <a:spcPts val="0"/>
              </a:spcBef>
            </a:pPr>
            <a:endParaRPr lang="en-US" sz="2400" dirty="0">
              <a:latin typeface="Arial" pitchFamily="18"/>
              <a:cs typeface="Arial" pitchFamily="2"/>
            </a:endParaRPr>
          </a:p>
          <a:p>
            <a:pPr lvl="0">
              <a:spcBef>
                <a:spcPts val="0"/>
              </a:spcBef>
            </a:pPr>
            <a:endParaRPr lang="en-US" sz="1400" dirty="0">
              <a:latin typeface="Arial" pitchFamily="18"/>
              <a:cs typeface="Arial" pitchFamily="2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if(a&lt;b) </a:t>
            </a:r>
            <a:r>
              <a:rPr lang="en-US" sz="2400" dirty="0" err="1">
                <a:latin typeface="Arial" pitchFamily="18"/>
                <a:cs typeface="Arial" pitchFamily="2"/>
              </a:rPr>
              <a:t>goto</a:t>
            </a:r>
            <a:r>
              <a:rPr lang="en-US" sz="2400" dirty="0">
                <a:latin typeface="Arial" pitchFamily="18"/>
                <a:cs typeface="Arial" pitchFamily="2"/>
              </a:rPr>
              <a:t> __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t=0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 err="1">
                <a:latin typeface="Arial" pitchFamily="18"/>
                <a:cs typeface="Arial" pitchFamily="2"/>
              </a:rPr>
              <a:t>goto</a:t>
            </a:r>
            <a:r>
              <a:rPr lang="en-US" sz="2400" dirty="0">
                <a:latin typeface="Arial" pitchFamily="18"/>
                <a:cs typeface="Arial" pitchFamily="2"/>
              </a:rPr>
              <a:t> __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t=1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9240" cy="1748519"/>
          </a:xfrm>
        </p:spPr>
        <p:txBody>
          <a:bodyPr lIns="90000" tIns="45000" rIns="90000" bIns="45000"/>
          <a:lstStyle/>
          <a:p>
            <a:pPr lvl="0"/>
            <a:r>
              <a:rPr lang="en-US" sz="2800" dirty="0">
                <a:latin typeface="Arial" pitchFamily="18"/>
                <a:cs typeface="Arial" pitchFamily="2"/>
              </a:rPr>
              <a:t>If else statement example:</a:t>
            </a:r>
            <a:br>
              <a:rPr lang="en-US" sz="2800" dirty="0">
                <a:latin typeface="Arial" pitchFamily="18"/>
                <a:cs typeface="Arial" pitchFamily="2"/>
              </a:rPr>
            </a:br>
            <a:r>
              <a:rPr lang="en-US" sz="1400" dirty="0">
                <a:latin typeface="Arial" pitchFamily="18"/>
                <a:cs typeface="Arial" pitchFamily="2"/>
              </a:rPr>
              <a:t/>
            </a:r>
            <a:br>
              <a:rPr lang="en-US" sz="1400" dirty="0">
                <a:latin typeface="Arial" pitchFamily="18"/>
                <a:cs typeface="Arial" pitchFamily="2"/>
              </a:rPr>
            </a:br>
            <a:r>
              <a:rPr lang="en-US" sz="2400" dirty="0" err="1" smtClean="0">
                <a:latin typeface="Arial" pitchFamily="18"/>
                <a:cs typeface="Arial" pitchFamily="2"/>
              </a:rPr>
              <a:t>Backpatching</a:t>
            </a:r>
            <a:r>
              <a:rPr lang="en-US" sz="2400" dirty="0" smtClean="0">
                <a:latin typeface="Arial" pitchFamily="18"/>
                <a:cs typeface="Arial" pitchFamily="2"/>
              </a:rPr>
              <a:t>:</a:t>
            </a:r>
            <a:r>
              <a:rPr lang="en-US" sz="2400" dirty="0">
                <a:latin typeface="Arial" pitchFamily="18"/>
                <a:cs typeface="Arial" pitchFamily="2"/>
              </a:rPr>
              <a:t/>
            </a:r>
            <a:br>
              <a:rPr lang="en-US" sz="2400" dirty="0">
                <a:latin typeface="Arial" pitchFamily="18"/>
                <a:cs typeface="Arial" pitchFamily="2"/>
              </a:rPr>
            </a:br>
            <a:r>
              <a:rPr lang="en-US" sz="2400" dirty="0" err="1">
                <a:latin typeface="Arial" pitchFamily="18"/>
                <a:cs typeface="Arial" pitchFamily="2"/>
              </a:rPr>
              <a:t>Backpatching</a:t>
            </a:r>
            <a:r>
              <a:rPr lang="en-US" sz="2400" dirty="0">
                <a:latin typeface="Arial" pitchFamily="18"/>
                <a:cs typeface="Arial" pitchFamily="2"/>
              </a:rPr>
              <a:t> is basically a process of fulfilling unspecified information. This information is of labels. It basically uses the appropriate semantic actions during the process of code generation.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3307320"/>
            <a:ext cx="8229240" cy="2818440"/>
          </a:xfrm>
        </p:spPr>
        <p:txBody>
          <a:bodyPr lIns="90000" tIns="45000" rIns="90000" bIns="45000"/>
          <a:lstStyle/>
          <a:p>
            <a:pPr lvl="0">
              <a:spcBef>
                <a:spcPts val="0"/>
              </a:spcBef>
            </a:pPr>
            <a:r>
              <a:rPr lang="en-US" sz="2400" dirty="0">
                <a:latin typeface="Arial" pitchFamily="18"/>
                <a:cs typeface="Arial" pitchFamily="2"/>
              </a:rPr>
              <a:t>If(a&lt;b) then t=1 else t=0</a:t>
            </a:r>
          </a:p>
          <a:p>
            <a:pPr lvl="0">
              <a:spcBef>
                <a:spcPts val="0"/>
              </a:spcBef>
            </a:pPr>
            <a:endParaRPr lang="en-US" sz="1400" dirty="0">
              <a:latin typeface="Arial" pitchFamily="18"/>
              <a:cs typeface="Arial" pitchFamily="2"/>
            </a:endParaRPr>
          </a:p>
          <a:p>
            <a:pPr marL="457200" lvl="0" indent="-45720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If(a&lt;b) </a:t>
            </a:r>
            <a:r>
              <a:rPr lang="en-US" sz="2400" dirty="0" err="1">
                <a:latin typeface="Arial" pitchFamily="18"/>
                <a:cs typeface="Arial" pitchFamily="2"/>
              </a:rPr>
              <a:t>goto</a:t>
            </a:r>
            <a:r>
              <a:rPr lang="en-US" sz="2400" dirty="0">
                <a:latin typeface="Arial" pitchFamily="18"/>
                <a:cs typeface="Arial" pitchFamily="2"/>
              </a:rPr>
              <a:t> 4</a:t>
            </a:r>
          </a:p>
          <a:p>
            <a:pPr marL="457200" lvl="0" indent="-45720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t=0</a:t>
            </a:r>
          </a:p>
          <a:p>
            <a:pPr marL="457200" lvl="0" indent="-45720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400" dirty="0" err="1">
                <a:latin typeface="Arial" pitchFamily="18"/>
                <a:cs typeface="Arial" pitchFamily="2"/>
              </a:rPr>
              <a:t>goto</a:t>
            </a:r>
            <a:r>
              <a:rPr lang="en-US" sz="2400" dirty="0">
                <a:latin typeface="Arial" pitchFamily="18"/>
                <a:cs typeface="Arial" pitchFamily="2"/>
              </a:rPr>
              <a:t> 5</a:t>
            </a:r>
          </a:p>
          <a:p>
            <a:pPr marL="457200" lvl="0" indent="-45720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t=1</a:t>
            </a:r>
          </a:p>
          <a:p>
            <a:pPr marL="457200" lvl="0" indent="-45720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..</a:t>
            </a:r>
          </a:p>
          <a:p>
            <a:pPr lvl="0">
              <a:spcBef>
                <a:spcPts val="0"/>
              </a:spcBef>
            </a:pPr>
            <a:endParaRPr lang="en-US" sz="1400" dirty="0">
              <a:latin typeface="Arial" pitchFamily="18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f else statement example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90000" tIns="45000" rIns="90000" bIns="45000"/>
          <a:lstStyle/>
          <a:p>
            <a:pPr lvl="0"/>
            <a:r>
              <a:rPr lang="en-US" sz="2800" dirty="0">
                <a:latin typeface="Arial" pitchFamily="18"/>
                <a:cs typeface="Arial" pitchFamily="2"/>
              </a:rPr>
              <a:t>If else statement example: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4484160" cy="4525560"/>
          </a:xfrm>
        </p:spPr>
        <p:txBody>
          <a:bodyPr lIns="90000" tIns="45000" rIns="90000" bIns="45000"/>
          <a:lstStyle/>
          <a:p>
            <a:pPr lvl="0">
              <a:spcBef>
                <a:spcPts val="0"/>
              </a:spcBef>
            </a:pPr>
            <a:r>
              <a:rPr lang="en-US" sz="2400" dirty="0" smtClean="0">
                <a:latin typeface="Arial" pitchFamily="18"/>
                <a:cs typeface="Arial" pitchFamily="2"/>
              </a:rPr>
              <a:t>If((</a:t>
            </a:r>
            <a:r>
              <a:rPr lang="en-US" sz="2400" dirty="0">
                <a:latin typeface="Arial" pitchFamily="18"/>
                <a:cs typeface="Arial" pitchFamily="2"/>
              </a:rPr>
              <a:t>a&lt;b) &amp;&amp; (c&lt;d</a:t>
            </a:r>
            <a:r>
              <a:rPr lang="en-US" sz="2400" dirty="0" smtClean="0">
                <a:latin typeface="Arial" pitchFamily="18"/>
                <a:cs typeface="Arial" pitchFamily="2"/>
              </a:rPr>
              <a:t>)) </a:t>
            </a:r>
            <a:r>
              <a:rPr lang="en-US" sz="2400" dirty="0">
                <a:latin typeface="Arial" pitchFamily="18"/>
                <a:cs typeface="Arial" pitchFamily="2"/>
              </a:rPr>
              <a:t>then t=1 else t=0</a:t>
            </a:r>
          </a:p>
          <a:p>
            <a:pPr lvl="0">
              <a:spcBef>
                <a:spcPts val="0"/>
              </a:spcBef>
            </a:pPr>
            <a:endParaRPr lang="en-US" sz="2400" dirty="0">
              <a:latin typeface="Arial" pitchFamily="18"/>
              <a:cs typeface="Arial" pitchFamily="2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if(a&lt;b) </a:t>
            </a:r>
            <a:r>
              <a:rPr lang="en-US" sz="2400" dirty="0" err="1">
                <a:latin typeface="Arial" pitchFamily="18"/>
                <a:cs typeface="Arial" pitchFamily="2"/>
              </a:rPr>
              <a:t>goto</a:t>
            </a:r>
            <a:r>
              <a:rPr lang="en-US" sz="2400" dirty="0">
                <a:latin typeface="Arial" pitchFamily="18"/>
                <a:cs typeface="Arial" pitchFamily="2"/>
              </a:rPr>
              <a:t> __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t=0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 err="1">
                <a:latin typeface="Arial" pitchFamily="18"/>
                <a:cs typeface="Arial" pitchFamily="2"/>
              </a:rPr>
              <a:t>goto</a:t>
            </a:r>
            <a:r>
              <a:rPr lang="en-US" sz="2400" dirty="0">
                <a:latin typeface="Arial" pitchFamily="18"/>
                <a:cs typeface="Arial" pitchFamily="2"/>
              </a:rPr>
              <a:t> __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if(c&lt;d) </a:t>
            </a:r>
            <a:r>
              <a:rPr lang="en-US" sz="2400" dirty="0" err="1">
                <a:latin typeface="Arial" pitchFamily="18"/>
                <a:cs typeface="Arial" pitchFamily="2"/>
              </a:rPr>
              <a:t>goto</a:t>
            </a:r>
            <a:r>
              <a:rPr lang="en-US" sz="2400" dirty="0">
                <a:latin typeface="Arial" pitchFamily="18"/>
                <a:cs typeface="Arial" pitchFamily="2"/>
              </a:rPr>
              <a:t>__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 err="1">
                <a:latin typeface="Arial" pitchFamily="18"/>
                <a:cs typeface="Arial" pitchFamily="2"/>
              </a:rPr>
              <a:t>goto</a:t>
            </a:r>
            <a:r>
              <a:rPr lang="en-US" sz="2400" dirty="0">
                <a:latin typeface="Arial" pitchFamily="18"/>
                <a:cs typeface="Arial" pitchFamily="2"/>
              </a:rPr>
              <a:t>__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t=1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..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41360" y="2015640"/>
            <a:ext cx="4038119" cy="3694680"/>
          </a:xfrm>
        </p:spPr>
        <p:txBody>
          <a:bodyPr lIns="90000" tIns="45000" rIns="90000" bIns="45000"/>
          <a:lstStyle/>
          <a:p>
            <a:pPr marL="148680" lvl="0">
              <a:spcBef>
                <a:spcPts val="0"/>
              </a:spcBef>
            </a:pPr>
            <a:endParaRPr lang="en-US" sz="1400" dirty="0">
              <a:latin typeface="Arial" pitchFamily="18"/>
              <a:cs typeface="Arial" pitchFamily="2"/>
            </a:endParaRPr>
          </a:p>
          <a:p>
            <a:pPr marL="148680" lvl="0">
              <a:spcBef>
                <a:spcPts val="0"/>
              </a:spcBef>
            </a:pPr>
            <a:endParaRPr lang="en-US" sz="1400" dirty="0">
              <a:latin typeface="Arial" pitchFamily="18"/>
              <a:cs typeface="Arial" pitchFamily="2"/>
            </a:endParaRPr>
          </a:p>
          <a:p>
            <a:pPr marL="148680" lvl="0">
              <a:spcBef>
                <a:spcPts val="0"/>
              </a:spcBef>
            </a:pPr>
            <a:endParaRPr lang="en-US" sz="1400" dirty="0">
              <a:latin typeface="Arial" pitchFamily="18"/>
              <a:cs typeface="Arial" pitchFamily="2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if(a&lt;b) </a:t>
            </a:r>
            <a:r>
              <a:rPr lang="en-US" sz="2400" dirty="0" err="1">
                <a:latin typeface="Arial" pitchFamily="18"/>
                <a:cs typeface="Arial" pitchFamily="2"/>
              </a:rPr>
              <a:t>goto</a:t>
            </a:r>
            <a:r>
              <a:rPr lang="en-US" sz="2400" dirty="0">
                <a:latin typeface="Arial" pitchFamily="18"/>
                <a:cs typeface="Arial" pitchFamily="2"/>
              </a:rPr>
              <a:t> </a:t>
            </a:r>
            <a:r>
              <a:rPr lang="en-US" sz="2400" dirty="0" smtClean="0">
                <a:latin typeface="Arial" pitchFamily="18"/>
                <a:cs typeface="Arial" pitchFamily="2"/>
              </a:rPr>
              <a:t>(4)</a:t>
            </a:r>
            <a:endParaRPr lang="en-US" sz="2400" dirty="0">
              <a:latin typeface="Arial" pitchFamily="18"/>
              <a:cs typeface="Arial" pitchFamily="2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t=0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 err="1">
                <a:latin typeface="Arial" pitchFamily="18"/>
                <a:cs typeface="Arial" pitchFamily="2"/>
              </a:rPr>
              <a:t>goto</a:t>
            </a:r>
            <a:r>
              <a:rPr lang="en-US" sz="2400" dirty="0">
                <a:latin typeface="Arial" pitchFamily="18"/>
                <a:cs typeface="Arial" pitchFamily="2"/>
              </a:rPr>
              <a:t> </a:t>
            </a:r>
            <a:r>
              <a:rPr lang="en-US" sz="2400" dirty="0" smtClean="0">
                <a:latin typeface="Arial" pitchFamily="18"/>
                <a:cs typeface="Arial" pitchFamily="2"/>
              </a:rPr>
              <a:t>(7)</a:t>
            </a:r>
            <a:endParaRPr lang="en-US" sz="2400" dirty="0">
              <a:latin typeface="Arial" pitchFamily="18"/>
              <a:cs typeface="Arial" pitchFamily="2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if(c&lt;d) </a:t>
            </a:r>
            <a:r>
              <a:rPr lang="en-US" sz="2400" dirty="0" err="1">
                <a:latin typeface="Arial" pitchFamily="18"/>
                <a:cs typeface="Arial" pitchFamily="2"/>
              </a:rPr>
              <a:t>goto</a:t>
            </a:r>
            <a:r>
              <a:rPr lang="en-US" sz="2400" dirty="0">
                <a:latin typeface="Arial" pitchFamily="18"/>
                <a:cs typeface="Arial" pitchFamily="2"/>
              </a:rPr>
              <a:t> </a:t>
            </a:r>
            <a:r>
              <a:rPr lang="en-US" sz="2400" dirty="0" smtClean="0">
                <a:latin typeface="Arial" pitchFamily="18"/>
                <a:cs typeface="Arial" pitchFamily="2"/>
              </a:rPr>
              <a:t>(6)</a:t>
            </a:r>
            <a:endParaRPr lang="en-US" sz="2400" dirty="0">
              <a:latin typeface="Arial" pitchFamily="18"/>
              <a:cs typeface="Arial" pitchFamily="2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 err="1">
                <a:latin typeface="Arial" pitchFamily="18"/>
                <a:cs typeface="Arial" pitchFamily="2"/>
              </a:rPr>
              <a:t>goto</a:t>
            </a:r>
            <a:r>
              <a:rPr lang="en-US" sz="2400" dirty="0">
                <a:latin typeface="Arial" pitchFamily="18"/>
                <a:cs typeface="Arial" pitchFamily="2"/>
              </a:rPr>
              <a:t> </a:t>
            </a:r>
            <a:r>
              <a:rPr lang="en-US" sz="2400" dirty="0" smtClean="0">
                <a:latin typeface="Arial" pitchFamily="18"/>
                <a:cs typeface="Arial" pitchFamily="2"/>
              </a:rPr>
              <a:t>(2)</a:t>
            </a:r>
            <a:endParaRPr lang="en-US" sz="2400" dirty="0">
              <a:latin typeface="Arial" pitchFamily="18"/>
              <a:cs typeface="Arial" pitchFamily="2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t=1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 dirty="0">
                <a:latin typeface="Arial" pitchFamily="18"/>
                <a:cs typeface="Arial" pitchFamily="2"/>
              </a:rPr>
              <a:t>..</a:t>
            </a:r>
          </a:p>
          <a:p>
            <a:pPr lvl="0">
              <a:spcBef>
                <a:spcPts val="0"/>
              </a:spcBef>
            </a:pPr>
            <a:endParaRPr lang="en-US" sz="1400" dirty="0">
              <a:latin typeface="Arial" pitchFamily="18"/>
              <a:cs typeface="Arial" pitchFamily="2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726000" y="3712320"/>
            <a:ext cx="978120" cy="4842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70C0"/>
          </a:solidFill>
          <a:ln w="25560">
            <a:solidFill>
              <a:srgbClr val="00A87C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09" y="1120841"/>
            <a:ext cx="8229240" cy="1142640"/>
          </a:xfrm>
        </p:spPr>
        <p:txBody>
          <a:bodyPr/>
          <a:lstStyle/>
          <a:p>
            <a:pPr lvl="0"/>
            <a:r>
              <a:rPr lang="en-US" sz="2800" dirty="0" smtClean="0">
                <a:latin typeface="Arial" pitchFamily="18"/>
                <a:cs typeface="Arial" pitchFamily="2"/>
              </a:rPr>
              <a:t>Solve example:</a:t>
            </a:r>
            <a:br>
              <a:rPr lang="en-US" sz="2800" dirty="0" smtClean="0">
                <a:latin typeface="Arial" pitchFamily="18"/>
                <a:cs typeface="Arial" pitchFamily="2"/>
              </a:rPr>
            </a:br>
            <a:r>
              <a:rPr lang="en-US" sz="2800" dirty="0" smtClean="0">
                <a:latin typeface="Arial" pitchFamily="18"/>
                <a:cs typeface="Arial" pitchFamily="2"/>
              </a:rPr>
              <a:t/>
            </a:r>
            <a:br>
              <a:rPr lang="en-US" sz="2800" dirty="0" smtClean="0">
                <a:latin typeface="Arial" pitchFamily="18"/>
                <a:cs typeface="Arial" pitchFamily="2"/>
              </a:rPr>
            </a:br>
            <a:r>
              <a:rPr lang="en-US" sz="2800" dirty="0" smtClean="0">
                <a:latin typeface="Arial" pitchFamily="18"/>
                <a:cs typeface="Arial" pitchFamily="2"/>
              </a:rPr>
              <a:t>If(a&lt;b &amp;&amp; c&lt;b) then x = </a:t>
            </a:r>
            <a:r>
              <a:rPr lang="en-US" sz="2800" dirty="0" err="1" smtClean="0">
                <a:latin typeface="Arial" pitchFamily="18"/>
                <a:cs typeface="Arial" pitchFamily="2"/>
              </a:rPr>
              <a:t>a+b+c</a:t>
            </a:r>
            <a:r>
              <a:rPr lang="en-US" sz="2800" dirty="0" smtClean="0">
                <a:latin typeface="Arial" pitchFamily="18"/>
                <a:cs typeface="Arial" pitchFamily="2"/>
              </a:rPr>
              <a:t>  else x= </a:t>
            </a:r>
            <a:r>
              <a:rPr lang="en-US" sz="2800" dirty="0" err="1" smtClean="0">
                <a:latin typeface="Arial" pitchFamily="18"/>
                <a:cs typeface="Arial" pitchFamily="2"/>
              </a:rPr>
              <a:t>a-b+c</a:t>
            </a:r>
            <a:r>
              <a:rPr lang="en-US" sz="2800" dirty="0" smtClean="0">
                <a:latin typeface="Arial" pitchFamily="18"/>
                <a:cs typeface="Arial" pitchFamily="2"/>
              </a:rPr>
              <a:t/>
            </a:r>
            <a:br>
              <a:rPr lang="en-US" sz="2800" dirty="0" smtClean="0">
                <a:latin typeface="Arial" pitchFamily="18"/>
                <a:cs typeface="Arial" pitchFamily="2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09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2323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Example :</a:t>
            </a:r>
          </a:p>
          <a:p>
            <a:r>
              <a:rPr lang="en-US" sz="2800" dirty="0"/>
              <a:t>For (</a:t>
            </a:r>
            <a:r>
              <a:rPr lang="en-US" sz="2800" dirty="0" err="1"/>
              <a:t>i</a:t>
            </a:r>
            <a:r>
              <a:rPr lang="en-US" sz="2800" dirty="0"/>
              <a:t>=1;i&lt;=</a:t>
            </a:r>
            <a:r>
              <a:rPr lang="en-US" sz="2800" dirty="0" err="1"/>
              <a:t>n;i</a:t>
            </a:r>
            <a:r>
              <a:rPr lang="en-US" sz="2800" dirty="0"/>
              <a:t>++)</a:t>
            </a:r>
          </a:p>
          <a:p>
            <a:r>
              <a:rPr lang="en-US" sz="2800" dirty="0"/>
              <a:t>{</a:t>
            </a:r>
          </a:p>
          <a:p>
            <a:pPr marL="342900" lvl="1">
              <a:buNone/>
            </a:pPr>
            <a:r>
              <a:rPr lang="en-US" sz="2800" dirty="0"/>
              <a:t>X = </a:t>
            </a:r>
            <a:r>
              <a:rPr lang="en-US" sz="2800" dirty="0" err="1"/>
              <a:t>a+b</a:t>
            </a:r>
            <a:r>
              <a:rPr lang="en-US" sz="2800" dirty="0"/>
              <a:t>*c;</a:t>
            </a:r>
          </a:p>
          <a:p>
            <a:r>
              <a:rPr lang="en-US" sz="2800" dirty="0"/>
              <a:t>}</a:t>
            </a:r>
            <a:endParaRPr lang="en-IN" sz="2800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6276" y="1600199"/>
            <a:ext cx="27016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Three address code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If(</a:t>
            </a:r>
            <a:r>
              <a:rPr lang="en-US" dirty="0" err="1" smtClean="0"/>
              <a:t>i</a:t>
            </a:r>
            <a:r>
              <a:rPr lang="en-US" dirty="0" smtClean="0"/>
              <a:t>&lt;=n) </a:t>
            </a:r>
            <a:r>
              <a:rPr lang="en-US" dirty="0" err="1" smtClean="0"/>
              <a:t>goto</a:t>
            </a:r>
            <a:r>
              <a:rPr lang="en-US" dirty="0" smtClean="0"/>
              <a:t> __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g</a:t>
            </a:r>
            <a:r>
              <a:rPr lang="en-US" dirty="0" err="1" smtClean="0"/>
              <a:t>oto</a:t>
            </a:r>
            <a:r>
              <a:rPr lang="en-US" dirty="0" smtClean="0"/>
              <a:t>__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1 = b*c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2 = a+t1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X = t2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 = i+1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 smtClean="0"/>
              <a:t>goto</a:t>
            </a:r>
            <a:r>
              <a:rPr lang="en-US" dirty="0" smtClean="0"/>
              <a:t> __ 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6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2323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:</a:t>
            </a:r>
          </a:p>
          <a:p>
            <a:r>
              <a:rPr lang="en-US" sz="2800" dirty="0" smtClean="0"/>
              <a:t>for (</a:t>
            </a:r>
            <a:r>
              <a:rPr lang="en-US" sz="2800" dirty="0" err="1" smtClean="0"/>
              <a:t>i</a:t>
            </a:r>
            <a:r>
              <a:rPr lang="en-US" sz="2800" dirty="0" smtClean="0"/>
              <a:t>=1;i&lt;=</a:t>
            </a:r>
            <a:r>
              <a:rPr lang="en-US" sz="2800" dirty="0" err="1" smtClean="0"/>
              <a:t>n;i</a:t>
            </a:r>
            <a:r>
              <a:rPr lang="en-US" sz="2800" dirty="0" smtClean="0"/>
              <a:t>++)</a:t>
            </a:r>
          </a:p>
          <a:p>
            <a:r>
              <a:rPr lang="en-US" sz="2800" dirty="0" smtClean="0"/>
              <a:t>{</a:t>
            </a:r>
          </a:p>
          <a:p>
            <a:pPr marL="342900" lvl="1">
              <a:buNone/>
            </a:pPr>
            <a:r>
              <a:rPr lang="en-US" sz="2800" dirty="0" smtClean="0"/>
              <a:t>x = </a:t>
            </a:r>
            <a:r>
              <a:rPr lang="en-US" sz="2800" dirty="0" err="1" smtClean="0"/>
              <a:t>a+b</a:t>
            </a:r>
            <a:r>
              <a:rPr lang="en-US" sz="2800" dirty="0" smtClean="0"/>
              <a:t>*c;</a:t>
            </a:r>
          </a:p>
          <a:p>
            <a:r>
              <a:rPr lang="en-US" sz="2800" dirty="0" smtClean="0"/>
              <a:t>}</a:t>
            </a:r>
            <a:endParaRPr lang="en-IN" sz="2800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6276" y="1600199"/>
            <a:ext cx="2701688" cy="4525963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hree address code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if(</a:t>
            </a:r>
            <a:r>
              <a:rPr lang="en-US" dirty="0" err="1" smtClean="0"/>
              <a:t>i</a:t>
            </a:r>
            <a:r>
              <a:rPr lang="en-US" dirty="0" smtClean="0"/>
              <a:t>&lt;=n) </a:t>
            </a:r>
            <a:r>
              <a:rPr lang="en-US" dirty="0" err="1" smtClean="0"/>
              <a:t>goto</a:t>
            </a:r>
            <a:r>
              <a:rPr lang="en-US" dirty="0" smtClean="0"/>
              <a:t> 4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 smtClean="0"/>
              <a:t>goto</a:t>
            </a:r>
            <a:r>
              <a:rPr lang="en-US" dirty="0" smtClean="0"/>
              <a:t> 9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t1 = b*c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t2 = a+t1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x = t2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 = i+1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 smtClean="0"/>
              <a:t>goto</a:t>
            </a:r>
            <a:r>
              <a:rPr lang="en-US" dirty="0" smtClean="0"/>
              <a:t> __ 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1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09582" cy="4525963"/>
          </a:xfrm>
        </p:spPr>
        <p:txBody>
          <a:bodyPr/>
          <a:lstStyle/>
          <a:p>
            <a:r>
              <a:rPr lang="en-US" dirty="0" smtClean="0"/>
              <a:t>while (A &lt; C and B &gt; D){</a:t>
            </a:r>
          </a:p>
          <a:p>
            <a:r>
              <a:rPr lang="en-US" dirty="0" smtClean="0"/>
              <a:t>if A = 1 then C = C + 1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while (A &lt;= D){ </a:t>
            </a:r>
          </a:p>
          <a:p>
            <a:r>
              <a:rPr lang="en-US" dirty="0" smtClean="0"/>
              <a:t>A = A + B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376" y="887104"/>
            <a:ext cx="3664064" cy="5239059"/>
          </a:xfrm>
        </p:spPr>
        <p:txBody>
          <a:bodyPr/>
          <a:lstStyle/>
          <a:p>
            <a:pPr fontAlgn="base"/>
            <a:r>
              <a:rPr lang="en-US" dirty="0" smtClean="0"/>
              <a:t>Three address code </a:t>
            </a:r>
            <a:endParaRPr lang="en-IN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IN" dirty="0" smtClean="0"/>
              <a:t>if </a:t>
            </a:r>
            <a:r>
              <a:rPr lang="en-IN" dirty="0"/>
              <a:t>(A &lt; C) </a:t>
            </a:r>
            <a:r>
              <a:rPr lang="en-IN" dirty="0" err="1"/>
              <a:t>goto</a:t>
            </a:r>
            <a:r>
              <a:rPr lang="en-IN" dirty="0"/>
              <a:t> (3)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dirty="0" err="1"/>
              <a:t>goto</a:t>
            </a:r>
            <a:r>
              <a:rPr lang="en-IN" dirty="0"/>
              <a:t> (15)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dirty="0"/>
              <a:t>if (B &gt; D) </a:t>
            </a:r>
            <a:r>
              <a:rPr lang="en-IN" dirty="0" err="1"/>
              <a:t>goto</a:t>
            </a:r>
            <a:r>
              <a:rPr lang="en-IN" dirty="0"/>
              <a:t> (5)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dirty="0" err="1"/>
              <a:t>goto</a:t>
            </a:r>
            <a:r>
              <a:rPr lang="en-IN" dirty="0"/>
              <a:t> (15)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dirty="0"/>
              <a:t>if (A = 1) </a:t>
            </a:r>
            <a:r>
              <a:rPr lang="en-IN" dirty="0" err="1"/>
              <a:t>goto</a:t>
            </a:r>
            <a:r>
              <a:rPr lang="en-IN" dirty="0"/>
              <a:t> (7)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dirty="0" err="1"/>
              <a:t>goto</a:t>
            </a:r>
            <a:r>
              <a:rPr lang="en-IN" dirty="0"/>
              <a:t> (10)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dirty="0"/>
              <a:t>T1 = c + 1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dirty="0"/>
              <a:t>c = T1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dirty="0" err="1"/>
              <a:t>goto</a:t>
            </a:r>
            <a:r>
              <a:rPr lang="en-IN" dirty="0"/>
              <a:t> (1)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dirty="0"/>
              <a:t>if (A &lt;= D) </a:t>
            </a:r>
            <a:r>
              <a:rPr lang="en-IN" dirty="0" err="1"/>
              <a:t>goto</a:t>
            </a:r>
            <a:r>
              <a:rPr lang="en-IN" dirty="0"/>
              <a:t> (12)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dirty="0" err="1"/>
              <a:t>goto</a:t>
            </a:r>
            <a:r>
              <a:rPr lang="en-IN" dirty="0"/>
              <a:t> (1)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dirty="0"/>
              <a:t>T2 = A + B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dirty="0"/>
              <a:t>A = T2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IN" dirty="0" err="1"/>
              <a:t>goto</a:t>
            </a:r>
            <a:r>
              <a:rPr lang="en-IN" dirty="0"/>
              <a:t> (10)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71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2927445" cy="4525963"/>
          </a:xfrm>
        </p:spPr>
        <p:txBody>
          <a:bodyPr/>
          <a:lstStyle/>
          <a:p>
            <a:r>
              <a:rPr lang="en-US" dirty="0" smtClean="0"/>
              <a:t>c = 0</a:t>
            </a:r>
          </a:p>
          <a:p>
            <a:r>
              <a:rPr lang="en-US" dirty="0" smtClean="0"/>
              <a:t>do{</a:t>
            </a:r>
          </a:p>
          <a:p>
            <a:r>
              <a:rPr lang="en-US" dirty="0" smtClean="0"/>
              <a:t>if (a &lt; b) then</a:t>
            </a:r>
          </a:p>
          <a:p>
            <a:r>
              <a:rPr lang="en-US" dirty="0" smtClean="0"/>
              <a:t>x++;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x–;</a:t>
            </a:r>
          </a:p>
          <a:p>
            <a:r>
              <a:rPr lang="en-US" dirty="0" err="1" smtClean="0"/>
              <a:t>c++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while (c &lt; 5)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591" y="1630907"/>
            <a:ext cx="3267501" cy="4525963"/>
          </a:xfrm>
        </p:spPr>
        <p:txBody>
          <a:bodyPr/>
          <a:lstStyle/>
          <a:p>
            <a:r>
              <a:rPr lang="en-US" dirty="0" smtClean="0"/>
              <a:t>Three address code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 = 0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if (a &lt; b) </a:t>
            </a:r>
            <a:r>
              <a:rPr lang="en-IN" dirty="0" err="1" smtClean="0"/>
              <a:t>goto</a:t>
            </a:r>
            <a:r>
              <a:rPr lang="en-IN" dirty="0" smtClean="0"/>
              <a:t> (4)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goto</a:t>
            </a:r>
            <a:r>
              <a:rPr lang="en-IN" dirty="0" smtClean="0"/>
              <a:t> (7)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T1 = x + 1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x = T1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goto</a:t>
            </a:r>
            <a:r>
              <a:rPr lang="en-IN" dirty="0" smtClean="0"/>
              <a:t> (9)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T2 = x – 1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x = T2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T3 = c + 1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 = T3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if (c &lt; 5) </a:t>
            </a:r>
            <a:r>
              <a:rPr lang="en-IN" dirty="0" err="1" smtClean="0"/>
              <a:t>goto</a:t>
            </a:r>
            <a:r>
              <a:rPr lang="en-IN" dirty="0" smtClean="0"/>
              <a:t> (2)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ermediat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89600" y="274680"/>
            <a:ext cx="8229240" cy="1142640"/>
          </a:xfrm>
        </p:spPr>
        <p:txBody>
          <a:bodyPr wrap="square" lIns="90000" tIns="45000" rIns="90000" bIns="45000" anchor="t">
            <a:noAutofit/>
          </a:bodyPr>
          <a:lstStyle/>
          <a:p>
            <a:pPr lvl="0" algn="ctr"/>
            <a:r>
              <a:rPr lang="en-US" sz="4000" b="1"/>
              <a:t>Intermediate Code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2519" y="1600200"/>
            <a:ext cx="822924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400"/>
              <a:t>The Following are commonly used intermediate code representation: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Ø"/>
            </a:pPr>
            <a:r>
              <a:rPr lang="en-US" sz="2400"/>
              <a:t>Syntax tree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Ø"/>
            </a:pPr>
            <a:r>
              <a:rPr lang="en-US" sz="2400"/>
              <a:t>Postfix notation</a:t>
            </a:r>
          </a:p>
          <a:p>
            <a:pPr lvl="0"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Ø"/>
            </a:pPr>
            <a:r>
              <a:rPr lang="en-US" sz="2400"/>
              <a:t>Three-address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4526"/>
            <a:ext cx="6161964" cy="5061638"/>
          </a:xfrm>
        </p:spPr>
        <p:txBody>
          <a:bodyPr/>
          <a:lstStyle/>
          <a:p>
            <a:r>
              <a:rPr lang="en-US" dirty="0" smtClean="0"/>
              <a:t>a=0,b=1;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=0;i&lt;5;i++){</a:t>
            </a:r>
          </a:p>
          <a:p>
            <a:r>
              <a:rPr lang="en-US" dirty="0" smtClean="0"/>
              <a:t> c=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a=b;</a:t>
            </a:r>
          </a:p>
          <a:p>
            <a:r>
              <a:rPr lang="en-US" dirty="0" smtClean="0"/>
              <a:t>b=c;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3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0" y="1243616"/>
            <a:ext cx="3886200" cy="3763398"/>
          </a:xfrm>
        </p:spPr>
        <p:txBody>
          <a:bodyPr>
            <a:noAutofit/>
          </a:bodyPr>
          <a:lstStyle/>
          <a:p>
            <a:r>
              <a:rPr lang="en-US" sz="2400" dirty="0" smtClean="0"/>
              <a:t>switch(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case 1:</a:t>
            </a:r>
          </a:p>
          <a:p>
            <a:r>
              <a:rPr lang="en-US" sz="2400" dirty="0" smtClean="0"/>
              <a:t>	x = a1+b1*c1;</a:t>
            </a:r>
          </a:p>
          <a:p>
            <a:r>
              <a:rPr lang="en-US" sz="2400" dirty="0" smtClean="0"/>
              <a:t>	break;</a:t>
            </a:r>
          </a:p>
          <a:p>
            <a:r>
              <a:rPr lang="en-US" sz="2400" dirty="0" smtClean="0"/>
              <a:t>case 2:</a:t>
            </a:r>
          </a:p>
          <a:p>
            <a:r>
              <a:rPr lang="en-US" sz="2400" dirty="0" smtClean="0"/>
              <a:t>	x = a2+b2*c2;</a:t>
            </a:r>
          </a:p>
          <a:p>
            <a:r>
              <a:rPr lang="en-US" sz="2400" dirty="0" smtClean="0"/>
              <a:t>	break;</a:t>
            </a:r>
          </a:p>
          <a:p>
            <a:r>
              <a:rPr lang="en-US" sz="2400" dirty="0" smtClean="0"/>
              <a:t>default:</a:t>
            </a:r>
          </a:p>
          <a:p>
            <a:r>
              <a:rPr lang="en-US" sz="2400" dirty="0" smtClean="0"/>
              <a:t>	x = a3+b3*c3;</a:t>
            </a:r>
          </a:p>
          <a:p>
            <a:r>
              <a:rPr lang="en-US" sz="2400" dirty="0" smtClean="0"/>
              <a:t>	break;</a:t>
            </a:r>
          </a:p>
          <a:p>
            <a:r>
              <a:rPr lang="en-US" sz="2400" dirty="0" smtClean="0"/>
              <a:t>}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660" y="709684"/>
            <a:ext cx="3886200" cy="5691116"/>
          </a:xfrm>
        </p:spPr>
        <p:txBody>
          <a:bodyPr>
            <a:noAutofit/>
          </a:bodyPr>
          <a:lstStyle/>
          <a:p>
            <a:r>
              <a:rPr lang="en-US" sz="2000" dirty="0" smtClean="0"/>
              <a:t>Three address code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if(</a:t>
            </a:r>
            <a:r>
              <a:rPr lang="en-US" sz="2000" dirty="0" err="1" smtClean="0"/>
              <a:t>i</a:t>
            </a:r>
            <a:r>
              <a:rPr lang="en-US" sz="2000" dirty="0" smtClean="0"/>
              <a:t>==1) </a:t>
            </a:r>
            <a:r>
              <a:rPr lang="en-US" sz="2000" dirty="0" err="1" smtClean="0"/>
              <a:t>goto</a:t>
            </a:r>
            <a:r>
              <a:rPr lang="en-US" sz="2000" dirty="0" smtClean="0"/>
              <a:t> __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if(</a:t>
            </a:r>
            <a:r>
              <a:rPr lang="en-US" sz="2000" dirty="0" err="1" smtClean="0"/>
              <a:t>i</a:t>
            </a:r>
            <a:r>
              <a:rPr lang="en-US" sz="2000" dirty="0" smtClean="0"/>
              <a:t>==2) </a:t>
            </a:r>
            <a:r>
              <a:rPr lang="en-US" sz="2000" dirty="0" err="1" smtClean="0"/>
              <a:t>goto</a:t>
            </a:r>
            <a:r>
              <a:rPr lang="en-US" sz="2000" dirty="0" smtClean="0"/>
              <a:t> __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t1 = b3*c3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t2 = a3+t1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x3 = t2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t1 = b1*c1 </a:t>
            </a:r>
            <a:r>
              <a:rPr lang="en-US" sz="2000" dirty="0" smtClean="0">
                <a:solidFill>
                  <a:srgbClr val="C00000"/>
                </a:solidFill>
              </a:rPr>
              <a:t>(case1)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t2 = a1+t1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x3 = t2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err="1" smtClean="0"/>
              <a:t>goto</a:t>
            </a:r>
            <a:r>
              <a:rPr lang="en-US" sz="2000" dirty="0" smtClean="0"/>
              <a:t> __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t1 = b2*c2 </a:t>
            </a:r>
            <a:r>
              <a:rPr lang="en-US" sz="2000" dirty="0" smtClean="0">
                <a:solidFill>
                  <a:srgbClr val="C00000"/>
                </a:solidFill>
              </a:rPr>
              <a:t>(case 2)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t2 = a2+t1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x3 = t2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err="1" smtClean="0"/>
              <a:t>goto</a:t>
            </a:r>
            <a:r>
              <a:rPr lang="en-US" sz="2000" dirty="0" smtClean="0"/>
              <a:t> __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..</a:t>
            </a:r>
          </a:p>
          <a:p>
            <a:endParaRPr lang="en-US" sz="2000" dirty="0" smtClean="0"/>
          </a:p>
          <a:p>
            <a:pPr marL="385763" indent="-385763">
              <a:buFont typeface="+mj-lt"/>
              <a:buAutoNum type="arabicPeriod"/>
            </a:pPr>
            <a:endParaRPr lang="en-US" sz="2000" dirty="0" smtClean="0"/>
          </a:p>
          <a:p>
            <a:pPr marL="385763" indent="-385763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964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0" y="1243616"/>
            <a:ext cx="3886200" cy="3763398"/>
          </a:xfrm>
        </p:spPr>
        <p:txBody>
          <a:bodyPr>
            <a:noAutofit/>
          </a:bodyPr>
          <a:lstStyle/>
          <a:p>
            <a:r>
              <a:rPr lang="en-US" sz="2400" dirty="0" smtClean="0"/>
              <a:t>switch(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case 1:</a:t>
            </a:r>
          </a:p>
          <a:p>
            <a:r>
              <a:rPr lang="en-US" sz="2400" dirty="0" smtClean="0"/>
              <a:t>	x = a1+b1*c1;</a:t>
            </a:r>
          </a:p>
          <a:p>
            <a:r>
              <a:rPr lang="en-US" sz="2400" dirty="0" smtClean="0"/>
              <a:t>	break;</a:t>
            </a:r>
          </a:p>
          <a:p>
            <a:r>
              <a:rPr lang="en-US" sz="2400" dirty="0" smtClean="0"/>
              <a:t>case 2:</a:t>
            </a:r>
          </a:p>
          <a:p>
            <a:r>
              <a:rPr lang="en-US" sz="2400" dirty="0" smtClean="0"/>
              <a:t>	x = a2+b2*c2;</a:t>
            </a:r>
          </a:p>
          <a:p>
            <a:r>
              <a:rPr lang="en-US" sz="2400" dirty="0" smtClean="0"/>
              <a:t>	break;</a:t>
            </a:r>
          </a:p>
          <a:p>
            <a:r>
              <a:rPr lang="en-US" sz="2400" dirty="0" smtClean="0"/>
              <a:t>default:</a:t>
            </a:r>
          </a:p>
          <a:p>
            <a:r>
              <a:rPr lang="en-US" sz="2400" dirty="0" smtClean="0"/>
              <a:t>	x = a3+b3*c3;</a:t>
            </a:r>
          </a:p>
          <a:p>
            <a:r>
              <a:rPr lang="en-US" sz="2400" dirty="0" smtClean="0"/>
              <a:t>	break;</a:t>
            </a:r>
          </a:p>
          <a:p>
            <a:r>
              <a:rPr lang="en-US" sz="2400" dirty="0" smtClean="0"/>
              <a:t>}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660" y="709684"/>
            <a:ext cx="3886200" cy="5691116"/>
          </a:xfrm>
        </p:spPr>
        <p:txBody>
          <a:bodyPr>
            <a:noAutofit/>
          </a:bodyPr>
          <a:lstStyle/>
          <a:p>
            <a:r>
              <a:rPr lang="en-US" sz="2000" dirty="0" smtClean="0"/>
              <a:t>three address code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if(</a:t>
            </a:r>
            <a:r>
              <a:rPr lang="en-US" sz="2000" dirty="0" err="1" smtClean="0"/>
              <a:t>i</a:t>
            </a:r>
            <a:r>
              <a:rPr lang="en-US" sz="2000" dirty="0" smtClean="0"/>
              <a:t>==1) </a:t>
            </a:r>
            <a:r>
              <a:rPr lang="en-US" sz="2000" dirty="0" err="1" smtClean="0"/>
              <a:t>goto</a:t>
            </a:r>
            <a:r>
              <a:rPr lang="en-US" sz="2000" dirty="0" smtClean="0"/>
              <a:t> 6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if(</a:t>
            </a:r>
            <a:r>
              <a:rPr lang="en-US" sz="2000" dirty="0" err="1" smtClean="0"/>
              <a:t>i</a:t>
            </a:r>
            <a:r>
              <a:rPr lang="en-US" sz="2000" dirty="0" smtClean="0"/>
              <a:t>==2) </a:t>
            </a:r>
            <a:r>
              <a:rPr lang="en-US" sz="2000" dirty="0" err="1" smtClean="0"/>
              <a:t>goto</a:t>
            </a:r>
            <a:r>
              <a:rPr lang="en-US" sz="2000" dirty="0" smtClean="0"/>
              <a:t> 10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t1 = b3*c3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t2 = a3+t1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x3 = t2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t1 = b1*c1 </a:t>
            </a:r>
            <a:r>
              <a:rPr lang="en-US" sz="2000" dirty="0" smtClean="0">
                <a:solidFill>
                  <a:srgbClr val="C00000"/>
                </a:solidFill>
              </a:rPr>
              <a:t>(case1)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t2 = a1+t1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x3 = t2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err="1" smtClean="0"/>
              <a:t>goto</a:t>
            </a:r>
            <a:r>
              <a:rPr lang="en-US" sz="2000" dirty="0" smtClean="0"/>
              <a:t> 14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t1 = b2*c2 </a:t>
            </a:r>
            <a:r>
              <a:rPr lang="en-US" sz="2000" dirty="0" smtClean="0">
                <a:solidFill>
                  <a:srgbClr val="C00000"/>
                </a:solidFill>
              </a:rPr>
              <a:t>(case 2)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t2 = a2+t1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x3 = t2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err="1" smtClean="0"/>
              <a:t>goto</a:t>
            </a:r>
            <a:r>
              <a:rPr lang="en-US" sz="2000" dirty="0" smtClean="0"/>
              <a:t> 14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 smtClean="0"/>
              <a:t>..</a:t>
            </a:r>
          </a:p>
          <a:p>
            <a:endParaRPr lang="en-US" sz="2000" dirty="0" smtClean="0"/>
          </a:p>
          <a:p>
            <a:pPr marL="385763" indent="-385763">
              <a:buFont typeface="+mj-lt"/>
              <a:buAutoNum type="arabicPeriod"/>
            </a:pPr>
            <a:endParaRPr lang="en-US" sz="2000" dirty="0" smtClean="0"/>
          </a:p>
          <a:p>
            <a:pPr marL="385763" indent="-385763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109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64424" cy="4525963"/>
          </a:xfrm>
        </p:spPr>
        <p:txBody>
          <a:bodyPr/>
          <a:lstStyle/>
          <a:p>
            <a:r>
              <a:rPr lang="en-US" dirty="0" smtClean="0"/>
              <a:t>X = foo(a, b);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Solve: p = bar(x, y, z);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0865" y="1600199"/>
            <a:ext cx="2879677" cy="4525963"/>
          </a:xfrm>
        </p:spPr>
        <p:txBody>
          <a:bodyPr/>
          <a:lstStyle/>
          <a:p>
            <a:r>
              <a:rPr lang="en-US" dirty="0" smtClean="0"/>
              <a:t>Three address code:</a:t>
            </a:r>
          </a:p>
          <a:p>
            <a:r>
              <a:rPr lang="en-US" dirty="0" err="1" smtClean="0"/>
              <a:t>param</a:t>
            </a:r>
            <a:r>
              <a:rPr lang="en-US" dirty="0" smtClean="0"/>
              <a:t> a</a:t>
            </a:r>
          </a:p>
          <a:p>
            <a:r>
              <a:rPr lang="en-US" dirty="0" err="1" smtClean="0"/>
              <a:t>param</a:t>
            </a:r>
            <a:r>
              <a:rPr lang="en-US" dirty="0" smtClean="0"/>
              <a:t> b</a:t>
            </a:r>
          </a:p>
          <a:p>
            <a:r>
              <a:rPr lang="en-US" dirty="0" smtClean="0"/>
              <a:t>call foo, 2, t1</a:t>
            </a:r>
          </a:p>
          <a:p>
            <a:r>
              <a:rPr lang="en-US" dirty="0" smtClean="0"/>
              <a:t>x = t1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6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7210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81" y="1639642"/>
            <a:ext cx="4339987" cy="3850331"/>
          </a:xfrm>
        </p:spPr>
        <p:txBody>
          <a:bodyPr/>
          <a:lstStyle/>
          <a:p>
            <a:endParaRPr lang="en-US" sz="1500" dirty="0"/>
          </a:p>
          <a:p>
            <a:r>
              <a:rPr lang="en-US" sz="2400" dirty="0" err="1"/>
              <a:t>Int</a:t>
            </a:r>
            <a:r>
              <a:rPr lang="en-US" sz="2400" dirty="0"/>
              <a:t> a[10], B[10]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x =0,I;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=1;i&lt;10;i++)</a:t>
            </a:r>
          </a:p>
          <a:p>
            <a:r>
              <a:rPr lang="en-US" sz="2400" dirty="0"/>
              <a:t>{</a:t>
            </a:r>
          </a:p>
          <a:p>
            <a:pPr marL="342900" lvl="1">
              <a:buNone/>
            </a:pPr>
            <a:r>
              <a:rPr lang="en-US" sz="2400" dirty="0"/>
              <a:t>x = x +a[</a:t>
            </a:r>
            <a:r>
              <a:rPr lang="en-US" sz="2400" dirty="0" err="1"/>
              <a:t>i</a:t>
            </a:r>
            <a:r>
              <a:rPr lang="en-US" sz="2400" dirty="0"/>
              <a:t>]*b[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r>
              <a:rPr lang="en-US" sz="2400" dirty="0"/>
              <a:t>}</a:t>
            </a:r>
            <a:endParaRPr lang="en-IN" sz="24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 smtClean="0"/>
              <a:t>Formula for fetch value from array</a:t>
            </a:r>
          </a:p>
          <a:p>
            <a:pPr lvl="1">
              <a:buNone/>
            </a:pP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= BA + (</a:t>
            </a:r>
            <a:r>
              <a:rPr lang="en-US" dirty="0" err="1" smtClean="0"/>
              <a:t>i-lb</a:t>
            </a:r>
            <a:r>
              <a:rPr lang="en-US" dirty="0" smtClean="0"/>
              <a:t>) * c</a:t>
            </a:r>
          </a:p>
          <a:p>
            <a:pPr lvl="1"/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636" y="1131094"/>
            <a:ext cx="3546713" cy="4358879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x</a:t>
            </a:r>
            <a:r>
              <a:rPr lang="en-US" dirty="0" smtClean="0"/>
              <a:t>= 0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</a:t>
            </a:r>
            <a:r>
              <a:rPr lang="en-US" dirty="0" smtClean="0"/>
              <a:t> = 0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If(</a:t>
            </a:r>
            <a:r>
              <a:rPr lang="en-US" dirty="0" err="1" smtClean="0"/>
              <a:t>i</a:t>
            </a:r>
            <a:r>
              <a:rPr lang="en-US" dirty="0" smtClean="0"/>
              <a:t>&gt;=10) </a:t>
            </a:r>
            <a:r>
              <a:rPr lang="en-US" dirty="0" err="1" smtClean="0"/>
              <a:t>goto</a:t>
            </a:r>
            <a:r>
              <a:rPr lang="en-US" dirty="0" smtClean="0"/>
              <a:t> 15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T1 = base add of A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T2 = </a:t>
            </a:r>
            <a:r>
              <a:rPr lang="en-US" dirty="0" err="1" smtClean="0"/>
              <a:t>i</a:t>
            </a:r>
            <a:r>
              <a:rPr lang="en-US" dirty="0" smtClean="0"/>
              <a:t>*2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T3 = t1[t2]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T4 = base add of A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T5 = </a:t>
            </a:r>
            <a:r>
              <a:rPr lang="en-US" dirty="0" err="1" smtClean="0"/>
              <a:t>i</a:t>
            </a:r>
            <a:r>
              <a:rPr lang="en-US" dirty="0" smtClean="0"/>
              <a:t>*2;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T6 = t4[t5]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 T7 = t3*t6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 T8 = x+t7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x= t8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i+1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 smtClean="0"/>
              <a:t>Goto</a:t>
            </a:r>
            <a:r>
              <a:rPr lang="en-US" dirty="0" smtClean="0"/>
              <a:t> 3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/>
              <a:t>..</a:t>
            </a:r>
          </a:p>
          <a:p>
            <a:pPr marL="385763" indent="-385763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43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yntax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1879" y="274680"/>
            <a:ext cx="8229240" cy="1142640"/>
          </a:xfrm>
        </p:spPr>
        <p:txBody>
          <a:bodyPr wrap="square" lIns="90000" tIns="45000" rIns="90000" bIns="45000" anchor="t">
            <a:noAutofit/>
          </a:bodyPr>
          <a:lstStyle/>
          <a:p>
            <a:pPr lvl="0" algn="ctr"/>
            <a:r>
              <a:rPr lang="en-US" sz="4000" b="1"/>
              <a:t>Syntax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988200" y="1381679"/>
            <a:ext cx="3029760" cy="516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urw-din" pitchFamily="18"/>
                <a:ea typeface="Arial" pitchFamily="2"/>
                <a:cs typeface="Arial" pitchFamily="2"/>
              </a:rPr>
              <a:t>Example:</a:t>
            </a:r>
            <a:r>
              <a:rPr lang="en-US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urw-din" pitchFamily="18"/>
                <a:ea typeface="Arial" pitchFamily="2"/>
                <a:cs typeface="Arial" pitchFamily="2"/>
              </a:rPr>
              <a:t> x = (a + b * c) / (a – b * c)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031839" y="1381679"/>
            <a:ext cx="6474239" cy="509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stfix 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2519" y="274680"/>
            <a:ext cx="8229240" cy="1142640"/>
          </a:xfrm>
        </p:spPr>
        <p:txBody>
          <a:bodyPr wrap="square" lIns="90000" tIns="45000" rIns="90000" bIns="45000" anchor="t">
            <a:noAutofit/>
          </a:bodyPr>
          <a:lstStyle/>
          <a:p>
            <a:pPr lvl="0" algn="ctr"/>
            <a:r>
              <a:rPr lang="en-US" sz="4000" b="1"/>
              <a:t>Postfix notation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1879" y="1600200"/>
            <a:ext cx="822924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marL="114480" lvl="0" algn="just">
              <a:spcAft>
                <a:spcPts val="0"/>
              </a:spcAft>
            </a:pPr>
            <a:r>
              <a:rPr lang="en-US" sz="2400" b="1"/>
              <a:t>Example:- </a:t>
            </a:r>
            <a:r>
              <a:rPr lang="en-US" sz="2400"/>
              <a:t>The postfix representation of the expression</a:t>
            </a:r>
          </a:p>
          <a:p>
            <a:pPr marL="114480" lvl="0" algn="just">
              <a:spcAft>
                <a:spcPts val="0"/>
              </a:spcAft>
            </a:pPr>
            <a:r>
              <a:rPr lang="en-US" sz="2400"/>
              <a:t>                  (a – b) * (c + d) + (a – b) is :</a:t>
            </a:r>
          </a:p>
          <a:p>
            <a:pPr marL="114480" lvl="0" algn="just">
              <a:spcAft>
                <a:spcPts val="0"/>
              </a:spcAft>
            </a:pPr>
            <a:endParaRPr lang="en-US" sz="2400"/>
          </a:p>
          <a:p>
            <a:pPr marL="114480" lvl="0" algn="just">
              <a:spcAft>
                <a:spcPts val="0"/>
              </a:spcAft>
            </a:pPr>
            <a:r>
              <a:rPr lang="en-US" sz="2400"/>
              <a:t>                        </a:t>
            </a:r>
          </a:p>
          <a:p>
            <a:pPr marL="114480" lvl="0" algn="just">
              <a:spcAft>
                <a:spcPts val="0"/>
              </a:spcAft>
            </a:pPr>
            <a:r>
              <a:rPr lang="en-US" sz="2400"/>
              <a:t>                  ab – cd + *ab -+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ree-Address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480"/>
            <a:ext cx="8229240" cy="1142640"/>
          </a:xfrm>
        </p:spPr>
        <p:txBody>
          <a:bodyPr wrap="square" lIns="90000" tIns="45000" rIns="90000" bIns="45000" anchor="t">
            <a:noAutofit/>
          </a:bodyPr>
          <a:lstStyle/>
          <a:p>
            <a:pPr lvl="0" algn="ctr"/>
            <a:r>
              <a:rPr lang="en-US" sz="4000" b="1"/>
              <a:t>Three-Address Code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3159" y="803160"/>
            <a:ext cx="8229240" cy="5717880"/>
          </a:xfrm>
        </p:spPr>
        <p:txBody>
          <a:bodyPr wrap="square" lIns="90000" tIns="45000" rIns="90000" bIns="45000" anchor="t">
            <a:noAutofit/>
          </a:bodyPr>
          <a:lstStyle/>
          <a:p>
            <a:pPr lvl="0" algn="just">
              <a:spcAft>
                <a:spcPts val="0"/>
              </a:spcAft>
              <a:buClr>
                <a:srgbClr val="000000"/>
              </a:buClr>
              <a:buSzPct val="45000"/>
              <a:buFont typeface="Arial" pitchFamily="32"/>
              <a:buChar char="•"/>
            </a:pPr>
            <a:r>
              <a:rPr lang="en-US" sz="2400"/>
              <a:t>A statement involving no more than three references(two for operands and one for result) is known as a three address statement. A sequence of three address statements is known as a three address code. Three address statement is of form x = y op z, where x, y, and z will have address (memory location). Sometimes a statement might contain less than three references but it is still called a three address statement. </a:t>
            </a:r>
          </a:p>
          <a:p>
            <a:pPr lvl="0" algn="just">
              <a:spcAft>
                <a:spcPts val="0"/>
              </a:spcAft>
              <a:buClr>
                <a:srgbClr val="000000"/>
              </a:buClr>
              <a:buSzPct val="45000"/>
              <a:buFont typeface="Arial" pitchFamily="32"/>
              <a:buChar char="•"/>
            </a:pPr>
            <a:r>
              <a:rPr lang="en-US" sz="2400"/>
              <a:t>For Example: a=b+c*d;</a:t>
            </a:r>
          </a:p>
          <a:p>
            <a:pPr lvl="0" algn="just">
              <a:spcAft>
                <a:spcPts val="0"/>
              </a:spcAft>
              <a:buClr>
                <a:srgbClr val="000000"/>
              </a:buClr>
              <a:buSzPct val="45000"/>
              <a:buFont typeface="Arial" pitchFamily="32"/>
              <a:buChar char="•"/>
            </a:pPr>
            <a:r>
              <a:rPr lang="en-US" sz="2400"/>
              <a:t>The Intermediate code generator will try to devide this expression into subexpressions and then generate the corresponding code.</a:t>
            </a:r>
          </a:p>
          <a:p>
            <a:pPr marL="114480" lvl="0" algn="just">
              <a:spcAft>
                <a:spcPts val="0"/>
              </a:spcAft>
            </a:pPr>
            <a:r>
              <a:rPr lang="en-US" sz="2400"/>
              <a:t>                        r1 = c*d;</a:t>
            </a:r>
          </a:p>
          <a:p>
            <a:pPr marL="114480" lvl="0" algn="just">
              <a:spcAft>
                <a:spcPts val="0"/>
              </a:spcAft>
            </a:pPr>
            <a:r>
              <a:rPr lang="en-US" sz="2400"/>
              <a:t>                        r2 = b+r1;</a:t>
            </a:r>
          </a:p>
          <a:p>
            <a:pPr marL="114480" lvl="0" algn="just">
              <a:spcAft>
                <a:spcPts val="0"/>
              </a:spcAft>
            </a:pPr>
            <a:r>
              <a:rPr lang="en-US" sz="2400"/>
              <a:t>                        a = r2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rected Acyclic Graphs for Expre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5;p24"/>
          <p:cNvSpPr txBox="1">
            <a:spLocks noGrp="1"/>
          </p:cNvSpPr>
          <p:nvPr>
            <p:ph type="title" idx="4294967295"/>
          </p:nvPr>
        </p:nvSpPr>
        <p:spPr>
          <a:xfrm>
            <a:off x="299520" y="287280"/>
            <a:ext cx="8557920" cy="804600"/>
          </a:xfrm>
        </p:spPr>
        <p:txBody>
          <a:bodyPr wrap="square" lIns="91440" tIns="45720" rIns="91440" bIns="45720">
            <a:noAutofit/>
          </a:bodyPr>
          <a:lstStyle/>
          <a:p>
            <a:pPr lvl="0"/>
            <a:r>
              <a:rPr lang="en-US" sz="4000" b="1">
                <a:latin typeface="Times New Roman" pitchFamily="18"/>
                <a:cs typeface="Times New Roman" pitchFamily="18"/>
              </a:rPr>
              <a:t>Variants of syntax trees</a:t>
            </a:r>
            <a:r>
              <a:rPr lang="en-US" sz="4000" b="1">
                <a:latin typeface="Calibri" pitchFamily="34"/>
                <a:cs typeface="Calibri" pitchFamily="34"/>
              </a:rPr>
              <a:t/>
            </a:r>
            <a:br>
              <a:rPr lang="en-US" sz="4000" b="1">
                <a:latin typeface="Calibri" pitchFamily="34"/>
                <a:cs typeface="Calibri" pitchFamily="34"/>
              </a:rPr>
            </a:br>
            <a:r>
              <a:rPr lang="en-US" sz="3200" b="1">
                <a:latin typeface="Times New Roman" pitchFamily="18"/>
                <a:cs typeface="Calibri" pitchFamily="34"/>
              </a:rPr>
              <a:t>Directed Acyclic Graphs for Expressions</a:t>
            </a:r>
          </a:p>
        </p:txBody>
      </p:sp>
      <p:sp>
        <p:nvSpPr>
          <p:cNvPr id="3" name="Google Shape;376;p24"/>
          <p:cNvSpPr txBox="1">
            <a:spLocks noGrp="1"/>
          </p:cNvSpPr>
          <p:nvPr>
            <p:ph type="body" idx="4294967295"/>
          </p:nvPr>
        </p:nvSpPr>
        <p:spPr>
          <a:xfrm>
            <a:off x="457200" y="1905120"/>
            <a:ext cx="8229240" cy="2484000"/>
          </a:xfrm>
        </p:spPr>
        <p:txBody>
          <a:bodyPr wrap="square" lIns="91440" tIns="45720" rIns="91440" bIns="45720" anchor="t">
            <a:noAutofit/>
          </a:bodyPr>
          <a:lstStyle/>
          <a:p>
            <a:pPr lvl="0">
              <a:lnSpc>
                <a:spcPct val="80000"/>
              </a:lnSpc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400"/>
              <a:t>It is sometimes beneficial to create a DAG instead of tree for Expressions.</a:t>
            </a:r>
          </a:p>
          <a:p>
            <a:pPr lvl="0">
              <a:lnSpc>
                <a:spcPct val="8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400"/>
              <a:t>This way we can easily show the common sub-expressions and then use that knowledge during code generation</a:t>
            </a:r>
          </a:p>
          <a:p>
            <a:pPr lvl="0">
              <a:lnSpc>
                <a:spcPct val="8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400"/>
              <a:t>Example: a+a*(b-c)+(b-c)*d</a:t>
            </a:r>
          </a:p>
        </p:txBody>
      </p:sp>
      <p:sp>
        <p:nvSpPr>
          <p:cNvPr id="4" name="Google Shape;377;p24"/>
          <p:cNvSpPr/>
          <p:nvPr/>
        </p:nvSpPr>
        <p:spPr>
          <a:xfrm>
            <a:off x="4572000" y="4419720"/>
            <a:ext cx="2995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+</a:t>
            </a:r>
          </a:p>
        </p:txBody>
      </p:sp>
      <p:sp>
        <p:nvSpPr>
          <p:cNvPr id="5" name="Google Shape;378;p24"/>
          <p:cNvSpPr/>
          <p:nvPr/>
        </p:nvSpPr>
        <p:spPr>
          <a:xfrm>
            <a:off x="4038479" y="4995720"/>
            <a:ext cx="2995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+</a:t>
            </a:r>
          </a:p>
        </p:txBody>
      </p:sp>
      <p:sp>
        <p:nvSpPr>
          <p:cNvPr id="6" name="Google Shape;379;p24"/>
          <p:cNvSpPr/>
          <p:nvPr/>
        </p:nvSpPr>
        <p:spPr>
          <a:xfrm>
            <a:off x="5567400" y="499572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*</a:t>
            </a:r>
          </a:p>
        </p:txBody>
      </p:sp>
      <p:sp>
        <p:nvSpPr>
          <p:cNvPr id="7" name="Google Shape;380;p24"/>
          <p:cNvSpPr/>
          <p:nvPr/>
        </p:nvSpPr>
        <p:spPr>
          <a:xfrm>
            <a:off x="4495680" y="552924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*</a:t>
            </a:r>
          </a:p>
        </p:txBody>
      </p:sp>
      <p:sp>
        <p:nvSpPr>
          <p:cNvPr id="8" name="Google Shape;381;p24"/>
          <p:cNvSpPr/>
          <p:nvPr/>
        </p:nvSpPr>
        <p:spPr>
          <a:xfrm>
            <a:off x="4927680" y="5986440"/>
            <a:ext cx="25380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-</a:t>
            </a:r>
          </a:p>
        </p:txBody>
      </p:sp>
      <p:sp>
        <p:nvSpPr>
          <p:cNvPr id="9" name="Google Shape;382;p24"/>
          <p:cNvSpPr/>
          <p:nvPr/>
        </p:nvSpPr>
        <p:spPr>
          <a:xfrm>
            <a:off x="4576680" y="6477119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b</a:t>
            </a:r>
          </a:p>
        </p:txBody>
      </p:sp>
      <p:sp>
        <p:nvSpPr>
          <p:cNvPr id="10" name="Google Shape;383;p24"/>
          <p:cNvSpPr/>
          <p:nvPr/>
        </p:nvSpPr>
        <p:spPr>
          <a:xfrm>
            <a:off x="5491080" y="6443640"/>
            <a:ext cx="27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c</a:t>
            </a:r>
          </a:p>
        </p:txBody>
      </p:sp>
      <p:cxnSp>
        <p:nvCxnSpPr>
          <p:cNvPr id="11" name="Google Shape;384;p24"/>
          <p:cNvCxnSpPr/>
          <p:nvPr/>
        </p:nvCxnSpPr>
        <p:spPr>
          <a:xfrm flipH="1">
            <a:off x="4267080" y="4724280"/>
            <a:ext cx="304560" cy="30492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2" name="Google Shape;385;p24"/>
          <p:cNvCxnSpPr/>
          <p:nvPr/>
        </p:nvCxnSpPr>
        <p:spPr>
          <a:xfrm flipH="1">
            <a:off x="4190759" y="5790959"/>
            <a:ext cx="304921" cy="304921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13" name="Google Shape;386;p24"/>
          <p:cNvSpPr/>
          <p:nvPr/>
        </p:nvSpPr>
        <p:spPr>
          <a:xfrm>
            <a:off x="3979800" y="6019919"/>
            <a:ext cx="27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a</a:t>
            </a:r>
          </a:p>
        </p:txBody>
      </p:sp>
      <p:cxnSp>
        <p:nvCxnSpPr>
          <p:cNvPr id="14" name="Google Shape;387;p24"/>
          <p:cNvCxnSpPr/>
          <p:nvPr/>
        </p:nvCxnSpPr>
        <p:spPr>
          <a:xfrm>
            <a:off x="4724280" y="5790959"/>
            <a:ext cx="304560" cy="304921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5" name="Google Shape;388;p24"/>
          <p:cNvCxnSpPr/>
          <p:nvPr/>
        </p:nvCxnSpPr>
        <p:spPr>
          <a:xfrm>
            <a:off x="4267080" y="5257440"/>
            <a:ext cx="304560" cy="30492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6" name="Google Shape;389;p24"/>
          <p:cNvCxnSpPr/>
          <p:nvPr/>
        </p:nvCxnSpPr>
        <p:spPr>
          <a:xfrm>
            <a:off x="4876560" y="4647960"/>
            <a:ext cx="685800" cy="3812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7" name="Google Shape;390;p24"/>
          <p:cNvCxnSpPr/>
          <p:nvPr/>
        </p:nvCxnSpPr>
        <p:spPr>
          <a:xfrm flipH="1">
            <a:off x="5182200" y="5333760"/>
            <a:ext cx="528480" cy="76212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8" name="Google Shape;391;p24"/>
          <p:cNvCxnSpPr/>
          <p:nvPr/>
        </p:nvCxnSpPr>
        <p:spPr>
          <a:xfrm flipH="1">
            <a:off x="4724280" y="6248160"/>
            <a:ext cx="304560" cy="30492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9" name="Google Shape;392;p24"/>
          <p:cNvCxnSpPr/>
          <p:nvPr/>
        </p:nvCxnSpPr>
        <p:spPr>
          <a:xfrm>
            <a:off x="5181480" y="6248160"/>
            <a:ext cx="304560" cy="30492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20" name="Google Shape;393;p24"/>
          <p:cNvCxnSpPr/>
          <p:nvPr/>
        </p:nvCxnSpPr>
        <p:spPr>
          <a:xfrm>
            <a:off x="5867279" y="5333760"/>
            <a:ext cx="304561" cy="30492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21" name="Google Shape;394;p24"/>
          <p:cNvSpPr/>
          <p:nvPr/>
        </p:nvSpPr>
        <p:spPr>
          <a:xfrm>
            <a:off x="6048360" y="563868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d</a:t>
            </a:r>
          </a:p>
        </p:txBody>
      </p:sp>
      <p:sp>
        <p:nvSpPr>
          <p:cNvPr id="22" name="Google Shape;395;p24"/>
          <p:cNvSpPr/>
          <p:nvPr/>
        </p:nvSpPr>
        <p:spPr>
          <a:xfrm>
            <a:off x="3597120" y="5181480"/>
            <a:ext cx="514080" cy="1012319"/>
          </a:xfrm>
          <a:custGeom>
            <a:avLst/>
            <a:gdLst>
              <a:gd name="f0" fmla="val 0"/>
              <a:gd name="f1" fmla="val 515257"/>
              <a:gd name="f2" fmla="val 1013581"/>
              <a:gd name="f3" fmla="val 452362"/>
              <a:gd name="f4" fmla="val 226181"/>
              <a:gd name="f5" fmla="val 159657"/>
              <a:gd name="f6" fmla="val 319314"/>
              <a:gd name="f7" fmla="val 2419"/>
              <a:gd name="f8" fmla="val 478971"/>
              <a:gd name="f9" fmla="val 4838"/>
              <a:gd name="f10" fmla="val 638628"/>
              <a:gd name="f11" fmla="val 418495"/>
              <a:gd name="f12" fmla="val 902305"/>
              <a:gd name="f13" fmla="val 466876"/>
              <a:gd name="f14" fmla="val 957943"/>
              <a:gd name="f15" fmla="val 292705"/>
              <a:gd name="f16" fmla="val 8128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15257" h="1013581">
                <a:moveTo>
                  <a:pt x="f3" y="f0"/>
                </a:moveTo>
                <a:cubicBezTo>
                  <a:pt x="f4" y="f5"/>
                  <a:pt x="f0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" y="f2"/>
                  <a:pt x="f15" y="f16"/>
                  <a:pt x="f15" y="f16"/>
                </a:cubicBezTo>
                <a:lnTo>
                  <a:pt x="f15" y="f16"/>
                </a:lnTo>
              </a:path>
            </a:pathLst>
          </a:custGeom>
          <a:noFill/>
          <a:ln w="9360">
            <a:solidFill>
              <a:srgbClr val="4A7DBA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ree address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6;p27"/>
          <p:cNvSpPr txBox="1">
            <a:spLocks noGrp="1"/>
          </p:cNvSpPr>
          <p:nvPr>
            <p:ph type="title" idx="4294967295"/>
          </p:nvPr>
        </p:nvSpPr>
        <p:spPr>
          <a:xfrm>
            <a:off x="424800" y="274680"/>
            <a:ext cx="8229240" cy="1142640"/>
          </a:xfrm>
        </p:spPr>
        <p:txBody>
          <a:bodyPr wrap="square" lIns="91440" tIns="45720" rIns="91440" bIns="45720">
            <a:noAutofit/>
          </a:bodyPr>
          <a:lstStyle/>
          <a:p>
            <a:pPr lvl="0" algn="ctr"/>
            <a:r>
              <a:rPr lang="en-US" sz="4000" b="1"/>
              <a:t>Three address code</a:t>
            </a:r>
          </a:p>
        </p:txBody>
      </p:sp>
      <p:sp>
        <p:nvSpPr>
          <p:cNvPr id="3" name="Google Shape;447;p27"/>
          <p:cNvSpPr txBox="1">
            <a:spLocks noGrp="1"/>
          </p:cNvSpPr>
          <p:nvPr>
            <p:ph type="body" idx="4294967295"/>
          </p:nvPr>
        </p:nvSpPr>
        <p:spPr>
          <a:xfrm>
            <a:off x="415800" y="1648800"/>
            <a:ext cx="8229240" cy="1645920"/>
          </a:xfrm>
        </p:spPr>
        <p:txBody>
          <a:bodyPr wrap="square" lIns="91440" tIns="45720" rIns="91440" bIns="45720" anchor="t">
            <a:noAutofit/>
          </a:bodyPr>
          <a:lstStyle/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400"/>
              <a:t>In a three address code there is at most one operator at the right side of an instruction</a:t>
            </a:r>
          </a:p>
          <a:p>
            <a:pPr lvl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400"/>
              <a:t>Example:</a:t>
            </a:r>
          </a:p>
        </p:txBody>
      </p:sp>
      <p:sp>
        <p:nvSpPr>
          <p:cNvPr id="4" name="Google Shape;448;p27"/>
          <p:cNvSpPr/>
          <p:nvPr/>
        </p:nvSpPr>
        <p:spPr>
          <a:xfrm>
            <a:off x="2046239" y="3657600"/>
            <a:ext cx="2995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+</a:t>
            </a:r>
          </a:p>
        </p:txBody>
      </p:sp>
      <p:sp>
        <p:nvSpPr>
          <p:cNvPr id="5" name="Google Shape;449;p27"/>
          <p:cNvSpPr/>
          <p:nvPr/>
        </p:nvSpPr>
        <p:spPr>
          <a:xfrm>
            <a:off x="1512720" y="4233960"/>
            <a:ext cx="2995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+</a:t>
            </a:r>
          </a:p>
        </p:txBody>
      </p:sp>
      <p:sp>
        <p:nvSpPr>
          <p:cNvPr id="6" name="Google Shape;450;p27"/>
          <p:cNvSpPr/>
          <p:nvPr/>
        </p:nvSpPr>
        <p:spPr>
          <a:xfrm>
            <a:off x="3041640" y="423396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*</a:t>
            </a:r>
          </a:p>
        </p:txBody>
      </p:sp>
      <p:sp>
        <p:nvSpPr>
          <p:cNvPr id="7" name="Google Shape;451;p27"/>
          <p:cNvSpPr/>
          <p:nvPr/>
        </p:nvSpPr>
        <p:spPr>
          <a:xfrm>
            <a:off x="1969920" y="476712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*</a:t>
            </a:r>
          </a:p>
        </p:txBody>
      </p:sp>
      <p:sp>
        <p:nvSpPr>
          <p:cNvPr id="8" name="Google Shape;452;p27"/>
          <p:cNvSpPr/>
          <p:nvPr/>
        </p:nvSpPr>
        <p:spPr>
          <a:xfrm>
            <a:off x="2401920" y="5224320"/>
            <a:ext cx="25380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-</a:t>
            </a:r>
          </a:p>
        </p:txBody>
      </p:sp>
      <p:sp>
        <p:nvSpPr>
          <p:cNvPr id="9" name="Google Shape;453;p27"/>
          <p:cNvSpPr/>
          <p:nvPr/>
        </p:nvSpPr>
        <p:spPr>
          <a:xfrm>
            <a:off x="2050919" y="571500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b</a:t>
            </a:r>
          </a:p>
        </p:txBody>
      </p:sp>
      <p:sp>
        <p:nvSpPr>
          <p:cNvPr id="10" name="Google Shape;454;p27"/>
          <p:cNvSpPr/>
          <p:nvPr/>
        </p:nvSpPr>
        <p:spPr>
          <a:xfrm>
            <a:off x="2965319" y="5681520"/>
            <a:ext cx="27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c</a:t>
            </a:r>
          </a:p>
        </p:txBody>
      </p:sp>
      <p:cxnSp>
        <p:nvCxnSpPr>
          <p:cNvPr id="11" name="Google Shape;455;p27"/>
          <p:cNvCxnSpPr/>
          <p:nvPr/>
        </p:nvCxnSpPr>
        <p:spPr>
          <a:xfrm flipH="1">
            <a:off x="1741320" y="3962160"/>
            <a:ext cx="304919" cy="30492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2" name="Google Shape;456;p27"/>
          <p:cNvCxnSpPr/>
          <p:nvPr/>
        </p:nvCxnSpPr>
        <p:spPr>
          <a:xfrm flipH="1">
            <a:off x="1664999" y="5028840"/>
            <a:ext cx="304921" cy="30492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13" name="Google Shape;457;p27"/>
          <p:cNvSpPr/>
          <p:nvPr/>
        </p:nvSpPr>
        <p:spPr>
          <a:xfrm>
            <a:off x="1454040" y="5257800"/>
            <a:ext cx="27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a</a:t>
            </a:r>
          </a:p>
        </p:txBody>
      </p:sp>
      <p:cxnSp>
        <p:nvCxnSpPr>
          <p:cNvPr id="14" name="Google Shape;458;p27"/>
          <p:cNvCxnSpPr/>
          <p:nvPr/>
        </p:nvCxnSpPr>
        <p:spPr>
          <a:xfrm>
            <a:off x="2198519" y="5028840"/>
            <a:ext cx="304921" cy="30492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5" name="Google Shape;459;p27"/>
          <p:cNvCxnSpPr/>
          <p:nvPr/>
        </p:nvCxnSpPr>
        <p:spPr>
          <a:xfrm>
            <a:off x="1741320" y="4495680"/>
            <a:ext cx="304919" cy="30492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6" name="Google Shape;460;p27"/>
          <p:cNvCxnSpPr/>
          <p:nvPr/>
        </p:nvCxnSpPr>
        <p:spPr>
          <a:xfrm>
            <a:off x="2350800" y="3886200"/>
            <a:ext cx="685800" cy="38088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7" name="Google Shape;461;p27"/>
          <p:cNvCxnSpPr/>
          <p:nvPr/>
        </p:nvCxnSpPr>
        <p:spPr>
          <a:xfrm flipH="1">
            <a:off x="2656440" y="4572000"/>
            <a:ext cx="528839" cy="76176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8" name="Google Shape;462;p27"/>
          <p:cNvCxnSpPr/>
          <p:nvPr/>
        </p:nvCxnSpPr>
        <p:spPr>
          <a:xfrm flipH="1">
            <a:off x="2198519" y="5486040"/>
            <a:ext cx="304921" cy="304919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9" name="Google Shape;463;p27"/>
          <p:cNvCxnSpPr/>
          <p:nvPr/>
        </p:nvCxnSpPr>
        <p:spPr>
          <a:xfrm>
            <a:off x="2655720" y="5486040"/>
            <a:ext cx="304919" cy="304919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20" name="Google Shape;464;p27"/>
          <p:cNvCxnSpPr/>
          <p:nvPr/>
        </p:nvCxnSpPr>
        <p:spPr>
          <a:xfrm>
            <a:off x="3341520" y="4571640"/>
            <a:ext cx="304920" cy="30492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21" name="Google Shape;465;p27"/>
          <p:cNvSpPr/>
          <p:nvPr/>
        </p:nvSpPr>
        <p:spPr>
          <a:xfrm>
            <a:off x="3522600" y="487692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d</a:t>
            </a:r>
          </a:p>
        </p:txBody>
      </p:sp>
      <p:sp>
        <p:nvSpPr>
          <p:cNvPr id="22" name="Google Shape;466;p27"/>
          <p:cNvSpPr/>
          <p:nvPr/>
        </p:nvSpPr>
        <p:spPr>
          <a:xfrm>
            <a:off x="1071720" y="4419720"/>
            <a:ext cx="514080" cy="1012319"/>
          </a:xfrm>
          <a:custGeom>
            <a:avLst/>
            <a:gdLst>
              <a:gd name="f0" fmla="val 0"/>
              <a:gd name="f1" fmla="val 515257"/>
              <a:gd name="f2" fmla="val 1013581"/>
              <a:gd name="f3" fmla="val 452362"/>
              <a:gd name="f4" fmla="val 226181"/>
              <a:gd name="f5" fmla="val 159657"/>
              <a:gd name="f6" fmla="val 319314"/>
              <a:gd name="f7" fmla="val 2419"/>
              <a:gd name="f8" fmla="val 478971"/>
              <a:gd name="f9" fmla="val 4838"/>
              <a:gd name="f10" fmla="val 638628"/>
              <a:gd name="f11" fmla="val 418495"/>
              <a:gd name="f12" fmla="val 902305"/>
              <a:gd name="f13" fmla="val 466876"/>
              <a:gd name="f14" fmla="val 957943"/>
              <a:gd name="f15" fmla="val 292705"/>
              <a:gd name="f16" fmla="val 8128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15257" h="1013581">
                <a:moveTo>
                  <a:pt x="f3" y="f0"/>
                </a:moveTo>
                <a:cubicBezTo>
                  <a:pt x="f4" y="f5"/>
                  <a:pt x="f0" y="f6"/>
                  <a:pt x="f7" y="f8"/>
                </a:cubicBezTo>
                <a:cubicBezTo>
                  <a:pt x="f9" y="f10"/>
                  <a:pt x="f11" y="f12"/>
                  <a:pt x="f13" y="f14"/>
                </a:cubicBezTo>
                <a:cubicBezTo>
                  <a:pt x="f1" y="f2"/>
                  <a:pt x="f15" y="f16"/>
                  <a:pt x="f15" y="f16"/>
                </a:cubicBezTo>
                <a:lnTo>
                  <a:pt x="f15" y="f16"/>
                </a:lnTo>
              </a:path>
            </a:pathLst>
          </a:custGeom>
          <a:noFill/>
          <a:ln w="9360">
            <a:solidFill>
              <a:srgbClr val="4A7DBA"/>
            </a:solidFill>
            <a:prstDash val="solid"/>
            <a:round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Google Shape;467;p27"/>
          <p:cNvSpPr/>
          <p:nvPr/>
        </p:nvSpPr>
        <p:spPr>
          <a:xfrm>
            <a:off x="5334120" y="3962520"/>
            <a:ext cx="1213919" cy="1737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t1 = b – 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t2 = a * t1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t3 = a + t2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t4 = t1 * 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t5 = t3 + t4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spc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2"/>
              <a:cs typeface="Times New Roman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structures for three address co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8;p30"/>
          <p:cNvSpPr txBox="1">
            <a:spLocks noGrp="1"/>
          </p:cNvSpPr>
          <p:nvPr>
            <p:ph type="title" idx="4294967295"/>
          </p:nvPr>
        </p:nvSpPr>
        <p:spPr>
          <a:xfrm>
            <a:off x="424800" y="274680"/>
            <a:ext cx="8229240" cy="1142640"/>
          </a:xfrm>
        </p:spPr>
        <p:txBody>
          <a:bodyPr wrap="square" lIns="91440" tIns="45720" rIns="91440" bIns="45720">
            <a:noAutofit/>
          </a:bodyPr>
          <a:lstStyle/>
          <a:p>
            <a:pPr lvl="0" algn="ctr"/>
            <a:r>
              <a:rPr lang="en-US" sz="4000" b="1"/>
              <a:t>Data structures for three address codes</a:t>
            </a:r>
          </a:p>
        </p:txBody>
      </p:sp>
      <p:sp>
        <p:nvSpPr>
          <p:cNvPr id="3" name="Google Shape;489;p30"/>
          <p:cNvSpPr txBox="1">
            <a:spLocks noGrp="1"/>
          </p:cNvSpPr>
          <p:nvPr>
            <p:ph type="body" idx="4294967295"/>
          </p:nvPr>
        </p:nvSpPr>
        <p:spPr>
          <a:xfrm>
            <a:off x="434160" y="1752479"/>
            <a:ext cx="8229240" cy="4389120"/>
          </a:xfrm>
        </p:spPr>
        <p:txBody>
          <a:bodyPr wrap="square" lIns="91440" tIns="45720" rIns="91440" bIns="45720" anchor="t">
            <a:noAutofit/>
          </a:bodyPr>
          <a:lstStyle/>
          <a:p>
            <a:pPr lv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400"/>
              <a:t>Quadruples</a:t>
            </a:r>
          </a:p>
          <a:p>
            <a:pPr marL="0" lvl="1" indent="0" hangingPunct="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00000"/>
              <a:buFont typeface="Arial" pitchFamily="32"/>
              <a:buChar char="–"/>
            </a:pPr>
            <a:r>
              <a:rPr lang="en-US">
                <a:solidFill>
                  <a:srgbClr val="000000"/>
                </a:solidFill>
                <a:latin typeface="Arial" pitchFamily="18"/>
                <a:cs typeface="Arial" pitchFamily="2"/>
              </a:rPr>
              <a:t>Has four fields: op, arg1, arg2 and result</a:t>
            </a:r>
          </a:p>
          <a:p>
            <a:pPr lvl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400"/>
              <a:t>Triples</a:t>
            </a:r>
          </a:p>
          <a:p>
            <a:pPr marL="0" lvl="1" indent="0" hangingPunct="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00000"/>
              <a:buFont typeface="Arial" pitchFamily="32"/>
              <a:buChar char="–"/>
            </a:pPr>
            <a:r>
              <a:rPr lang="en-US">
                <a:solidFill>
                  <a:srgbClr val="000000"/>
                </a:solidFill>
                <a:latin typeface="Arial" pitchFamily="18"/>
                <a:cs typeface="Arial" pitchFamily="2"/>
              </a:rPr>
              <a:t>Temporaries are not used and instead references to instructions are made</a:t>
            </a:r>
          </a:p>
          <a:p>
            <a:pPr lvl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400"/>
              <a:t>Indirect triples</a:t>
            </a:r>
          </a:p>
          <a:p>
            <a:pPr marL="0" lvl="1" indent="0" hangingPunct="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00000"/>
              <a:buFont typeface="Arial" pitchFamily="32"/>
              <a:buChar char="–"/>
            </a:pPr>
            <a:r>
              <a:rPr lang="en-US">
                <a:solidFill>
                  <a:srgbClr val="000000"/>
                </a:solidFill>
                <a:latin typeface="Arial" pitchFamily="18"/>
                <a:cs typeface="Arial" pitchFamily="2"/>
              </a:rPr>
              <a:t>In addition to triples we use a list of pointers to triples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4;p31"/>
          <p:cNvSpPr txBox="1">
            <a:spLocks noGrp="1"/>
          </p:cNvSpPr>
          <p:nvPr>
            <p:ph type="title" idx="4294967295"/>
          </p:nvPr>
        </p:nvSpPr>
        <p:spPr>
          <a:xfrm>
            <a:off x="0" y="92160"/>
            <a:ext cx="8534160" cy="1126800"/>
          </a:xfrm>
        </p:spPr>
        <p:txBody>
          <a:bodyPr wrap="square" lIns="91440" tIns="45720" rIns="91440" bIns="45720">
            <a:noAutofit/>
          </a:bodyPr>
          <a:lstStyle/>
          <a:p>
            <a:pPr lvl="0" algn="ctr"/>
            <a:r>
              <a:rPr lang="en-US" sz="4000" b="1"/>
              <a:t>Example</a:t>
            </a:r>
          </a:p>
        </p:txBody>
      </p:sp>
      <p:sp>
        <p:nvSpPr>
          <p:cNvPr id="3" name="Google Shape;495;p31"/>
          <p:cNvSpPr txBox="1">
            <a:spLocks noGrp="1"/>
          </p:cNvSpPr>
          <p:nvPr>
            <p:ph type="body" idx="4294967295"/>
          </p:nvPr>
        </p:nvSpPr>
        <p:spPr>
          <a:xfrm>
            <a:off x="489600" y="1935000"/>
            <a:ext cx="8229240" cy="883799"/>
          </a:xfrm>
        </p:spPr>
        <p:txBody>
          <a:bodyPr wrap="square" lIns="91440" tIns="45720" rIns="91440" bIns="45720" anchor="t">
            <a:noAutofit/>
          </a:bodyPr>
          <a:lstStyle/>
          <a:p>
            <a:pPr lvl="0">
              <a:lnSpc>
                <a:spcPct val="80000"/>
              </a:lnSpc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400"/>
              <a:t>b * minus c + b * minus c</a:t>
            </a:r>
          </a:p>
        </p:txBody>
      </p:sp>
      <p:sp>
        <p:nvSpPr>
          <p:cNvPr id="4" name="Google Shape;496;p31"/>
          <p:cNvSpPr/>
          <p:nvPr/>
        </p:nvSpPr>
        <p:spPr>
          <a:xfrm>
            <a:off x="6400799" y="1371599"/>
            <a:ext cx="1333080" cy="1737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t1 = minus 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t2 = b * t1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t3 = minus 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t4 = b * t3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t5 = t2 + t4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a = t5</a:t>
            </a:r>
          </a:p>
        </p:txBody>
      </p:sp>
      <p:sp>
        <p:nvSpPr>
          <p:cNvPr id="5" name="Google Shape;497;p31"/>
          <p:cNvSpPr/>
          <p:nvPr/>
        </p:nvSpPr>
        <p:spPr>
          <a:xfrm>
            <a:off x="6019919" y="914400"/>
            <a:ext cx="2558519" cy="457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Three address code</a:t>
            </a:r>
          </a:p>
        </p:txBody>
      </p:sp>
      <p:cxnSp>
        <p:nvCxnSpPr>
          <p:cNvPr id="6" name="Google Shape;498;p31"/>
          <p:cNvCxnSpPr/>
          <p:nvPr/>
        </p:nvCxnSpPr>
        <p:spPr>
          <a:xfrm>
            <a:off x="457200" y="4114800"/>
            <a:ext cx="1752480" cy="1439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7" name="Google Shape;499;p31"/>
          <p:cNvCxnSpPr/>
          <p:nvPr/>
        </p:nvCxnSpPr>
        <p:spPr>
          <a:xfrm flipH="1">
            <a:off x="455399" y="4114440"/>
            <a:ext cx="1801" cy="15242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8" name="Google Shape;500;p31"/>
          <p:cNvCxnSpPr/>
          <p:nvPr/>
        </p:nvCxnSpPr>
        <p:spPr>
          <a:xfrm flipH="1">
            <a:off x="2207880" y="4114440"/>
            <a:ext cx="1800" cy="15242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9" name="Google Shape;501;p31"/>
          <p:cNvCxnSpPr/>
          <p:nvPr/>
        </p:nvCxnSpPr>
        <p:spPr>
          <a:xfrm flipH="1">
            <a:off x="990360" y="4114800"/>
            <a:ext cx="1799" cy="152388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0" name="Google Shape;502;p31"/>
          <p:cNvCxnSpPr/>
          <p:nvPr/>
        </p:nvCxnSpPr>
        <p:spPr>
          <a:xfrm>
            <a:off x="457200" y="4341600"/>
            <a:ext cx="1752480" cy="180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1" name="Google Shape;503;p31"/>
          <p:cNvCxnSpPr/>
          <p:nvPr/>
        </p:nvCxnSpPr>
        <p:spPr>
          <a:xfrm>
            <a:off x="457200" y="4570200"/>
            <a:ext cx="1752480" cy="180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2" name="Google Shape;504;p31"/>
          <p:cNvCxnSpPr/>
          <p:nvPr/>
        </p:nvCxnSpPr>
        <p:spPr>
          <a:xfrm>
            <a:off x="457200" y="4798800"/>
            <a:ext cx="1752480" cy="180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3" name="Google Shape;505;p31"/>
          <p:cNvCxnSpPr/>
          <p:nvPr/>
        </p:nvCxnSpPr>
        <p:spPr>
          <a:xfrm>
            <a:off x="457200" y="5027400"/>
            <a:ext cx="1752480" cy="180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4" name="Google Shape;506;p31"/>
          <p:cNvCxnSpPr/>
          <p:nvPr/>
        </p:nvCxnSpPr>
        <p:spPr>
          <a:xfrm>
            <a:off x="457200" y="5256000"/>
            <a:ext cx="1752480" cy="180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15" name="Google Shape;507;p31"/>
          <p:cNvSpPr/>
          <p:nvPr/>
        </p:nvSpPr>
        <p:spPr>
          <a:xfrm>
            <a:off x="380880" y="4038479"/>
            <a:ext cx="68688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minus</a:t>
            </a:r>
          </a:p>
        </p:txBody>
      </p:sp>
      <p:sp>
        <p:nvSpPr>
          <p:cNvPr id="16" name="Google Shape;508;p31"/>
          <p:cNvSpPr/>
          <p:nvPr/>
        </p:nvSpPr>
        <p:spPr>
          <a:xfrm>
            <a:off x="439559" y="426708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*</a:t>
            </a:r>
          </a:p>
        </p:txBody>
      </p:sp>
      <p:sp>
        <p:nvSpPr>
          <p:cNvPr id="17" name="Google Shape;509;p31"/>
          <p:cNvSpPr/>
          <p:nvPr/>
        </p:nvSpPr>
        <p:spPr>
          <a:xfrm>
            <a:off x="380880" y="4495680"/>
            <a:ext cx="68688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minus</a:t>
            </a:r>
          </a:p>
        </p:txBody>
      </p:sp>
      <p:sp>
        <p:nvSpPr>
          <p:cNvPr id="18" name="Google Shape;510;p31"/>
          <p:cNvSpPr/>
          <p:nvPr/>
        </p:nvSpPr>
        <p:spPr>
          <a:xfrm>
            <a:off x="1019159" y="4495680"/>
            <a:ext cx="27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c</a:t>
            </a:r>
          </a:p>
        </p:txBody>
      </p:sp>
      <p:sp>
        <p:nvSpPr>
          <p:cNvPr id="19" name="Google Shape;511;p31"/>
          <p:cNvSpPr/>
          <p:nvPr/>
        </p:nvSpPr>
        <p:spPr>
          <a:xfrm>
            <a:off x="1846439" y="4538520"/>
            <a:ext cx="344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t3</a:t>
            </a:r>
          </a:p>
        </p:txBody>
      </p:sp>
      <p:cxnSp>
        <p:nvCxnSpPr>
          <p:cNvPr id="20" name="Google Shape;512;p31"/>
          <p:cNvCxnSpPr/>
          <p:nvPr/>
        </p:nvCxnSpPr>
        <p:spPr>
          <a:xfrm flipH="1">
            <a:off x="1371599" y="4116239"/>
            <a:ext cx="1440" cy="1522441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21" name="Google Shape;513;p31"/>
          <p:cNvSpPr/>
          <p:nvPr/>
        </p:nvSpPr>
        <p:spPr>
          <a:xfrm>
            <a:off x="457200" y="476712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*</a:t>
            </a:r>
          </a:p>
        </p:txBody>
      </p:sp>
      <p:sp>
        <p:nvSpPr>
          <p:cNvPr id="22" name="Google Shape;514;p31"/>
          <p:cNvSpPr/>
          <p:nvPr/>
        </p:nvSpPr>
        <p:spPr>
          <a:xfrm>
            <a:off x="474840" y="4995720"/>
            <a:ext cx="2995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+</a:t>
            </a:r>
          </a:p>
        </p:txBody>
      </p:sp>
      <p:sp>
        <p:nvSpPr>
          <p:cNvPr id="23" name="Google Shape;515;p31"/>
          <p:cNvSpPr/>
          <p:nvPr/>
        </p:nvSpPr>
        <p:spPr>
          <a:xfrm>
            <a:off x="457200" y="5257800"/>
            <a:ext cx="2995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=</a:t>
            </a:r>
          </a:p>
        </p:txBody>
      </p:sp>
      <p:cxnSp>
        <p:nvCxnSpPr>
          <p:cNvPr id="24" name="Google Shape;516;p31"/>
          <p:cNvCxnSpPr/>
          <p:nvPr/>
        </p:nvCxnSpPr>
        <p:spPr>
          <a:xfrm flipH="1">
            <a:off x="1827000" y="4114800"/>
            <a:ext cx="1440" cy="152208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25" name="Google Shape;517;p31"/>
          <p:cNvSpPr/>
          <p:nvPr/>
        </p:nvSpPr>
        <p:spPr>
          <a:xfrm>
            <a:off x="1007999" y="4081320"/>
            <a:ext cx="27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c</a:t>
            </a:r>
          </a:p>
        </p:txBody>
      </p:sp>
      <p:sp>
        <p:nvSpPr>
          <p:cNvPr id="26" name="Google Shape;518;p31"/>
          <p:cNvSpPr/>
          <p:nvPr/>
        </p:nvSpPr>
        <p:spPr>
          <a:xfrm>
            <a:off x="1846439" y="4081320"/>
            <a:ext cx="344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t1</a:t>
            </a:r>
          </a:p>
        </p:txBody>
      </p:sp>
      <p:sp>
        <p:nvSpPr>
          <p:cNvPr id="27" name="Google Shape;519;p31"/>
          <p:cNvSpPr/>
          <p:nvPr/>
        </p:nvSpPr>
        <p:spPr>
          <a:xfrm>
            <a:off x="1027079" y="426708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b</a:t>
            </a:r>
          </a:p>
        </p:txBody>
      </p:sp>
      <p:sp>
        <p:nvSpPr>
          <p:cNvPr id="28" name="Google Shape;520;p31"/>
          <p:cNvSpPr/>
          <p:nvPr/>
        </p:nvSpPr>
        <p:spPr>
          <a:xfrm>
            <a:off x="1865160" y="4267080"/>
            <a:ext cx="344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t2</a:t>
            </a:r>
          </a:p>
        </p:txBody>
      </p:sp>
      <p:sp>
        <p:nvSpPr>
          <p:cNvPr id="29" name="Google Shape;521;p31"/>
          <p:cNvSpPr/>
          <p:nvPr/>
        </p:nvSpPr>
        <p:spPr>
          <a:xfrm>
            <a:off x="1447919" y="4267080"/>
            <a:ext cx="344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t1</a:t>
            </a:r>
          </a:p>
        </p:txBody>
      </p:sp>
      <p:sp>
        <p:nvSpPr>
          <p:cNvPr id="30" name="Google Shape;522;p31"/>
          <p:cNvSpPr/>
          <p:nvPr/>
        </p:nvSpPr>
        <p:spPr>
          <a:xfrm>
            <a:off x="1066680" y="472428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b</a:t>
            </a:r>
          </a:p>
        </p:txBody>
      </p:sp>
      <p:sp>
        <p:nvSpPr>
          <p:cNvPr id="31" name="Google Shape;523;p31"/>
          <p:cNvSpPr/>
          <p:nvPr/>
        </p:nvSpPr>
        <p:spPr>
          <a:xfrm>
            <a:off x="1905120" y="4724280"/>
            <a:ext cx="344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t4</a:t>
            </a:r>
          </a:p>
        </p:txBody>
      </p:sp>
      <p:sp>
        <p:nvSpPr>
          <p:cNvPr id="32" name="Google Shape;524;p31"/>
          <p:cNvSpPr/>
          <p:nvPr/>
        </p:nvSpPr>
        <p:spPr>
          <a:xfrm>
            <a:off x="1487519" y="4724280"/>
            <a:ext cx="34560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t3</a:t>
            </a:r>
          </a:p>
        </p:txBody>
      </p:sp>
      <p:sp>
        <p:nvSpPr>
          <p:cNvPr id="33" name="Google Shape;525;p31"/>
          <p:cNvSpPr/>
          <p:nvPr/>
        </p:nvSpPr>
        <p:spPr>
          <a:xfrm>
            <a:off x="1066680" y="4995720"/>
            <a:ext cx="344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t2</a:t>
            </a:r>
          </a:p>
        </p:txBody>
      </p:sp>
      <p:sp>
        <p:nvSpPr>
          <p:cNvPr id="34" name="Google Shape;526;p31"/>
          <p:cNvSpPr/>
          <p:nvPr/>
        </p:nvSpPr>
        <p:spPr>
          <a:xfrm>
            <a:off x="1905120" y="4995720"/>
            <a:ext cx="344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t5</a:t>
            </a:r>
          </a:p>
        </p:txBody>
      </p:sp>
      <p:sp>
        <p:nvSpPr>
          <p:cNvPr id="35" name="Google Shape;527;p31"/>
          <p:cNvSpPr/>
          <p:nvPr/>
        </p:nvSpPr>
        <p:spPr>
          <a:xfrm>
            <a:off x="1487519" y="4995720"/>
            <a:ext cx="34560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t4</a:t>
            </a:r>
          </a:p>
        </p:txBody>
      </p:sp>
      <p:sp>
        <p:nvSpPr>
          <p:cNvPr id="36" name="Google Shape;528;p31"/>
          <p:cNvSpPr/>
          <p:nvPr/>
        </p:nvSpPr>
        <p:spPr>
          <a:xfrm>
            <a:off x="1066680" y="5257800"/>
            <a:ext cx="344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t5</a:t>
            </a:r>
          </a:p>
        </p:txBody>
      </p:sp>
      <p:sp>
        <p:nvSpPr>
          <p:cNvPr id="37" name="Google Shape;529;p31"/>
          <p:cNvSpPr/>
          <p:nvPr/>
        </p:nvSpPr>
        <p:spPr>
          <a:xfrm>
            <a:off x="1905120" y="5257800"/>
            <a:ext cx="27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a</a:t>
            </a:r>
          </a:p>
        </p:txBody>
      </p:sp>
      <p:sp>
        <p:nvSpPr>
          <p:cNvPr id="38" name="Google Shape;530;p31"/>
          <p:cNvSpPr/>
          <p:nvPr/>
        </p:nvSpPr>
        <p:spPr>
          <a:xfrm>
            <a:off x="914400" y="3809880"/>
            <a:ext cx="54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arg1</a:t>
            </a:r>
          </a:p>
        </p:txBody>
      </p:sp>
      <p:sp>
        <p:nvSpPr>
          <p:cNvPr id="39" name="Google Shape;531;p31"/>
          <p:cNvSpPr/>
          <p:nvPr/>
        </p:nvSpPr>
        <p:spPr>
          <a:xfrm>
            <a:off x="1752479" y="3809880"/>
            <a:ext cx="64260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result</a:t>
            </a:r>
          </a:p>
        </p:txBody>
      </p:sp>
      <p:sp>
        <p:nvSpPr>
          <p:cNvPr id="40" name="Google Shape;532;p31"/>
          <p:cNvSpPr/>
          <p:nvPr/>
        </p:nvSpPr>
        <p:spPr>
          <a:xfrm>
            <a:off x="1359000" y="3809880"/>
            <a:ext cx="54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arg2</a:t>
            </a:r>
          </a:p>
        </p:txBody>
      </p:sp>
      <p:sp>
        <p:nvSpPr>
          <p:cNvPr id="41" name="Google Shape;533;p31"/>
          <p:cNvSpPr/>
          <p:nvPr/>
        </p:nvSpPr>
        <p:spPr>
          <a:xfrm>
            <a:off x="457200" y="3809880"/>
            <a:ext cx="39024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op</a:t>
            </a:r>
          </a:p>
        </p:txBody>
      </p:sp>
      <p:sp>
        <p:nvSpPr>
          <p:cNvPr id="42" name="Google Shape;534;p31"/>
          <p:cNvSpPr/>
          <p:nvPr/>
        </p:nvSpPr>
        <p:spPr>
          <a:xfrm>
            <a:off x="530280" y="3424320"/>
            <a:ext cx="1603080" cy="457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Quadruples</a:t>
            </a:r>
          </a:p>
        </p:txBody>
      </p:sp>
      <p:cxnSp>
        <p:nvCxnSpPr>
          <p:cNvPr id="43" name="Google Shape;535;p31"/>
          <p:cNvCxnSpPr/>
          <p:nvPr/>
        </p:nvCxnSpPr>
        <p:spPr>
          <a:xfrm flipV="1">
            <a:off x="3471839" y="4114440"/>
            <a:ext cx="1404721" cy="50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44" name="Google Shape;536;p31"/>
          <p:cNvCxnSpPr/>
          <p:nvPr/>
        </p:nvCxnSpPr>
        <p:spPr>
          <a:xfrm flipH="1">
            <a:off x="3470039" y="4119480"/>
            <a:ext cx="1800" cy="152388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45" name="Google Shape;537;p31"/>
          <p:cNvCxnSpPr/>
          <p:nvPr/>
        </p:nvCxnSpPr>
        <p:spPr>
          <a:xfrm flipH="1">
            <a:off x="4005000" y="4119480"/>
            <a:ext cx="1799" cy="152388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46" name="Google Shape;538;p31"/>
          <p:cNvCxnSpPr/>
          <p:nvPr/>
        </p:nvCxnSpPr>
        <p:spPr>
          <a:xfrm flipV="1">
            <a:off x="3471839" y="4343040"/>
            <a:ext cx="1404721" cy="32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47" name="Google Shape;539;p31"/>
          <p:cNvCxnSpPr/>
          <p:nvPr/>
        </p:nvCxnSpPr>
        <p:spPr>
          <a:xfrm flipV="1">
            <a:off x="3471839" y="4571640"/>
            <a:ext cx="1404721" cy="3239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48" name="Google Shape;540;p31"/>
          <p:cNvCxnSpPr/>
          <p:nvPr/>
        </p:nvCxnSpPr>
        <p:spPr>
          <a:xfrm flipV="1">
            <a:off x="3471839" y="4800240"/>
            <a:ext cx="1404721" cy="32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49" name="Google Shape;541;p31"/>
          <p:cNvCxnSpPr/>
          <p:nvPr/>
        </p:nvCxnSpPr>
        <p:spPr>
          <a:xfrm flipV="1">
            <a:off x="3471839" y="5028840"/>
            <a:ext cx="1404721" cy="32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50" name="Google Shape;542;p31"/>
          <p:cNvCxnSpPr/>
          <p:nvPr/>
        </p:nvCxnSpPr>
        <p:spPr>
          <a:xfrm flipV="1">
            <a:off x="3471839" y="5257440"/>
            <a:ext cx="1404721" cy="32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51" name="Google Shape;543;p31"/>
          <p:cNvSpPr/>
          <p:nvPr/>
        </p:nvSpPr>
        <p:spPr>
          <a:xfrm>
            <a:off x="3395520" y="4043519"/>
            <a:ext cx="68688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minus</a:t>
            </a:r>
          </a:p>
        </p:txBody>
      </p:sp>
      <p:sp>
        <p:nvSpPr>
          <p:cNvPr id="52" name="Google Shape;544;p31"/>
          <p:cNvSpPr/>
          <p:nvPr/>
        </p:nvSpPr>
        <p:spPr>
          <a:xfrm>
            <a:off x="3454560" y="427212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*</a:t>
            </a:r>
          </a:p>
        </p:txBody>
      </p:sp>
      <p:sp>
        <p:nvSpPr>
          <p:cNvPr id="53" name="Google Shape;545;p31"/>
          <p:cNvSpPr/>
          <p:nvPr/>
        </p:nvSpPr>
        <p:spPr>
          <a:xfrm>
            <a:off x="3395520" y="4500720"/>
            <a:ext cx="68688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minus</a:t>
            </a:r>
          </a:p>
        </p:txBody>
      </p:sp>
      <p:sp>
        <p:nvSpPr>
          <p:cNvPr id="54" name="Google Shape;546;p31"/>
          <p:cNvSpPr/>
          <p:nvPr/>
        </p:nvSpPr>
        <p:spPr>
          <a:xfrm>
            <a:off x="4033800" y="4500720"/>
            <a:ext cx="27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c</a:t>
            </a:r>
          </a:p>
        </p:txBody>
      </p:sp>
      <p:cxnSp>
        <p:nvCxnSpPr>
          <p:cNvPr id="55" name="Google Shape;547;p31"/>
          <p:cNvCxnSpPr/>
          <p:nvPr/>
        </p:nvCxnSpPr>
        <p:spPr>
          <a:xfrm>
            <a:off x="4386240" y="4119480"/>
            <a:ext cx="0" cy="15242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56" name="Google Shape;548;p31"/>
          <p:cNvSpPr/>
          <p:nvPr/>
        </p:nvSpPr>
        <p:spPr>
          <a:xfrm>
            <a:off x="3471839" y="477216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*</a:t>
            </a:r>
          </a:p>
        </p:txBody>
      </p:sp>
      <p:sp>
        <p:nvSpPr>
          <p:cNvPr id="57" name="Google Shape;549;p31"/>
          <p:cNvSpPr/>
          <p:nvPr/>
        </p:nvSpPr>
        <p:spPr>
          <a:xfrm>
            <a:off x="3489480" y="5000760"/>
            <a:ext cx="2995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+</a:t>
            </a:r>
          </a:p>
        </p:txBody>
      </p:sp>
      <p:sp>
        <p:nvSpPr>
          <p:cNvPr id="58" name="Google Shape;550;p31"/>
          <p:cNvSpPr/>
          <p:nvPr/>
        </p:nvSpPr>
        <p:spPr>
          <a:xfrm>
            <a:off x="3471839" y="5262479"/>
            <a:ext cx="2995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=</a:t>
            </a:r>
          </a:p>
        </p:txBody>
      </p:sp>
      <p:sp>
        <p:nvSpPr>
          <p:cNvPr id="59" name="Google Shape;551;p31"/>
          <p:cNvSpPr/>
          <p:nvPr/>
        </p:nvSpPr>
        <p:spPr>
          <a:xfrm>
            <a:off x="4022640" y="4086360"/>
            <a:ext cx="27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c</a:t>
            </a:r>
          </a:p>
        </p:txBody>
      </p:sp>
      <p:sp>
        <p:nvSpPr>
          <p:cNvPr id="60" name="Google Shape;552;p31"/>
          <p:cNvSpPr/>
          <p:nvPr/>
        </p:nvSpPr>
        <p:spPr>
          <a:xfrm>
            <a:off x="4041719" y="427212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b</a:t>
            </a:r>
          </a:p>
        </p:txBody>
      </p:sp>
      <p:sp>
        <p:nvSpPr>
          <p:cNvPr id="61" name="Google Shape;553;p31"/>
          <p:cNvSpPr/>
          <p:nvPr/>
        </p:nvSpPr>
        <p:spPr>
          <a:xfrm>
            <a:off x="4462560" y="427212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(0)</a:t>
            </a:r>
          </a:p>
        </p:txBody>
      </p:sp>
      <p:sp>
        <p:nvSpPr>
          <p:cNvPr id="62" name="Google Shape;554;p31"/>
          <p:cNvSpPr/>
          <p:nvPr/>
        </p:nvSpPr>
        <p:spPr>
          <a:xfrm>
            <a:off x="4081320" y="4729319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b</a:t>
            </a:r>
          </a:p>
        </p:txBody>
      </p:sp>
      <p:sp>
        <p:nvSpPr>
          <p:cNvPr id="63" name="Google Shape;555;p31"/>
          <p:cNvSpPr/>
          <p:nvPr/>
        </p:nvSpPr>
        <p:spPr>
          <a:xfrm>
            <a:off x="4502160" y="4729319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(2)</a:t>
            </a:r>
          </a:p>
        </p:txBody>
      </p:sp>
      <p:sp>
        <p:nvSpPr>
          <p:cNvPr id="64" name="Google Shape;556;p31"/>
          <p:cNvSpPr/>
          <p:nvPr/>
        </p:nvSpPr>
        <p:spPr>
          <a:xfrm>
            <a:off x="4081320" y="500076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(1)</a:t>
            </a:r>
          </a:p>
        </p:txBody>
      </p:sp>
      <p:sp>
        <p:nvSpPr>
          <p:cNvPr id="65" name="Google Shape;557;p31"/>
          <p:cNvSpPr/>
          <p:nvPr/>
        </p:nvSpPr>
        <p:spPr>
          <a:xfrm>
            <a:off x="4502160" y="500076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(3)</a:t>
            </a:r>
          </a:p>
        </p:txBody>
      </p:sp>
      <p:sp>
        <p:nvSpPr>
          <p:cNvPr id="66" name="Google Shape;558;p31"/>
          <p:cNvSpPr/>
          <p:nvPr/>
        </p:nvSpPr>
        <p:spPr>
          <a:xfrm>
            <a:off x="4081320" y="5262479"/>
            <a:ext cx="27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a</a:t>
            </a:r>
          </a:p>
        </p:txBody>
      </p:sp>
      <p:sp>
        <p:nvSpPr>
          <p:cNvPr id="67" name="Google Shape;559;p31"/>
          <p:cNvSpPr/>
          <p:nvPr/>
        </p:nvSpPr>
        <p:spPr>
          <a:xfrm>
            <a:off x="3929040" y="3814920"/>
            <a:ext cx="54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arg1</a:t>
            </a:r>
          </a:p>
        </p:txBody>
      </p:sp>
      <p:sp>
        <p:nvSpPr>
          <p:cNvPr id="68" name="Google Shape;560;p31"/>
          <p:cNvSpPr/>
          <p:nvPr/>
        </p:nvSpPr>
        <p:spPr>
          <a:xfrm>
            <a:off x="4373640" y="3814920"/>
            <a:ext cx="54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arg2</a:t>
            </a:r>
          </a:p>
        </p:txBody>
      </p:sp>
      <p:sp>
        <p:nvSpPr>
          <p:cNvPr id="69" name="Google Shape;561;p31"/>
          <p:cNvSpPr/>
          <p:nvPr/>
        </p:nvSpPr>
        <p:spPr>
          <a:xfrm>
            <a:off x="3471839" y="3814920"/>
            <a:ext cx="38844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op</a:t>
            </a:r>
          </a:p>
        </p:txBody>
      </p:sp>
      <p:sp>
        <p:nvSpPr>
          <p:cNvPr id="70" name="Google Shape;562;p31"/>
          <p:cNvSpPr/>
          <p:nvPr/>
        </p:nvSpPr>
        <p:spPr>
          <a:xfrm>
            <a:off x="3544920" y="3429000"/>
            <a:ext cx="1280880" cy="457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Triples</a:t>
            </a:r>
          </a:p>
        </p:txBody>
      </p:sp>
      <p:cxnSp>
        <p:nvCxnSpPr>
          <p:cNvPr id="71" name="Google Shape;563;p31"/>
          <p:cNvCxnSpPr/>
          <p:nvPr/>
        </p:nvCxnSpPr>
        <p:spPr>
          <a:xfrm flipH="1">
            <a:off x="4875120" y="4114800"/>
            <a:ext cx="1440" cy="152208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72" name="Google Shape;564;p31"/>
          <p:cNvSpPr/>
          <p:nvPr/>
        </p:nvSpPr>
        <p:spPr>
          <a:xfrm>
            <a:off x="4495680" y="5300639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(4)</a:t>
            </a:r>
          </a:p>
        </p:txBody>
      </p:sp>
      <p:sp>
        <p:nvSpPr>
          <p:cNvPr id="73" name="Google Shape;565;p31"/>
          <p:cNvSpPr/>
          <p:nvPr/>
        </p:nvSpPr>
        <p:spPr>
          <a:xfrm>
            <a:off x="3218040" y="4038479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0</a:t>
            </a:r>
          </a:p>
        </p:txBody>
      </p:sp>
      <p:sp>
        <p:nvSpPr>
          <p:cNvPr id="74" name="Google Shape;566;p31"/>
          <p:cNvSpPr/>
          <p:nvPr/>
        </p:nvSpPr>
        <p:spPr>
          <a:xfrm>
            <a:off x="3218040" y="426708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1</a:t>
            </a:r>
          </a:p>
        </p:txBody>
      </p:sp>
      <p:sp>
        <p:nvSpPr>
          <p:cNvPr id="75" name="Google Shape;567;p31"/>
          <p:cNvSpPr/>
          <p:nvPr/>
        </p:nvSpPr>
        <p:spPr>
          <a:xfrm>
            <a:off x="3218040" y="449568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2</a:t>
            </a:r>
          </a:p>
        </p:txBody>
      </p:sp>
      <p:sp>
        <p:nvSpPr>
          <p:cNvPr id="76" name="Google Shape;568;p31"/>
          <p:cNvSpPr/>
          <p:nvPr/>
        </p:nvSpPr>
        <p:spPr>
          <a:xfrm>
            <a:off x="3218040" y="476712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3</a:t>
            </a:r>
          </a:p>
        </p:txBody>
      </p:sp>
      <p:sp>
        <p:nvSpPr>
          <p:cNvPr id="77" name="Google Shape;569;p31"/>
          <p:cNvSpPr/>
          <p:nvPr/>
        </p:nvSpPr>
        <p:spPr>
          <a:xfrm>
            <a:off x="3218040" y="499572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4</a:t>
            </a:r>
          </a:p>
        </p:txBody>
      </p:sp>
      <p:sp>
        <p:nvSpPr>
          <p:cNvPr id="78" name="Google Shape;570;p31"/>
          <p:cNvSpPr/>
          <p:nvPr/>
        </p:nvSpPr>
        <p:spPr>
          <a:xfrm>
            <a:off x="3218040" y="525780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5</a:t>
            </a:r>
          </a:p>
        </p:txBody>
      </p:sp>
      <p:cxnSp>
        <p:nvCxnSpPr>
          <p:cNvPr id="79" name="Google Shape;571;p31"/>
          <p:cNvCxnSpPr/>
          <p:nvPr/>
        </p:nvCxnSpPr>
        <p:spPr>
          <a:xfrm flipV="1">
            <a:off x="7459560" y="4186079"/>
            <a:ext cx="1404720" cy="468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80" name="Google Shape;572;p31"/>
          <p:cNvCxnSpPr/>
          <p:nvPr/>
        </p:nvCxnSpPr>
        <p:spPr>
          <a:xfrm flipH="1">
            <a:off x="7457760" y="4190759"/>
            <a:ext cx="1800" cy="1524241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81" name="Google Shape;573;p31"/>
          <p:cNvCxnSpPr/>
          <p:nvPr/>
        </p:nvCxnSpPr>
        <p:spPr>
          <a:xfrm flipH="1">
            <a:off x="7992719" y="4190759"/>
            <a:ext cx="1801" cy="1523881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82" name="Google Shape;574;p31"/>
          <p:cNvCxnSpPr/>
          <p:nvPr/>
        </p:nvCxnSpPr>
        <p:spPr>
          <a:xfrm flipV="1">
            <a:off x="7459560" y="4414680"/>
            <a:ext cx="1404720" cy="32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83" name="Google Shape;575;p31"/>
          <p:cNvCxnSpPr/>
          <p:nvPr/>
        </p:nvCxnSpPr>
        <p:spPr>
          <a:xfrm flipV="1">
            <a:off x="7459560" y="4643280"/>
            <a:ext cx="1404720" cy="32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84" name="Google Shape;576;p31"/>
          <p:cNvCxnSpPr/>
          <p:nvPr/>
        </p:nvCxnSpPr>
        <p:spPr>
          <a:xfrm flipV="1">
            <a:off x="7459560" y="4871880"/>
            <a:ext cx="1404720" cy="32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85" name="Google Shape;577;p31"/>
          <p:cNvCxnSpPr/>
          <p:nvPr/>
        </p:nvCxnSpPr>
        <p:spPr>
          <a:xfrm flipV="1">
            <a:off x="7459560" y="5100480"/>
            <a:ext cx="1404720" cy="32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86" name="Google Shape;578;p31"/>
          <p:cNvCxnSpPr/>
          <p:nvPr/>
        </p:nvCxnSpPr>
        <p:spPr>
          <a:xfrm flipV="1">
            <a:off x="7459560" y="5329080"/>
            <a:ext cx="1404720" cy="32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87" name="Google Shape;579;p31"/>
          <p:cNvSpPr/>
          <p:nvPr/>
        </p:nvSpPr>
        <p:spPr>
          <a:xfrm>
            <a:off x="7383600" y="4114800"/>
            <a:ext cx="68688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minus</a:t>
            </a:r>
          </a:p>
        </p:txBody>
      </p:sp>
      <p:sp>
        <p:nvSpPr>
          <p:cNvPr id="88" name="Google Shape;580;p31"/>
          <p:cNvSpPr/>
          <p:nvPr/>
        </p:nvSpPr>
        <p:spPr>
          <a:xfrm>
            <a:off x="7442280" y="434340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*</a:t>
            </a:r>
          </a:p>
        </p:txBody>
      </p:sp>
      <p:sp>
        <p:nvSpPr>
          <p:cNvPr id="89" name="Google Shape;581;p31"/>
          <p:cNvSpPr/>
          <p:nvPr/>
        </p:nvSpPr>
        <p:spPr>
          <a:xfrm>
            <a:off x="7383600" y="4572000"/>
            <a:ext cx="68688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minus</a:t>
            </a:r>
          </a:p>
        </p:txBody>
      </p:sp>
      <p:sp>
        <p:nvSpPr>
          <p:cNvPr id="90" name="Google Shape;582;p31"/>
          <p:cNvSpPr/>
          <p:nvPr/>
        </p:nvSpPr>
        <p:spPr>
          <a:xfrm>
            <a:off x="8021519" y="4572000"/>
            <a:ext cx="27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c</a:t>
            </a:r>
          </a:p>
        </p:txBody>
      </p:sp>
      <p:cxnSp>
        <p:nvCxnSpPr>
          <p:cNvPr id="91" name="Google Shape;583;p31"/>
          <p:cNvCxnSpPr/>
          <p:nvPr/>
        </p:nvCxnSpPr>
        <p:spPr>
          <a:xfrm>
            <a:off x="8373960" y="4192559"/>
            <a:ext cx="0" cy="1522441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92" name="Google Shape;584;p31"/>
          <p:cNvSpPr/>
          <p:nvPr/>
        </p:nvSpPr>
        <p:spPr>
          <a:xfrm>
            <a:off x="7459560" y="484344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*</a:t>
            </a:r>
          </a:p>
        </p:txBody>
      </p:sp>
      <p:sp>
        <p:nvSpPr>
          <p:cNvPr id="93" name="Google Shape;585;p31"/>
          <p:cNvSpPr/>
          <p:nvPr/>
        </p:nvSpPr>
        <p:spPr>
          <a:xfrm>
            <a:off x="7477200" y="5072040"/>
            <a:ext cx="2995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+</a:t>
            </a:r>
          </a:p>
        </p:txBody>
      </p:sp>
      <p:sp>
        <p:nvSpPr>
          <p:cNvPr id="94" name="Google Shape;586;p31"/>
          <p:cNvSpPr/>
          <p:nvPr/>
        </p:nvSpPr>
        <p:spPr>
          <a:xfrm>
            <a:off x="7459560" y="5334120"/>
            <a:ext cx="2995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=</a:t>
            </a:r>
          </a:p>
        </p:txBody>
      </p:sp>
      <p:sp>
        <p:nvSpPr>
          <p:cNvPr id="95" name="Google Shape;587;p31"/>
          <p:cNvSpPr/>
          <p:nvPr/>
        </p:nvSpPr>
        <p:spPr>
          <a:xfrm>
            <a:off x="8010360" y="4157640"/>
            <a:ext cx="27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c</a:t>
            </a:r>
          </a:p>
        </p:txBody>
      </p:sp>
      <p:sp>
        <p:nvSpPr>
          <p:cNvPr id="96" name="Google Shape;588;p31"/>
          <p:cNvSpPr/>
          <p:nvPr/>
        </p:nvSpPr>
        <p:spPr>
          <a:xfrm>
            <a:off x="8029440" y="434340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b</a:t>
            </a:r>
          </a:p>
        </p:txBody>
      </p:sp>
      <p:sp>
        <p:nvSpPr>
          <p:cNvPr id="97" name="Google Shape;589;p31"/>
          <p:cNvSpPr/>
          <p:nvPr/>
        </p:nvSpPr>
        <p:spPr>
          <a:xfrm>
            <a:off x="8450280" y="434340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(0)</a:t>
            </a:r>
          </a:p>
        </p:txBody>
      </p:sp>
      <p:sp>
        <p:nvSpPr>
          <p:cNvPr id="98" name="Google Shape;590;p31"/>
          <p:cNvSpPr/>
          <p:nvPr/>
        </p:nvSpPr>
        <p:spPr>
          <a:xfrm>
            <a:off x="8069400" y="480060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b</a:t>
            </a:r>
          </a:p>
        </p:txBody>
      </p:sp>
      <p:sp>
        <p:nvSpPr>
          <p:cNvPr id="99" name="Google Shape;591;p31"/>
          <p:cNvSpPr/>
          <p:nvPr/>
        </p:nvSpPr>
        <p:spPr>
          <a:xfrm>
            <a:off x="8489880" y="480060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(2)</a:t>
            </a:r>
          </a:p>
        </p:txBody>
      </p:sp>
      <p:sp>
        <p:nvSpPr>
          <p:cNvPr id="100" name="Google Shape;592;p31"/>
          <p:cNvSpPr/>
          <p:nvPr/>
        </p:nvSpPr>
        <p:spPr>
          <a:xfrm>
            <a:off x="8069400" y="507204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(1)</a:t>
            </a:r>
          </a:p>
        </p:txBody>
      </p:sp>
      <p:sp>
        <p:nvSpPr>
          <p:cNvPr id="101" name="Google Shape;593;p31"/>
          <p:cNvSpPr/>
          <p:nvPr/>
        </p:nvSpPr>
        <p:spPr>
          <a:xfrm>
            <a:off x="8489880" y="507204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(3)</a:t>
            </a:r>
          </a:p>
        </p:txBody>
      </p:sp>
      <p:sp>
        <p:nvSpPr>
          <p:cNvPr id="102" name="Google Shape;594;p31"/>
          <p:cNvSpPr/>
          <p:nvPr/>
        </p:nvSpPr>
        <p:spPr>
          <a:xfrm>
            <a:off x="8069400" y="5334120"/>
            <a:ext cx="27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a</a:t>
            </a:r>
          </a:p>
        </p:txBody>
      </p:sp>
      <p:sp>
        <p:nvSpPr>
          <p:cNvPr id="103" name="Google Shape;595;p31"/>
          <p:cNvSpPr/>
          <p:nvPr/>
        </p:nvSpPr>
        <p:spPr>
          <a:xfrm>
            <a:off x="7916760" y="3886200"/>
            <a:ext cx="54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arg1</a:t>
            </a:r>
          </a:p>
        </p:txBody>
      </p:sp>
      <p:sp>
        <p:nvSpPr>
          <p:cNvPr id="104" name="Google Shape;596;p31"/>
          <p:cNvSpPr/>
          <p:nvPr/>
        </p:nvSpPr>
        <p:spPr>
          <a:xfrm>
            <a:off x="8361360" y="3886200"/>
            <a:ext cx="5457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arg2</a:t>
            </a:r>
          </a:p>
        </p:txBody>
      </p:sp>
      <p:sp>
        <p:nvSpPr>
          <p:cNvPr id="105" name="Google Shape;597;p31"/>
          <p:cNvSpPr/>
          <p:nvPr/>
        </p:nvSpPr>
        <p:spPr>
          <a:xfrm>
            <a:off x="7459560" y="3886200"/>
            <a:ext cx="38844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op</a:t>
            </a:r>
          </a:p>
        </p:txBody>
      </p:sp>
      <p:sp>
        <p:nvSpPr>
          <p:cNvPr id="106" name="Google Shape;598;p31"/>
          <p:cNvSpPr/>
          <p:nvPr/>
        </p:nvSpPr>
        <p:spPr>
          <a:xfrm>
            <a:off x="6553080" y="3429000"/>
            <a:ext cx="2071439" cy="457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Indirect Triples</a:t>
            </a:r>
          </a:p>
        </p:txBody>
      </p:sp>
      <p:cxnSp>
        <p:nvCxnSpPr>
          <p:cNvPr id="107" name="Google Shape;599;p31"/>
          <p:cNvCxnSpPr/>
          <p:nvPr/>
        </p:nvCxnSpPr>
        <p:spPr>
          <a:xfrm>
            <a:off x="8864640" y="4186079"/>
            <a:ext cx="0" cy="1524241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108" name="Google Shape;600;p31"/>
          <p:cNvSpPr/>
          <p:nvPr/>
        </p:nvSpPr>
        <p:spPr>
          <a:xfrm>
            <a:off x="8483760" y="537228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(4)</a:t>
            </a:r>
          </a:p>
        </p:txBody>
      </p:sp>
      <p:sp>
        <p:nvSpPr>
          <p:cNvPr id="109" name="Google Shape;601;p31"/>
          <p:cNvSpPr/>
          <p:nvPr/>
        </p:nvSpPr>
        <p:spPr>
          <a:xfrm>
            <a:off x="7205760" y="411012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0</a:t>
            </a:r>
          </a:p>
        </p:txBody>
      </p:sp>
      <p:sp>
        <p:nvSpPr>
          <p:cNvPr id="110" name="Google Shape;602;p31"/>
          <p:cNvSpPr/>
          <p:nvPr/>
        </p:nvSpPr>
        <p:spPr>
          <a:xfrm>
            <a:off x="7205760" y="433872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1</a:t>
            </a:r>
          </a:p>
        </p:txBody>
      </p:sp>
      <p:sp>
        <p:nvSpPr>
          <p:cNvPr id="111" name="Google Shape;603;p31"/>
          <p:cNvSpPr/>
          <p:nvPr/>
        </p:nvSpPr>
        <p:spPr>
          <a:xfrm>
            <a:off x="7205760" y="456732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2</a:t>
            </a:r>
          </a:p>
        </p:txBody>
      </p:sp>
      <p:sp>
        <p:nvSpPr>
          <p:cNvPr id="112" name="Google Shape;604;p31"/>
          <p:cNvSpPr/>
          <p:nvPr/>
        </p:nvSpPr>
        <p:spPr>
          <a:xfrm>
            <a:off x="7205760" y="483876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3</a:t>
            </a:r>
          </a:p>
        </p:txBody>
      </p:sp>
      <p:sp>
        <p:nvSpPr>
          <p:cNvPr id="113" name="Google Shape;605;p31"/>
          <p:cNvSpPr/>
          <p:nvPr/>
        </p:nvSpPr>
        <p:spPr>
          <a:xfrm>
            <a:off x="7205760" y="506736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4</a:t>
            </a:r>
          </a:p>
        </p:txBody>
      </p:sp>
      <p:sp>
        <p:nvSpPr>
          <p:cNvPr id="114" name="Google Shape;606;p31"/>
          <p:cNvSpPr/>
          <p:nvPr/>
        </p:nvSpPr>
        <p:spPr>
          <a:xfrm>
            <a:off x="7205760" y="5329080"/>
            <a:ext cx="2869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5</a:t>
            </a:r>
          </a:p>
        </p:txBody>
      </p:sp>
      <p:cxnSp>
        <p:nvCxnSpPr>
          <p:cNvPr id="115" name="Google Shape;607;p31"/>
          <p:cNvCxnSpPr/>
          <p:nvPr/>
        </p:nvCxnSpPr>
        <p:spPr>
          <a:xfrm flipH="1">
            <a:off x="6424560" y="4190759"/>
            <a:ext cx="1440" cy="1523881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16" name="Google Shape;608;p31"/>
          <p:cNvCxnSpPr/>
          <p:nvPr/>
        </p:nvCxnSpPr>
        <p:spPr>
          <a:xfrm flipH="1">
            <a:off x="6959520" y="4190759"/>
            <a:ext cx="1440" cy="1524241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sp>
        <p:nvSpPr>
          <p:cNvPr id="117" name="Google Shape;609;p31"/>
          <p:cNvSpPr/>
          <p:nvPr/>
        </p:nvSpPr>
        <p:spPr>
          <a:xfrm>
            <a:off x="6350040" y="411480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(0)</a:t>
            </a:r>
          </a:p>
        </p:txBody>
      </p:sp>
      <p:sp>
        <p:nvSpPr>
          <p:cNvPr id="118" name="Google Shape;610;p31"/>
          <p:cNvSpPr/>
          <p:nvPr/>
        </p:nvSpPr>
        <p:spPr>
          <a:xfrm>
            <a:off x="6408720" y="434340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(1)</a:t>
            </a:r>
          </a:p>
        </p:txBody>
      </p:sp>
      <p:sp>
        <p:nvSpPr>
          <p:cNvPr id="119" name="Google Shape;611;p31"/>
          <p:cNvSpPr/>
          <p:nvPr/>
        </p:nvSpPr>
        <p:spPr>
          <a:xfrm>
            <a:off x="6350040" y="457200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(2)</a:t>
            </a:r>
          </a:p>
        </p:txBody>
      </p:sp>
      <p:sp>
        <p:nvSpPr>
          <p:cNvPr id="120" name="Google Shape;612;p31"/>
          <p:cNvSpPr/>
          <p:nvPr/>
        </p:nvSpPr>
        <p:spPr>
          <a:xfrm>
            <a:off x="6426360" y="484344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(3)</a:t>
            </a:r>
          </a:p>
        </p:txBody>
      </p:sp>
      <p:sp>
        <p:nvSpPr>
          <p:cNvPr id="121" name="Google Shape;613;p31"/>
          <p:cNvSpPr/>
          <p:nvPr/>
        </p:nvSpPr>
        <p:spPr>
          <a:xfrm>
            <a:off x="6443640" y="507204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(4)</a:t>
            </a:r>
          </a:p>
        </p:txBody>
      </p:sp>
      <p:sp>
        <p:nvSpPr>
          <p:cNvPr id="122" name="Google Shape;614;p31"/>
          <p:cNvSpPr/>
          <p:nvPr/>
        </p:nvSpPr>
        <p:spPr>
          <a:xfrm>
            <a:off x="6426360" y="5334120"/>
            <a:ext cx="4251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(5)</a:t>
            </a:r>
          </a:p>
        </p:txBody>
      </p:sp>
      <p:sp>
        <p:nvSpPr>
          <p:cNvPr id="123" name="Google Shape;615;p31"/>
          <p:cNvSpPr/>
          <p:nvPr/>
        </p:nvSpPr>
        <p:spPr>
          <a:xfrm>
            <a:off x="6426360" y="3886200"/>
            <a:ext cx="38844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op</a:t>
            </a:r>
          </a:p>
        </p:txBody>
      </p:sp>
      <p:sp>
        <p:nvSpPr>
          <p:cNvPr id="124" name="Google Shape;616;p31"/>
          <p:cNvSpPr/>
          <p:nvPr/>
        </p:nvSpPr>
        <p:spPr>
          <a:xfrm>
            <a:off x="6095880" y="4110120"/>
            <a:ext cx="39024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35</a:t>
            </a:r>
          </a:p>
        </p:txBody>
      </p:sp>
      <p:sp>
        <p:nvSpPr>
          <p:cNvPr id="125" name="Google Shape;617;p31"/>
          <p:cNvSpPr/>
          <p:nvPr/>
        </p:nvSpPr>
        <p:spPr>
          <a:xfrm>
            <a:off x="6095880" y="4338720"/>
            <a:ext cx="39024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36</a:t>
            </a:r>
          </a:p>
        </p:txBody>
      </p:sp>
      <p:sp>
        <p:nvSpPr>
          <p:cNvPr id="126" name="Google Shape;618;p31"/>
          <p:cNvSpPr/>
          <p:nvPr/>
        </p:nvSpPr>
        <p:spPr>
          <a:xfrm>
            <a:off x="6095880" y="4567320"/>
            <a:ext cx="39024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37</a:t>
            </a:r>
          </a:p>
        </p:txBody>
      </p:sp>
      <p:sp>
        <p:nvSpPr>
          <p:cNvPr id="127" name="Google Shape;619;p31"/>
          <p:cNvSpPr/>
          <p:nvPr/>
        </p:nvSpPr>
        <p:spPr>
          <a:xfrm>
            <a:off x="6095880" y="4838760"/>
            <a:ext cx="39024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38</a:t>
            </a:r>
          </a:p>
        </p:txBody>
      </p:sp>
      <p:sp>
        <p:nvSpPr>
          <p:cNvPr id="128" name="Google Shape;620;p31"/>
          <p:cNvSpPr/>
          <p:nvPr/>
        </p:nvSpPr>
        <p:spPr>
          <a:xfrm>
            <a:off x="6095880" y="5067360"/>
            <a:ext cx="39024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39</a:t>
            </a:r>
          </a:p>
        </p:txBody>
      </p:sp>
      <p:sp>
        <p:nvSpPr>
          <p:cNvPr id="129" name="Google Shape;621;p31"/>
          <p:cNvSpPr/>
          <p:nvPr/>
        </p:nvSpPr>
        <p:spPr>
          <a:xfrm>
            <a:off x="6095880" y="5329080"/>
            <a:ext cx="39024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2"/>
                <a:cs typeface="Times New Roman" pitchFamily="2"/>
              </a:rPr>
              <a:t>40</a:t>
            </a:r>
          </a:p>
        </p:txBody>
      </p:sp>
      <p:cxnSp>
        <p:nvCxnSpPr>
          <p:cNvPr id="130" name="Google Shape;622;p31"/>
          <p:cNvCxnSpPr/>
          <p:nvPr/>
        </p:nvCxnSpPr>
        <p:spPr>
          <a:xfrm>
            <a:off x="6400799" y="4190759"/>
            <a:ext cx="577800" cy="4681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31" name="Google Shape;623;p31"/>
          <p:cNvCxnSpPr/>
          <p:nvPr/>
        </p:nvCxnSpPr>
        <p:spPr>
          <a:xfrm>
            <a:off x="6400799" y="4414680"/>
            <a:ext cx="577800" cy="468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32" name="Google Shape;624;p31"/>
          <p:cNvCxnSpPr/>
          <p:nvPr/>
        </p:nvCxnSpPr>
        <p:spPr>
          <a:xfrm>
            <a:off x="6432479" y="4566960"/>
            <a:ext cx="577801" cy="504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33" name="Google Shape;625;p31"/>
          <p:cNvCxnSpPr/>
          <p:nvPr/>
        </p:nvCxnSpPr>
        <p:spPr>
          <a:xfrm>
            <a:off x="6400799" y="4871880"/>
            <a:ext cx="577800" cy="468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34" name="Google Shape;626;p31"/>
          <p:cNvCxnSpPr/>
          <p:nvPr/>
        </p:nvCxnSpPr>
        <p:spPr>
          <a:xfrm>
            <a:off x="6400799" y="5100480"/>
            <a:ext cx="577800" cy="4680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  <p:cxnSp>
        <p:nvCxnSpPr>
          <p:cNvPr id="135" name="Google Shape;627;p31"/>
          <p:cNvCxnSpPr/>
          <p:nvPr/>
        </p:nvCxnSpPr>
        <p:spPr>
          <a:xfrm>
            <a:off x="6400799" y="5405400"/>
            <a:ext cx="577800" cy="4679"/>
          </a:xfrm>
          <a:prstGeom prst="bentConnector3">
            <a:avLst/>
          </a:prstGeom>
          <a:noFill/>
          <a:ln w="9360">
            <a:solidFill>
              <a:srgbClr val="4A7DBA"/>
            </a:solidFill>
            <a:prstDash val="solid"/>
            <a:rou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0FF98961FC844E829EE4D51810BE28" ma:contentTypeVersion="0" ma:contentTypeDescription="Create a new document." ma:contentTypeScope="" ma:versionID="3fca9871de9c6b028d6368d01f1750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B6A2C3-CA74-455E-A263-18841A84B9A0}"/>
</file>

<file path=customXml/itemProps2.xml><?xml version="1.0" encoding="utf-8"?>
<ds:datastoreItem xmlns:ds="http://schemas.openxmlformats.org/officeDocument/2006/customXml" ds:itemID="{D27C6042-A2AE-4215-B4F3-A84FD09DD080}"/>
</file>

<file path=customXml/itemProps3.xml><?xml version="1.0" encoding="utf-8"?>
<ds:datastoreItem xmlns:ds="http://schemas.openxmlformats.org/officeDocument/2006/customXml" ds:itemID="{9F869478-4676-4B65-8F7C-6C0F1A8038C0}"/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1303</Words>
  <Application>Microsoft Office PowerPoint</Application>
  <PresentationFormat>On-screen Show (4:3)</PresentationFormat>
  <Paragraphs>426</Paragraphs>
  <Slides>24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 Unicode MS</vt:lpstr>
      <vt:lpstr>Microsoft YaHei</vt:lpstr>
      <vt:lpstr>Arial</vt:lpstr>
      <vt:lpstr>Calibri</vt:lpstr>
      <vt:lpstr>Lucida Sans</vt:lpstr>
      <vt:lpstr>StarSymbol</vt:lpstr>
      <vt:lpstr>Tahoma</vt:lpstr>
      <vt:lpstr>Times New Roman</vt:lpstr>
      <vt:lpstr>urw-din</vt:lpstr>
      <vt:lpstr>Wingdings</vt:lpstr>
      <vt:lpstr>Default</vt:lpstr>
      <vt:lpstr>Default 1</vt:lpstr>
      <vt:lpstr>Default 2</vt:lpstr>
      <vt:lpstr>Introduction</vt:lpstr>
      <vt:lpstr>Intermediate Code</vt:lpstr>
      <vt:lpstr>Syntax tree</vt:lpstr>
      <vt:lpstr>Postfix notation</vt:lpstr>
      <vt:lpstr>Three-Address Code</vt:lpstr>
      <vt:lpstr>Variants of syntax trees Directed Acyclic Graphs for Expressions</vt:lpstr>
      <vt:lpstr>Three address code</vt:lpstr>
      <vt:lpstr>Data structures for three address codes</vt:lpstr>
      <vt:lpstr>Example</vt:lpstr>
      <vt:lpstr>PowerPoint Presentation</vt:lpstr>
      <vt:lpstr>An Intermediate Instruction Set</vt:lpstr>
      <vt:lpstr>If else statement example:</vt:lpstr>
      <vt:lpstr>If else statement example:  Backpatching: Backpatching is basically a process of fulfilling unspecified information. This information is of labels. It basically uses the appropriate semantic actions during the process of code generation.</vt:lpstr>
      <vt:lpstr>If else statement example:</vt:lpstr>
      <vt:lpstr>Solve example:  If(a&lt;b &amp;&amp; c&lt;b) then x = a+b+c  else x= a-b+c </vt:lpstr>
      <vt:lpstr>For loop:</vt:lpstr>
      <vt:lpstr>For loop:</vt:lpstr>
      <vt:lpstr>While loop : </vt:lpstr>
      <vt:lpstr>Do while loop :</vt:lpstr>
      <vt:lpstr>Solve example:</vt:lpstr>
      <vt:lpstr>Switch case: </vt:lpstr>
      <vt:lpstr>Switch case: </vt:lpstr>
      <vt:lpstr>Function call:</vt:lpstr>
      <vt:lpstr>Array: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Ritiksha Modi</dc:creator>
  <cp:lastModifiedBy>Ritiksha Modi</cp:lastModifiedBy>
  <cp:revision>4</cp:revision>
  <dcterms:modified xsi:type="dcterms:W3CDTF">2023-10-20T05:17:21Z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0x0101008D0FF98961FC844E829EE4D51810BE28</vt:lpwstr>
  </property>
</Properties>
</file>