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70" r:id="rId13"/>
    <p:sldId id="271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26" autoAdjust="0"/>
  </p:normalViewPr>
  <p:slideViewPr>
    <p:cSldViewPr>
      <p:cViewPr varScale="1">
        <p:scale>
          <a:sx n="96" d="100"/>
          <a:sy n="96" d="100"/>
        </p:scale>
        <p:origin x="106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Shah" userId="09f0fd61-6b86-4661-b86c-1b6ee46cae57" providerId="ADAL" clId="{5032BCBF-1398-45C6-AD09-03C6B720E533}"/>
    <pc:docChg chg="modSld">
      <pc:chgData name="HarshShah" userId="09f0fd61-6b86-4661-b86c-1b6ee46cae57" providerId="ADAL" clId="{5032BCBF-1398-45C6-AD09-03C6B720E533}" dt="2023-01-09T10:02:29.618" v="0" actId="1038"/>
      <pc:docMkLst>
        <pc:docMk/>
      </pc:docMkLst>
      <pc:sldChg chg="modSp mod">
        <pc:chgData name="HarshShah" userId="09f0fd61-6b86-4661-b86c-1b6ee46cae57" providerId="ADAL" clId="{5032BCBF-1398-45C6-AD09-03C6B720E533}" dt="2023-01-09T10:02:29.618" v="0" actId="1038"/>
        <pc:sldMkLst>
          <pc:docMk/>
          <pc:sldMk cId="3439781697" sldId="274"/>
        </pc:sldMkLst>
        <pc:spChg chg="mod">
          <ac:chgData name="HarshShah" userId="09f0fd61-6b86-4661-b86c-1b6ee46cae57" providerId="ADAL" clId="{5032BCBF-1398-45C6-AD09-03C6B720E533}" dt="2023-01-09T10:02:29.618" v="0" actId="1038"/>
          <ac:spMkLst>
            <pc:docMk/>
            <pc:sldMk cId="3439781697" sldId="274"/>
            <ac:spMk id="2" creationId="{83C7FE18-73B0-1C6B-274B-40DB2AC776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6E7D5D-ED9A-4C2F-A31D-4B6620F1310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E9B009-E5EB-4D1F-8167-DD59715176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7D5D-ED9A-4C2F-A31D-4B6620F1310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B009-E5EB-4D1F-8167-DD59715176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7D5D-ED9A-4C2F-A31D-4B6620F1310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B009-E5EB-4D1F-8167-DD59715176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7D5D-ED9A-4C2F-A31D-4B6620F1310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B009-E5EB-4D1F-8167-DD59715176A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7D5D-ED9A-4C2F-A31D-4B6620F1310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B009-E5EB-4D1F-8167-DD59715176A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7D5D-ED9A-4C2F-A31D-4B6620F1310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B009-E5EB-4D1F-8167-DD59715176A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7D5D-ED9A-4C2F-A31D-4B6620F1310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B009-E5EB-4D1F-8167-DD59715176A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7D5D-ED9A-4C2F-A31D-4B6620F1310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B009-E5EB-4D1F-8167-DD59715176A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7D5D-ED9A-4C2F-A31D-4B6620F1310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B009-E5EB-4D1F-8167-DD59715176A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36E7D5D-ED9A-4C2F-A31D-4B6620F1310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B009-E5EB-4D1F-8167-DD59715176A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6E7D5D-ED9A-4C2F-A31D-4B6620F1310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E9B009-E5EB-4D1F-8167-DD59715176A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6E7D5D-ED9A-4C2F-A31D-4B6620F13106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E9B009-E5EB-4D1F-8167-DD59715176A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7772400" cy="1089466"/>
          </a:xfrm>
        </p:spPr>
        <p:txBody>
          <a:bodyPr/>
          <a:lstStyle/>
          <a:p>
            <a:pPr algn="ctr"/>
            <a:r>
              <a:rPr lang="en-IN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23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0CDDAA-24F1-A272-02F7-6E04C259F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2EA928-F6BB-02FF-0661-5904A4EF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3D7AD-EB7B-2E7E-E457-36176C1C6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60848"/>
            <a:ext cx="6552728" cy="35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7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410A44-9125-8706-B6AD-A78E7A4C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956671-354F-D7E8-519D-4BC815BB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0CF32-0961-53BD-BD7E-484F0D7A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5789551" cy="24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898CA6-6890-85C6-78B0-E8A854CA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260E4E-0C28-81DB-92EB-E7170C2E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B6538-89B8-DF24-1C2D-953AABD7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6985940" cy="30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9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41D87B-0A18-CF6A-E1D6-2DC05B359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FECA4-2529-7547-1842-03BC21B8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5FCC2-8213-6054-1DF5-3B8DC1D7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204864"/>
            <a:ext cx="5544616" cy="31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7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A6267-B165-D117-94C3-009B7DC2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05C39-6122-84A6-6FFB-4EDAFB7D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03776-1F3B-BFA7-0EB9-55E8696F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88840"/>
            <a:ext cx="5879695" cy="34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1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9A3C61-88B3-604B-532C-AF295C70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39"/>
            <a:ext cx="8229600" cy="4018451"/>
          </a:xfrm>
        </p:spPr>
        <p:txBody>
          <a:bodyPr/>
          <a:lstStyle/>
          <a:p>
            <a:pPr marL="109728" indent="0" algn="just">
              <a:buNone/>
            </a:pPr>
            <a:r>
              <a:rPr lang="en-US" dirty="0"/>
              <a:t>(In class-based programming) the factory method pattern is a creational pattern 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b="1" dirty="0"/>
              <a:t>that uses</a:t>
            </a:r>
            <a:r>
              <a:rPr lang="en-US" dirty="0"/>
              <a:t> </a:t>
            </a:r>
          </a:p>
          <a:p>
            <a:pPr marL="109728" indent="0" algn="just">
              <a:buNone/>
            </a:pPr>
            <a:r>
              <a:rPr lang="en-US" dirty="0"/>
              <a:t>factory methods to deal with the problem of creating objects 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b="1" dirty="0"/>
              <a:t>without</a:t>
            </a:r>
            <a:r>
              <a:rPr lang="en-US" dirty="0"/>
              <a:t> </a:t>
            </a:r>
          </a:p>
          <a:p>
            <a:pPr marL="109728" indent="0" algn="just">
              <a:buNone/>
            </a:pPr>
            <a:r>
              <a:rPr lang="en-US" dirty="0"/>
              <a:t>having to specify the exact class of the object that will be created.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4DB35C-A113-C61F-E7D5-9D6F55B3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Factory Design Pattern is Creational pattern?</a:t>
            </a:r>
          </a:p>
        </p:txBody>
      </p:sp>
    </p:spTree>
    <p:extLst>
      <p:ext uri="{BB962C8B-B14F-4D97-AF65-F5344CB8AC3E}">
        <p14:creationId xmlns:p14="http://schemas.microsoft.com/office/powerpoint/2010/main" val="144875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C70D9E-0E11-D00C-89C3-03444C3E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When a class doesn't know what sub-classes will be required to create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When a class wants that its sub-classes specify the objects to be created.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When the parent classes choose the creation of objects to its sub-classes.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EEB15-2E39-9932-EB4C-F1CD3F3D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3183449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7FE18-73B0-1C6B-274B-40DB2AC77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1328"/>
            <a:ext cx="8712968" cy="4525963"/>
          </a:xfrm>
        </p:spPr>
        <p:txBody>
          <a:bodyPr>
            <a:normAutofit/>
          </a:bodyPr>
          <a:lstStyle/>
          <a:p>
            <a:r>
              <a:rPr lang="en-US" sz="1800" b="1" u="sng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Step 1: Create a Plan abstract class.</a:t>
            </a:r>
            <a:endParaRPr lang="en-IN" sz="1800" b="1" u="sng" dirty="0">
              <a:solidFill>
                <a:srgbClr val="7F0055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java.io.*; </a:t>
            </a: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/* </a:t>
            </a:r>
            <a:r>
              <a:rPr lang="en-IN" sz="18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io</a:t>
            </a: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concepts are being used that's why we are importing </a:t>
            </a:r>
            <a:r>
              <a:rPr lang="en-IN" sz="18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io</a:t>
            </a: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u="sng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pacakage</a:t>
            </a:r>
            <a:r>
              <a:rPr lang="en-IN" sz="1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.*/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9728" indent="0">
              <a:buNone/>
            </a:pPr>
            <a:endParaRPr lang="en-IN" sz="1800" b="1" dirty="0">
              <a:solidFill>
                <a:srgbClr val="7F0055"/>
              </a:solidFill>
              <a:effectLst/>
              <a:latin typeface="Courier New" panose="02070309020205020404" pitchFamily="49" charset="0"/>
            </a:endParaRPr>
          </a:p>
          <a:p>
            <a:pPr marL="109728" indent="0" algn="just">
              <a:buNone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java.io.*;      </a:t>
            </a:r>
          </a:p>
          <a:p>
            <a:pPr marL="109728" indent="0" algn="just">
              <a:buNone/>
            </a:pP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Plan{  	//Why Abstract</a:t>
            </a:r>
          </a:p>
          <a:p>
            <a:pPr marL="109728" indent="0" algn="just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protected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double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rate;  // Why protected</a:t>
            </a:r>
          </a:p>
          <a:p>
            <a:pPr marL="109728" indent="0" algn="just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getRate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109728" indent="0" algn="just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marL="109728" indent="0" algn="just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calculateBill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units){  </a:t>
            </a:r>
          </a:p>
          <a:p>
            <a:pPr marL="109728" indent="0" algn="just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(units*rate);  </a:t>
            </a:r>
          </a:p>
          <a:p>
            <a:pPr marL="109728" indent="0" algn="just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          }  </a:t>
            </a:r>
          </a:p>
          <a:p>
            <a:pPr marL="109728" indent="0" algn="just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  <a:r>
              <a:rPr lang="en-IN" sz="2000" b="0" i="0" dirty="0">
                <a:solidFill>
                  <a:srgbClr val="008200"/>
                </a:solidFill>
                <a:effectLst/>
                <a:latin typeface="inter-regular"/>
              </a:rPr>
              <a:t>//end of Plan class.</a:t>
            </a:r>
            <a:endParaRPr lang="en-IN" sz="20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109728" indent="0" algn="just">
              <a:buNone/>
            </a:pPr>
            <a:endParaRPr lang="en-IN" sz="2400" b="1" dirty="0">
              <a:solidFill>
                <a:srgbClr val="006699"/>
              </a:solidFill>
              <a:latin typeface="inter-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A3B80-0A7F-552E-3D2B-1DF94F09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Calculate Electricity Bill : A Real World Example of Factory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78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6155DE-5A5D-7EFA-8706-E4E409B1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/>
          <a:lstStyle/>
          <a:p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Step 2: Create the concrete classes that extends Plan abstract class.</a:t>
            </a:r>
          </a:p>
          <a:p>
            <a:endParaRPr lang="en-US" sz="18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109728" indent="0" algn="just">
              <a:buNone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DomesticPlan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Plan{   //what is extends?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//@override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 //what is override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getRate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(){  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rate=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3.50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              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}  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}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//end of </a:t>
            </a:r>
            <a:r>
              <a:rPr lang="en-IN" sz="2400" b="0" i="0" dirty="0" err="1">
                <a:solidFill>
                  <a:srgbClr val="008200"/>
                </a:solidFill>
                <a:effectLst/>
                <a:latin typeface="inter-regular"/>
              </a:rPr>
              <a:t>DomesticPlan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 class.</a:t>
            </a:r>
            <a:endParaRPr lang="en-IN" sz="2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sz="18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IN" sz="18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011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6155DE-5A5D-7EFA-8706-E4E409B1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/>
          <a:lstStyle/>
          <a:p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Step 2: Create the concrete classes that extends Plan abstract class.</a:t>
            </a:r>
          </a:p>
          <a:p>
            <a:endParaRPr lang="en-US" sz="18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109728" indent="0" algn="just">
              <a:buNone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CommercialPlan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Plan{  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//@override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getRate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(){   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rate=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7.50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}   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/end of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CommercialPlan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.  </a:t>
            </a:r>
            <a:endParaRPr lang="en-US" sz="2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IN" sz="18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7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620688"/>
            <a:ext cx="8435280" cy="5328592"/>
          </a:xfrm>
        </p:spPr>
        <p:txBody>
          <a:bodyPr/>
          <a:lstStyle/>
          <a:p>
            <a:pPr algn="just"/>
            <a:r>
              <a:rPr lang="en-US" dirty="0"/>
              <a:t>A design pattern is proved solution for solving the specific problem/task. </a:t>
            </a:r>
          </a:p>
          <a:p>
            <a:pPr algn="just"/>
            <a:r>
              <a:rPr lang="en-US" dirty="0"/>
              <a:t>We need to keep in mind that design patterns are programming language independent for solving the common object-oriented design problems. </a:t>
            </a:r>
          </a:p>
          <a:p>
            <a:pPr algn="just"/>
            <a:r>
              <a:rPr lang="en-US" dirty="0"/>
              <a:t>In Other Words, a design pattern represents an idea, not a particular implementation. </a:t>
            </a:r>
          </a:p>
          <a:p>
            <a:pPr algn="just"/>
            <a:r>
              <a:rPr lang="en-US" dirty="0"/>
              <a:t>Using design patterns you can make your code more flexible, reusable, and maintainable.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955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6155DE-5A5D-7EFA-8706-E4E409B1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66523"/>
          </a:xfrm>
        </p:spPr>
        <p:txBody>
          <a:bodyPr/>
          <a:lstStyle/>
          <a:p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Step 2: Create the concrete classes that extends Plan abstract class.</a:t>
            </a:r>
          </a:p>
          <a:p>
            <a:endParaRPr lang="en-US" sz="18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109728" indent="0" algn="just">
              <a:buNone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InstitutionalPlan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Plan{  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2400" b="0" i="0" dirty="0">
                <a:solidFill>
                  <a:srgbClr val="008200"/>
                </a:solidFill>
                <a:effectLst/>
                <a:latin typeface="inter-regular"/>
              </a:rPr>
              <a:t>//@override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getRate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(){   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rate=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inter-regular"/>
              </a:rPr>
              <a:t>5.50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}   </a:t>
            </a:r>
          </a:p>
          <a:p>
            <a:pPr marL="109728" indent="0" algn="just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/end of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InstitutionalPlan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27602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6155DE-5A5D-7EFA-8706-E4E409B1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680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Step 3: Create a </a:t>
            </a:r>
            <a:r>
              <a:rPr lang="en-US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GetPlanFactory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 to generate object of concrete classes based on given information.</a:t>
            </a:r>
          </a:p>
          <a:p>
            <a:endParaRPr lang="en-US" sz="18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109728" indent="0" algn="just">
              <a:buNone/>
            </a:pP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100" b="0" i="0" dirty="0" err="1">
                <a:solidFill>
                  <a:srgbClr val="000000"/>
                </a:solidFill>
                <a:effectLst/>
                <a:latin typeface="inter-regular"/>
              </a:rPr>
              <a:t>GetPlanFactory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2100" b="0" i="0" dirty="0">
                <a:solidFill>
                  <a:srgbClr val="008200"/>
                </a:solidFill>
                <a:effectLst/>
                <a:latin typeface="inter-regular"/>
              </a:rPr>
              <a:t>//use </a:t>
            </a:r>
            <a:r>
              <a:rPr lang="en-IN" sz="2100" b="0" i="0" dirty="0" err="1">
                <a:solidFill>
                  <a:srgbClr val="008200"/>
                </a:solidFill>
                <a:effectLst/>
                <a:latin typeface="inter-regular"/>
              </a:rPr>
              <a:t>getPlan</a:t>
            </a:r>
            <a:r>
              <a:rPr lang="en-IN" sz="2100" b="0" i="0" dirty="0">
                <a:solidFill>
                  <a:srgbClr val="008200"/>
                </a:solidFill>
                <a:effectLst/>
                <a:latin typeface="inter-regular"/>
              </a:rPr>
              <a:t> method to get object of type Plan 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Plan </a:t>
            </a:r>
            <a:r>
              <a:rPr lang="en-IN" sz="2100" b="0" i="0" dirty="0" err="1">
                <a:solidFill>
                  <a:srgbClr val="000000"/>
                </a:solidFill>
                <a:effectLst/>
                <a:latin typeface="inter-regular"/>
              </a:rPr>
              <a:t>getPlan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(String </a:t>
            </a:r>
            <a:r>
              <a:rPr lang="en-IN" sz="2100" b="0" i="0" dirty="0" err="1">
                <a:solidFill>
                  <a:srgbClr val="000000"/>
                </a:solidFill>
                <a:effectLst/>
                <a:latin typeface="inter-regular"/>
              </a:rPr>
              <a:t>planType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){  // what is being happened here?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100" b="0" i="0" dirty="0" err="1">
                <a:solidFill>
                  <a:srgbClr val="000000"/>
                </a:solidFill>
                <a:effectLst/>
                <a:latin typeface="inter-regular"/>
              </a:rPr>
              <a:t>planType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==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){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}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100" b="0" i="0" dirty="0" err="1">
                <a:solidFill>
                  <a:srgbClr val="000000"/>
                </a:solidFill>
                <a:effectLst/>
                <a:latin typeface="inter-regular"/>
              </a:rPr>
              <a:t>planType.equalsIgnoreCase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100" b="0" i="0" dirty="0">
                <a:solidFill>
                  <a:srgbClr val="0000FF"/>
                </a:solidFill>
                <a:effectLst/>
                <a:latin typeface="inter-regular"/>
              </a:rPr>
              <a:t>"DOMESTICPLAN"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)) {  // </a:t>
            </a:r>
            <a:r>
              <a:rPr lang="en-IN" sz="2100" b="0" i="0" dirty="0" err="1">
                <a:solidFill>
                  <a:srgbClr val="000000"/>
                </a:solidFill>
                <a:effectLst/>
                <a:latin typeface="inter-regular"/>
              </a:rPr>
              <a:t>equalsignoreclass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?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100" b="0" i="0" dirty="0" err="1">
                <a:solidFill>
                  <a:srgbClr val="000000"/>
                </a:solidFill>
                <a:effectLst/>
                <a:latin typeface="inter-regular"/>
              </a:rPr>
              <a:t>DomesticPlan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();   // why new?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} 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100" b="0" i="0" dirty="0" err="1">
                <a:solidFill>
                  <a:srgbClr val="000000"/>
                </a:solidFill>
                <a:effectLst/>
                <a:latin typeface="inter-regular"/>
              </a:rPr>
              <a:t>planType.equalsIgnoreCase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100" b="0" i="0" dirty="0">
                <a:solidFill>
                  <a:srgbClr val="0000FF"/>
                </a:solidFill>
                <a:effectLst/>
                <a:latin typeface="inter-regular"/>
              </a:rPr>
              <a:t>"COMMERCIALPLAN"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)){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100" b="0" i="0" dirty="0" err="1">
                <a:solidFill>
                  <a:srgbClr val="000000"/>
                </a:solidFill>
                <a:effectLst/>
                <a:latin typeface="inter-regular"/>
              </a:rPr>
              <a:t>CommercialPlan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} 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100" b="0" i="0" dirty="0" err="1">
                <a:solidFill>
                  <a:srgbClr val="000000"/>
                </a:solidFill>
                <a:effectLst/>
                <a:latin typeface="inter-regular"/>
              </a:rPr>
              <a:t>planType.equalsIgnoreCase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100" b="0" i="0" dirty="0">
                <a:solidFill>
                  <a:srgbClr val="0000FF"/>
                </a:solidFill>
                <a:effectLst/>
                <a:latin typeface="inter-regular"/>
              </a:rPr>
              <a:t>"INSTITUTIONALPLAN"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)) {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   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100" b="0" i="0" dirty="0" err="1">
                <a:solidFill>
                  <a:srgbClr val="000000"/>
                </a:solidFill>
                <a:effectLst/>
                <a:latin typeface="inter-regular"/>
              </a:rPr>
              <a:t>InstitutionalPlan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    }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100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  }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  <a:r>
              <a:rPr lang="en-IN" sz="2100" b="0" i="0" dirty="0">
                <a:solidFill>
                  <a:srgbClr val="008200"/>
                </a:solidFill>
                <a:effectLst/>
                <a:latin typeface="inter-regular"/>
              </a:rPr>
              <a:t>//end of </a:t>
            </a:r>
            <a:r>
              <a:rPr lang="en-IN" sz="2100" b="0" i="0" dirty="0" err="1">
                <a:solidFill>
                  <a:srgbClr val="008200"/>
                </a:solidFill>
                <a:effectLst/>
                <a:latin typeface="inter-regular"/>
              </a:rPr>
              <a:t>GetPlanFactory</a:t>
            </a:r>
            <a:r>
              <a:rPr lang="en-IN" sz="2100" b="0" i="0" dirty="0">
                <a:solidFill>
                  <a:srgbClr val="008200"/>
                </a:solidFill>
                <a:effectLst/>
                <a:latin typeface="inter-regular"/>
              </a:rPr>
              <a:t> class.</a:t>
            </a: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3067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6155DE-5A5D-7EFA-8706-E4E409B1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120680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Step 4: Generate Bill by using the </a:t>
            </a:r>
            <a:r>
              <a:rPr lang="en-US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GetPlanFactory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 to get the object of concrete classes by passing an information such as type of plan DOMESTICPLAN or COMMERCIALPLAN or INSTITUTIONALPLAN.</a:t>
            </a:r>
          </a:p>
          <a:p>
            <a:endParaRPr lang="en-US" sz="18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marL="109728" indent="0" algn="just"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java.io.*;    </a:t>
            </a:r>
          </a:p>
          <a:p>
            <a:pPr marL="109728" indent="0" algn="just">
              <a:buNone/>
            </a:pP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GenerateBill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throws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IOException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//Significance of this coding?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GetPlanFactory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planFactory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GetPlanFactory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();  //what is being happened here?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"Enter the name of plan for which the bill will be generated: 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BufferedReader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br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BufferedReader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InputStreamReader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(System.in));   //what is being happened here?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String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planName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br.readLine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();   //what is being happened here?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"Enter the number of units for bill will be calculated: 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units=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Integer.parseInt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br.readLine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());   //what is being happened here?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Plan p =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planFactory.getPlan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planName</a:t>
            </a:r>
            <a:r>
              <a:rPr lang="en-IN" sz="1600" b="0" i="0">
                <a:solidFill>
                  <a:srgbClr val="000000"/>
                </a:solidFill>
                <a:effectLst/>
                <a:latin typeface="inter-regular"/>
              </a:rPr>
              <a:t>);   //what is being happened here?</a:t>
            </a:r>
            <a:endParaRPr lang="en-IN" sz="16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//call </a:t>
            </a:r>
            <a:r>
              <a:rPr lang="en-IN" sz="1600" b="0" i="0" dirty="0" err="1">
                <a:solidFill>
                  <a:srgbClr val="008200"/>
                </a:solidFill>
                <a:effectLst/>
                <a:latin typeface="inter-regular"/>
              </a:rPr>
              <a:t>getRate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() method and </a:t>
            </a:r>
            <a:r>
              <a:rPr lang="en-IN" sz="1600" b="0" i="0" dirty="0" err="1">
                <a:solidFill>
                  <a:srgbClr val="008200"/>
                </a:solidFill>
                <a:effectLst/>
                <a:latin typeface="inter-regular"/>
              </a:rPr>
              <a:t>calculateBill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()method of </a:t>
            </a:r>
            <a:r>
              <a:rPr lang="en-IN" sz="1600" b="0" i="0" dirty="0" err="1">
                <a:solidFill>
                  <a:srgbClr val="008200"/>
                </a:solidFill>
                <a:effectLst/>
                <a:latin typeface="inter-regular"/>
              </a:rPr>
              <a:t>DomesticPaln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.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System.out.print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"Bill amount for 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planName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 of  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+units+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 units is: 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p.getRate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p.calculateBill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(units);  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    }  </a:t>
            </a:r>
          </a:p>
          <a:p>
            <a:pPr marL="109728" indent="0" algn="just"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}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//end of </a:t>
            </a:r>
            <a:r>
              <a:rPr lang="en-IN" sz="1600" b="0" i="0" dirty="0" err="1">
                <a:solidFill>
                  <a:srgbClr val="008200"/>
                </a:solidFill>
                <a:effectLst/>
                <a:latin typeface="inter-regular"/>
              </a:rPr>
              <a:t>GenerateBill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 class.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109728" indent="0" algn="just">
              <a:buNone/>
            </a:pPr>
            <a:r>
              <a:rPr lang="en-IN" sz="21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563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635"/>
          </a:xfrm>
        </p:spPr>
        <p:txBody>
          <a:bodyPr>
            <a:normAutofit fontScale="92500"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Types of design patterns: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There are 3 types of Design Patterns in java that are depicted more clearly in a tabular format below.</a:t>
            </a:r>
          </a:p>
          <a:p>
            <a:pPr marL="109728" indent="0" algn="l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Behavioral Design Pattern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Creational Design Pattern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Structural Design Pattern</a:t>
            </a:r>
          </a:p>
          <a:p>
            <a:pPr algn="l"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Architectural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/>
            <a:r>
              <a:rPr lang="en-IN" dirty="0"/>
              <a:t>While developing the software we should use all these design patterns.</a:t>
            </a:r>
          </a:p>
          <a:p>
            <a:pPr algn="just"/>
            <a:r>
              <a:rPr lang="en-IN" dirty="0"/>
              <a:t>But depending upon the requirement it should be decided that to use which design pattern.</a:t>
            </a:r>
          </a:p>
          <a:p>
            <a:pPr marL="109728" indent="0" algn="l" fontAlgn="base">
              <a:buNone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98778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A5515A-500E-CFEA-1088-9900E7304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692696"/>
            <a:ext cx="5113594" cy="5206851"/>
          </a:xfrm>
        </p:spPr>
      </p:pic>
    </p:spTree>
    <p:extLst>
      <p:ext uri="{BB962C8B-B14F-4D97-AF65-F5344CB8AC3E}">
        <p14:creationId xmlns:p14="http://schemas.microsoft.com/office/powerpoint/2010/main" val="232868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belongs to creational design pattern.</a:t>
            </a:r>
          </a:p>
          <a:p>
            <a:r>
              <a:rPr lang="en-IN" dirty="0"/>
              <a:t>Ex- </a:t>
            </a:r>
          </a:p>
          <a:p>
            <a:pPr marL="109728" indent="0">
              <a:buNone/>
            </a:pPr>
            <a:r>
              <a:rPr lang="en-IN" dirty="0"/>
              <a:t>OS-Phone</a:t>
            </a:r>
          </a:p>
          <a:p>
            <a:pPr marL="109728" indent="0">
              <a:buNone/>
            </a:pPr>
            <a:r>
              <a:rPr lang="en-IN" dirty="0" err="1"/>
              <a:t>Iphone</a:t>
            </a:r>
            <a:r>
              <a:rPr lang="en-IN" dirty="0"/>
              <a:t>-IOS</a:t>
            </a:r>
          </a:p>
          <a:p>
            <a:pPr marL="109728" indent="0">
              <a:buNone/>
            </a:pPr>
            <a:r>
              <a:rPr lang="en-IN" dirty="0"/>
              <a:t>Samsung-Android</a:t>
            </a:r>
          </a:p>
          <a:p>
            <a:pPr marL="109728" indent="0">
              <a:buNone/>
            </a:pPr>
            <a:r>
              <a:rPr lang="en-IN" dirty="0"/>
              <a:t>Nokia-Windows</a:t>
            </a:r>
          </a:p>
          <a:p>
            <a:r>
              <a:rPr lang="en-IN" dirty="0"/>
              <a:t>Some people don’t have idea about OS simply they need a phone.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21744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2656"/>
            <a:ext cx="8507288" cy="5674635"/>
          </a:xfrm>
        </p:spPr>
        <p:txBody>
          <a:bodyPr/>
          <a:lstStyle/>
          <a:p>
            <a:r>
              <a:rPr lang="en-IN" dirty="0"/>
              <a:t>So you want an OS for your phone that you are building. </a:t>
            </a:r>
          </a:p>
          <a:p>
            <a:r>
              <a:rPr lang="en-IN" dirty="0"/>
              <a:t>Depending upon type of OS you want to go for like</a:t>
            </a:r>
          </a:p>
          <a:p>
            <a:pPr lvl="1"/>
            <a:r>
              <a:rPr lang="en-IN" dirty="0"/>
              <a:t>Open source- Android</a:t>
            </a:r>
          </a:p>
          <a:p>
            <a:pPr lvl="1"/>
            <a:r>
              <a:rPr lang="en-IN" dirty="0"/>
              <a:t>Closed source- IOS</a:t>
            </a:r>
          </a:p>
          <a:p>
            <a:pPr lvl="1"/>
            <a:r>
              <a:rPr lang="en-IN" dirty="0"/>
              <a:t>Other- Windows</a:t>
            </a:r>
          </a:p>
          <a:p>
            <a:pPr marL="109728" indent="0">
              <a:buNone/>
            </a:pPr>
            <a:endParaRPr lang="en-IN" dirty="0"/>
          </a:p>
          <a:p>
            <a:r>
              <a:rPr lang="en-IN" dirty="0"/>
              <a:t>You simply specify your requirement accordingly an OS will be created for you. </a:t>
            </a:r>
          </a:p>
        </p:txBody>
      </p:sp>
    </p:spTree>
    <p:extLst>
      <p:ext uri="{BB962C8B-B14F-4D97-AF65-F5344CB8AC3E}">
        <p14:creationId xmlns:p14="http://schemas.microsoft.com/office/powerpoint/2010/main" val="335024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5674635"/>
          </a:xfrm>
        </p:spPr>
        <p:txBody>
          <a:bodyPr/>
          <a:lstStyle/>
          <a:p>
            <a:r>
              <a:rPr lang="en-IN" dirty="0"/>
              <a:t>The Benefit of this is user will specify their requirement and someone else will create object.</a:t>
            </a:r>
          </a:p>
          <a:p>
            <a:r>
              <a:rPr lang="en-IN" dirty="0"/>
              <a:t>Due to this if tomorrow Android is replaced by XYZ then user need not have to worry about this. Who is giving these objects Factory Design Pattern.</a:t>
            </a:r>
          </a:p>
        </p:txBody>
      </p:sp>
    </p:spTree>
    <p:extLst>
      <p:ext uri="{BB962C8B-B14F-4D97-AF65-F5344CB8AC3E}">
        <p14:creationId xmlns:p14="http://schemas.microsoft.com/office/powerpoint/2010/main" val="275320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3" y="1481138"/>
            <a:ext cx="8046154" cy="4525962"/>
          </a:xfrm>
        </p:spPr>
      </p:pic>
    </p:spTree>
    <p:extLst>
      <p:ext uri="{BB962C8B-B14F-4D97-AF65-F5344CB8AC3E}">
        <p14:creationId xmlns:p14="http://schemas.microsoft.com/office/powerpoint/2010/main" val="232482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E22E97-E7DE-4D2D-EBD4-BD18FE33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103C06-15B2-68B2-F764-1C73B5AF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8F05E-7472-5BF4-7028-47AF50ED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48880"/>
            <a:ext cx="692136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6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A8F7F58E64C48A64062F326966908" ma:contentTypeVersion="2" ma:contentTypeDescription="Create a new document." ma:contentTypeScope="" ma:versionID="118dd9ad5cf0b97b0a41062099e6824a">
  <xsd:schema xmlns:xsd="http://www.w3.org/2001/XMLSchema" xmlns:xs="http://www.w3.org/2001/XMLSchema" xmlns:p="http://schemas.microsoft.com/office/2006/metadata/properties" xmlns:ns2="b939b5db-66ef-4354-aa8a-7d9880e45503" targetNamespace="http://schemas.microsoft.com/office/2006/metadata/properties" ma:root="true" ma:fieldsID="6d2c4a94dd25e487cce111f1f08b508d" ns2:_="">
    <xsd:import namespace="b939b5db-66ef-4354-aa8a-7d9880e455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9b5db-66ef-4354-aa8a-7d9880e455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8CE92D-FEE4-4D88-BA57-FC005FC18B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8D12CB-3CE2-4881-B048-7E957BBC9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39b5db-66ef-4354-aa8a-7d9880e45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53FAF2-A5B8-4AD1-A5DA-CA554A4888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1379</TotalTime>
  <Words>936</Words>
  <Application>Microsoft Office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Courier New</vt:lpstr>
      <vt:lpstr>erdana</vt:lpstr>
      <vt:lpstr>inter-regular</vt:lpstr>
      <vt:lpstr>Lucida Sans Unicode</vt:lpstr>
      <vt:lpstr>urw-din</vt:lpstr>
      <vt:lpstr>Verdana</vt:lpstr>
      <vt:lpstr>Wingdings 2</vt:lpstr>
      <vt:lpstr>Wingdings 3</vt:lpstr>
      <vt:lpstr>Concourse</vt:lpstr>
      <vt:lpstr>Design Pattern</vt:lpstr>
      <vt:lpstr>PowerPoint Presentation</vt:lpstr>
      <vt:lpstr>PowerPoint Presentation</vt:lpstr>
      <vt:lpstr>PowerPoint Presentation</vt:lpstr>
      <vt:lpstr>Factory Design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Factory Design Pattern is Creational pattern?</vt:lpstr>
      <vt:lpstr>Usage</vt:lpstr>
      <vt:lpstr>Calculate Electricity Bill : A Real World Example of Factory Method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Debabrata swain</dc:creator>
  <cp:lastModifiedBy>HarshShah</cp:lastModifiedBy>
  <cp:revision>26</cp:revision>
  <dcterms:created xsi:type="dcterms:W3CDTF">2021-02-04T16:48:29Z</dcterms:created>
  <dcterms:modified xsi:type="dcterms:W3CDTF">2023-01-09T10:13:23Z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0x01010078DA8F7F58E64C48A64062F326966908</vt:lpwstr>
  </property>
</Properties>
</file>