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handoutMasterIdLst>
    <p:handoutMasterId r:id="rId41"/>
  </p:handoutMasterIdLst>
  <p:sldIdLst>
    <p:sldId id="256" r:id="rId5"/>
    <p:sldId id="260" r:id="rId6"/>
    <p:sldId id="261" r:id="rId7"/>
    <p:sldId id="263" r:id="rId8"/>
    <p:sldId id="264" r:id="rId9"/>
    <p:sldId id="265" r:id="rId10"/>
    <p:sldId id="267" r:id="rId11"/>
    <p:sldId id="268" r:id="rId12"/>
    <p:sldId id="269" r:id="rId13"/>
    <p:sldId id="270" r:id="rId14"/>
    <p:sldId id="271" r:id="rId15"/>
    <p:sldId id="272" r:id="rId16"/>
    <p:sldId id="273" r:id="rId17"/>
    <p:sldId id="295" r:id="rId18"/>
    <p:sldId id="275" r:id="rId19"/>
    <p:sldId id="278" r:id="rId20"/>
    <p:sldId id="279" r:id="rId21"/>
    <p:sldId id="296" r:id="rId22"/>
    <p:sldId id="280" r:id="rId23"/>
    <p:sldId id="304" r:id="rId24"/>
    <p:sldId id="305" r:id="rId25"/>
    <p:sldId id="281" r:id="rId26"/>
    <p:sldId id="306" r:id="rId27"/>
    <p:sldId id="282" r:id="rId28"/>
    <p:sldId id="297" r:id="rId29"/>
    <p:sldId id="284" r:id="rId30"/>
    <p:sldId id="298" r:id="rId31"/>
    <p:sldId id="299" r:id="rId32"/>
    <p:sldId id="285" r:id="rId33"/>
    <p:sldId id="291" r:id="rId34"/>
    <p:sldId id="300" r:id="rId35"/>
    <p:sldId id="301" r:id="rId36"/>
    <p:sldId id="294" r:id="rId37"/>
    <p:sldId id="302" r:id="rId38"/>
    <p:sldId id="303" r:id="rId39"/>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p:normalViewPr>
  <p:slideViewPr>
    <p:cSldViewPr>
      <p:cViewPr varScale="1">
        <p:scale>
          <a:sx n="96" d="100"/>
          <a:sy n="96" d="100"/>
        </p:scale>
        <p:origin x="13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Shah" userId="09f0fd61-6b86-4661-b86c-1b6ee46cae57" providerId="ADAL" clId="{B2E62FEB-8345-4E27-9E3B-C96642264A54}"/>
    <pc:docChg chg="modSld">
      <pc:chgData name="HarshShah" userId="09f0fd61-6b86-4661-b86c-1b6ee46cae57" providerId="ADAL" clId="{B2E62FEB-8345-4E27-9E3B-C96642264A54}" dt="2022-12-05T08:50:50.837" v="2" actId="113"/>
      <pc:docMkLst>
        <pc:docMk/>
      </pc:docMkLst>
      <pc:sldChg chg="modSp mod">
        <pc:chgData name="HarshShah" userId="09f0fd61-6b86-4661-b86c-1b6ee46cae57" providerId="ADAL" clId="{B2E62FEB-8345-4E27-9E3B-C96642264A54}" dt="2022-12-05T08:50:50.837" v="2" actId="113"/>
        <pc:sldMkLst>
          <pc:docMk/>
          <pc:sldMk cId="3622537431" sldId="256"/>
        </pc:sldMkLst>
        <pc:spChg chg="mod">
          <ac:chgData name="HarshShah" userId="09f0fd61-6b86-4661-b86c-1b6ee46cae57" providerId="ADAL" clId="{B2E62FEB-8345-4E27-9E3B-C96642264A54}" dt="2022-12-05T08:50:50.837" v="2" actId="113"/>
          <ac:spMkLst>
            <pc:docMk/>
            <pc:sldMk cId="3622537431" sldId="25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sz="quarter" idx="1"/>
          </p:nvPr>
        </p:nvSpPr>
        <p:spPr>
          <a:xfrm>
            <a:off x="3956550" y="0"/>
            <a:ext cx="3026833" cy="464185"/>
          </a:xfrm>
          <a:prstGeom prst="rect">
            <a:avLst/>
          </a:prstGeom>
        </p:spPr>
        <p:txBody>
          <a:bodyPr vert="horz" lIns="92958" tIns="46479" rIns="92958" bIns="46479" rtlCol="0"/>
          <a:lstStyle>
            <a:lvl1pPr algn="r">
              <a:defRPr sz="1200"/>
            </a:lvl1pPr>
          </a:lstStyle>
          <a:p>
            <a:fld id="{CFAFD0AD-FCBA-44DE-B962-79376E4560B6}" type="datetimeFigureOut">
              <a:rPr lang="en-US" smtClean="0"/>
              <a:t>12/5/2022</a:t>
            </a:fld>
            <a:endParaRPr lang="en-US"/>
          </a:p>
        </p:txBody>
      </p:sp>
      <p:sp>
        <p:nvSpPr>
          <p:cNvPr id="4" name="Footer Placeholder 3"/>
          <p:cNvSpPr>
            <a:spLocks noGrp="1"/>
          </p:cNvSpPr>
          <p:nvPr>
            <p:ph type="ftr" sz="quarter" idx="2"/>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5" name="Slide Number Placeholder 4"/>
          <p:cNvSpPr>
            <a:spLocks noGrp="1"/>
          </p:cNvSpPr>
          <p:nvPr>
            <p:ph type="sldNum" sz="quarter" idx="3"/>
          </p:nvPr>
        </p:nvSpPr>
        <p:spPr>
          <a:xfrm>
            <a:off x="3956550" y="8817904"/>
            <a:ext cx="3026833" cy="464185"/>
          </a:xfrm>
          <a:prstGeom prst="rect">
            <a:avLst/>
          </a:prstGeom>
        </p:spPr>
        <p:txBody>
          <a:bodyPr vert="horz" lIns="92958" tIns="46479" rIns="92958" bIns="46479" rtlCol="0" anchor="b"/>
          <a:lstStyle>
            <a:lvl1pPr algn="r">
              <a:defRPr sz="1200"/>
            </a:lvl1pPr>
          </a:lstStyle>
          <a:p>
            <a:fld id="{7B29EA12-D6DE-4FB0-8FBC-954DAD11E6ED}" type="slidenum">
              <a:rPr lang="en-US" smtClean="0"/>
              <a:t>‹#›</a:t>
            </a:fld>
            <a:endParaRPr lang="en-US"/>
          </a:p>
        </p:txBody>
      </p:sp>
    </p:spTree>
    <p:extLst>
      <p:ext uri="{BB962C8B-B14F-4D97-AF65-F5344CB8AC3E}">
        <p14:creationId xmlns:p14="http://schemas.microsoft.com/office/powerpoint/2010/main" val="505822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51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56050" y="0"/>
            <a:ext cx="3027363" cy="465138"/>
          </a:xfrm>
          <a:prstGeom prst="rect">
            <a:avLst/>
          </a:prstGeom>
        </p:spPr>
        <p:txBody>
          <a:bodyPr vert="horz" lIns="91440" tIns="45720" rIns="91440" bIns="45720" rtlCol="0"/>
          <a:lstStyle>
            <a:lvl1pPr algn="r">
              <a:defRPr sz="1200"/>
            </a:lvl1pPr>
          </a:lstStyle>
          <a:p>
            <a:fld id="{A03DB82B-5D80-47A3-829B-F93E46A65A9F}" type="datetimeFigureOut">
              <a:rPr lang="en-IN" smtClean="0"/>
              <a:t>05-12-2022</a:t>
            </a:fld>
            <a:endParaRPr lang="en-IN"/>
          </a:p>
        </p:txBody>
      </p:sp>
      <p:sp>
        <p:nvSpPr>
          <p:cNvPr id="4" name="Slide Image Placeholder 3"/>
          <p:cNvSpPr>
            <a:spLocks noGrp="1" noRot="1" noChangeAspect="1"/>
          </p:cNvSpPr>
          <p:nvPr>
            <p:ph type="sldImg" idx="2"/>
          </p:nvPr>
        </p:nvSpPr>
        <p:spPr>
          <a:xfrm>
            <a:off x="708025" y="1160463"/>
            <a:ext cx="5568950" cy="3133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98500" y="4467225"/>
            <a:ext cx="5588000" cy="36560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18563"/>
            <a:ext cx="3027363" cy="4651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56050" y="8818563"/>
            <a:ext cx="3027363" cy="465137"/>
          </a:xfrm>
          <a:prstGeom prst="rect">
            <a:avLst/>
          </a:prstGeom>
        </p:spPr>
        <p:txBody>
          <a:bodyPr vert="horz" lIns="91440" tIns="45720" rIns="91440" bIns="45720" rtlCol="0" anchor="b"/>
          <a:lstStyle>
            <a:lvl1pPr algn="r">
              <a:defRPr sz="1200"/>
            </a:lvl1pPr>
          </a:lstStyle>
          <a:p>
            <a:fld id="{8708A9C0-4501-4DF9-BE37-76ADC20DDC69}" type="slidenum">
              <a:rPr lang="en-IN" smtClean="0"/>
              <a:t>‹#›</a:t>
            </a:fld>
            <a:endParaRPr lang="en-IN"/>
          </a:p>
        </p:txBody>
      </p:sp>
    </p:spTree>
    <p:extLst>
      <p:ext uri="{BB962C8B-B14F-4D97-AF65-F5344CB8AC3E}">
        <p14:creationId xmlns:p14="http://schemas.microsoft.com/office/powerpoint/2010/main" val="189878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ED405B-6A4D-FE3C-814E-DFEFFD9DE523}"/>
              </a:ext>
            </a:extLst>
          </p:cNvPr>
          <p:cNvSpPr>
            <a:spLocks noGrp="1" noChangeArrowheads="1"/>
          </p:cNvSpPr>
          <p:nvPr>
            <p:ph type="sldNum" sz="quarter" idx="5"/>
          </p:nvPr>
        </p:nvSpPr>
        <p:spPr/>
        <p:txBody>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fld id="{2D728355-28C5-4852-94E9-79086973D4BA}" type="slidenum">
              <a:rPr lang="en-US" altLang="en-US" sz="1200">
                <a:latin typeface="Tahoma" panose="020B0604030504040204" pitchFamily="34" charset="0"/>
              </a:rPr>
              <a:pPr/>
              <a:t>27</a:t>
            </a:fld>
            <a:endParaRPr lang="en-US" altLang="en-US" sz="1200">
              <a:latin typeface="Tahoma" panose="020B0604030504040204" pitchFamily="34" charset="0"/>
            </a:endParaRPr>
          </a:p>
        </p:txBody>
      </p:sp>
      <p:sp>
        <p:nvSpPr>
          <p:cNvPr id="21507" name="Rectangle 2">
            <a:extLst>
              <a:ext uri="{FF2B5EF4-FFF2-40B4-BE49-F238E27FC236}">
                <a16:creationId xmlns:a16="http://schemas.microsoft.com/office/drawing/2014/main" id="{C6231A42-112C-9675-F627-0C5065F750A5}"/>
              </a:ext>
            </a:extLst>
          </p:cNvPr>
          <p:cNvSpPr>
            <a:spLocks noGrp="1" noRot="1" noChangeAspect="1" noChangeArrowheads="1" noTextEdit="1"/>
          </p:cNvSpPr>
          <p:nvPr>
            <p:ph type="sldImg"/>
          </p:nvPr>
        </p:nvSpPr>
        <p:spPr>
          <a:xfrm>
            <a:off x="708025" y="1160463"/>
            <a:ext cx="5568950" cy="3133725"/>
          </a:xfrm>
          <a:ln/>
        </p:spPr>
      </p:sp>
      <p:sp>
        <p:nvSpPr>
          <p:cNvPr id="21508" name="Rectangle 3">
            <a:extLst>
              <a:ext uri="{FF2B5EF4-FFF2-40B4-BE49-F238E27FC236}">
                <a16:creationId xmlns:a16="http://schemas.microsoft.com/office/drawing/2014/main" id="{F2847419-7BD8-2809-4C2D-92EC8F6BED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8932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E2B70C-7FA2-45C2-805E-8A90A97F1C48}"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t>‹#›</a:t>
            </a:fld>
            <a:endParaRPr lang="en-US"/>
          </a:p>
        </p:txBody>
      </p:sp>
    </p:spTree>
    <p:extLst>
      <p:ext uri="{BB962C8B-B14F-4D97-AF65-F5344CB8AC3E}">
        <p14:creationId xmlns:p14="http://schemas.microsoft.com/office/powerpoint/2010/main" val="3409522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2B70C-7FA2-45C2-805E-8A90A97F1C48}"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t>‹#›</a:t>
            </a:fld>
            <a:endParaRPr lang="en-US"/>
          </a:p>
        </p:txBody>
      </p:sp>
    </p:spTree>
    <p:extLst>
      <p:ext uri="{BB962C8B-B14F-4D97-AF65-F5344CB8AC3E}">
        <p14:creationId xmlns:p14="http://schemas.microsoft.com/office/powerpoint/2010/main" val="2630798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2B70C-7FA2-45C2-805E-8A90A97F1C48}"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t>‹#›</a:t>
            </a:fld>
            <a:endParaRPr lang="en-US"/>
          </a:p>
        </p:txBody>
      </p:sp>
    </p:spTree>
    <p:extLst>
      <p:ext uri="{BB962C8B-B14F-4D97-AF65-F5344CB8AC3E}">
        <p14:creationId xmlns:p14="http://schemas.microsoft.com/office/powerpoint/2010/main" val="173240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E2B70C-7FA2-45C2-805E-8A90A97F1C48}"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t>‹#›</a:t>
            </a:fld>
            <a:endParaRPr lang="en-US"/>
          </a:p>
        </p:txBody>
      </p:sp>
    </p:spTree>
    <p:extLst>
      <p:ext uri="{BB962C8B-B14F-4D97-AF65-F5344CB8AC3E}">
        <p14:creationId xmlns:p14="http://schemas.microsoft.com/office/powerpoint/2010/main" val="3678315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E2B70C-7FA2-45C2-805E-8A90A97F1C48}"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25F01-65FA-4CCD-A185-422846241802}" type="slidenum">
              <a:rPr lang="en-US" smtClean="0"/>
              <a:t>‹#›</a:t>
            </a:fld>
            <a:endParaRPr lang="en-US"/>
          </a:p>
        </p:txBody>
      </p:sp>
    </p:spTree>
    <p:extLst>
      <p:ext uri="{BB962C8B-B14F-4D97-AF65-F5344CB8AC3E}">
        <p14:creationId xmlns:p14="http://schemas.microsoft.com/office/powerpoint/2010/main" val="313668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7E2B70C-7FA2-45C2-805E-8A90A97F1C48}"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5F01-65FA-4CCD-A185-422846241802}" type="slidenum">
              <a:rPr lang="en-US" smtClean="0"/>
              <a:t>‹#›</a:t>
            </a:fld>
            <a:endParaRPr lang="en-US"/>
          </a:p>
        </p:txBody>
      </p:sp>
    </p:spTree>
    <p:extLst>
      <p:ext uri="{BB962C8B-B14F-4D97-AF65-F5344CB8AC3E}">
        <p14:creationId xmlns:p14="http://schemas.microsoft.com/office/powerpoint/2010/main" val="17979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7E2B70C-7FA2-45C2-805E-8A90A97F1C48}"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25F01-65FA-4CCD-A185-422846241802}" type="slidenum">
              <a:rPr lang="en-US" smtClean="0"/>
              <a:t>‹#›</a:t>
            </a:fld>
            <a:endParaRPr lang="en-US"/>
          </a:p>
        </p:txBody>
      </p:sp>
    </p:spTree>
    <p:extLst>
      <p:ext uri="{BB962C8B-B14F-4D97-AF65-F5344CB8AC3E}">
        <p14:creationId xmlns:p14="http://schemas.microsoft.com/office/powerpoint/2010/main" val="117050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E2B70C-7FA2-45C2-805E-8A90A97F1C48}"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25F01-65FA-4CCD-A185-422846241802}" type="slidenum">
              <a:rPr lang="en-US" smtClean="0"/>
              <a:t>‹#›</a:t>
            </a:fld>
            <a:endParaRPr lang="en-US"/>
          </a:p>
        </p:txBody>
      </p:sp>
    </p:spTree>
    <p:extLst>
      <p:ext uri="{BB962C8B-B14F-4D97-AF65-F5344CB8AC3E}">
        <p14:creationId xmlns:p14="http://schemas.microsoft.com/office/powerpoint/2010/main" val="554967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2B70C-7FA2-45C2-805E-8A90A97F1C48}"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25F01-65FA-4CCD-A185-422846241802}" type="slidenum">
              <a:rPr lang="en-US" smtClean="0"/>
              <a:t>‹#›</a:t>
            </a:fld>
            <a:endParaRPr lang="en-US"/>
          </a:p>
        </p:txBody>
      </p:sp>
    </p:spTree>
    <p:extLst>
      <p:ext uri="{BB962C8B-B14F-4D97-AF65-F5344CB8AC3E}">
        <p14:creationId xmlns:p14="http://schemas.microsoft.com/office/powerpoint/2010/main" val="229684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2B70C-7FA2-45C2-805E-8A90A97F1C48}"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5F01-65FA-4CCD-A185-422846241802}" type="slidenum">
              <a:rPr lang="en-US" smtClean="0"/>
              <a:t>‹#›</a:t>
            </a:fld>
            <a:endParaRPr lang="en-US"/>
          </a:p>
        </p:txBody>
      </p:sp>
    </p:spTree>
    <p:extLst>
      <p:ext uri="{BB962C8B-B14F-4D97-AF65-F5344CB8AC3E}">
        <p14:creationId xmlns:p14="http://schemas.microsoft.com/office/powerpoint/2010/main" val="2742097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E2B70C-7FA2-45C2-805E-8A90A97F1C48}"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25F01-65FA-4CCD-A185-422846241802}" type="slidenum">
              <a:rPr lang="en-US" smtClean="0"/>
              <a:t>‹#›</a:t>
            </a:fld>
            <a:endParaRPr lang="en-US"/>
          </a:p>
        </p:txBody>
      </p:sp>
    </p:spTree>
    <p:extLst>
      <p:ext uri="{BB962C8B-B14F-4D97-AF65-F5344CB8AC3E}">
        <p14:creationId xmlns:p14="http://schemas.microsoft.com/office/powerpoint/2010/main" val="204176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E2B70C-7FA2-45C2-805E-8A90A97F1C48}" type="datetimeFigureOut">
              <a:rPr lang="en-US" smtClean="0"/>
              <a:t>12/5/2022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625F01-65FA-4CCD-A185-422846241802}" type="slidenum">
              <a:rPr lang="en-US" smtClean="0"/>
              <a:t>‹#›</a:t>
            </a:fld>
            <a:endParaRPr lang="en-US"/>
          </a:p>
        </p:txBody>
      </p:sp>
    </p:spTree>
    <p:extLst>
      <p:ext uri="{BB962C8B-B14F-4D97-AF65-F5344CB8AC3E}">
        <p14:creationId xmlns:p14="http://schemas.microsoft.com/office/powerpoint/2010/main" val="363313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34.wmf"/><Relationship Id="rId4" Type="http://schemas.openxmlformats.org/officeDocument/2006/relationships/oleObject" Target="../embeddings/oleObject2.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5" Type="http://schemas.openxmlformats.org/officeDocument/2006/relationships/image" Target="../media/image38.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oleObject" Target="../embeddings/oleObject7.bin"/><Relationship Id="rId1" Type="http://schemas.openxmlformats.org/officeDocument/2006/relationships/slideLayout" Target="../slideLayouts/slideLayout7.xml"/><Relationship Id="rId6" Type="http://schemas.openxmlformats.org/officeDocument/2006/relationships/oleObject" Target="../embeddings/oleObject9.bin"/><Relationship Id="rId5" Type="http://schemas.openxmlformats.org/officeDocument/2006/relationships/image" Target="../media/image40.wmf"/><Relationship Id="rId4" Type="http://schemas.openxmlformats.org/officeDocument/2006/relationships/oleObject" Target="../embeddings/oleObject8.bin"/></Relationships>
</file>

<file path=ppt/slides/_rels/slide3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Magnitude Comparator </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Decoder and Encoder</a:t>
            </a:r>
          </a:p>
        </p:txBody>
      </p:sp>
    </p:spTree>
    <p:extLst>
      <p:ext uri="{BB962C8B-B14F-4D97-AF65-F5344CB8AC3E}">
        <p14:creationId xmlns:p14="http://schemas.microsoft.com/office/powerpoint/2010/main" val="362253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types of Decoders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Function-specific decoders with less than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outputs exist.</a:t>
                </a:r>
              </a:p>
              <a:p>
                <a:r>
                  <a:rPr lang="en-US" dirty="0"/>
                  <a:t>Example:  Decoder with 4 inputs and 10 outputs in which a single responding output line corresponds to a combination of the 8421 code.</a:t>
                </a:r>
              </a:p>
              <a:p>
                <a:r>
                  <a:rPr lang="en-US" dirty="0"/>
                  <a:t>Example:  Four input, seven output decoder that accepts the 4 bits of the 8421 code and is used to drive a seven-segment display.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617" r="-667"/>
                </a:stretch>
              </a:blipFill>
            </p:spPr>
            <p:txBody>
              <a:bodyPr/>
              <a:lstStyle/>
              <a:p>
                <a:r>
                  <a:rPr lang="en-IN">
                    <a:noFill/>
                  </a:rPr>
                  <a:t> </a:t>
                </a:r>
              </a:p>
            </p:txBody>
          </p:sp>
        </mc:Fallback>
      </mc:AlternateContent>
    </p:spTree>
    <p:extLst>
      <p:ext uri="{BB962C8B-B14F-4D97-AF65-F5344CB8AC3E}">
        <p14:creationId xmlns:p14="http://schemas.microsoft.com/office/powerpoint/2010/main" val="564195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Design Using Decoders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An </a:t>
                </a:r>
                <a14:m>
                  <m:oMath xmlns:m="http://schemas.openxmlformats.org/officeDocument/2006/math">
                    <m:r>
                      <a:rPr lang="en-US" b="0" i="1" smtClean="0">
                        <a:latin typeface="Cambria Math"/>
                      </a:rPr>
                      <m:t>𝑛</m:t>
                    </m:r>
                  </m:oMath>
                </a14:m>
                <a:r>
                  <a:rPr lang="en-US" dirty="0"/>
                  <a:t>-to-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line decoder is a </a:t>
                </a:r>
                <a:r>
                  <a:rPr lang="en-US" dirty="0" err="1"/>
                  <a:t>minterm</a:t>
                </a:r>
                <a:r>
                  <a:rPr lang="en-US" dirty="0"/>
                  <a:t> generator.</a:t>
                </a:r>
              </a:p>
              <a:p>
                <a:r>
                  <a:rPr lang="en-US" dirty="0"/>
                  <a:t>By using or-gates in conjunction with an </a:t>
                </a:r>
                <a14:m>
                  <m:oMath xmlns:m="http://schemas.openxmlformats.org/officeDocument/2006/math">
                    <m:r>
                      <a:rPr lang="en-US" b="0" i="1" smtClean="0">
                        <a:latin typeface="Cambria Math"/>
                      </a:rPr>
                      <m:t>𝑛</m:t>
                    </m:r>
                  </m:oMath>
                </a14:m>
                <a:r>
                  <a:rPr lang="en-US" dirty="0"/>
                  <a:t>-to-</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line decoder, realizations of Boolean functions are possible.</a:t>
                </a:r>
              </a:p>
              <a:p>
                <a:r>
                  <a:rPr lang="en-US" dirty="0"/>
                  <a:t>Do not correspond to minimal sum-of-products.</a:t>
                </a:r>
              </a:p>
              <a:p>
                <a:r>
                  <a:rPr lang="en-US" dirty="0"/>
                  <a:t>Are simple to produce.  Particularly convenient when several functions of the same variable have to be realized.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617"/>
                </a:stretch>
              </a:blipFill>
            </p:spPr>
            <p:txBody>
              <a:bodyPr/>
              <a:lstStyle/>
              <a:p>
                <a:r>
                  <a:rPr lang="en-IN">
                    <a:noFill/>
                  </a:rPr>
                  <a:t> </a:t>
                </a:r>
              </a:p>
            </p:txBody>
          </p:sp>
        </mc:Fallback>
      </mc:AlternateContent>
    </p:spTree>
    <p:extLst>
      <p:ext uri="{BB962C8B-B14F-4D97-AF65-F5344CB8AC3E}">
        <p14:creationId xmlns:p14="http://schemas.microsoft.com/office/powerpoint/2010/main" val="278172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Minterms</a:t>
            </a:r>
            <a:r>
              <a:rPr lang="en-US" dirty="0"/>
              <a:t> using OR Gates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716627" y="1379248"/>
            <a:ext cx="4657726" cy="4775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251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Minterms</a:t>
            </a:r>
            <a:r>
              <a:rPr lang="en-US" dirty="0"/>
              <a:t> using NOR Gates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61874">
            <a:off x="3386058" y="1569589"/>
            <a:ext cx="5271840" cy="4790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2576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Implementing a Decoder using NAND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586073">
            <a:off x="2097624" y="610827"/>
            <a:ext cx="4656419" cy="58651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592026">
            <a:off x="7940732" y="968305"/>
            <a:ext cx="2200552" cy="3181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576866">
            <a:off x="7823205" y="3699864"/>
            <a:ext cx="254317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95600" y="5879068"/>
            <a:ext cx="3248026" cy="369332"/>
          </a:xfrm>
          <a:prstGeom prst="rect">
            <a:avLst/>
          </a:prstGeom>
          <a:noFill/>
        </p:spPr>
        <p:txBody>
          <a:bodyPr wrap="square" rtlCol="0">
            <a:spAutoFit/>
          </a:bodyPr>
          <a:lstStyle/>
          <a:p>
            <a:pPr algn="ctr"/>
            <a:r>
              <a:rPr lang="en-US" dirty="0"/>
              <a:t>Logic Diagram</a:t>
            </a:r>
          </a:p>
        </p:txBody>
      </p:sp>
      <p:sp>
        <p:nvSpPr>
          <p:cNvPr id="8" name="TextBox 7"/>
          <p:cNvSpPr txBox="1"/>
          <p:nvPr/>
        </p:nvSpPr>
        <p:spPr>
          <a:xfrm>
            <a:off x="7267574" y="6412468"/>
            <a:ext cx="3248026" cy="369332"/>
          </a:xfrm>
          <a:prstGeom prst="rect">
            <a:avLst/>
          </a:prstGeom>
          <a:noFill/>
        </p:spPr>
        <p:txBody>
          <a:bodyPr wrap="square" rtlCol="0">
            <a:spAutoFit/>
          </a:bodyPr>
          <a:lstStyle/>
          <a:p>
            <a:pPr algn="ctr"/>
            <a:r>
              <a:rPr lang="en-US" dirty="0"/>
              <a:t>Truth Table</a:t>
            </a:r>
          </a:p>
        </p:txBody>
      </p:sp>
      <p:sp>
        <p:nvSpPr>
          <p:cNvPr id="9" name="TextBox 8"/>
          <p:cNvSpPr txBox="1"/>
          <p:nvPr/>
        </p:nvSpPr>
        <p:spPr>
          <a:xfrm>
            <a:off x="7239000" y="3581399"/>
            <a:ext cx="3248026" cy="369332"/>
          </a:xfrm>
          <a:prstGeom prst="rect">
            <a:avLst/>
          </a:prstGeom>
          <a:noFill/>
        </p:spPr>
        <p:txBody>
          <a:bodyPr wrap="square" rtlCol="0">
            <a:spAutoFit/>
          </a:bodyPr>
          <a:lstStyle/>
          <a:p>
            <a:pPr algn="ctr"/>
            <a:r>
              <a:rPr lang="en-US" dirty="0"/>
              <a:t>Symbol</a:t>
            </a:r>
          </a:p>
        </p:txBody>
      </p:sp>
    </p:spTree>
    <p:extLst>
      <p:ext uri="{BB962C8B-B14F-4D97-AF65-F5344CB8AC3E}">
        <p14:creationId xmlns:p14="http://schemas.microsoft.com/office/powerpoint/2010/main" val="1425972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Minterms</a:t>
            </a:r>
            <a:r>
              <a:rPr lang="en-US" dirty="0"/>
              <a:t> using AND gates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468668" y="1093932"/>
            <a:ext cx="3548062" cy="4408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3429000" y="5334000"/>
                <a:ext cx="5562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𝑓</m:t>
                          </m:r>
                        </m:e>
                        <m:sub>
                          <m:r>
                            <a:rPr lang="en-US" i="1">
                              <a:latin typeface="Cambria Math"/>
                            </a:rPr>
                            <m:t>1</m:t>
                          </m:r>
                        </m:sub>
                      </m:sSub>
                      <m:r>
                        <a:rPr lang="en-US" i="1">
                          <a:latin typeface="Cambria Math"/>
                        </a:rPr>
                        <m:t>=∑</m:t>
                      </m:r>
                      <m:r>
                        <a:rPr lang="en-US" i="1">
                          <a:latin typeface="Cambria Math"/>
                        </a:rPr>
                        <m:t>𝑚</m:t>
                      </m:r>
                      <m:d>
                        <m:dPr>
                          <m:ctrlPr>
                            <a:rPr lang="en-US" i="1">
                              <a:latin typeface="Cambria Math" panose="02040503050406030204" pitchFamily="18" charset="0"/>
                            </a:rPr>
                          </m:ctrlPr>
                        </m:dPr>
                        <m:e>
                          <m:r>
                            <a:rPr lang="en-US" i="1">
                              <a:latin typeface="Cambria Math"/>
                            </a:rPr>
                            <m:t>0,2,6,7</m:t>
                          </m:r>
                        </m:e>
                      </m:d>
                      <m:r>
                        <a:rPr lang="en-US" i="1">
                          <a:latin typeface="Cambria Math"/>
                        </a:rPr>
                        <m:t>, </m:t>
                      </m:r>
                      <m:sSub>
                        <m:sSubPr>
                          <m:ctrlPr>
                            <a:rPr lang="en-US" i="1">
                              <a:latin typeface="Cambria Math" panose="02040503050406030204" pitchFamily="18" charset="0"/>
                            </a:rPr>
                          </m:ctrlPr>
                        </m:sSubPr>
                        <m:e>
                          <m:r>
                            <a:rPr lang="en-US" i="1">
                              <a:latin typeface="Cambria Math"/>
                            </a:rPr>
                            <m:t>𝑓</m:t>
                          </m:r>
                        </m:e>
                        <m:sub>
                          <m:r>
                            <a:rPr lang="en-US" i="1">
                              <a:latin typeface="Cambria Math"/>
                            </a:rPr>
                            <m:t>2</m:t>
                          </m:r>
                        </m:sub>
                      </m:sSub>
                      <m:r>
                        <a:rPr lang="en-US" i="1">
                          <a:latin typeface="Cambria Math"/>
                        </a:rPr>
                        <m:t>=∑</m:t>
                      </m:r>
                      <m:r>
                        <a:rPr lang="en-US" i="1">
                          <a:latin typeface="Cambria Math"/>
                        </a:rPr>
                        <m:t>𝑚</m:t>
                      </m:r>
                      <m:r>
                        <a:rPr lang="en-US" i="1">
                          <a:latin typeface="Cambria Math"/>
                        </a:rPr>
                        <m:t>(3,5,6,7)</m:t>
                      </m:r>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3429000" y="5334000"/>
                <a:ext cx="5562600" cy="369332"/>
              </a:xfrm>
              <a:prstGeom prst="rect">
                <a:avLst/>
              </a:prstGeom>
              <a:blipFill>
                <a:blip r:embed="rId3"/>
                <a:stretch>
                  <a:fillRect b="-11475"/>
                </a:stretch>
              </a:blipFill>
            </p:spPr>
            <p:txBody>
              <a:bodyPr/>
              <a:lstStyle/>
              <a:p>
                <a:r>
                  <a:rPr lang="en-IN">
                    <a:noFill/>
                  </a:rPr>
                  <a:t> </a:t>
                </a:r>
              </a:p>
            </p:txBody>
          </p:sp>
        </mc:Fallback>
      </mc:AlternateContent>
    </p:spTree>
    <p:extLst>
      <p:ext uri="{BB962C8B-B14F-4D97-AF65-F5344CB8AC3E}">
        <p14:creationId xmlns:p14="http://schemas.microsoft.com/office/powerpoint/2010/main" val="1231043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Decoders with an Enable Input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3477301" y="27901"/>
            <a:ext cx="2275124" cy="557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929747" y="1452379"/>
            <a:ext cx="198083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5333379" y="4020171"/>
            <a:ext cx="2096742"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895600" y="3886200"/>
            <a:ext cx="3248026" cy="369332"/>
          </a:xfrm>
          <a:prstGeom prst="rect">
            <a:avLst/>
          </a:prstGeom>
          <a:noFill/>
        </p:spPr>
        <p:txBody>
          <a:bodyPr wrap="square" rtlCol="0">
            <a:spAutoFit/>
          </a:bodyPr>
          <a:lstStyle/>
          <a:p>
            <a:pPr algn="ctr"/>
            <a:r>
              <a:rPr lang="en-US" dirty="0"/>
              <a:t>Logic Diagram</a:t>
            </a:r>
          </a:p>
        </p:txBody>
      </p:sp>
      <p:sp>
        <p:nvSpPr>
          <p:cNvPr id="8" name="TextBox 7"/>
          <p:cNvSpPr txBox="1"/>
          <p:nvPr/>
        </p:nvSpPr>
        <p:spPr>
          <a:xfrm>
            <a:off x="4724400" y="6260068"/>
            <a:ext cx="3248026" cy="369332"/>
          </a:xfrm>
          <a:prstGeom prst="rect">
            <a:avLst/>
          </a:prstGeom>
          <a:noFill/>
        </p:spPr>
        <p:txBody>
          <a:bodyPr wrap="square" rtlCol="0">
            <a:spAutoFit/>
          </a:bodyPr>
          <a:lstStyle/>
          <a:p>
            <a:pPr algn="ctr"/>
            <a:r>
              <a:rPr lang="en-US" dirty="0"/>
              <a:t>Truth Table</a:t>
            </a:r>
          </a:p>
        </p:txBody>
      </p:sp>
      <p:sp>
        <p:nvSpPr>
          <p:cNvPr id="9" name="TextBox 8"/>
          <p:cNvSpPr txBox="1"/>
          <p:nvPr/>
        </p:nvSpPr>
        <p:spPr>
          <a:xfrm>
            <a:off x="7467600" y="3581399"/>
            <a:ext cx="3248026" cy="369332"/>
          </a:xfrm>
          <a:prstGeom prst="rect">
            <a:avLst/>
          </a:prstGeom>
          <a:noFill/>
        </p:spPr>
        <p:txBody>
          <a:bodyPr wrap="square" rtlCol="0">
            <a:spAutoFit/>
          </a:bodyPr>
          <a:lstStyle/>
          <a:p>
            <a:pPr algn="ctr"/>
            <a:r>
              <a:rPr lang="en-US" dirty="0"/>
              <a:t>Symbol</a:t>
            </a:r>
          </a:p>
        </p:txBody>
      </p:sp>
    </p:spTree>
    <p:extLst>
      <p:ext uri="{BB962C8B-B14F-4D97-AF65-F5344CB8AC3E}">
        <p14:creationId xmlns:p14="http://schemas.microsoft.com/office/powerpoint/2010/main" val="997047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Decoders with enable inputs</a:t>
            </a:r>
          </a:p>
        </p:txBody>
      </p:sp>
      <p:sp>
        <p:nvSpPr>
          <p:cNvPr id="3" name="Content Placeholder 2"/>
          <p:cNvSpPr>
            <a:spLocks noGrp="1"/>
          </p:cNvSpPr>
          <p:nvPr>
            <p:ph idx="1"/>
          </p:nvPr>
        </p:nvSpPr>
        <p:spPr>
          <a:xfrm>
            <a:off x="1981200" y="1295400"/>
            <a:ext cx="8229600" cy="5334000"/>
          </a:xfrm>
        </p:spPr>
        <p:txBody>
          <a:bodyPr>
            <a:normAutofit fontScale="85000" lnSpcReduction="20000"/>
          </a:bodyPr>
          <a:lstStyle/>
          <a:p>
            <a:r>
              <a:rPr lang="en-US" dirty="0"/>
              <a:t>When disabled, all outputs of the decoder can either be at logic-0 or logic-1.</a:t>
            </a:r>
          </a:p>
          <a:p>
            <a:r>
              <a:rPr lang="en-US" dirty="0"/>
              <a:t>Enable input provides the decoder with additional flexibility.  Idea:  data is applied to the enable input.</a:t>
            </a:r>
          </a:p>
          <a:p>
            <a:r>
              <a:rPr lang="en-US" dirty="0"/>
              <a:t>Process is known as </a:t>
            </a:r>
            <a:r>
              <a:rPr lang="en-US" dirty="0" err="1"/>
              <a:t>demultiplexing</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endParaRPr lang="en-US" dirty="0"/>
          </a:p>
          <a:p>
            <a:r>
              <a:rPr lang="en-US" dirty="0"/>
              <a:t>Enable inputs are useful when constructing  larger decoders from smaller decoders.</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796023" y="3205348"/>
            <a:ext cx="198083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657600" y="4724400"/>
            <a:ext cx="1219200" cy="381000"/>
          </a:xfrm>
          <a:prstGeom prst="rect">
            <a:avLst/>
          </a:prstGeom>
          <a:noFill/>
        </p:spPr>
        <p:txBody>
          <a:bodyPr wrap="square" rtlCol="0">
            <a:spAutoFit/>
          </a:bodyPr>
          <a:lstStyle/>
          <a:p>
            <a:pPr algn="ctr"/>
            <a:r>
              <a:rPr lang="en-US" dirty="0"/>
              <a:t>Data</a:t>
            </a:r>
          </a:p>
        </p:txBody>
      </p:sp>
      <mc:AlternateContent xmlns:mc="http://schemas.openxmlformats.org/markup-compatibility/2006" xmlns:a14="http://schemas.microsoft.com/office/drawing/2010/main">
        <mc:Choice Requires="a14">
          <p:sp>
            <p:nvSpPr>
              <p:cNvPr id="6" name="TextBox 5"/>
              <p:cNvSpPr txBox="1"/>
              <p:nvPr/>
            </p:nvSpPr>
            <p:spPr>
              <a:xfrm>
                <a:off x="6477000" y="3593068"/>
                <a:ext cx="22193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bar>
                            <m:barPr>
                              <m:pos m:val="top"/>
                              <m:ctrlPr>
                                <a:rPr lang="en-US" i="1">
                                  <a:latin typeface="Cambria Math" panose="02040503050406030204" pitchFamily="18" charset="0"/>
                                </a:rPr>
                              </m:ctrlPr>
                            </m:barPr>
                            <m:e>
                              <m:r>
                                <a:rPr lang="en-US" i="1">
                                  <a:latin typeface="Cambria Math"/>
                                </a:rPr>
                                <m:t>𝑥</m:t>
                              </m:r>
                            </m:e>
                          </m:bar>
                        </m:e>
                        <m:sub>
                          <m:r>
                            <a:rPr lang="en-US" i="1">
                              <a:latin typeface="Cambria Math"/>
                            </a:rPr>
                            <m:t>0</m:t>
                          </m:r>
                        </m:sub>
                      </m:sSub>
                      <m:sSub>
                        <m:sSubPr>
                          <m:ctrlPr>
                            <a:rPr lang="en-US" i="1">
                              <a:latin typeface="Cambria Math" panose="02040503050406030204" pitchFamily="18" charset="0"/>
                            </a:rPr>
                          </m:ctrlPr>
                        </m:sSubPr>
                        <m:e>
                          <m:bar>
                            <m:barPr>
                              <m:pos m:val="top"/>
                              <m:ctrlPr>
                                <a:rPr lang="en-US" i="1">
                                  <a:latin typeface="Cambria Math" panose="02040503050406030204" pitchFamily="18" charset="0"/>
                                </a:rPr>
                              </m:ctrlPr>
                            </m:barPr>
                            <m:e>
                              <m:r>
                                <a:rPr lang="en-US" i="1">
                                  <a:latin typeface="Cambria Math"/>
                                </a:rPr>
                                <m:t>𝑥</m:t>
                              </m:r>
                            </m:e>
                          </m:bar>
                        </m:e>
                        <m:sub>
                          <m:r>
                            <a:rPr lang="en-US" i="1">
                              <a:latin typeface="Cambria Math"/>
                            </a:rPr>
                            <m:t>1</m:t>
                          </m:r>
                        </m:sub>
                      </m:sSub>
                      <m:r>
                        <a:rPr lang="en-US" i="1">
                          <a:latin typeface="Cambria Math"/>
                        </a:rPr>
                        <m:t>𝐸</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6477000" y="3593068"/>
                <a:ext cx="2219324" cy="369332"/>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ounded Rectangle 6"/>
              <p:cNvSpPr/>
              <p:nvPr/>
            </p:nvSpPr>
            <p:spPr>
              <a:xfrm>
                <a:off x="7391400" y="4114800"/>
                <a:ext cx="2514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0</m:t>
                        </m:r>
                      </m:sub>
                    </m:sSub>
                    <m:r>
                      <a:rPr lang="en-US" i="1">
                        <a:latin typeface="Cambria Math"/>
                      </a:rPr>
                      <m:t>=0, </m:t>
                    </m:r>
                    <m:sSub>
                      <m:sSubPr>
                        <m:ctrlPr>
                          <a:rPr lang="en-US" i="1">
                            <a:latin typeface="Cambria Math" panose="02040503050406030204" pitchFamily="18" charset="0"/>
                          </a:rPr>
                        </m:ctrlPr>
                      </m:sSubPr>
                      <m:e>
                        <m:r>
                          <a:rPr lang="en-US" i="1">
                            <a:latin typeface="Cambria Math"/>
                          </a:rPr>
                          <m:t>𝑥</m:t>
                        </m:r>
                      </m:e>
                      <m:sub>
                        <m:r>
                          <a:rPr lang="en-US" i="1">
                            <a:latin typeface="Cambria Math"/>
                          </a:rPr>
                          <m:t>1</m:t>
                        </m:r>
                      </m:sub>
                    </m:sSub>
                    <m:r>
                      <a:rPr lang="en-US" i="1">
                        <a:latin typeface="Cambria Math"/>
                      </a:rPr>
                      <m:t>=0</m:t>
                    </m:r>
                  </m:oMath>
                </a14:m>
                <a:r>
                  <a:rPr lang="en-US" dirty="0"/>
                  <a:t> then data appears on line </a:t>
                </a:r>
                <a14:m>
                  <m:oMath xmlns:m="http://schemas.openxmlformats.org/officeDocument/2006/math">
                    <m:sSub>
                      <m:sSubPr>
                        <m:ctrlPr>
                          <a:rPr lang="en-US" i="1">
                            <a:latin typeface="Cambria Math" panose="02040503050406030204" pitchFamily="18" charset="0"/>
                          </a:rPr>
                        </m:ctrlPr>
                      </m:sSubPr>
                      <m:e>
                        <m:r>
                          <a:rPr lang="en-US" i="1">
                            <a:latin typeface="Cambria Math"/>
                          </a:rPr>
                          <m:t>𝑧</m:t>
                        </m:r>
                      </m:e>
                      <m:sub>
                        <m:r>
                          <a:rPr lang="en-US" i="1">
                            <a:latin typeface="Cambria Math"/>
                          </a:rPr>
                          <m:t>0</m:t>
                        </m:r>
                      </m:sub>
                    </m:sSub>
                  </m:oMath>
                </a14:m>
                <a:r>
                  <a:rPr lang="en-US" dirty="0"/>
                  <a:t>.</a:t>
                </a:r>
              </a:p>
            </p:txBody>
          </p:sp>
        </mc:Choice>
        <mc:Fallback xmlns="">
          <p:sp>
            <p:nvSpPr>
              <p:cNvPr id="7" name="Rounded Rectangle 6"/>
              <p:cNvSpPr>
                <a:spLocks noRot="1" noChangeAspect="1" noMove="1" noResize="1" noEditPoints="1" noAdjustHandles="1" noChangeArrowheads="1" noChangeShapeType="1" noTextEdit="1"/>
              </p:cNvSpPr>
              <p:nvPr/>
            </p:nvSpPr>
            <p:spPr>
              <a:xfrm>
                <a:off x="7391400" y="4114800"/>
                <a:ext cx="2514600" cy="990600"/>
              </a:xfrm>
              <a:prstGeom prst="round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359163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1143000"/>
          </a:xfrm>
        </p:spPr>
        <p:txBody>
          <a:bodyPr/>
          <a:lstStyle/>
          <a:p>
            <a:r>
              <a:rPr lang="en-US" dirty="0"/>
              <a:t>Constructing Larger Decoders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2747808" y="1890869"/>
            <a:ext cx="5696260" cy="42005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1617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81200" y="1371601"/>
                <a:ext cx="8229600" cy="4525963"/>
              </a:xfrm>
            </p:spPr>
            <p:txBody>
              <a:bodyPr>
                <a:normAutofit/>
              </a:bodyPr>
              <a:lstStyle/>
              <a:p>
                <a:r>
                  <a:rPr lang="en-US" dirty="0"/>
                  <a:t>Encoders provide for the conversion of binary information from one form to another.</a:t>
                </a:r>
              </a:p>
              <a:p>
                <a:r>
                  <a:rPr lang="en-US" dirty="0"/>
                  <a:t>Encoders are essentially the inverse of decoders.  </a:t>
                </a: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-to-</a:t>
                </a:r>
                <a14:m>
                  <m:oMath xmlns:m="http://schemas.openxmlformats.org/officeDocument/2006/math">
                    <m:r>
                      <a:rPr lang="en-US" b="0" i="1" dirty="0" smtClean="0">
                        <a:latin typeface="Cambria Math"/>
                      </a:rPr>
                      <m:t>𝑛</m:t>
                    </m:r>
                  </m:oMath>
                </a14:m>
                <a:r>
                  <a:rPr lang="en-US" dirty="0"/>
                  <a:t>-line encoder in which an assertive logic value on one of its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-input lines causes the corresponding binary code to appear at the output lines.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81200" y="1371601"/>
                <a:ext cx="8229600" cy="4525963"/>
              </a:xfrm>
              <a:blipFill>
                <a:blip r:embed="rId2"/>
                <a:stretch>
                  <a:fillRect l="-1704" t="-1752" r="-519"/>
                </a:stretch>
              </a:blipFill>
            </p:spPr>
            <p:txBody>
              <a:bodyPr/>
              <a:lstStyle/>
              <a:p>
                <a:r>
                  <a:rPr lang="en-IN">
                    <a:noFill/>
                  </a:rPr>
                  <a:t> </a:t>
                </a:r>
              </a:p>
            </p:txBody>
          </p:sp>
        </mc:Fallback>
      </mc:AlternateContent>
    </p:spTree>
    <p:extLst>
      <p:ext uri="{BB962C8B-B14F-4D97-AF65-F5344CB8AC3E}">
        <p14:creationId xmlns:p14="http://schemas.microsoft.com/office/powerpoint/2010/main" val="373891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p:sp>
        <p:nvSpPr>
          <p:cNvPr id="3" name="Content Placeholder 2"/>
          <p:cNvSpPr>
            <a:spLocks noGrp="1"/>
          </p:cNvSpPr>
          <p:nvPr>
            <p:ph idx="1"/>
          </p:nvPr>
        </p:nvSpPr>
        <p:spPr/>
        <p:txBody>
          <a:bodyPr/>
          <a:lstStyle/>
          <a:p>
            <a:r>
              <a:rPr lang="en-US" dirty="0"/>
              <a:t>Compare the magnitude of two binary numbers for the purpose of establishing whether one is greater than, equal to, or less than the other.</a:t>
            </a:r>
          </a:p>
          <a:p>
            <a:r>
              <a:rPr lang="en-US" dirty="0"/>
              <a:t>A comparator makes use of a cascade connection of identical </a:t>
            </a:r>
            <a:r>
              <a:rPr lang="en-US" dirty="0" err="1"/>
              <a:t>subnetworks</a:t>
            </a:r>
            <a:r>
              <a:rPr lang="en-US" dirty="0"/>
              <a:t> similar to the case of the parallel adder.</a:t>
            </a:r>
          </a:p>
        </p:txBody>
      </p:sp>
    </p:spTree>
    <p:extLst>
      <p:ext uri="{BB962C8B-B14F-4D97-AF65-F5344CB8AC3E}">
        <p14:creationId xmlns:p14="http://schemas.microsoft.com/office/powerpoint/2010/main" val="199555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Encoders</a:t>
            </a:r>
          </a:p>
        </p:txBody>
      </p:sp>
      <p:pic>
        <p:nvPicPr>
          <p:cNvPr id="4" name="Picture 3"/>
          <p:cNvPicPr>
            <a:picLocks noChangeAspect="1"/>
          </p:cNvPicPr>
          <p:nvPr/>
        </p:nvPicPr>
        <p:blipFill>
          <a:blip r:embed="rId2"/>
          <a:stretch>
            <a:fillRect/>
          </a:stretch>
        </p:blipFill>
        <p:spPr>
          <a:xfrm>
            <a:off x="1828800" y="1524000"/>
            <a:ext cx="4572000" cy="4670036"/>
          </a:xfrm>
          <a:prstGeom prst="rect">
            <a:avLst/>
          </a:prstGeom>
        </p:spPr>
      </p:pic>
      <p:pic>
        <p:nvPicPr>
          <p:cNvPr id="5" name="Picture 4"/>
          <p:cNvPicPr>
            <a:picLocks noChangeAspect="1"/>
          </p:cNvPicPr>
          <p:nvPr/>
        </p:nvPicPr>
        <p:blipFill>
          <a:blip r:embed="rId3"/>
          <a:stretch>
            <a:fillRect/>
          </a:stretch>
        </p:blipFill>
        <p:spPr>
          <a:xfrm>
            <a:off x="6629400" y="2670878"/>
            <a:ext cx="3886200" cy="3523158"/>
          </a:xfrm>
          <a:prstGeom prst="rect">
            <a:avLst/>
          </a:prstGeom>
        </p:spPr>
      </p:pic>
    </p:spTree>
    <p:extLst>
      <p:ext uri="{BB962C8B-B14F-4D97-AF65-F5344CB8AC3E}">
        <p14:creationId xmlns:p14="http://schemas.microsoft.com/office/powerpoint/2010/main" val="3718216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81401" y="1371600"/>
            <a:ext cx="5362575" cy="5540438"/>
          </a:xfrm>
          <a:prstGeom prst="rect">
            <a:avLst/>
          </a:prstGeom>
        </p:spPr>
      </p:pic>
      <p:sp>
        <p:nvSpPr>
          <p:cNvPr id="7" name="Title 1"/>
          <p:cNvSpPr>
            <a:spLocks noGrp="1"/>
          </p:cNvSpPr>
          <p:nvPr>
            <p:ph type="title"/>
          </p:nvPr>
        </p:nvSpPr>
        <p:spPr>
          <a:xfrm>
            <a:off x="1981200" y="274638"/>
            <a:ext cx="8229600" cy="1143000"/>
          </a:xfrm>
        </p:spPr>
        <p:txBody>
          <a:bodyPr/>
          <a:lstStyle/>
          <a:p>
            <a:r>
              <a:rPr lang="en-US" dirty="0"/>
              <a:t>8:3 Encoder</a:t>
            </a:r>
          </a:p>
        </p:txBody>
      </p:sp>
    </p:spTree>
    <p:extLst>
      <p:ext uri="{BB962C8B-B14F-4D97-AF65-F5344CB8AC3E}">
        <p14:creationId xmlns:p14="http://schemas.microsoft.com/office/powerpoint/2010/main" val="1799157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8:3 Encoder</a:t>
            </a:r>
          </a:p>
        </p:txBody>
      </p:sp>
      <p:pic>
        <p:nvPicPr>
          <p:cNvPr id="7" name="Picture 6"/>
          <p:cNvPicPr>
            <a:picLocks noChangeAspect="1"/>
          </p:cNvPicPr>
          <p:nvPr/>
        </p:nvPicPr>
        <p:blipFill>
          <a:blip r:embed="rId2"/>
          <a:stretch>
            <a:fillRect/>
          </a:stretch>
        </p:blipFill>
        <p:spPr>
          <a:xfrm>
            <a:off x="3733800" y="1224818"/>
            <a:ext cx="4838700" cy="5614133"/>
          </a:xfrm>
          <a:prstGeom prst="rect">
            <a:avLst/>
          </a:prstGeom>
        </p:spPr>
      </p:pic>
    </p:spTree>
    <p:extLst>
      <p:ext uri="{BB962C8B-B14F-4D97-AF65-F5344CB8AC3E}">
        <p14:creationId xmlns:p14="http://schemas.microsoft.com/office/powerpoint/2010/main" val="2262569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Decimal to BCD Encoder</a:t>
            </a:r>
            <a:endParaRPr lang="en-US" dirty="0"/>
          </a:p>
        </p:txBody>
      </p:sp>
      <p:pic>
        <p:nvPicPr>
          <p:cNvPr id="3" name="Picture 2"/>
          <p:cNvPicPr>
            <a:picLocks noChangeAspect="1"/>
          </p:cNvPicPr>
          <p:nvPr/>
        </p:nvPicPr>
        <p:blipFill>
          <a:blip r:embed="rId2"/>
          <a:stretch>
            <a:fillRect/>
          </a:stretch>
        </p:blipFill>
        <p:spPr>
          <a:xfrm>
            <a:off x="1828801" y="1398589"/>
            <a:ext cx="4448175" cy="5411947"/>
          </a:xfrm>
          <a:prstGeom prst="rect">
            <a:avLst/>
          </a:prstGeom>
        </p:spPr>
      </p:pic>
      <p:pic>
        <p:nvPicPr>
          <p:cNvPr id="4" name="Picture 3"/>
          <p:cNvPicPr>
            <a:picLocks noChangeAspect="1"/>
          </p:cNvPicPr>
          <p:nvPr/>
        </p:nvPicPr>
        <p:blipFill>
          <a:blip r:embed="rId3"/>
          <a:stretch>
            <a:fillRect/>
          </a:stretch>
        </p:blipFill>
        <p:spPr>
          <a:xfrm>
            <a:off x="6400800" y="2362200"/>
            <a:ext cx="4114800" cy="4234940"/>
          </a:xfrm>
          <a:prstGeom prst="rect">
            <a:avLst/>
          </a:prstGeom>
        </p:spPr>
      </p:pic>
    </p:spTree>
    <p:extLst>
      <p:ext uri="{BB962C8B-B14F-4D97-AF65-F5344CB8AC3E}">
        <p14:creationId xmlns:p14="http://schemas.microsoft.com/office/powerpoint/2010/main" val="2817412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Encoder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assumption that at most a single input to the encoder is asserted at any time is significant in its operation.</a:t>
                </a:r>
              </a:p>
              <a:p>
                <a:pPr lvl="1"/>
                <a:r>
                  <a:rPr lang="en-US" dirty="0"/>
                  <a:t>Example: Both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3</m:t>
                        </m:r>
                      </m:sub>
                    </m:sSub>
                    <m:r>
                      <a:rPr lang="en-US" b="0" i="1" smtClean="0">
                        <a:latin typeface="Cambria Math"/>
                      </a:rPr>
                      <m:t> (11)</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5</m:t>
                        </m:r>
                      </m:sub>
                    </m:sSub>
                    <m:r>
                      <a:rPr lang="en-US" b="0" i="1" smtClean="0">
                        <a:latin typeface="Cambria Math"/>
                      </a:rPr>
                      <m:t> (101)</m:t>
                    </m:r>
                  </m:oMath>
                </a14:m>
                <a:r>
                  <a:rPr lang="en-US" dirty="0"/>
                  <a:t> are asserted.  What is the output?</a:t>
                </a:r>
              </a:p>
              <a:p>
                <a:pPr lvl="1"/>
                <a14:m>
                  <m:oMath xmlns:m="http://schemas.openxmlformats.org/officeDocument/2006/math">
                    <m:r>
                      <a:rPr lang="en-US" b="0" i="1" smtClean="0">
                        <a:latin typeface="Cambria Math"/>
                      </a:rPr>
                      <m:t>111 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7</m:t>
                            </m:r>
                          </m:sub>
                        </m:sSub>
                      </m:e>
                    </m:d>
                  </m:oMath>
                </a14:m>
                <a:endParaRPr lang="en-US" b="0" dirty="0"/>
              </a:p>
              <a:p>
                <a:r>
                  <a:rPr lang="en-US" dirty="0"/>
                  <a:t>Priority Encoder:</a:t>
                </a:r>
              </a:p>
              <a:p>
                <a:pPr lvl="1"/>
                <a:r>
                  <a:rPr lang="en-US" dirty="0"/>
                  <a:t>A priority scheme is assigned to the input lines so that whenever more than one input line is asserted at any time, the output is determined by the input line having the highest priority.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78" t="-1752" b="-2561"/>
                </a:stretch>
              </a:blipFill>
            </p:spPr>
            <p:txBody>
              <a:bodyPr/>
              <a:lstStyle/>
              <a:p>
                <a:r>
                  <a:rPr lang="en-IN">
                    <a:noFill/>
                  </a:rPr>
                  <a:t> </a:t>
                </a:r>
              </a:p>
            </p:txBody>
          </p:sp>
        </mc:Fallback>
      </mc:AlternateContent>
    </p:spTree>
    <p:extLst>
      <p:ext uri="{BB962C8B-B14F-4D97-AF65-F5344CB8AC3E}">
        <p14:creationId xmlns:p14="http://schemas.microsoft.com/office/powerpoint/2010/main" val="3856180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Encoder</a:t>
            </a: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4371473" y="-657726"/>
            <a:ext cx="3505200" cy="7563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TextBox 3"/>
              <p:cNvSpPr txBox="1"/>
              <p:nvPr/>
            </p:nvSpPr>
            <p:spPr>
              <a:xfrm>
                <a:off x="2514600" y="5105401"/>
                <a:ext cx="7239000" cy="1499641"/>
              </a:xfrm>
              <a:prstGeom prst="rect">
                <a:avLst/>
              </a:prstGeom>
              <a:noFill/>
            </p:spPr>
            <p:txBody>
              <a:bodyPr wrap="square" rtlCol="0">
                <a:spAutoFit/>
              </a:bodyPr>
              <a:lstStyle/>
              <a:p>
                <a:r>
                  <a:rPr lang="en-US" dirty="0"/>
                  <a:t>The output is determined by the asserted input having the highest index.</a:t>
                </a:r>
              </a:p>
              <a:p>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oMath>
                </a14:m>
                <a:r>
                  <a:rPr lang="en-US" dirty="0"/>
                  <a:t> has higher priority than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𝑗</m:t>
                        </m:r>
                      </m:sub>
                    </m:sSub>
                  </m:oMath>
                </a14:m>
                <a:r>
                  <a:rPr lang="en-US" dirty="0"/>
                  <a:t> if </a:t>
                </a:r>
                <a14:m>
                  <m:oMath xmlns:m="http://schemas.openxmlformats.org/officeDocument/2006/math">
                    <m:r>
                      <a:rPr lang="en-US" i="1">
                        <a:latin typeface="Cambria Math"/>
                      </a:rPr>
                      <m:t>𝑖</m:t>
                    </m:r>
                    <m:r>
                      <a:rPr lang="en-US" i="1">
                        <a:latin typeface="Cambria Math"/>
                      </a:rPr>
                      <m:t>&gt;</m:t>
                    </m:r>
                    <m:r>
                      <a:rPr lang="en-US" i="1">
                        <a:latin typeface="Cambria Math"/>
                      </a:rPr>
                      <m:t>𝑗</m:t>
                    </m:r>
                    <m:r>
                      <a:rPr lang="en-US" i="1">
                        <a:latin typeface="Cambria Math"/>
                      </a:rPr>
                      <m:t>.</m:t>
                    </m:r>
                  </m:oMath>
                </a14:m>
                <a:endParaRPr lang="en-US" dirty="0"/>
              </a:p>
              <a:p>
                <a:r>
                  <a:rPr lang="en-US" dirty="0"/>
                  <a:t>“Valid” indicates that at least one input line is asserted.</a:t>
                </a:r>
              </a:p>
              <a:p>
                <a:r>
                  <a:rPr lang="en-US" dirty="0"/>
                  <a:t>This distinguishes the situation that no input line is asserted from when the </a:t>
                </a:r>
                <a14:m>
                  <m:oMath xmlns:m="http://schemas.openxmlformats.org/officeDocument/2006/math">
                    <m:sSub>
                      <m:sSubPr>
                        <m:ctrlPr>
                          <a:rPr lang="en-US" i="1">
                            <a:latin typeface="Cambria Math" panose="02040503050406030204" pitchFamily="18" charset="0"/>
                          </a:rPr>
                        </m:ctrlPr>
                      </m:sSubPr>
                      <m:e>
                        <m:r>
                          <a:rPr lang="en-US" i="1">
                            <a:latin typeface="Cambria Math"/>
                          </a:rPr>
                          <m:t>𝑥</m:t>
                        </m:r>
                      </m:e>
                      <m:sub>
                        <m:r>
                          <a:rPr lang="en-US" i="1">
                            <a:latin typeface="Cambria Math"/>
                          </a:rPr>
                          <m:t>0</m:t>
                        </m:r>
                      </m:sub>
                    </m:sSub>
                  </m:oMath>
                </a14:m>
                <a:r>
                  <a:rPr lang="en-US" dirty="0"/>
                  <a:t> input line is asserted, since in both cases </a:t>
                </a:r>
                <a14:m>
                  <m:oMath xmlns:m="http://schemas.openxmlformats.org/officeDocument/2006/math">
                    <m:sSub>
                      <m:sSubPr>
                        <m:ctrlPr>
                          <a:rPr lang="en-US" i="1">
                            <a:latin typeface="Cambria Math" panose="02040503050406030204" pitchFamily="18" charset="0"/>
                          </a:rPr>
                        </m:ctrlPr>
                      </m:sSubPr>
                      <m:e>
                        <m:r>
                          <a:rPr lang="en-US" i="1">
                            <a:latin typeface="Cambria Math"/>
                          </a:rPr>
                          <m:t>𝑧</m:t>
                        </m:r>
                      </m:e>
                      <m:sub>
                        <m:r>
                          <a:rPr lang="en-US" i="1">
                            <a:latin typeface="Cambria Math"/>
                          </a:rPr>
                          <m:t>2</m:t>
                        </m:r>
                      </m:sub>
                    </m:sSub>
                    <m:sSub>
                      <m:sSubPr>
                        <m:ctrlPr>
                          <a:rPr lang="en-US" i="1">
                            <a:latin typeface="Cambria Math" panose="02040503050406030204" pitchFamily="18" charset="0"/>
                          </a:rPr>
                        </m:ctrlPr>
                      </m:sSubPr>
                      <m:e>
                        <m:r>
                          <a:rPr lang="en-US" i="1">
                            <a:latin typeface="Cambria Math"/>
                          </a:rPr>
                          <m:t>𝑧</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𝑧</m:t>
                        </m:r>
                      </m:e>
                      <m:sub>
                        <m:r>
                          <a:rPr lang="en-US" i="1">
                            <a:latin typeface="Cambria Math"/>
                          </a:rPr>
                          <m:t>0</m:t>
                        </m:r>
                      </m:sub>
                    </m:sSub>
                    <m:r>
                      <a:rPr lang="en-US">
                        <a:latin typeface="Cambria Math"/>
                      </a:rPr>
                      <m:t>=000.</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2514600" y="5105401"/>
                <a:ext cx="7239000" cy="1499641"/>
              </a:xfrm>
              <a:prstGeom prst="rect">
                <a:avLst/>
              </a:prstGeom>
              <a:blipFill>
                <a:blip r:embed="rId3"/>
                <a:stretch>
                  <a:fillRect l="-758" t="-2439" r="-590" b="-5285"/>
                </a:stretch>
              </a:blipFill>
            </p:spPr>
            <p:txBody>
              <a:bodyPr/>
              <a:lstStyle/>
              <a:p>
                <a:r>
                  <a:rPr lang="en-IN">
                    <a:noFill/>
                  </a:rPr>
                  <a:t> </a:t>
                </a:r>
              </a:p>
            </p:txBody>
          </p:sp>
        </mc:Fallback>
      </mc:AlternateContent>
    </p:spTree>
    <p:extLst>
      <p:ext uri="{BB962C8B-B14F-4D97-AF65-F5344CB8AC3E}">
        <p14:creationId xmlns:p14="http://schemas.microsoft.com/office/powerpoint/2010/main" val="78298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9D0039DF-A100-BFBC-370A-AD874BDE8F0D}"/>
              </a:ext>
            </a:extLst>
          </p:cNvPr>
          <p:cNvSpPr>
            <a:spLocks noChangeArrowheads="1"/>
          </p:cNvSpPr>
          <p:nvPr/>
        </p:nvSpPr>
        <p:spPr bwMode="auto">
          <a:xfrm>
            <a:off x="2514601" y="533401"/>
            <a:ext cx="7243763" cy="701675"/>
          </a:xfrm>
          <a:prstGeom prst="rect">
            <a:avLst/>
          </a:prstGeom>
        </p:spPr>
        <p:txBody>
          <a:bodyPr vert="horz" lIns="91440" tIns="45720" rIns="91440" bIns="45720" rtlCol="0" anchor="ctr">
            <a:normAutofit lnSpcReduction="10000"/>
          </a:bodyPr>
          <a:lstStyle/>
          <a:p>
            <a:pPr algn="ctr">
              <a:spcBef>
                <a:spcPct val="0"/>
              </a:spcBef>
            </a:pPr>
            <a:r>
              <a:rPr lang="en-US" sz="4400" dirty="0">
                <a:latin typeface="+mj-lt"/>
                <a:ea typeface="+mj-ea"/>
                <a:cs typeface="+mj-cs"/>
              </a:rPr>
              <a:t>ENCODERS AND DECODERS</a:t>
            </a:r>
          </a:p>
        </p:txBody>
      </p:sp>
      <p:graphicFrame>
        <p:nvGraphicFramePr>
          <p:cNvPr id="41987" name="Object 3">
            <a:extLst>
              <a:ext uri="{FF2B5EF4-FFF2-40B4-BE49-F238E27FC236}">
                <a16:creationId xmlns:a16="http://schemas.microsoft.com/office/drawing/2014/main" id="{EBCB5D23-BA45-2A12-17B0-E9B2E7E94799}"/>
              </a:ext>
            </a:extLst>
          </p:cNvPr>
          <p:cNvGraphicFramePr>
            <a:graphicFrameLocks noChangeAspect="1"/>
          </p:cNvGraphicFramePr>
          <p:nvPr/>
        </p:nvGraphicFramePr>
        <p:xfrm>
          <a:off x="2673350" y="1676400"/>
          <a:ext cx="2903538" cy="2425700"/>
        </p:xfrm>
        <a:graphic>
          <a:graphicData uri="http://schemas.openxmlformats.org/presentationml/2006/ole">
            <mc:AlternateContent xmlns:mc="http://schemas.openxmlformats.org/markup-compatibility/2006">
              <mc:Choice xmlns:v="urn:schemas-microsoft-com:vml" Requires="v">
                <p:oleObj name="VISIO" r:id="rId2" imgW="2522520" imgH="2122560" progId="Visio.Drawing.4">
                  <p:embed/>
                </p:oleObj>
              </mc:Choice>
              <mc:Fallback>
                <p:oleObj name="VISIO" r:id="rId2" imgW="2522520" imgH="2122560" progId="Visio.Drawing.4">
                  <p:embed/>
                  <p:pic>
                    <p:nvPicPr>
                      <p:cNvPr id="41987" name="Object 3">
                        <a:extLst>
                          <a:ext uri="{FF2B5EF4-FFF2-40B4-BE49-F238E27FC236}">
                            <a16:creationId xmlns:a16="http://schemas.microsoft.com/office/drawing/2014/main" id="{EBCB5D23-BA45-2A12-17B0-E9B2E7E94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3350" y="1676400"/>
                        <a:ext cx="2903538"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988" name="Object 4">
            <a:extLst>
              <a:ext uri="{FF2B5EF4-FFF2-40B4-BE49-F238E27FC236}">
                <a16:creationId xmlns:a16="http://schemas.microsoft.com/office/drawing/2014/main" id="{9C4F9886-7BCC-BF7E-8E3C-BAAB1AB29746}"/>
              </a:ext>
            </a:extLst>
          </p:cNvPr>
          <p:cNvGraphicFramePr>
            <a:graphicFrameLocks noChangeAspect="1"/>
          </p:cNvGraphicFramePr>
          <p:nvPr/>
        </p:nvGraphicFramePr>
        <p:xfrm>
          <a:off x="6621464" y="1676400"/>
          <a:ext cx="2903537" cy="2425700"/>
        </p:xfrm>
        <a:graphic>
          <a:graphicData uri="http://schemas.openxmlformats.org/presentationml/2006/ole">
            <mc:AlternateContent xmlns:mc="http://schemas.openxmlformats.org/markup-compatibility/2006">
              <mc:Choice xmlns:v="urn:schemas-microsoft-com:vml" Requires="v">
                <p:oleObj name="VISIO" r:id="rId4" imgW="2522520" imgH="2122560" progId="Visio.Drawing.4">
                  <p:embed/>
                </p:oleObj>
              </mc:Choice>
              <mc:Fallback>
                <p:oleObj name="VISIO" r:id="rId4" imgW="2522520" imgH="2122560" progId="Visio.Drawing.4">
                  <p:embed/>
                  <p:pic>
                    <p:nvPicPr>
                      <p:cNvPr id="41988" name="Object 4">
                        <a:extLst>
                          <a:ext uri="{FF2B5EF4-FFF2-40B4-BE49-F238E27FC236}">
                            <a16:creationId xmlns:a16="http://schemas.microsoft.com/office/drawing/2014/main" id="{9C4F9886-7BCC-BF7E-8E3C-BAAB1AB297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1464" y="1676400"/>
                        <a:ext cx="2903537"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0" name="Text Box 6">
            <a:extLst>
              <a:ext uri="{FF2B5EF4-FFF2-40B4-BE49-F238E27FC236}">
                <a16:creationId xmlns:a16="http://schemas.microsoft.com/office/drawing/2014/main" id="{98A57692-B4E3-90F5-ED6B-6175C187500D}"/>
              </a:ext>
            </a:extLst>
          </p:cNvPr>
          <p:cNvSpPr txBox="1">
            <a:spLocks noChangeArrowheads="1"/>
          </p:cNvSpPr>
          <p:nvPr/>
        </p:nvSpPr>
        <p:spPr bwMode="auto">
          <a:xfrm>
            <a:off x="2743200" y="4419600"/>
            <a:ext cx="2717800" cy="641350"/>
          </a:xfrm>
          <a:prstGeom prst="rect">
            <a:avLst/>
          </a:prstGeom>
          <a:solidFill>
            <a:srgbClr val="008000"/>
          </a:solidFill>
          <a:ln w="9525">
            <a:noFill/>
            <a:miter lim="800000"/>
            <a:headEnd/>
            <a:tailEnd/>
          </a:ln>
          <a:effectLst/>
        </p:spPr>
        <p:txBody>
          <a:bodyPr>
            <a:spAutoFit/>
          </a:bodyPr>
          <a:lstStyle/>
          <a:p>
            <a:pPr>
              <a:spcBef>
                <a:spcPct val="50000"/>
              </a:spcBef>
              <a:defRPr/>
            </a:pPr>
            <a:r>
              <a:rPr lang="en-US">
                <a:effectLst>
                  <a:outerShdw blurRad="38100" dist="38100" dir="2700000" algn="tl">
                    <a:srgbClr val="000000"/>
                  </a:outerShdw>
                </a:effectLst>
              </a:rPr>
              <a:t>ONLY ONE INPUT ACTIVATED AT A TIME</a:t>
            </a:r>
          </a:p>
        </p:txBody>
      </p:sp>
      <p:sp>
        <p:nvSpPr>
          <p:cNvPr id="41991" name="Rectangle 7">
            <a:extLst>
              <a:ext uri="{FF2B5EF4-FFF2-40B4-BE49-F238E27FC236}">
                <a16:creationId xmlns:a16="http://schemas.microsoft.com/office/drawing/2014/main" id="{E3372B8D-E949-81E7-4E68-E4C749BDD314}"/>
              </a:ext>
            </a:extLst>
          </p:cNvPr>
          <p:cNvSpPr>
            <a:spLocks noChangeArrowheads="1"/>
          </p:cNvSpPr>
          <p:nvPr/>
        </p:nvSpPr>
        <p:spPr bwMode="auto">
          <a:xfrm>
            <a:off x="2743200" y="5048250"/>
            <a:ext cx="2308004" cy="369332"/>
          </a:xfrm>
          <a:prstGeom prst="rect">
            <a:avLst/>
          </a:prstGeom>
          <a:solidFill>
            <a:srgbClr val="008000"/>
          </a:solidFill>
          <a:ln w="9525">
            <a:solidFill>
              <a:srgbClr val="008000"/>
            </a:solidFill>
            <a:miter lim="800000"/>
            <a:headEnd/>
            <a:tailEnd/>
          </a:ln>
          <a:effectLst/>
        </p:spPr>
        <p:txBody>
          <a:bodyPr wrap="none">
            <a:spAutoFit/>
          </a:bodyPr>
          <a:lstStyle/>
          <a:p>
            <a:pPr>
              <a:defRPr/>
            </a:pPr>
            <a:r>
              <a:rPr lang="en-US">
                <a:effectLst>
                  <a:outerShdw blurRad="38100" dist="38100" dir="2700000" algn="tl">
                    <a:srgbClr val="000000"/>
                  </a:outerShdw>
                </a:effectLst>
              </a:rPr>
              <a:t>BINARY CODE OUTPUT</a:t>
            </a:r>
          </a:p>
        </p:txBody>
      </p:sp>
      <p:sp>
        <p:nvSpPr>
          <p:cNvPr id="41992" name="Rectangle 8">
            <a:extLst>
              <a:ext uri="{FF2B5EF4-FFF2-40B4-BE49-F238E27FC236}">
                <a16:creationId xmlns:a16="http://schemas.microsoft.com/office/drawing/2014/main" id="{8F15419A-087A-07EA-431A-4C5E1AD6E0E6}"/>
              </a:ext>
            </a:extLst>
          </p:cNvPr>
          <p:cNvSpPr>
            <a:spLocks noChangeArrowheads="1"/>
          </p:cNvSpPr>
          <p:nvPr/>
        </p:nvSpPr>
        <p:spPr bwMode="auto">
          <a:xfrm>
            <a:off x="6858000" y="4419600"/>
            <a:ext cx="2730500" cy="641350"/>
          </a:xfrm>
          <a:prstGeom prst="rect">
            <a:avLst/>
          </a:prstGeom>
          <a:solidFill>
            <a:srgbClr val="008000"/>
          </a:solidFill>
          <a:ln w="9525">
            <a:noFill/>
            <a:miter lim="800000"/>
            <a:headEnd/>
            <a:tailEnd/>
          </a:ln>
          <a:effectLst/>
        </p:spPr>
        <p:txBody>
          <a:bodyPr>
            <a:spAutoFit/>
          </a:bodyPr>
          <a:lstStyle/>
          <a:p>
            <a:pPr>
              <a:defRPr/>
            </a:pPr>
            <a:r>
              <a:rPr lang="en-US">
                <a:effectLst>
                  <a:outerShdw blurRad="38100" dist="38100" dir="2700000" algn="tl">
                    <a:srgbClr val="000000"/>
                  </a:outerShdw>
                </a:effectLst>
              </a:rPr>
              <a:t>BINARY CODE INPUT</a:t>
            </a:r>
          </a:p>
          <a:p>
            <a:pPr>
              <a:defRPr/>
            </a:pPr>
            <a:endParaRPr lang="en-US">
              <a:effectLst>
                <a:outerShdw blurRad="38100" dist="38100" dir="2700000" algn="tl">
                  <a:srgbClr val="000000"/>
                </a:outerShdw>
              </a:effectLst>
            </a:endParaRPr>
          </a:p>
        </p:txBody>
      </p:sp>
      <p:sp>
        <p:nvSpPr>
          <p:cNvPr id="41993" name="Rectangle 9">
            <a:extLst>
              <a:ext uri="{FF2B5EF4-FFF2-40B4-BE49-F238E27FC236}">
                <a16:creationId xmlns:a16="http://schemas.microsoft.com/office/drawing/2014/main" id="{CB8A0E85-D698-9C37-7B71-F867BA1D5502}"/>
              </a:ext>
            </a:extLst>
          </p:cNvPr>
          <p:cNvSpPr>
            <a:spLocks noChangeArrowheads="1"/>
          </p:cNvSpPr>
          <p:nvPr/>
        </p:nvSpPr>
        <p:spPr bwMode="auto">
          <a:xfrm>
            <a:off x="6858000" y="4800600"/>
            <a:ext cx="2743200" cy="641350"/>
          </a:xfrm>
          <a:prstGeom prst="rect">
            <a:avLst/>
          </a:prstGeom>
          <a:solidFill>
            <a:srgbClr val="008000"/>
          </a:solidFill>
          <a:ln w="9525">
            <a:noFill/>
            <a:miter lim="800000"/>
            <a:headEnd/>
            <a:tailEnd/>
          </a:ln>
          <a:effectLst/>
        </p:spPr>
        <p:txBody>
          <a:bodyPr>
            <a:spAutoFit/>
          </a:bodyPr>
          <a:lstStyle/>
          <a:p>
            <a:pPr>
              <a:defRPr/>
            </a:pPr>
            <a:r>
              <a:rPr lang="en-US">
                <a:effectLst>
                  <a:outerShdw blurRad="38100" dist="38100" dir="2700000" algn="tl">
                    <a:srgbClr val="000000"/>
                  </a:outerShdw>
                </a:effectLst>
              </a:rPr>
              <a:t>ONLY ONE OUTPUT ACTIVATED AT A TIME</a:t>
            </a:r>
          </a:p>
        </p:txBody>
      </p:sp>
    </p:spTree>
    <p:extLst>
      <p:ext uri="{BB962C8B-B14F-4D97-AF65-F5344CB8AC3E}">
        <p14:creationId xmlns:p14="http://schemas.microsoft.com/office/powerpoint/2010/main" val="3228471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C039E4B-C006-BB8C-73DD-0BDC53D44123}"/>
              </a:ext>
            </a:extLst>
          </p:cNvPr>
          <p:cNvSpPr>
            <a:spLocks noGrp="1" noChangeArrowheads="1"/>
          </p:cNvSpPr>
          <p:nvPr>
            <p:ph type="title"/>
          </p:nvPr>
        </p:nvSpPr>
        <p:spPr>
          <a:xfrm>
            <a:off x="2743200" y="228600"/>
            <a:ext cx="6553200" cy="685800"/>
          </a:xfrm>
        </p:spPr>
        <p:txBody>
          <a:bodyPr vert="horz" lIns="91440" tIns="45720" rIns="91440" bIns="45720" rtlCol="0" anchor="ctr">
            <a:normAutofit fontScale="90000"/>
          </a:bodyPr>
          <a:lstStyle/>
          <a:p>
            <a:r>
              <a:rPr lang="en-US" altLang="en-US" dirty="0"/>
              <a:t>THE 8421 BCD CODE</a:t>
            </a:r>
          </a:p>
        </p:txBody>
      </p:sp>
      <p:sp>
        <p:nvSpPr>
          <p:cNvPr id="2051" name="Rectangle 3">
            <a:extLst>
              <a:ext uri="{FF2B5EF4-FFF2-40B4-BE49-F238E27FC236}">
                <a16:creationId xmlns:a16="http://schemas.microsoft.com/office/drawing/2014/main" id="{0508799E-BBE2-EA87-9BA5-12E8B6C88F87}"/>
              </a:ext>
            </a:extLst>
          </p:cNvPr>
          <p:cNvSpPr>
            <a:spLocks noGrp="1" noChangeArrowheads="1"/>
          </p:cNvSpPr>
          <p:nvPr>
            <p:ph type="body" idx="1"/>
          </p:nvPr>
        </p:nvSpPr>
        <p:spPr>
          <a:xfrm>
            <a:off x="1905000" y="1219200"/>
            <a:ext cx="8382000" cy="2362200"/>
          </a:xfrm>
        </p:spPr>
        <p:txBody>
          <a:bodyPr/>
          <a:lstStyle/>
          <a:p>
            <a:pPr>
              <a:buClr>
                <a:srgbClr val="CC0000"/>
              </a:buClr>
            </a:pPr>
            <a:r>
              <a:rPr lang="en-US" altLang="en-US" sz="2800" b="1">
                <a:solidFill>
                  <a:srgbClr val="0000CC"/>
                </a:solidFill>
              </a:rPr>
              <a:t>BCD stands for </a:t>
            </a:r>
            <a:r>
              <a:rPr lang="en-US" altLang="en-US" sz="2800" b="1" u="sng">
                <a:solidFill>
                  <a:srgbClr val="CC0000"/>
                </a:solidFill>
              </a:rPr>
              <a:t>B</a:t>
            </a:r>
            <a:r>
              <a:rPr lang="en-US" altLang="en-US" sz="2800" b="1">
                <a:solidFill>
                  <a:srgbClr val="0000CC"/>
                </a:solidFill>
              </a:rPr>
              <a:t>inary-</a:t>
            </a:r>
            <a:r>
              <a:rPr lang="en-US" altLang="en-US" sz="2800" b="1" u="sng">
                <a:solidFill>
                  <a:srgbClr val="CC0000"/>
                </a:solidFill>
              </a:rPr>
              <a:t>C</a:t>
            </a:r>
            <a:r>
              <a:rPr lang="en-US" altLang="en-US" sz="2800" b="1">
                <a:solidFill>
                  <a:srgbClr val="0000CC"/>
                </a:solidFill>
              </a:rPr>
              <a:t>oded </a:t>
            </a:r>
            <a:r>
              <a:rPr lang="en-US" altLang="en-US" sz="2800" b="1" u="sng">
                <a:solidFill>
                  <a:srgbClr val="CC0000"/>
                </a:solidFill>
              </a:rPr>
              <a:t>D</a:t>
            </a:r>
            <a:r>
              <a:rPr lang="en-US" altLang="en-US" sz="2800" b="1">
                <a:solidFill>
                  <a:srgbClr val="0000CC"/>
                </a:solidFill>
              </a:rPr>
              <a:t>ecimal.</a:t>
            </a:r>
            <a:br>
              <a:rPr lang="en-US" altLang="en-US" sz="2800" b="1">
                <a:solidFill>
                  <a:srgbClr val="0000CC"/>
                </a:solidFill>
              </a:rPr>
            </a:br>
            <a:endParaRPr lang="en-US" altLang="en-US" sz="2800" b="1">
              <a:solidFill>
                <a:srgbClr val="0000CC"/>
              </a:solidFill>
            </a:endParaRPr>
          </a:p>
          <a:p>
            <a:pPr>
              <a:spcBef>
                <a:spcPct val="0"/>
              </a:spcBef>
              <a:buClr>
                <a:srgbClr val="CC0000"/>
              </a:buClr>
            </a:pPr>
            <a:r>
              <a:rPr lang="en-US" altLang="en-US" sz="2800" b="1">
                <a:solidFill>
                  <a:srgbClr val="0000CC"/>
                </a:solidFill>
              </a:rPr>
              <a:t>A BCD number is a four-bit binary group that represents one of the ten decimal digits 0 through 9.  	</a:t>
            </a:r>
            <a:endParaRPr lang="en-US" altLang="en-US" sz="2800" b="1"/>
          </a:p>
        </p:txBody>
      </p:sp>
      <p:sp>
        <p:nvSpPr>
          <p:cNvPr id="2054" name="Rectangle 6">
            <a:extLst>
              <a:ext uri="{FF2B5EF4-FFF2-40B4-BE49-F238E27FC236}">
                <a16:creationId xmlns:a16="http://schemas.microsoft.com/office/drawing/2014/main" id="{CC38B01E-8D28-43CD-AD2F-7EF0228F7CE4}"/>
              </a:ext>
            </a:extLst>
          </p:cNvPr>
          <p:cNvSpPr>
            <a:spLocks noChangeArrowheads="1"/>
          </p:cNvSpPr>
          <p:nvPr/>
        </p:nvSpPr>
        <p:spPr bwMode="auto">
          <a:xfrm>
            <a:off x="1905000" y="3352800"/>
            <a:ext cx="1905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r>
              <a:rPr lang="en-US" altLang="en-US" sz="2800" b="1" i="1">
                <a:solidFill>
                  <a:srgbClr val="CC0000"/>
                </a:solidFill>
              </a:rPr>
              <a:t>Example:</a:t>
            </a:r>
            <a:r>
              <a:rPr lang="en-US" altLang="en-US" sz="2800" b="1">
                <a:solidFill>
                  <a:srgbClr val="0000CC"/>
                </a:solidFill>
              </a:rPr>
              <a:t>	</a:t>
            </a:r>
          </a:p>
        </p:txBody>
      </p:sp>
      <p:sp>
        <p:nvSpPr>
          <p:cNvPr id="2055" name="Text Box 7">
            <a:extLst>
              <a:ext uri="{FF2B5EF4-FFF2-40B4-BE49-F238E27FC236}">
                <a16:creationId xmlns:a16="http://schemas.microsoft.com/office/drawing/2014/main" id="{15A7C7CE-EF55-DAF7-07EB-A9BD7F321DF9}"/>
              </a:ext>
            </a:extLst>
          </p:cNvPr>
          <p:cNvSpPr txBox="1">
            <a:spLocks noChangeArrowheads="1"/>
          </p:cNvSpPr>
          <p:nvPr/>
        </p:nvSpPr>
        <p:spPr bwMode="auto">
          <a:xfrm>
            <a:off x="2057400" y="3927475"/>
            <a:ext cx="7804150" cy="579438"/>
          </a:xfrm>
          <a:prstGeom prst="rect">
            <a:avLst/>
          </a:prstGeom>
          <a:noFill/>
          <a:ln w="9525">
            <a:noFill/>
            <a:miter lim="800000"/>
            <a:headEnd/>
            <a:tailEnd/>
          </a:ln>
          <a:effectLst/>
        </p:spPr>
        <p:txBody>
          <a:bodyPr wrap="none">
            <a:spAutoFit/>
          </a:bodyPr>
          <a:lstStyle/>
          <a:p>
            <a:pPr>
              <a:spcBef>
                <a:spcPct val="20000"/>
              </a:spcBef>
              <a:buClr>
                <a:schemeClr val="folHlink"/>
              </a:buClr>
              <a:buSzPct val="75000"/>
              <a:buFont typeface="Monotype Sorts" pitchFamily="2" charset="2"/>
              <a:buNone/>
              <a:defRPr/>
            </a:pPr>
            <a:r>
              <a:rPr kumimoji="1" lang="en-US" sz="3200" b="1">
                <a:solidFill>
                  <a:srgbClr val="CC0000"/>
                </a:solidFill>
              </a:rPr>
              <a:t>Decimal number 4926</a:t>
            </a:r>
            <a:r>
              <a:rPr kumimoji="1" lang="en-US" sz="3200" b="1"/>
              <a:t>   	</a:t>
            </a:r>
            <a:r>
              <a:rPr kumimoji="1" lang="en-US" sz="3200" b="1">
                <a:solidFill>
                  <a:srgbClr val="008000"/>
                </a:solidFill>
              </a:rPr>
              <a:t>4       9       2        6</a:t>
            </a:r>
            <a:endParaRPr kumimoji="1" lang="en-US" sz="2800" b="1">
              <a:solidFill>
                <a:srgbClr val="008000"/>
              </a:solidFill>
              <a:effectLst>
                <a:outerShdw blurRad="38100" dist="38100" dir="2700000" algn="tl">
                  <a:srgbClr val="C0C0C0"/>
                </a:outerShdw>
              </a:effectLst>
            </a:endParaRPr>
          </a:p>
        </p:txBody>
      </p:sp>
      <p:sp>
        <p:nvSpPr>
          <p:cNvPr id="2056" name="Text Box 8">
            <a:extLst>
              <a:ext uri="{FF2B5EF4-FFF2-40B4-BE49-F238E27FC236}">
                <a16:creationId xmlns:a16="http://schemas.microsoft.com/office/drawing/2014/main" id="{8B94BDEB-A711-30AD-C628-422FB10831DA}"/>
              </a:ext>
            </a:extLst>
          </p:cNvPr>
          <p:cNvSpPr txBox="1">
            <a:spLocks noChangeArrowheads="1"/>
          </p:cNvSpPr>
          <p:nvPr/>
        </p:nvSpPr>
        <p:spPr bwMode="auto">
          <a:xfrm>
            <a:off x="2057400" y="5348289"/>
            <a:ext cx="8382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20000"/>
              </a:spcBef>
              <a:buClr>
                <a:schemeClr val="folHlink"/>
              </a:buClr>
              <a:buSzPct val="75000"/>
              <a:buFont typeface="Monotype Sorts" pitchFamily="2" charset="2"/>
              <a:buNone/>
            </a:pPr>
            <a:r>
              <a:rPr kumimoji="1" lang="en-US" altLang="en-US" sz="2800" b="1">
                <a:solidFill>
                  <a:srgbClr val="CC0000"/>
                </a:solidFill>
              </a:rPr>
              <a:t>8421 BCD coded number</a:t>
            </a:r>
            <a:r>
              <a:rPr kumimoji="1" lang="en-US" altLang="en-US" sz="3200" b="1"/>
              <a:t>   </a:t>
            </a:r>
            <a:r>
              <a:rPr kumimoji="1" lang="en-US" altLang="en-US" sz="3200" b="1">
                <a:solidFill>
                  <a:srgbClr val="008000"/>
                </a:solidFill>
              </a:rPr>
              <a:t>0100  1001</a:t>
            </a:r>
            <a:r>
              <a:rPr kumimoji="1" lang="en-US" altLang="en-US" sz="3200" b="1"/>
              <a:t>  </a:t>
            </a:r>
            <a:r>
              <a:rPr kumimoji="1" lang="en-US" altLang="en-US" sz="3200" b="1">
                <a:solidFill>
                  <a:srgbClr val="008000"/>
                </a:solidFill>
              </a:rPr>
              <a:t>0010  0110</a:t>
            </a:r>
            <a:r>
              <a:rPr kumimoji="1" lang="en-US" altLang="en-US" sz="2800" b="1">
                <a:solidFill>
                  <a:srgbClr val="008000"/>
                </a:solidFill>
              </a:rPr>
              <a:t>   </a:t>
            </a:r>
          </a:p>
        </p:txBody>
      </p:sp>
      <p:sp>
        <p:nvSpPr>
          <p:cNvPr id="2057" name="Line 9">
            <a:extLst>
              <a:ext uri="{FF2B5EF4-FFF2-40B4-BE49-F238E27FC236}">
                <a16:creationId xmlns:a16="http://schemas.microsoft.com/office/drawing/2014/main" id="{59FA0241-62ED-6938-B520-EC0CD6400138}"/>
              </a:ext>
            </a:extLst>
          </p:cNvPr>
          <p:cNvSpPr>
            <a:spLocks noChangeShapeType="1"/>
          </p:cNvSpPr>
          <p:nvPr/>
        </p:nvSpPr>
        <p:spPr bwMode="auto">
          <a:xfrm>
            <a:off x="6819900" y="4648200"/>
            <a:ext cx="0" cy="533400"/>
          </a:xfrm>
          <a:prstGeom prst="line">
            <a:avLst/>
          </a:prstGeom>
          <a:noFill/>
          <a:ln w="9525">
            <a:solidFill>
              <a:srgbClr val="0000CC"/>
            </a:solidFill>
            <a:round/>
            <a:headEnd/>
            <a:tailEnd type="triangle" w="med" len="med"/>
          </a:ln>
          <a:effectLst/>
        </p:spPr>
        <p:txBody>
          <a:bodyPr wrap="none" anchor="ctr"/>
          <a:lstStyle/>
          <a:p>
            <a:pPr>
              <a:defRPr/>
            </a:pPr>
            <a:endParaRPr lang="en-US"/>
          </a:p>
        </p:txBody>
      </p:sp>
      <p:sp>
        <p:nvSpPr>
          <p:cNvPr id="2058" name="Line 10">
            <a:extLst>
              <a:ext uri="{FF2B5EF4-FFF2-40B4-BE49-F238E27FC236}">
                <a16:creationId xmlns:a16="http://schemas.microsoft.com/office/drawing/2014/main" id="{F452BCCE-2315-8B85-5603-D469FCC4884A}"/>
              </a:ext>
            </a:extLst>
          </p:cNvPr>
          <p:cNvSpPr>
            <a:spLocks noChangeShapeType="1"/>
          </p:cNvSpPr>
          <p:nvPr/>
        </p:nvSpPr>
        <p:spPr bwMode="auto">
          <a:xfrm>
            <a:off x="7677150" y="4648200"/>
            <a:ext cx="0" cy="533400"/>
          </a:xfrm>
          <a:prstGeom prst="line">
            <a:avLst/>
          </a:prstGeom>
          <a:noFill/>
          <a:ln w="9525">
            <a:solidFill>
              <a:srgbClr val="0000CC"/>
            </a:solidFill>
            <a:round/>
            <a:headEnd/>
            <a:tailEnd type="triangle" w="med" len="med"/>
          </a:ln>
          <a:effectLst/>
        </p:spPr>
        <p:txBody>
          <a:bodyPr wrap="none" anchor="ctr"/>
          <a:lstStyle/>
          <a:p>
            <a:pPr>
              <a:defRPr/>
            </a:pPr>
            <a:endParaRPr lang="en-US"/>
          </a:p>
        </p:txBody>
      </p:sp>
      <p:sp>
        <p:nvSpPr>
          <p:cNvPr id="2059" name="Line 11">
            <a:extLst>
              <a:ext uri="{FF2B5EF4-FFF2-40B4-BE49-F238E27FC236}">
                <a16:creationId xmlns:a16="http://schemas.microsoft.com/office/drawing/2014/main" id="{53891BD2-FFE6-4803-2B43-0F052D9EEE7D}"/>
              </a:ext>
            </a:extLst>
          </p:cNvPr>
          <p:cNvSpPr>
            <a:spLocks noChangeShapeType="1"/>
          </p:cNvSpPr>
          <p:nvPr/>
        </p:nvSpPr>
        <p:spPr bwMode="auto">
          <a:xfrm>
            <a:off x="8667750" y="4648200"/>
            <a:ext cx="0" cy="533400"/>
          </a:xfrm>
          <a:prstGeom prst="line">
            <a:avLst/>
          </a:prstGeom>
          <a:noFill/>
          <a:ln w="9525">
            <a:solidFill>
              <a:srgbClr val="0000CC"/>
            </a:solidFill>
            <a:round/>
            <a:headEnd/>
            <a:tailEnd type="triangle" w="med" len="med"/>
          </a:ln>
          <a:effectLst/>
        </p:spPr>
        <p:txBody>
          <a:bodyPr wrap="none" anchor="ctr"/>
          <a:lstStyle/>
          <a:p>
            <a:pPr>
              <a:defRPr/>
            </a:pPr>
            <a:endParaRPr lang="en-US"/>
          </a:p>
        </p:txBody>
      </p:sp>
      <p:sp>
        <p:nvSpPr>
          <p:cNvPr id="2060" name="Line 12">
            <a:extLst>
              <a:ext uri="{FF2B5EF4-FFF2-40B4-BE49-F238E27FC236}">
                <a16:creationId xmlns:a16="http://schemas.microsoft.com/office/drawing/2014/main" id="{DC3A0336-9920-EEB8-B7C5-C5E546F77CBD}"/>
              </a:ext>
            </a:extLst>
          </p:cNvPr>
          <p:cNvSpPr>
            <a:spLocks noChangeShapeType="1"/>
          </p:cNvSpPr>
          <p:nvPr/>
        </p:nvSpPr>
        <p:spPr bwMode="auto">
          <a:xfrm>
            <a:off x="9677400" y="4648200"/>
            <a:ext cx="0" cy="533400"/>
          </a:xfrm>
          <a:prstGeom prst="line">
            <a:avLst/>
          </a:prstGeom>
          <a:noFill/>
          <a:ln w="9525">
            <a:solidFill>
              <a:srgbClr val="0000CC"/>
            </a:solidFill>
            <a:round/>
            <a:headEnd/>
            <a:tailEnd type="triangle" w="med" len="med"/>
          </a:ln>
          <a:effectLst/>
        </p:spPr>
        <p:txBody>
          <a:bodyPr wrap="none" anchor="ctr"/>
          <a:lstStyle/>
          <a:p>
            <a:pPr>
              <a:defRPr/>
            </a:pPr>
            <a:endParaRPr lang="en-US"/>
          </a:p>
        </p:txBody>
      </p:sp>
      <p:grpSp>
        <p:nvGrpSpPr>
          <p:cNvPr id="2" name="Group 17">
            <a:extLst>
              <a:ext uri="{FF2B5EF4-FFF2-40B4-BE49-F238E27FC236}">
                <a16:creationId xmlns:a16="http://schemas.microsoft.com/office/drawing/2014/main" id="{5E92A911-D853-983B-AEAE-DB2A4E4F7722}"/>
              </a:ext>
            </a:extLst>
          </p:cNvPr>
          <p:cNvGrpSpPr>
            <a:grpSpLocks/>
          </p:cNvGrpSpPr>
          <p:nvPr/>
        </p:nvGrpSpPr>
        <p:grpSpPr bwMode="auto">
          <a:xfrm>
            <a:off x="6210300" y="5353050"/>
            <a:ext cx="4057650" cy="609600"/>
            <a:chOff x="2916" y="3216"/>
            <a:chExt cx="2556" cy="384"/>
          </a:xfrm>
        </p:grpSpPr>
        <p:sp>
          <p:nvSpPr>
            <p:cNvPr id="2061" name="Line 13">
              <a:extLst>
                <a:ext uri="{FF2B5EF4-FFF2-40B4-BE49-F238E27FC236}">
                  <a16:creationId xmlns:a16="http://schemas.microsoft.com/office/drawing/2014/main" id="{C403C5E7-0D63-C02C-ED74-7B45BF9175A1}"/>
                </a:ext>
              </a:extLst>
            </p:cNvPr>
            <p:cNvSpPr>
              <a:spLocks noChangeShapeType="1"/>
            </p:cNvSpPr>
            <p:nvPr/>
          </p:nvSpPr>
          <p:spPr bwMode="auto">
            <a:xfrm>
              <a:off x="2928" y="3216"/>
              <a:ext cx="2544" cy="0"/>
            </a:xfrm>
            <a:prstGeom prst="line">
              <a:avLst/>
            </a:prstGeom>
            <a:noFill/>
            <a:ln w="38100">
              <a:solidFill>
                <a:srgbClr val="CC0000"/>
              </a:solidFill>
              <a:round/>
              <a:headEnd/>
              <a:tailEnd/>
            </a:ln>
            <a:effectLst/>
          </p:spPr>
          <p:txBody>
            <a:bodyPr wrap="none" anchor="ctr"/>
            <a:lstStyle/>
            <a:p>
              <a:pPr>
                <a:defRPr/>
              </a:pPr>
              <a:endParaRPr lang="en-US"/>
            </a:p>
          </p:txBody>
        </p:sp>
        <p:sp>
          <p:nvSpPr>
            <p:cNvPr id="2062" name="Line 14">
              <a:extLst>
                <a:ext uri="{FF2B5EF4-FFF2-40B4-BE49-F238E27FC236}">
                  <a16:creationId xmlns:a16="http://schemas.microsoft.com/office/drawing/2014/main" id="{4ED45F90-A1D3-F0DB-85DA-7FB328555E69}"/>
                </a:ext>
              </a:extLst>
            </p:cNvPr>
            <p:cNvSpPr>
              <a:spLocks noChangeShapeType="1"/>
            </p:cNvSpPr>
            <p:nvPr/>
          </p:nvSpPr>
          <p:spPr bwMode="auto">
            <a:xfrm>
              <a:off x="2928" y="3600"/>
              <a:ext cx="2544" cy="0"/>
            </a:xfrm>
            <a:prstGeom prst="line">
              <a:avLst/>
            </a:prstGeom>
            <a:noFill/>
            <a:ln w="38100">
              <a:solidFill>
                <a:srgbClr val="CC0000"/>
              </a:solidFill>
              <a:round/>
              <a:headEnd/>
              <a:tailEnd/>
            </a:ln>
            <a:effectLst/>
          </p:spPr>
          <p:txBody>
            <a:bodyPr wrap="none" anchor="ctr"/>
            <a:lstStyle/>
            <a:p>
              <a:pPr>
                <a:defRPr/>
              </a:pPr>
              <a:endParaRPr lang="en-US"/>
            </a:p>
          </p:txBody>
        </p:sp>
        <p:sp>
          <p:nvSpPr>
            <p:cNvPr id="2063" name="Line 15">
              <a:extLst>
                <a:ext uri="{FF2B5EF4-FFF2-40B4-BE49-F238E27FC236}">
                  <a16:creationId xmlns:a16="http://schemas.microsoft.com/office/drawing/2014/main" id="{ED433C64-D04E-261A-9F8C-F0CBF7342C19}"/>
                </a:ext>
              </a:extLst>
            </p:cNvPr>
            <p:cNvSpPr>
              <a:spLocks noChangeShapeType="1"/>
            </p:cNvSpPr>
            <p:nvPr/>
          </p:nvSpPr>
          <p:spPr bwMode="auto">
            <a:xfrm>
              <a:off x="2916" y="3216"/>
              <a:ext cx="0" cy="384"/>
            </a:xfrm>
            <a:prstGeom prst="line">
              <a:avLst/>
            </a:prstGeom>
            <a:noFill/>
            <a:ln w="38100">
              <a:solidFill>
                <a:srgbClr val="CC0000"/>
              </a:solidFill>
              <a:round/>
              <a:headEnd/>
              <a:tailEnd/>
            </a:ln>
            <a:effectLst/>
          </p:spPr>
          <p:txBody>
            <a:bodyPr wrap="none" anchor="ctr"/>
            <a:lstStyle/>
            <a:p>
              <a:pPr>
                <a:defRPr/>
              </a:pPr>
              <a:endParaRPr lang="en-US"/>
            </a:p>
          </p:txBody>
        </p:sp>
        <p:sp>
          <p:nvSpPr>
            <p:cNvPr id="2064" name="Line 16">
              <a:extLst>
                <a:ext uri="{FF2B5EF4-FFF2-40B4-BE49-F238E27FC236}">
                  <a16:creationId xmlns:a16="http://schemas.microsoft.com/office/drawing/2014/main" id="{CE015B94-82C8-A39C-5570-BB77870AF77B}"/>
                </a:ext>
              </a:extLst>
            </p:cNvPr>
            <p:cNvSpPr>
              <a:spLocks noChangeShapeType="1"/>
            </p:cNvSpPr>
            <p:nvPr/>
          </p:nvSpPr>
          <p:spPr bwMode="auto">
            <a:xfrm>
              <a:off x="5460" y="3216"/>
              <a:ext cx="0" cy="384"/>
            </a:xfrm>
            <a:prstGeom prst="line">
              <a:avLst/>
            </a:prstGeom>
            <a:noFill/>
            <a:ln w="38100">
              <a:solidFill>
                <a:srgbClr val="CC0000"/>
              </a:solidFill>
              <a:round/>
              <a:headEnd/>
              <a:tailEnd/>
            </a:ln>
            <a:effectLst/>
          </p:spPr>
          <p:txBody>
            <a:bodyPr wrap="none" anchor="ctr"/>
            <a:lstStyle/>
            <a:p>
              <a:pPr>
                <a:defRPr/>
              </a:pPr>
              <a:endParaRPr lang="en-US"/>
            </a:p>
          </p:txBody>
        </p:sp>
      </p:grpSp>
    </p:spTree>
    <p:extLst>
      <p:ext uri="{BB962C8B-B14F-4D97-AF65-F5344CB8AC3E}">
        <p14:creationId xmlns:p14="http://schemas.microsoft.com/office/powerpoint/2010/main" val="3517221959"/>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grpId="0" nodeType="afterEffect">
                                  <p:stCondLst>
                                    <p:cond delay="1000"/>
                                  </p:stCondLst>
                                  <p:childTnLst>
                                    <p:set>
                                      <p:cBhvr>
                                        <p:cTn id="6" dur="1" fill="hold">
                                          <p:stCondLst>
                                            <p:cond delay="0"/>
                                          </p:stCondLst>
                                        </p:cTn>
                                        <p:tgtEl>
                                          <p:spTgt spid="2051">
                                            <p:txEl>
                                              <p:pRg st="0" end="0"/>
                                            </p:txEl>
                                          </p:spTgt>
                                        </p:tgtEl>
                                        <p:attrNameLst>
                                          <p:attrName>style.visibility</p:attrName>
                                        </p:attrNameLst>
                                      </p:cBhvr>
                                      <p:to>
                                        <p:strVal val="visible"/>
                                      </p:to>
                                    </p:set>
                                    <p:animEffect transition="in" filter="slide(fromRight)">
                                      <p:cBhvr>
                                        <p:cTn id="7" dur="500"/>
                                        <p:tgtEl>
                                          <p:spTgt spid="2051">
                                            <p:txEl>
                                              <p:pRg st="0" end="0"/>
                                            </p:txEl>
                                          </p:spTgt>
                                        </p:tgtEl>
                                      </p:cBhvr>
                                    </p:animEffect>
                                  </p:childTnLst>
                                </p:cTn>
                              </p:par>
                            </p:childTnLst>
                          </p:cTn>
                        </p:par>
                        <p:par>
                          <p:cTn id="8" fill="hold" nodeType="afterGroup">
                            <p:stCondLst>
                              <p:cond delay="1500"/>
                            </p:stCondLst>
                            <p:childTnLst>
                              <p:par>
                                <p:cTn id="9" presetID="12" presetClass="entr" presetSubtype="2" fill="hold" grpId="0" nodeType="afterEffect">
                                  <p:stCondLst>
                                    <p:cond delay="1000"/>
                                  </p:stCondLst>
                                  <p:childTnLst>
                                    <p:set>
                                      <p:cBhvr>
                                        <p:cTn id="10" dur="1" fill="hold">
                                          <p:stCondLst>
                                            <p:cond delay="0"/>
                                          </p:stCondLst>
                                        </p:cTn>
                                        <p:tgtEl>
                                          <p:spTgt spid="2051">
                                            <p:txEl>
                                              <p:pRg st="1" end="1"/>
                                            </p:txEl>
                                          </p:spTgt>
                                        </p:tgtEl>
                                        <p:attrNameLst>
                                          <p:attrName>style.visibility</p:attrName>
                                        </p:attrNameLst>
                                      </p:cBhvr>
                                      <p:to>
                                        <p:strVal val="visible"/>
                                      </p:to>
                                    </p:set>
                                    <p:animEffect transition="in" filter="slide(fromRight)">
                                      <p:cBhvr>
                                        <p:cTn id="11" dur="500"/>
                                        <p:tgtEl>
                                          <p:spTgt spid="2051">
                                            <p:txEl>
                                              <p:pRg st="1" end="1"/>
                                            </p:txEl>
                                          </p:spTgt>
                                        </p:tgtEl>
                                      </p:cBhvr>
                                    </p:animEffect>
                                  </p:childTnLst>
                                </p:cTn>
                              </p:par>
                            </p:childTnLst>
                          </p:cTn>
                        </p:par>
                        <p:par>
                          <p:cTn id="12" fill="hold" nodeType="afterGroup">
                            <p:stCondLst>
                              <p:cond delay="3000"/>
                            </p:stCondLst>
                            <p:childTnLst>
                              <p:par>
                                <p:cTn id="13" presetID="12" presetClass="entr" presetSubtype="2" fill="hold" grpId="0" nodeType="afterEffect">
                                  <p:stCondLst>
                                    <p:cond delay="1000"/>
                                  </p:stCondLst>
                                  <p:childTnLst>
                                    <p:set>
                                      <p:cBhvr>
                                        <p:cTn id="14" dur="1" fill="hold">
                                          <p:stCondLst>
                                            <p:cond delay="0"/>
                                          </p:stCondLst>
                                        </p:cTn>
                                        <p:tgtEl>
                                          <p:spTgt spid="2054">
                                            <p:txEl>
                                              <p:pRg st="0" end="0"/>
                                            </p:txEl>
                                          </p:spTgt>
                                        </p:tgtEl>
                                        <p:attrNameLst>
                                          <p:attrName>style.visibility</p:attrName>
                                        </p:attrNameLst>
                                      </p:cBhvr>
                                      <p:to>
                                        <p:strVal val="visible"/>
                                      </p:to>
                                    </p:set>
                                    <p:animEffect transition="in" filter="slide(fromRight)">
                                      <p:cBhvr>
                                        <p:cTn id="15" dur="500"/>
                                        <p:tgtEl>
                                          <p:spTgt spid="2054">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2" fill="hold" grpId="0" nodeType="clickEffect">
                                  <p:stCondLst>
                                    <p:cond delay="0"/>
                                  </p:stCondLst>
                                  <p:iterate type="wd">
                                    <p:tmPct val="100000"/>
                                  </p:iterate>
                                  <p:childTnLst>
                                    <p:set>
                                      <p:cBhvr>
                                        <p:cTn id="19" dur="1" fill="hold">
                                          <p:stCondLst>
                                            <p:cond delay="0"/>
                                          </p:stCondLst>
                                        </p:cTn>
                                        <p:tgtEl>
                                          <p:spTgt spid="2055">
                                            <p:txEl>
                                              <p:pRg st="0" end="0"/>
                                            </p:txEl>
                                          </p:spTgt>
                                        </p:tgtEl>
                                        <p:attrNameLst>
                                          <p:attrName>style.visibility</p:attrName>
                                        </p:attrNameLst>
                                      </p:cBhvr>
                                      <p:to>
                                        <p:strVal val="visible"/>
                                      </p:to>
                                    </p:set>
                                    <p:animEffect transition="in" filter="slide(fromRight)">
                                      <p:cBhvr>
                                        <p:cTn id="20" dur="300"/>
                                        <p:tgtEl>
                                          <p:spTgt spid="2055">
                                            <p:txEl>
                                              <p:pRg st="0" end="0"/>
                                            </p:txEl>
                                          </p:spTgt>
                                        </p:tgtEl>
                                      </p:cBhvr>
                                    </p:animEffect>
                                  </p:childTnLst>
                                </p:cTn>
                              </p:par>
                            </p:childTnLst>
                          </p:cTn>
                        </p:par>
                        <p:par>
                          <p:cTn id="21" fill="hold" nodeType="afterGroup">
                            <p:stCondLst>
                              <p:cond delay="2100"/>
                            </p:stCondLst>
                            <p:childTnLst>
                              <p:par>
                                <p:cTn id="22" presetID="15" presetClass="entr" presetSubtype="0" fill="hold" nodeType="afterEffect">
                                  <p:stCondLst>
                                    <p:cond delay="0"/>
                                  </p:stCondLst>
                                  <p:childTnLst>
                                    <p:set>
                                      <p:cBhvr>
                                        <p:cTn id="23" dur="1" fill="hold">
                                          <p:stCondLst>
                                            <p:cond delay="0"/>
                                          </p:stCondLst>
                                        </p:cTn>
                                        <p:tgtEl>
                                          <p:spTgt spid="2057"/>
                                        </p:tgtEl>
                                        <p:attrNameLst>
                                          <p:attrName>style.visibility</p:attrName>
                                        </p:attrNameLst>
                                      </p:cBhvr>
                                      <p:to>
                                        <p:strVal val="visible"/>
                                      </p:to>
                                    </p:set>
                                    <p:anim calcmode="lin" valueType="num">
                                      <p:cBhvr>
                                        <p:cTn id="24" dur="1000" fill="hold"/>
                                        <p:tgtEl>
                                          <p:spTgt spid="2057"/>
                                        </p:tgtEl>
                                        <p:attrNameLst>
                                          <p:attrName>ppt_w</p:attrName>
                                        </p:attrNameLst>
                                      </p:cBhvr>
                                      <p:tavLst>
                                        <p:tav tm="0">
                                          <p:val>
                                            <p:fltVal val="0"/>
                                          </p:val>
                                        </p:tav>
                                        <p:tav tm="100000">
                                          <p:val>
                                            <p:strVal val="#ppt_w"/>
                                          </p:val>
                                        </p:tav>
                                      </p:tavLst>
                                    </p:anim>
                                    <p:anim calcmode="lin" valueType="num">
                                      <p:cBhvr>
                                        <p:cTn id="25" dur="1000" fill="hold"/>
                                        <p:tgtEl>
                                          <p:spTgt spid="2057"/>
                                        </p:tgtEl>
                                        <p:attrNameLst>
                                          <p:attrName>ppt_h</p:attrName>
                                        </p:attrNameLst>
                                      </p:cBhvr>
                                      <p:tavLst>
                                        <p:tav tm="0">
                                          <p:val>
                                            <p:fltVal val="0"/>
                                          </p:val>
                                        </p:tav>
                                        <p:tav tm="100000">
                                          <p:val>
                                            <p:strVal val="#ppt_h"/>
                                          </p:val>
                                        </p:tav>
                                      </p:tavLst>
                                    </p:anim>
                                    <p:anim calcmode="lin" valueType="num">
                                      <p:cBhvr>
                                        <p:cTn id="26" dur="1000" fill="hold"/>
                                        <p:tgtEl>
                                          <p:spTgt spid="2057"/>
                                        </p:tgtEl>
                                        <p:attrNameLst>
                                          <p:attrName>ppt_x</p:attrName>
                                        </p:attrNameLst>
                                      </p:cBhvr>
                                      <p:tavLst>
                                        <p:tav tm="0" fmla="#ppt_x+(cos(-2*pi*(1-$))*-#ppt_x-sin(-2*pi*(1-$))*(1-#ppt_y))*(1-$)">
                                          <p:val>
                                            <p:fltVal val="0"/>
                                          </p:val>
                                        </p:tav>
                                        <p:tav tm="100000">
                                          <p:val>
                                            <p:fltVal val="1"/>
                                          </p:val>
                                        </p:tav>
                                      </p:tavLst>
                                    </p:anim>
                                    <p:anim calcmode="lin" valueType="num">
                                      <p:cBhvr>
                                        <p:cTn id="27" dur="1000" fill="hold"/>
                                        <p:tgtEl>
                                          <p:spTgt spid="2057"/>
                                        </p:tgtEl>
                                        <p:attrNameLst>
                                          <p:attrName>ppt_y</p:attrName>
                                        </p:attrNameLst>
                                      </p:cBhvr>
                                      <p:tavLst>
                                        <p:tav tm="0" fmla="#ppt_y+(sin(-2*pi*(1-$))*-#ppt_x+cos(-2*pi*(1-$))*(1-#ppt_y))*(1-$)">
                                          <p:val>
                                            <p:fltVal val="0"/>
                                          </p:val>
                                        </p:tav>
                                        <p:tav tm="100000">
                                          <p:val>
                                            <p:fltVal val="1"/>
                                          </p:val>
                                        </p:tav>
                                      </p:tavLst>
                                    </p:anim>
                                  </p:childTnLst>
                                </p:cTn>
                              </p:par>
                            </p:childTnLst>
                          </p:cTn>
                        </p:par>
                        <p:par>
                          <p:cTn id="28" fill="hold" nodeType="afterGroup">
                            <p:stCondLst>
                              <p:cond delay="3100"/>
                            </p:stCondLst>
                            <p:childTnLst>
                              <p:par>
                                <p:cTn id="29" presetID="15" presetClass="entr" presetSubtype="0" fill="hold" nodeType="afterEffect">
                                  <p:stCondLst>
                                    <p:cond delay="0"/>
                                  </p:stCondLst>
                                  <p:childTnLst>
                                    <p:set>
                                      <p:cBhvr>
                                        <p:cTn id="30" dur="1" fill="hold">
                                          <p:stCondLst>
                                            <p:cond delay="0"/>
                                          </p:stCondLst>
                                        </p:cTn>
                                        <p:tgtEl>
                                          <p:spTgt spid="2058"/>
                                        </p:tgtEl>
                                        <p:attrNameLst>
                                          <p:attrName>style.visibility</p:attrName>
                                        </p:attrNameLst>
                                      </p:cBhvr>
                                      <p:to>
                                        <p:strVal val="visible"/>
                                      </p:to>
                                    </p:set>
                                    <p:anim calcmode="lin" valueType="num">
                                      <p:cBhvr>
                                        <p:cTn id="31" dur="1000" fill="hold"/>
                                        <p:tgtEl>
                                          <p:spTgt spid="2058"/>
                                        </p:tgtEl>
                                        <p:attrNameLst>
                                          <p:attrName>ppt_w</p:attrName>
                                        </p:attrNameLst>
                                      </p:cBhvr>
                                      <p:tavLst>
                                        <p:tav tm="0">
                                          <p:val>
                                            <p:fltVal val="0"/>
                                          </p:val>
                                        </p:tav>
                                        <p:tav tm="100000">
                                          <p:val>
                                            <p:strVal val="#ppt_w"/>
                                          </p:val>
                                        </p:tav>
                                      </p:tavLst>
                                    </p:anim>
                                    <p:anim calcmode="lin" valueType="num">
                                      <p:cBhvr>
                                        <p:cTn id="32" dur="1000" fill="hold"/>
                                        <p:tgtEl>
                                          <p:spTgt spid="2058"/>
                                        </p:tgtEl>
                                        <p:attrNameLst>
                                          <p:attrName>ppt_h</p:attrName>
                                        </p:attrNameLst>
                                      </p:cBhvr>
                                      <p:tavLst>
                                        <p:tav tm="0">
                                          <p:val>
                                            <p:fltVal val="0"/>
                                          </p:val>
                                        </p:tav>
                                        <p:tav tm="100000">
                                          <p:val>
                                            <p:strVal val="#ppt_h"/>
                                          </p:val>
                                        </p:tav>
                                      </p:tavLst>
                                    </p:anim>
                                    <p:anim calcmode="lin" valueType="num">
                                      <p:cBhvr>
                                        <p:cTn id="33" dur="1000" fill="hold"/>
                                        <p:tgtEl>
                                          <p:spTgt spid="205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058"/>
                                        </p:tgtEl>
                                        <p:attrNameLst>
                                          <p:attrName>ppt_y</p:attrName>
                                        </p:attrNameLst>
                                      </p:cBhvr>
                                      <p:tavLst>
                                        <p:tav tm="0" fmla="#ppt_y+(sin(-2*pi*(1-$))*-#ppt_x+cos(-2*pi*(1-$))*(1-#ppt_y))*(1-$)">
                                          <p:val>
                                            <p:fltVal val="0"/>
                                          </p:val>
                                        </p:tav>
                                        <p:tav tm="100000">
                                          <p:val>
                                            <p:fltVal val="1"/>
                                          </p:val>
                                        </p:tav>
                                      </p:tavLst>
                                    </p:anim>
                                  </p:childTnLst>
                                </p:cTn>
                              </p:par>
                            </p:childTnLst>
                          </p:cTn>
                        </p:par>
                        <p:par>
                          <p:cTn id="35" fill="hold" nodeType="afterGroup">
                            <p:stCondLst>
                              <p:cond delay="4100"/>
                            </p:stCondLst>
                            <p:childTnLst>
                              <p:par>
                                <p:cTn id="36" presetID="15" presetClass="entr" presetSubtype="0" fill="hold" nodeType="afterEffect">
                                  <p:stCondLst>
                                    <p:cond delay="0"/>
                                  </p:stCondLst>
                                  <p:childTnLst>
                                    <p:set>
                                      <p:cBhvr>
                                        <p:cTn id="37" dur="1" fill="hold">
                                          <p:stCondLst>
                                            <p:cond delay="0"/>
                                          </p:stCondLst>
                                        </p:cTn>
                                        <p:tgtEl>
                                          <p:spTgt spid="2059"/>
                                        </p:tgtEl>
                                        <p:attrNameLst>
                                          <p:attrName>style.visibility</p:attrName>
                                        </p:attrNameLst>
                                      </p:cBhvr>
                                      <p:to>
                                        <p:strVal val="visible"/>
                                      </p:to>
                                    </p:set>
                                    <p:anim calcmode="lin" valueType="num">
                                      <p:cBhvr>
                                        <p:cTn id="38" dur="1000" fill="hold"/>
                                        <p:tgtEl>
                                          <p:spTgt spid="2059"/>
                                        </p:tgtEl>
                                        <p:attrNameLst>
                                          <p:attrName>ppt_w</p:attrName>
                                        </p:attrNameLst>
                                      </p:cBhvr>
                                      <p:tavLst>
                                        <p:tav tm="0">
                                          <p:val>
                                            <p:fltVal val="0"/>
                                          </p:val>
                                        </p:tav>
                                        <p:tav tm="100000">
                                          <p:val>
                                            <p:strVal val="#ppt_w"/>
                                          </p:val>
                                        </p:tav>
                                      </p:tavLst>
                                    </p:anim>
                                    <p:anim calcmode="lin" valueType="num">
                                      <p:cBhvr>
                                        <p:cTn id="39" dur="1000" fill="hold"/>
                                        <p:tgtEl>
                                          <p:spTgt spid="2059"/>
                                        </p:tgtEl>
                                        <p:attrNameLst>
                                          <p:attrName>ppt_h</p:attrName>
                                        </p:attrNameLst>
                                      </p:cBhvr>
                                      <p:tavLst>
                                        <p:tav tm="0">
                                          <p:val>
                                            <p:fltVal val="0"/>
                                          </p:val>
                                        </p:tav>
                                        <p:tav tm="100000">
                                          <p:val>
                                            <p:strVal val="#ppt_h"/>
                                          </p:val>
                                        </p:tav>
                                      </p:tavLst>
                                    </p:anim>
                                    <p:anim calcmode="lin" valueType="num">
                                      <p:cBhvr>
                                        <p:cTn id="40" dur="1000" fill="hold"/>
                                        <p:tgtEl>
                                          <p:spTgt spid="2059"/>
                                        </p:tgtEl>
                                        <p:attrNameLst>
                                          <p:attrName>ppt_x</p:attrName>
                                        </p:attrNameLst>
                                      </p:cBhvr>
                                      <p:tavLst>
                                        <p:tav tm="0" fmla="#ppt_x+(cos(-2*pi*(1-$))*-#ppt_x-sin(-2*pi*(1-$))*(1-#ppt_y))*(1-$)">
                                          <p:val>
                                            <p:fltVal val="0"/>
                                          </p:val>
                                        </p:tav>
                                        <p:tav tm="100000">
                                          <p:val>
                                            <p:fltVal val="1"/>
                                          </p:val>
                                        </p:tav>
                                      </p:tavLst>
                                    </p:anim>
                                    <p:anim calcmode="lin" valueType="num">
                                      <p:cBhvr>
                                        <p:cTn id="41" dur="1000" fill="hold"/>
                                        <p:tgtEl>
                                          <p:spTgt spid="2059"/>
                                        </p:tgtEl>
                                        <p:attrNameLst>
                                          <p:attrName>ppt_y</p:attrName>
                                        </p:attrNameLst>
                                      </p:cBhvr>
                                      <p:tavLst>
                                        <p:tav tm="0" fmla="#ppt_y+(sin(-2*pi*(1-$))*-#ppt_x+cos(-2*pi*(1-$))*(1-#ppt_y))*(1-$)">
                                          <p:val>
                                            <p:fltVal val="0"/>
                                          </p:val>
                                        </p:tav>
                                        <p:tav tm="100000">
                                          <p:val>
                                            <p:fltVal val="1"/>
                                          </p:val>
                                        </p:tav>
                                      </p:tavLst>
                                    </p:anim>
                                  </p:childTnLst>
                                </p:cTn>
                              </p:par>
                            </p:childTnLst>
                          </p:cTn>
                        </p:par>
                        <p:par>
                          <p:cTn id="42" fill="hold" nodeType="afterGroup">
                            <p:stCondLst>
                              <p:cond delay="5100"/>
                            </p:stCondLst>
                            <p:childTnLst>
                              <p:par>
                                <p:cTn id="43" presetID="15" presetClass="entr" presetSubtype="0" fill="hold" nodeType="afterEffect">
                                  <p:stCondLst>
                                    <p:cond delay="0"/>
                                  </p:stCondLst>
                                  <p:childTnLst>
                                    <p:set>
                                      <p:cBhvr>
                                        <p:cTn id="44" dur="1" fill="hold">
                                          <p:stCondLst>
                                            <p:cond delay="0"/>
                                          </p:stCondLst>
                                        </p:cTn>
                                        <p:tgtEl>
                                          <p:spTgt spid="2060"/>
                                        </p:tgtEl>
                                        <p:attrNameLst>
                                          <p:attrName>style.visibility</p:attrName>
                                        </p:attrNameLst>
                                      </p:cBhvr>
                                      <p:to>
                                        <p:strVal val="visible"/>
                                      </p:to>
                                    </p:set>
                                    <p:anim calcmode="lin" valueType="num">
                                      <p:cBhvr>
                                        <p:cTn id="45" dur="1000" fill="hold"/>
                                        <p:tgtEl>
                                          <p:spTgt spid="2060"/>
                                        </p:tgtEl>
                                        <p:attrNameLst>
                                          <p:attrName>ppt_w</p:attrName>
                                        </p:attrNameLst>
                                      </p:cBhvr>
                                      <p:tavLst>
                                        <p:tav tm="0">
                                          <p:val>
                                            <p:fltVal val="0"/>
                                          </p:val>
                                        </p:tav>
                                        <p:tav tm="100000">
                                          <p:val>
                                            <p:strVal val="#ppt_w"/>
                                          </p:val>
                                        </p:tav>
                                      </p:tavLst>
                                    </p:anim>
                                    <p:anim calcmode="lin" valueType="num">
                                      <p:cBhvr>
                                        <p:cTn id="46" dur="1000" fill="hold"/>
                                        <p:tgtEl>
                                          <p:spTgt spid="2060"/>
                                        </p:tgtEl>
                                        <p:attrNameLst>
                                          <p:attrName>ppt_h</p:attrName>
                                        </p:attrNameLst>
                                      </p:cBhvr>
                                      <p:tavLst>
                                        <p:tav tm="0">
                                          <p:val>
                                            <p:fltVal val="0"/>
                                          </p:val>
                                        </p:tav>
                                        <p:tav tm="100000">
                                          <p:val>
                                            <p:strVal val="#ppt_h"/>
                                          </p:val>
                                        </p:tav>
                                      </p:tavLst>
                                    </p:anim>
                                    <p:anim calcmode="lin" valueType="num">
                                      <p:cBhvr>
                                        <p:cTn id="47" dur="1000" fill="hold"/>
                                        <p:tgtEl>
                                          <p:spTgt spid="2060"/>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06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2" fill="hold" grpId="0" nodeType="clickEffect">
                                  <p:stCondLst>
                                    <p:cond delay="0"/>
                                  </p:stCondLst>
                                  <p:iterate type="wd">
                                    <p:tmPct val="100000"/>
                                  </p:iterate>
                                  <p:childTnLst>
                                    <p:set>
                                      <p:cBhvr>
                                        <p:cTn id="52" dur="1" fill="hold">
                                          <p:stCondLst>
                                            <p:cond delay="0"/>
                                          </p:stCondLst>
                                        </p:cTn>
                                        <p:tgtEl>
                                          <p:spTgt spid="2056">
                                            <p:txEl>
                                              <p:pRg st="0" end="0"/>
                                            </p:txEl>
                                          </p:spTgt>
                                        </p:tgtEl>
                                        <p:attrNameLst>
                                          <p:attrName>style.visibility</p:attrName>
                                        </p:attrNameLst>
                                      </p:cBhvr>
                                      <p:to>
                                        <p:strVal val="visible"/>
                                      </p:to>
                                    </p:set>
                                    <p:animEffect transition="in" filter="slide(fromRight)">
                                      <p:cBhvr>
                                        <p:cTn id="53" dur="300"/>
                                        <p:tgtEl>
                                          <p:spTgt spid="2056">
                                            <p:txEl>
                                              <p:pRg st="0" end="0"/>
                                            </p:txEl>
                                          </p:spTgt>
                                        </p:tgtEl>
                                      </p:cBhvr>
                                    </p:animEffect>
                                  </p:childTnLst>
                                </p:cTn>
                              </p:par>
                            </p:childTnLst>
                          </p:cTn>
                        </p:par>
                        <p:par>
                          <p:cTn id="54" fill="hold" nodeType="afterGroup">
                            <p:stCondLst>
                              <p:cond delay="2700"/>
                            </p:stCondLst>
                            <p:childTnLst>
                              <p:par>
                                <p:cTn id="55" presetID="23" presetClass="entr" presetSubtype="16" fill="hold" nodeType="afterEffect">
                                  <p:stCondLst>
                                    <p:cond delay="1000"/>
                                  </p:stCondLst>
                                  <p:childTnLst>
                                    <p:set>
                                      <p:cBhvr>
                                        <p:cTn id="56" dur="1" fill="hold">
                                          <p:stCondLst>
                                            <p:cond delay="0"/>
                                          </p:stCondLst>
                                        </p:cTn>
                                        <p:tgtEl>
                                          <p:spTgt spid="2"/>
                                        </p:tgtEl>
                                        <p:attrNameLst>
                                          <p:attrName>style.visibility</p:attrName>
                                        </p:attrNameLst>
                                      </p:cBhvr>
                                      <p:to>
                                        <p:strVal val="visible"/>
                                      </p:to>
                                    </p:set>
                                    <p:anim calcmode="lin" valueType="num">
                                      <p:cBhvr>
                                        <p:cTn id="57" dur="500" fill="hold"/>
                                        <p:tgtEl>
                                          <p:spTgt spid="2"/>
                                        </p:tgtEl>
                                        <p:attrNameLst>
                                          <p:attrName>ppt_w</p:attrName>
                                        </p:attrNameLst>
                                      </p:cBhvr>
                                      <p:tavLst>
                                        <p:tav tm="0">
                                          <p:val>
                                            <p:fltVal val="0"/>
                                          </p:val>
                                        </p:tav>
                                        <p:tav tm="100000">
                                          <p:val>
                                            <p:strVal val="#ppt_w"/>
                                          </p:val>
                                        </p:tav>
                                      </p:tavLst>
                                    </p:anim>
                                    <p:anim calcmode="lin" valueType="num">
                                      <p:cBhvr>
                                        <p:cTn id="5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uild="p" autoUpdateAnimBg="0" advAuto="1000"/>
      <p:bldP spid="2054" grpId="0" build="p" autoUpdateAnimBg="0" advAuto="1000"/>
      <p:bldP spid="2055" grpId="0" build="p" autoUpdateAnimBg="0"/>
      <p:bldP spid="2056"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a16="http://schemas.microsoft.com/office/drawing/2014/main" id="{C1DFA078-7C7A-87D5-81C0-522E622E8B8C}"/>
              </a:ext>
            </a:extLst>
          </p:cNvPr>
          <p:cNvSpPr txBox="1">
            <a:spLocks noChangeArrowheads="1"/>
          </p:cNvSpPr>
          <p:nvPr/>
        </p:nvSpPr>
        <p:spPr bwMode="auto">
          <a:xfrm>
            <a:off x="1524000" y="44451"/>
            <a:ext cx="9144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lnSpc>
                <a:spcPct val="90000"/>
              </a:lnSpc>
              <a:spcBef>
                <a:spcPct val="20000"/>
              </a:spcBef>
              <a:buClr>
                <a:schemeClr val="folHlink"/>
              </a:buClr>
              <a:buSzPct val="75000"/>
              <a:buFont typeface="Monotype Sorts" pitchFamily="2" charset="2"/>
              <a:buNone/>
            </a:pPr>
            <a:r>
              <a:rPr kumimoji="1" lang="en-US" altLang="en-US" sz="4000" dirty="0">
                <a:solidFill>
                  <a:schemeClr val="tx1"/>
                </a:solidFill>
                <a:latin typeface="+mj-lt"/>
              </a:rPr>
              <a:t>ELECTRONIC ENCODER -</a:t>
            </a:r>
          </a:p>
          <a:p>
            <a:pPr algn="ctr">
              <a:lnSpc>
                <a:spcPct val="90000"/>
              </a:lnSpc>
              <a:spcBef>
                <a:spcPct val="20000"/>
              </a:spcBef>
              <a:buClr>
                <a:schemeClr val="folHlink"/>
              </a:buClr>
              <a:buSzPct val="75000"/>
              <a:buFont typeface="Monotype Sorts" pitchFamily="2" charset="2"/>
              <a:buNone/>
            </a:pPr>
            <a:r>
              <a:rPr kumimoji="1" lang="en-US" altLang="en-US" sz="4000" dirty="0">
                <a:solidFill>
                  <a:schemeClr val="tx1"/>
                </a:solidFill>
                <a:latin typeface="+mj-lt"/>
              </a:rPr>
              <a:t> DECIMAL TO BCD</a:t>
            </a:r>
          </a:p>
        </p:txBody>
      </p:sp>
      <p:sp>
        <p:nvSpPr>
          <p:cNvPr id="34819" name="Rectangle 3">
            <a:extLst>
              <a:ext uri="{FF2B5EF4-FFF2-40B4-BE49-F238E27FC236}">
                <a16:creationId xmlns:a16="http://schemas.microsoft.com/office/drawing/2014/main" id="{9E5A712D-68E0-EBFA-5606-AEB8009A2AB3}"/>
              </a:ext>
            </a:extLst>
          </p:cNvPr>
          <p:cNvSpPr>
            <a:spLocks noChangeArrowheads="1"/>
          </p:cNvSpPr>
          <p:nvPr/>
        </p:nvSpPr>
        <p:spPr bwMode="auto">
          <a:xfrm>
            <a:off x="2514600" y="2330450"/>
            <a:ext cx="1600200" cy="2133600"/>
          </a:xfrm>
          <a:prstGeom prst="rect">
            <a:avLst/>
          </a:prstGeom>
          <a:solidFill>
            <a:srgbClr val="DDDDDD"/>
          </a:solidFill>
          <a:ln w="9525">
            <a:noFill/>
            <a:miter lim="800000"/>
            <a:headEnd/>
            <a:tailEnd/>
          </a:ln>
          <a:effectLst/>
        </p:spPr>
        <p:txBody>
          <a:bodyPr wrap="none" anchor="ctr"/>
          <a:lstStyle/>
          <a:p>
            <a:pPr>
              <a:defRPr/>
            </a:pPr>
            <a:endParaRPr lang="en-US"/>
          </a:p>
        </p:txBody>
      </p:sp>
      <p:sp>
        <p:nvSpPr>
          <p:cNvPr id="34820" name="Rectangle 4">
            <a:extLst>
              <a:ext uri="{FF2B5EF4-FFF2-40B4-BE49-F238E27FC236}">
                <a16:creationId xmlns:a16="http://schemas.microsoft.com/office/drawing/2014/main" id="{62EDC3B6-D42D-813E-A9CC-573D58F97F26}"/>
              </a:ext>
            </a:extLst>
          </p:cNvPr>
          <p:cNvSpPr>
            <a:spLocks noChangeArrowheads="1"/>
          </p:cNvSpPr>
          <p:nvPr/>
        </p:nvSpPr>
        <p:spPr bwMode="auto">
          <a:xfrm>
            <a:off x="3124200" y="3930650"/>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21" name="Rectangle 5">
            <a:extLst>
              <a:ext uri="{FF2B5EF4-FFF2-40B4-BE49-F238E27FC236}">
                <a16:creationId xmlns:a16="http://schemas.microsoft.com/office/drawing/2014/main" id="{8FC1B75D-262D-74A8-450C-83A5E6C49E74}"/>
              </a:ext>
            </a:extLst>
          </p:cNvPr>
          <p:cNvSpPr>
            <a:spLocks noChangeArrowheads="1"/>
          </p:cNvSpPr>
          <p:nvPr/>
        </p:nvSpPr>
        <p:spPr bwMode="auto">
          <a:xfrm>
            <a:off x="3581400" y="3473450"/>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22" name="Rectangle 6">
            <a:extLst>
              <a:ext uri="{FF2B5EF4-FFF2-40B4-BE49-F238E27FC236}">
                <a16:creationId xmlns:a16="http://schemas.microsoft.com/office/drawing/2014/main" id="{1D48DF93-2D76-D468-40F8-488EE65C4A8D}"/>
              </a:ext>
            </a:extLst>
          </p:cNvPr>
          <p:cNvSpPr>
            <a:spLocks noChangeArrowheads="1"/>
          </p:cNvSpPr>
          <p:nvPr/>
        </p:nvSpPr>
        <p:spPr bwMode="auto">
          <a:xfrm>
            <a:off x="3124200" y="3473450"/>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23" name="Rectangle 7">
            <a:extLst>
              <a:ext uri="{FF2B5EF4-FFF2-40B4-BE49-F238E27FC236}">
                <a16:creationId xmlns:a16="http://schemas.microsoft.com/office/drawing/2014/main" id="{CA46B612-B813-6456-B4C6-BB69E50CEF2E}"/>
              </a:ext>
            </a:extLst>
          </p:cNvPr>
          <p:cNvSpPr>
            <a:spLocks noChangeArrowheads="1"/>
          </p:cNvSpPr>
          <p:nvPr/>
        </p:nvSpPr>
        <p:spPr bwMode="auto">
          <a:xfrm>
            <a:off x="2667000" y="3473450"/>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24" name="Rectangle 8">
            <a:extLst>
              <a:ext uri="{FF2B5EF4-FFF2-40B4-BE49-F238E27FC236}">
                <a16:creationId xmlns:a16="http://schemas.microsoft.com/office/drawing/2014/main" id="{1D13BB2A-A110-6F38-8446-C2AAC6A15579}"/>
              </a:ext>
            </a:extLst>
          </p:cNvPr>
          <p:cNvSpPr>
            <a:spLocks noChangeArrowheads="1"/>
          </p:cNvSpPr>
          <p:nvPr/>
        </p:nvSpPr>
        <p:spPr bwMode="auto">
          <a:xfrm>
            <a:off x="3581400" y="3016250"/>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25" name="Rectangle 9">
            <a:extLst>
              <a:ext uri="{FF2B5EF4-FFF2-40B4-BE49-F238E27FC236}">
                <a16:creationId xmlns:a16="http://schemas.microsoft.com/office/drawing/2014/main" id="{78DAA0E8-B9B8-7456-CF51-C5E017A6A7DE}"/>
              </a:ext>
            </a:extLst>
          </p:cNvPr>
          <p:cNvSpPr>
            <a:spLocks noChangeArrowheads="1"/>
          </p:cNvSpPr>
          <p:nvPr/>
        </p:nvSpPr>
        <p:spPr bwMode="auto">
          <a:xfrm>
            <a:off x="3124200" y="3016250"/>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26" name="Rectangle 10">
            <a:extLst>
              <a:ext uri="{FF2B5EF4-FFF2-40B4-BE49-F238E27FC236}">
                <a16:creationId xmlns:a16="http://schemas.microsoft.com/office/drawing/2014/main" id="{E5B84C48-619E-893D-F821-147DEED92687}"/>
              </a:ext>
            </a:extLst>
          </p:cNvPr>
          <p:cNvSpPr>
            <a:spLocks noChangeArrowheads="1"/>
          </p:cNvSpPr>
          <p:nvPr/>
        </p:nvSpPr>
        <p:spPr bwMode="auto">
          <a:xfrm>
            <a:off x="2667000" y="3016250"/>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27" name="Rectangle 11">
            <a:extLst>
              <a:ext uri="{FF2B5EF4-FFF2-40B4-BE49-F238E27FC236}">
                <a16:creationId xmlns:a16="http://schemas.microsoft.com/office/drawing/2014/main" id="{E4C4B92E-F849-95CC-1515-6317B7D524D7}"/>
              </a:ext>
            </a:extLst>
          </p:cNvPr>
          <p:cNvSpPr>
            <a:spLocks noChangeArrowheads="1"/>
          </p:cNvSpPr>
          <p:nvPr/>
        </p:nvSpPr>
        <p:spPr bwMode="auto">
          <a:xfrm>
            <a:off x="3581400" y="2559050"/>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28" name="Rectangle 12">
            <a:extLst>
              <a:ext uri="{FF2B5EF4-FFF2-40B4-BE49-F238E27FC236}">
                <a16:creationId xmlns:a16="http://schemas.microsoft.com/office/drawing/2014/main" id="{12D10AA6-89C5-5CE2-E9B0-5D67C79706E1}"/>
              </a:ext>
            </a:extLst>
          </p:cNvPr>
          <p:cNvSpPr>
            <a:spLocks noChangeArrowheads="1"/>
          </p:cNvSpPr>
          <p:nvPr/>
        </p:nvSpPr>
        <p:spPr bwMode="auto">
          <a:xfrm>
            <a:off x="3124200" y="2559050"/>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29" name="Rectangle 13">
            <a:extLst>
              <a:ext uri="{FF2B5EF4-FFF2-40B4-BE49-F238E27FC236}">
                <a16:creationId xmlns:a16="http://schemas.microsoft.com/office/drawing/2014/main" id="{21CD20BF-46AE-9E6C-9C68-6A677D4603DB}"/>
              </a:ext>
            </a:extLst>
          </p:cNvPr>
          <p:cNvSpPr>
            <a:spLocks noChangeArrowheads="1"/>
          </p:cNvSpPr>
          <p:nvPr/>
        </p:nvSpPr>
        <p:spPr bwMode="auto">
          <a:xfrm>
            <a:off x="2667000" y="2559050"/>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30" name="Rectangle 14">
            <a:extLst>
              <a:ext uri="{FF2B5EF4-FFF2-40B4-BE49-F238E27FC236}">
                <a16:creationId xmlns:a16="http://schemas.microsoft.com/office/drawing/2014/main" id="{4545B488-C8B0-5030-C3F0-F52E9CE682DC}"/>
              </a:ext>
            </a:extLst>
          </p:cNvPr>
          <p:cNvSpPr>
            <a:spLocks noChangeArrowheads="1"/>
          </p:cNvSpPr>
          <p:nvPr/>
        </p:nvSpPr>
        <p:spPr bwMode="auto">
          <a:xfrm>
            <a:off x="3124200" y="3930650"/>
            <a:ext cx="381000" cy="381000"/>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20000"/>
              </a:spcBef>
              <a:buClr>
                <a:schemeClr val="folHlink"/>
              </a:buClr>
              <a:buSzPct val="75000"/>
              <a:buFont typeface="Monotype Sorts" pitchFamily="2" charset="2"/>
              <a:buNone/>
            </a:pPr>
            <a:r>
              <a:rPr kumimoji="1" lang="en-US" altLang="en-US" sz="2000">
                <a:solidFill>
                  <a:srgbClr val="000000"/>
                </a:solidFill>
                <a:latin typeface="Tahoma" panose="020B0604030504040204" pitchFamily="34" charset="0"/>
              </a:rPr>
              <a:t>0</a:t>
            </a:r>
          </a:p>
        </p:txBody>
      </p:sp>
      <p:sp>
        <p:nvSpPr>
          <p:cNvPr id="34831" name="AutoShape 15">
            <a:extLst>
              <a:ext uri="{FF2B5EF4-FFF2-40B4-BE49-F238E27FC236}">
                <a16:creationId xmlns:a16="http://schemas.microsoft.com/office/drawing/2014/main" id="{3DE854F3-19EA-EC6B-59F1-3C4710D931F9}"/>
              </a:ext>
            </a:extLst>
          </p:cNvPr>
          <p:cNvSpPr>
            <a:spLocks noChangeArrowheads="1"/>
          </p:cNvSpPr>
          <p:nvPr/>
        </p:nvSpPr>
        <p:spPr bwMode="auto">
          <a:xfrm>
            <a:off x="7834314" y="2787651"/>
            <a:ext cx="852487" cy="7334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solidFill>
          <a:ln w="9525">
            <a:noFill/>
            <a:miter lim="800000"/>
            <a:headEnd/>
            <a:tailEnd/>
          </a:ln>
          <a:effectLst/>
        </p:spPr>
        <p:txBody>
          <a:bodyPr wrap="none" anchor="ctr"/>
          <a:lstStyle/>
          <a:p>
            <a:pPr>
              <a:defRPr/>
            </a:pPr>
            <a:endParaRPr lang="en-US"/>
          </a:p>
        </p:txBody>
      </p:sp>
      <p:sp>
        <p:nvSpPr>
          <p:cNvPr id="11280" name="Rectangle 16">
            <a:extLst>
              <a:ext uri="{FF2B5EF4-FFF2-40B4-BE49-F238E27FC236}">
                <a16:creationId xmlns:a16="http://schemas.microsoft.com/office/drawing/2014/main" id="{521DD5F5-04B8-19CB-5F43-259113C8D5DC}"/>
              </a:ext>
            </a:extLst>
          </p:cNvPr>
          <p:cNvSpPr>
            <a:spLocks noChangeArrowheads="1"/>
          </p:cNvSpPr>
          <p:nvPr/>
        </p:nvSpPr>
        <p:spPr bwMode="auto">
          <a:xfrm>
            <a:off x="5410200" y="2482850"/>
            <a:ext cx="1143000" cy="1828800"/>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20000"/>
              </a:spcBef>
              <a:buClr>
                <a:schemeClr val="folHlink"/>
              </a:buClr>
              <a:buSzPct val="75000"/>
              <a:buFont typeface="Monotype Sorts" pitchFamily="2" charset="2"/>
              <a:buNone/>
            </a:pPr>
            <a:r>
              <a:rPr kumimoji="1" lang="en-US" altLang="en-US" sz="1600" b="1">
                <a:solidFill>
                  <a:srgbClr val="0000CC"/>
                </a:solidFill>
                <a:latin typeface="Tahoma" panose="020B0604030504040204" pitchFamily="34" charset="0"/>
              </a:rPr>
              <a:t>Decimal</a:t>
            </a:r>
          </a:p>
          <a:p>
            <a:pPr algn="ctr">
              <a:spcBef>
                <a:spcPct val="20000"/>
              </a:spcBef>
              <a:buClr>
                <a:schemeClr val="folHlink"/>
              </a:buClr>
              <a:buSzPct val="75000"/>
              <a:buFont typeface="Monotype Sorts" pitchFamily="2" charset="2"/>
              <a:buNone/>
            </a:pPr>
            <a:r>
              <a:rPr kumimoji="1" lang="en-US" altLang="en-US" sz="1600" b="1">
                <a:solidFill>
                  <a:srgbClr val="0000CC"/>
                </a:solidFill>
                <a:latin typeface="Tahoma" panose="020B0604030504040204" pitchFamily="34" charset="0"/>
              </a:rPr>
              <a:t>to</a:t>
            </a:r>
          </a:p>
          <a:p>
            <a:pPr algn="ctr">
              <a:spcBef>
                <a:spcPct val="20000"/>
              </a:spcBef>
              <a:buClr>
                <a:schemeClr val="folHlink"/>
              </a:buClr>
              <a:buSzPct val="75000"/>
              <a:buFont typeface="Monotype Sorts" pitchFamily="2" charset="2"/>
              <a:buNone/>
            </a:pPr>
            <a:r>
              <a:rPr kumimoji="1" lang="en-US" altLang="en-US" sz="1600" b="1">
                <a:solidFill>
                  <a:srgbClr val="0000CC"/>
                </a:solidFill>
                <a:latin typeface="Tahoma" panose="020B0604030504040204" pitchFamily="34" charset="0"/>
              </a:rPr>
              <a:t>BCD</a:t>
            </a:r>
          </a:p>
          <a:p>
            <a:pPr algn="ctr">
              <a:spcBef>
                <a:spcPct val="20000"/>
              </a:spcBef>
              <a:buClr>
                <a:schemeClr val="folHlink"/>
              </a:buClr>
              <a:buSzPct val="75000"/>
              <a:buFont typeface="Monotype Sorts" pitchFamily="2" charset="2"/>
              <a:buNone/>
            </a:pPr>
            <a:r>
              <a:rPr kumimoji="1" lang="en-US" altLang="en-US" sz="1600" b="1">
                <a:solidFill>
                  <a:srgbClr val="0000CC"/>
                </a:solidFill>
                <a:latin typeface="Tahoma" panose="020B0604030504040204" pitchFamily="34" charset="0"/>
              </a:rPr>
              <a:t>Encoder</a:t>
            </a:r>
            <a:endParaRPr kumimoji="1" lang="en-US" altLang="en-US" sz="1800">
              <a:solidFill>
                <a:srgbClr val="000000"/>
              </a:solidFill>
              <a:latin typeface="Tahoma" panose="020B0604030504040204" pitchFamily="34" charset="0"/>
            </a:endParaRPr>
          </a:p>
        </p:txBody>
      </p:sp>
      <p:sp>
        <p:nvSpPr>
          <p:cNvPr id="34833" name="AutoShape 17">
            <a:extLst>
              <a:ext uri="{FF2B5EF4-FFF2-40B4-BE49-F238E27FC236}">
                <a16:creationId xmlns:a16="http://schemas.microsoft.com/office/drawing/2014/main" id="{C7920DBA-C462-F726-C6D9-B39BB4876781}"/>
              </a:ext>
            </a:extLst>
          </p:cNvPr>
          <p:cNvSpPr>
            <a:spLocks noChangeArrowheads="1"/>
          </p:cNvSpPr>
          <p:nvPr/>
        </p:nvSpPr>
        <p:spPr bwMode="auto">
          <a:xfrm>
            <a:off x="4281488" y="3168651"/>
            <a:ext cx="976312"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noFill/>
            <a:miter lim="800000"/>
            <a:headEnd/>
            <a:tailEnd/>
          </a:ln>
          <a:effectLst/>
        </p:spPr>
        <p:txBody>
          <a:bodyPr wrap="none" anchor="ctr"/>
          <a:lstStyle/>
          <a:p>
            <a:pPr>
              <a:defRPr/>
            </a:pPr>
            <a:endParaRPr lang="en-US"/>
          </a:p>
        </p:txBody>
      </p:sp>
      <p:sp>
        <p:nvSpPr>
          <p:cNvPr id="34834" name="AutoShape 18">
            <a:extLst>
              <a:ext uri="{FF2B5EF4-FFF2-40B4-BE49-F238E27FC236}">
                <a16:creationId xmlns:a16="http://schemas.microsoft.com/office/drawing/2014/main" id="{733E9BD5-B1E7-A57C-F783-38018913C011}"/>
              </a:ext>
            </a:extLst>
          </p:cNvPr>
          <p:cNvSpPr>
            <a:spLocks noChangeArrowheads="1"/>
          </p:cNvSpPr>
          <p:nvPr/>
        </p:nvSpPr>
        <p:spPr bwMode="auto">
          <a:xfrm>
            <a:off x="6719888" y="3168651"/>
            <a:ext cx="976312"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tx2"/>
          </a:solidFill>
          <a:ln w="9525">
            <a:noFill/>
            <a:miter lim="800000"/>
            <a:headEnd/>
            <a:tailEnd/>
          </a:ln>
          <a:effectLst/>
        </p:spPr>
        <p:txBody>
          <a:bodyPr wrap="none" anchor="ctr"/>
          <a:lstStyle/>
          <a:p>
            <a:pPr>
              <a:defRPr/>
            </a:pPr>
            <a:endParaRPr lang="en-US"/>
          </a:p>
        </p:txBody>
      </p:sp>
      <p:sp>
        <p:nvSpPr>
          <p:cNvPr id="11283" name="Rectangle 19">
            <a:extLst>
              <a:ext uri="{FF2B5EF4-FFF2-40B4-BE49-F238E27FC236}">
                <a16:creationId xmlns:a16="http://schemas.microsoft.com/office/drawing/2014/main" id="{6087347E-50C9-E58E-E96F-4EDA10692E72}"/>
              </a:ext>
            </a:extLst>
          </p:cNvPr>
          <p:cNvSpPr>
            <a:spLocks noChangeArrowheads="1"/>
          </p:cNvSpPr>
          <p:nvPr/>
        </p:nvSpPr>
        <p:spPr bwMode="auto">
          <a:xfrm>
            <a:off x="7620000" y="1949450"/>
            <a:ext cx="1676400" cy="533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20000"/>
              </a:spcBef>
              <a:buClr>
                <a:schemeClr val="folHlink"/>
              </a:buClr>
              <a:buSzPct val="75000"/>
              <a:buFont typeface="Monotype Sorts" pitchFamily="2" charset="2"/>
              <a:buNone/>
            </a:pPr>
            <a:endParaRPr kumimoji="1" lang="en-US" altLang="en-US" sz="2800">
              <a:solidFill>
                <a:srgbClr val="FF0000"/>
              </a:solidFill>
              <a:latin typeface="Tahoma" panose="020B0604030504040204" pitchFamily="34" charset="0"/>
            </a:endParaRPr>
          </a:p>
        </p:txBody>
      </p:sp>
      <p:sp>
        <p:nvSpPr>
          <p:cNvPr id="11284" name="Text Box 20">
            <a:extLst>
              <a:ext uri="{FF2B5EF4-FFF2-40B4-BE49-F238E27FC236}">
                <a16:creationId xmlns:a16="http://schemas.microsoft.com/office/drawing/2014/main" id="{DFE8A580-E78F-DE44-8556-697082B4AFBE}"/>
              </a:ext>
            </a:extLst>
          </p:cNvPr>
          <p:cNvSpPr txBox="1">
            <a:spLocks noChangeArrowheads="1"/>
          </p:cNvSpPr>
          <p:nvPr/>
        </p:nvSpPr>
        <p:spPr bwMode="auto">
          <a:xfrm>
            <a:off x="7708901" y="1447801"/>
            <a:ext cx="1501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20000"/>
              </a:spcBef>
              <a:buClr>
                <a:schemeClr val="folHlink"/>
              </a:buClr>
              <a:buSzPct val="75000"/>
              <a:buFont typeface="Monotype Sorts" pitchFamily="2" charset="2"/>
              <a:buNone/>
            </a:pPr>
            <a:r>
              <a:rPr kumimoji="1" lang="en-US" altLang="en-US" sz="1800" b="1">
                <a:solidFill>
                  <a:srgbClr val="CC0000"/>
                </a:solidFill>
                <a:latin typeface="Tahoma" panose="020B0604030504040204" pitchFamily="34" charset="0"/>
              </a:rPr>
              <a:t>BCD output</a:t>
            </a:r>
            <a:endParaRPr kumimoji="1" lang="en-US" altLang="en-US" sz="1600" b="1">
              <a:solidFill>
                <a:srgbClr val="CC0000"/>
              </a:solidFill>
              <a:latin typeface="Tahoma" panose="020B0604030504040204" pitchFamily="34" charset="0"/>
            </a:endParaRPr>
          </a:p>
        </p:txBody>
      </p:sp>
      <p:sp>
        <p:nvSpPr>
          <p:cNvPr id="11285" name="Text Box 21">
            <a:extLst>
              <a:ext uri="{FF2B5EF4-FFF2-40B4-BE49-F238E27FC236}">
                <a16:creationId xmlns:a16="http://schemas.microsoft.com/office/drawing/2014/main" id="{254B7178-EF01-FF5E-782F-D08F84ED02DB}"/>
              </a:ext>
            </a:extLst>
          </p:cNvPr>
          <p:cNvSpPr txBox="1">
            <a:spLocks noChangeArrowheads="1"/>
          </p:cNvSpPr>
          <p:nvPr/>
        </p:nvSpPr>
        <p:spPr bwMode="auto">
          <a:xfrm>
            <a:off x="2455863" y="1828801"/>
            <a:ext cx="177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20000"/>
              </a:spcBef>
              <a:buClr>
                <a:schemeClr val="folHlink"/>
              </a:buClr>
              <a:buSzPct val="75000"/>
              <a:buFont typeface="Monotype Sorts" pitchFamily="2" charset="2"/>
              <a:buNone/>
            </a:pPr>
            <a:r>
              <a:rPr kumimoji="1" lang="en-US" altLang="en-US" sz="1800" b="1">
                <a:solidFill>
                  <a:srgbClr val="CC0000"/>
                </a:solidFill>
                <a:latin typeface="Tahoma" panose="020B0604030504040204" pitchFamily="34" charset="0"/>
              </a:rPr>
              <a:t>Decimal input</a:t>
            </a:r>
            <a:endParaRPr kumimoji="1" lang="en-US" altLang="en-US" sz="1800">
              <a:latin typeface="Tahoma" panose="020B0604030504040204" pitchFamily="34" charset="0"/>
            </a:endParaRPr>
          </a:p>
        </p:txBody>
      </p:sp>
      <p:sp>
        <p:nvSpPr>
          <p:cNvPr id="34838" name="Rectangle 22">
            <a:extLst>
              <a:ext uri="{FF2B5EF4-FFF2-40B4-BE49-F238E27FC236}">
                <a16:creationId xmlns:a16="http://schemas.microsoft.com/office/drawing/2014/main" id="{BD87930A-026D-32F1-B888-FF8EF9859F6C}"/>
              </a:ext>
            </a:extLst>
          </p:cNvPr>
          <p:cNvSpPr>
            <a:spLocks noChangeArrowheads="1"/>
          </p:cNvSpPr>
          <p:nvPr/>
        </p:nvSpPr>
        <p:spPr bwMode="auto">
          <a:xfrm>
            <a:off x="7620000" y="1949450"/>
            <a:ext cx="1676400" cy="533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20000"/>
              </a:spcBef>
              <a:buClr>
                <a:schemeClr val="folHlink"/>
              </a:buClr>
              <a:buSzPct val="75000"/>
              <a:buFont typeface="Monotype Sorts" pitchFamily="2" charset="2"/>
              <a:buNone/>
            </a:pPr>
            <a:r>
              <a:rPr kumimoji="1" lang="en-US" altLang="en-US" sz="2800">
                <a:solidFill>
                  <a:srgbClr val="FF0000"/>
                </a:solidFill>
                <a:latin typeface="Tahoma" panose="020B0604030504040204" pitchFamily="34" charset="0"/>
              </a:rPr>
              <a:t>0 0 0 0</a:t>
            </a:r>
          </a:p>
        </p:txBody>
      </p:sp>
      <p:sp>
        <p:nvSpPr>
          <p:cNvPr id="34839" name="Rectangle 23">
            <a:extLst>
              <a:ext uri="{FF2B5EF4-FFF2-40B4-BE49-F238E27FC236}">
                <a16:creationId xmlns:a16="http://schemas.microsoft.com/office/drawing/2014/main" id="{4AB78605-F369-50F3-D576-1CAEDC5A4D78}"/>
              </a:ext>
            </a:extLst>
          </p:cNvPr>
          <p:cNvSpPr>
            <a:spLocks noChangeArrowheads="1"/>
          </p:cNvSpPr>
          <p:nvPr/>
        </p:nvSpPr>
        <p:spPr bwMode="auto">
          <a:xfrm>
            <a:off x="3124200" y="3016250"/>
            <a:ext cx="381000" cy="381000"/>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20000"/>
              </a:spcBef>
              <a:buClr>
                <a:schemeClr val="folHlink"/>
              </a:buClr>
              <a:buSzPct val="75000"/>
              <a:buFont typeface="Monotype Sorts" pitchFamily="2" charset="2"/>
              <a:buNone/>
            </a:pPr>
            <a:r>
              <a:rPr kumimoji="1" lang="en-US" altLang="en-US" sz="2000">
                <a:solidFill>
                  <a:srgbClr val="000000"/>
                </a:solidFill>
                <a:latin typeface="Tahoma" panose="020B0604030504040204" pitchFamily="34" charset="0"/>
              </a:rPr>
              <a:t>5</a:t>
            </a:r>
          </a:p>
        </p:txBody>
      </p:sp>
      <p:sp>
        <p:nvSpPr>
          <p:cNvPr id="34840" name="Rectangle 24">
            <a:extLst>
              <a:ext uri="{FF2B5EF4-FFF2-40B4-BE49-F238E27FC236}">
                <a16:creationId xmlns:a16="http://schemas.microsoft.com/office/drawing/2014/main" id="{76D230A1-5950-5419-266F-880E680FE135}"/>
              </a:ext>
            </a:extLst>
          </p:cNvPr>
          <p:cNvSpPr>
            <a:spLocks noChangeArrowheads="1"/>
          </p:cNvSpPr>
          <p:nvPr/>
        </p:nvSpPr>
        <p:spPr bwMode="auto">
          <a:xfrm>
            <a:off x="3124200" y="3930650"/>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41" name="Rectangle 25">
            <a:extLst>
              <a:ext uri="{FF2B5EF4-FFF2-40B4-BE49-F238E27FC236}">
                <a16:creationId xmlns:a16="http://schemas.microsoft.com/office/drawing/2014/main" id="{6E9691A8-5E42-54C0-6AED-59957193CEEE}"/>
              </a:ext>
            </a:extLst>
          </p:cNvPr>
          <p:cNvSpPr>
            <a:spLocks noChangeArrowheads="1"/>
          </p:cNvSpPr>
          <p:nvPr/>
        </p:nvSpPr>
        <p:spPr bwMode="auto">
          <a:xfrm>
            <a:off x="7620000" y="1949450"/>
            <a:ext cx="1676400" cy="533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20000"/>
              </a:spcBef>
              <a:buClr>
                <a:schemeClr val="folHlink"/>
              </a:buClr>
              <a:buSzPct val="75000"/>
              <a:buFont typeface="Monotype Sorts" pitchFamily="2" charset="2"/>
              <a:buNone/>
            </a:pPr>
            <a:r>
              <a:rPr kumimoji="1" lang="en-US" altLang="en-US" sz="2800">
                <a:solidFill>
                  <a:srgbClr val="FF0000"/>
                </a:solidFill>
                <a:latin typeface="Tahoma" panose="020B0604030504040204" pitchFamily="34" charset="0"/>
              </a:rPr>
              <a:t>0 1 0 1</a:t>
            </a:r>
          </a:p>
        </p:txBody>
      </p:sp>
      <p:sp>
        <p:nvSpPr>
          <p:cNvPr id="34842" name="Rectangle 26">
            <a:extLst>
              <a:ext uri="{FF2B5EF4-FFF2-40B4-BE49-F238E27FC236}">
                <a16:creationId xmlns:a16="http://schemas.microsoft.com/office/drawing/2014/main" id="{B23B0F45-79E9-06B4-6D03-C5E9B54060C1}"/>
              </a:ext>
            </a:extLst>
          </p:cNvPr>
          <p:cNvSpPr>
            <a:spLocks noChangeArrowheads="1"/>
          </p:cNvSpPr>
          <p:nvPr/>
        </p:nvSpPr>
        <p:spPr bwMode="auto">
          <a:xfrm>
            <a:off x="3124200" y="3019425"/>
            <a:ext cx="381000" cy="381000"/>
          </a:xfrm>
          <a:prstGeom prst="rect">
            <a:avLst/>
          </a:prstGeom>
          <a:solidFill>
            <a:schemeClr val="tx2"/>
          </a:solidFill>
          <a:ln w="9525">
            <a:noFill/>
            <a:miter lim="800000"/>
            <a:headEnd/>
            <a:tailEnd/>
          </a:ln>
          <a:effectLst/>
        </p:spPr>
        <p:txBody>
          <a:bodyPr wrap="none" anchor="ctr"/>
          <a:lstStyle/>
          <a:p>
            <a:pPr>
              <a:defRPr/>
            </a:pPr>
            <a:endParaRPr lang="en-US"/>
          </a:p>
        </p:txBody>
      </p:sp>
      <p:sp>
        <p:nvSpPr>
          <p:cNvPr id="34843" name="Rectangle 27">
            <a:extLst>
              <a:ext uri="{FF2B5EF4-FFF2-40B4-BE49-F238E27FC236}">
                <a16:creationId xmlns:a16="http://schemas.microsoft.com/office/drawing/2014/main" id="{DEA93102-5345-2C83-5A3D-6752174453B6}"/>
              </a:ext>
            </a:extLst>
          </p:cNvPr>
          <p:cNvSpPr>
            <a:spLocks noChangeArrowheads="1"/>
          </p:cNvSpPr>
          <p:nvPr/>
        </p:nvSpPr>
        <p:spPr bwMode="auto">
          <a:xfrm>
            <a:off x="2667000" y="2590800"/>
            <a:ext cx="381000" cy="381000"/>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20000"/>
              </a:spcBef>
              <a:buClr>
                <a:schemeClr val="folHlink"/>
              </a:buClr>
              <a:buSzPct val="75000"/>
              <a:buFont typeface="Monotype Sorts" pitchFamily="2" charset="2"/>
              <a:buNone/>
            </a:pPr>
            <a:r>
              <a:rPr kumimoji="1" lang="en-US" altLang="en-US" sz="2000">
                <a:solidFill>
                  <a:srgbClr val="000000"/>
                </a:solidFill>
                <a:latin typeface="Tahoma" panose="020B0604030504040204" pitchFamily="34" charset="0"/>
              </a:rPr>
              <a:t>7</a:t>
            </a:r>
          </a:p>
        </p:txBody>
      </p:sp>
      <p:sp>
        <p:nvSpPr>
          <p:cNvPr id="34844" name="Rectangle 28">
            <a:extLst>
              <a:ext uri="{FF2B5EF4-FFF2-40B4-BE49-F238E27FC236}">
                <a16:creationId xmlns:a16="http://schemas.microsoft.com/office/drawing/2014/main" id="{03E94F51-5F0C-D803-E17E-F78F1FDB7833}"/>
              </a:ext>
            </a:extLst>
          </p:cNvPr>
          <p:cNvSpPr>
            <a:spLocks noChangeArrowheads="1"/>
          </p:cNvSpPr>
          <p:nvPr/>
        </p:nvSpPr>
        <p:spPr bwMode="auto">
          <a:xfrm>
            <a:off x="7620000" y="1981200"/>
            <a:ext cx="1676400" cy="533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20000"/>
              </a:spcBef>
              <a:buClr>
                <a:schemeClr val="folHlink"/>
              </a:buClr>
              <a:buSzPct val="75000"/>
              <a:buFont typeface="Monotype Sorts" pitchFamily="2" charset="2"/>
              <a:buNone/>
            </a:pPr>
            <a:r>
              <a:rPr kumimoji="1" lang="en-US" altLang="en-US" sz="2800">
                <a:solidFill>
                  <a:srgbClr val="FF0000"/>
                </a:solidFill>
                <a:latin typeface="Tahoma" panose="020B0604030504040204" pitchFamily="34" charset="0"/>
              </a:rPr>
              <a:t>0 1 1 1</a:t>
            </a:r>
          </a:p>
        </p:txBody>
      </p:sp>
      <p:grpSp>
        <p:nvGrpSpPr>
          <p:cNvPr id="2" name="Group 34">
            <a:extLst>
              <a:ext uri="{FF2B5EF4-FFF2-40B4-BE49-F238E27FC236}">
                <a16:creationId xmlns:a16="http://schemas.microsoft.com/office/drawing/2014/main" id="{FF8CF05C-4B8D-BC71-2C76-BA93F2CE18FE}"/>
              </a:ext>
            </a:extLst>
          </p:cNvPr>
          <p:cNvGrpSpPr>
            <a:grpSpLocks/>
          </p:cNvGrpSpPr>
          <p:nvPr/>
        </p:nvGrpSpPr>
        <p:grpSpPr bwMode="auto">
          <a:xfrm>
            <a:off x="2667000" y="2590800"/>
            <a:ext cx="1295400" cy="1295400"/>
            <a:chOff x="720" y="1632"/>
            <a:chExt cx="816" cy="816"/>
          </a:xfrm>
        </p:grpSpPr>
        <p:sp>
          <p:nvSpPr>
            <p:cNvPr id="11296" name="Rectangle 30">
              <a:extLst>
                <a:ext uri="{FF2B5EF4-FFF2-40B4-BE49-F238E27FC236}">
                  <a16:creationId xmlns:a16="http://schemas.microsoft.com/office/drawing/2014/main" id="{FD143F34-BFC8-B508-521E-F32AE042C0F5}"/>
                </a:ext>
              </a:extLst>
            </p:cNvPr>
            <p:cNvSpPr>
              <a:spLocks noChangeArrowheads="1"/>
            </p:cNvSpPr>
            <p:nvPr/>
          </p:nvSpPr>
          <p:spPr bwMode="auto">
            <a:xfrm>
              <a:off x="1296" y="2208"/>
              <a:ext cx="240" cy="240"/>
            </a:xfrm>
            <a:prstGeom prst="rect">
              <a:avLst/>
            </a:prstGeom>
            <a:solidFill>
              <a:srgbClr val="FF7C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20000"/>
                </a:spcBef>
                <a:buClr>
                  <a:schemeClr val="folHlink"/>
                </a:buClr>
                <a:buSzPct val="75000"/>
                <a:buFont typeface="Monotype Sorts" pitchFamily="2" charset="2"/>
                <a:buNone/>
              </a:pPr>
              <a:r>
                <a:rPr kumimoji="1" lang="en-US" altLang="en-US" sz="2000">
                  <a:solidFill>
                    <a:srgbClr val="000000"/>
                  </a:solidFill>
                  <a:latin typeface="Tahoma" panose="020B0604030504040204" pitchFamily="34" charset="0"/>
                </a:rPr>
                <a:t>3</a:t>
              </a:r>
            </a:p>
          </p:txBody>
        </p:sp>
        <p:sp>
          <p:nvSpPr>
            <p:cNvPr id="34847" name="Rectangle 31">
              <a:extLst>
                <a:ext uri="{FF2B5EF4-FFF2-40B4-BE49-F238E27FC236}">
                  <a16:creationId xmlns:a16="http://schemas.microsoft.com/office/drawing/2014/main" id="{5267E904-DDDB-774A-40AE-01A3B49F644B}"/>
                </a:ext>
              </a:extLst>
            </p:cNvPr>
            <p:cNvSpPr>
              <a:spLocks noChangeArrowheads="1"/>
            </p:cNvSpPr>
            <p:nvPr/>
          </p:nvSpPr>
          <p:spPr bwMode="auto">
            <a:xfrm>
              <a:off x="720" y="1632"/>
              <a:ext cx="240" cy="240"/>
            </a:xfrm>
            <a:prstGeom prst="rect">
              <a:avLst/>
            </a:prstGeom>
            <a:solidFill>
              <a:schemeClr val="tx2"/>
            </a:solidFill>
            <a:ln w="9525">
              <a:noFill/>
              <a:miter lim="800000"/>
              <a:headEnd/>
              <a:tailEnd/>
            </a:ln>
            <a:effectLst/>
          </p:spPr>
          <p:txBody>
            <a:bodyPr wrap="none" anchor="ctr"/>
            <a:lstStyle/>
            <a:p>
              <a:pPr>
                <a:defRPr/>
              </a:pPr>
              <a:endParaRPr lang="en-US"/>
            </a:p>
          </p:txBody>
        </p:sp>
      </p:grpSp>
      <p:sp>
        <p:nvSpPr>
          <p:cNvPr id="34848" name="Rectangle 32">
            <a:extLst>
              <a:ext uri="{FF2B5EF4-FFF2-40B4-BE49-F238E27FC236}">
                <a16:creationId xmlns:a16="http://schemas.microsoft.com/office/drawing/2014/main" id="{8927984C-BD13-6C52-AF4B-959F0296D514}"/>
              </a:ext>
            </a:extLst>
          </p:cNvPr>
          <p:cNvSpPr>
            <a:spLocks noChangeArrowheads="1"/>
          </p:cNvSpPr>
          <p:nvPr/>
        </p:nvSpPr>
        <p:spPr bwMode="auto">
          <a:xfrm>
            <a:off x="7620000" y="1981200"/>
            <a:ext cx="1676400" cy="5334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20000"/>
              </a:spcBef>
              <a:buClr>
                <a:schemeClr val="folHlink"/>
              </a:buClr>
              <a:buSzPct val="75000"/>
              <a:buFont typeface="Monotype Sorts" pitchFamily="2" charset="2"/>
              <a:buNone/>
            </a:pPr>
            <a:r>
              <a:rPr kumimoji="1" lang="en-US" altLang="en-US" sz="2800">
                <a:solidFill>
                  <a:srgbClr val="FF0000"/>
                </a:solidFill>
                <a:latin typeface="Tahoma" panose="020B0604030504040204" pitchFamily="34" charset="0"/>
              </a:rPr>
              <a:t>0 0 1 1</a:t>
            </a:r>
          </a:p>
        </p:txBody>
      </p:sp>
      <p:sp>
        <p:nvSpPr>
          <p:cNvPr id="34849" name="Text Box 33">
            <a:extLst>
              <a:ext uri="{FF2B5EF4-FFF2-40B4-BE49-F238E27FC236}">
                <a16:creationId xmlns:a16="http://schemas.microsoft.com/office/drawing/2014/main" id="{DC2D85F5-EAD5-A2AC-9159-46FD88332C87}"/>
              </a:ext>
            </a:extLst>
          </p:cNvPr>
          <p:cNvSpPr txBox="1">
            <a:spLocks noChangeArrowheads="1"/>
          </p:cNvSpPr>
          <p:nvPr/>
        </p:nvSpPr>
        <p:spPr bwMode="auto">
          <a:xfrm>
            <a:off x="2435226" y="4953001"/>
            <a:ext cx="7013575" cy="166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20000"/>
              </a:spcBef>
              <a:buClr>
                <a:srgbClr val="0000CC"/>
              </a:buClr>
              <a:buFontTx/>
              <a:buChar char="•"/>
            </a:pPr>
            <a:r>
              <a:rPr kumimoji="1" lang="en-US" altLang="en-US" sz="3200" b="1">
                <a:solidFill>
                  <a:srgbClr val="CC0000"/>
                </a:solidFill>
              </a:rPr>
              <a:t>Encoders are available in IC form.</a:t>
            </a:r>
          </a:p>
          <a:p>
            <a:pPr>
              <a:spcBef>
                <a:spcPct val="20000"/>
              </a:spcBef>
              <a:buClr>
                <a:srgbClr val="0000CC"/>
              </a:buClr>
              <a:buFontTx/>
              <a:buChar char="•"/>
            </a:pPr>
            <a:r>
              <a:rPr kumimoji="1" lang="en-US" altLang="en-US" sz="3200" b="1">
                <a:solidFill>
                  <a:srgbClr val="CC0000"/>
                </a:solidFill>
              </a:rPr>
              <a:t>This encoder translates from decimal input to BCD output.</a:t>
            </a:r>
          </a:p>
        </p:txBody>
      </p:sp>
    </p:spTree>
    <p:extLst>
      <p:ext uri="{BB962C8B-B14F-4D97-AF65-F5344CB8AC3E}">
        <p14:creationId xmlns:p14="http://schemas.microsoft.com/office/powerpoint/2010/main" val="2381749144"/>
      </p:ext>
    </p:extLst>
  </p:cSld>
  <p:clrMapOvr>
    <a:masterClrMapping/>
  </p:clrMapOvr>
  <p:transition spd="slow">
    <p:cover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830"/>
                                        </p:tgtEl>
                                        <p:attrNameLst>
                                          <p:attrName>style.visibility</p:attrName>
                                        </p:attrNameLst>
                                      </p:cBhvr>
                                      <p:to>
                                        <p:strVal val="visible"/>
                                      </p:to>
                                    </p:set>
                                    <p:animEffect transition="in" filter="dissolve">
                                      <p:cBhvr>
                                        <p:cTn id="7" dur="500"/>
                                        <p:tgtEl>
                                          <p:spTgt spid="34830"/>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4838"/>
                                        </p:tgtEl>
                                        <p:attrNameLst>
                                          <p:attrName>style.visibility</p:attrName>
                                        </p:attrNameLst>
                                      </p:cBhvr>
                                      <p:to>
                                        <p:strVal val="visible"/>
                                      </p:to>
                                    </p:set>
                                    <p:animEffect transition="in" filter="dissolve">
                                      <p:cBhvr>
                                        <p:cTn id="11" dur="500"/>
                                        <p:tgtEl>
                                          <p:spTgt spid="3483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34840"/>
                                        </p:tgtEl>
                                        <p:attrNameLst>
                                          <p:attrName>style.visibility</p:attrName>
                                        </p:attrNameLst>
                                      </p:cBhvr>
                                      <p:to>
                                        <p:strVal val="visible"/>
                                      </p:to>
                                    </p:set>
                                    <p:animEffect transition="in" filter="dissolve">
                                      <p:cBhvr>
                                        <p:cTn id="16" dur="500"/>
                                        <p:tgtEl>
                                          <p:spTgt spid="348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4839"/>
                                        </p:tgtEl>
                                        <p:attrNameLst>
                                          <p:attrName>style.visibility</p:attrName>
                                        </p:attrNameLst>
                                      </p:cBhvr>
                                      <p:to>
                                        <p:strVal val="visible"/>
                                      </p:to>
                                    </p:set>
                                    <p:animEffect transition="in" filter="dissolve">
                                      <p:cBhvr>
                                        <p:cTn id="21" dur="500"/>
                                        <p:tgtEl>
                                          <p:spTgt spid="34839"/>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34841"/>
                                        </p:tgtEl>
                                        <p:attrNameLst>
                                          <p:attrName>style.visibility</p:attrName>
                                        </p:attrNameLst>
                                      </p:cBhvr>
                                      <p:to>
                                        <p:strVal val="visible"/>
                                      </p:to>
                                    </p:set>
                                    <p:animEffect transition="in" filter="dissolve">
                                      <p:cBhvr>
                                        <p:cTn id="25" dur="500"/>
                                        <p:tgtEl>
                                          <p:spTgt spid="3484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4842"/>
                                        </p:tgtEl>
                                        <p:attrNameLst>
                                          <p:attrName>style.visibility</p:attrName>
                                        </p:attrNameLst>
                                      </p:cBhvr>
                                      <p:to>
                                        <p:strVal val="visible"/>
                                      </p:to>
                                    </p:set>
                                    <p:animEffect transition="in" filter="dissolve">
                                      <p:cBhvr>
                                        <p:cTn id="30" dur="500"/>
                                        <p:tgtEl>
                                          <p:spTgt spid="3484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4843"/>
                                        </p:tgtEl>
                                        <p:attrNameLst>
                                          <p:attrName>style.visibility</p:attrName>
                                        </p:attrNameLst>
                                      </p:cBhvr>
                                      <p:to>
                                        <p:strVal val="visible"/>
                                      </p:to>
                                    </p:set>
                                    <p:animEffect transition="in" filter="dissolve">
                                      <p:cBhvr>
                                        <p:cTn id="35" dur="500"/>
                                        <p:tgtEl>
                                          <p:spTgt spid="34843"/>
                                        </p:tgtEl>
                                      </p:cBhvr>
                                    </p:animEffect>
                                  </p:childTnLst>
                                </p:cTn>
                              </p:par>
                            </p:childTnLst>
                          </p:cTn>
                        </p:par>
                        <p:par>
                          <p:cTn id="36" fill="hold" nodeType="afterGroup">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34844"/>
                                        </p:tgtEl>
                                        <p:attrNameLst>
                                          <p:attrName>style.visibility</p:attrName>
                                        </p:attrNameLst>
                                      </p:cBhvr>
                                      <p:to>
                                        <p:strVal val="visible"/>
                                      </p:to>
                                    </p:set>
                                    <p:animEffect transition="in" filter="dissolve">
                                      <p:cBhvr>
                                        <p:cTn id="39" dur="500"/>
                                        <p:tgtEl>
                                          <p:spTgt spid="3484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dissolve">
                                      <p:cBhvr>
                                        <p:cTn id="44" dur="500"/>
                                        <p:tgtEl>
                                          <p:spTgt spid="2"/>
                                        </p:tgtEl>
                                      </p:cBhvr>
                                    </p:animEffect>
                                  </p:childTnLst>
                                </p:cTn>
                              </p:par>
                            </p:childTnLst>
                          </p:cTn>
                        </p:par>
                        <p:par>
                          <p:cTn id="45" fill="hold" nodeType="afterGroup">
                            <p:stCondLst>
                              <p:cond delay="500"/>
                            </p:stCondLst>
                            <p:childTnLst>
                              <p:par>
                                <p:cTn id="46" presetID="9" presetClass="entr" presetSubtype="0" fill="hold" grpId="0" nodeType="afterEffect">
                                  <p:stCondLst>
                                    <p:cond delay="0"/>
                                  </p:stCondLst>
                                  <p:childTnLst>
                                    <p:set>
                                      <p:cBhvr>
                                        <p:cTn id="47" dur="1" fill="hold">
                                          <p:stCondLst>
                                            <p:cond delay="0"/>
                                          </p:stCondLst>
                                        </p:cTn>
                                        <p:tgtEl>
                                          <p:spTgt spid="34848"/>
                                        </p:tgtEl>
                                        <p:attrNameLst>
                                          <p:attrName>style.visibility</p:attrName>
                                        </p:attrNameLst>
                                      </p:cBhvr>
                                      <p:to>
                                        <p:strVal val="visible"/>
                                      </p:to>
                                    </p:set>
                                    <p:animEffect transition="in" filter="dissolve">
                                      <p:cBhvr>
                                        <p:cTn id="48" dur="500"/>
                                        <p:tgtEl>
                                          <p:spTgt spid="34848"/>
                                        </p:tgtEl>
                                      </p:cBhvr>
                                    </p:animEffect>
                                  </p:childTnLst>
                                </p:cTn>
                              </p:par>
                            </p:childTnLst>
                          </p:cTn>
                        </p:par>
                        <p:par>
                          <p:cTn id="49" fill="hold" nodeType="afterGroup">
                            <p:stCondLst>
                              <p:cond delay="1000"/>
                            </p:stCondLst>
                            <p:childTnLst>
                              <p:par>
                                <p:cTn id="50" presetID="12" presetClass="entr" presetSubtype="2" fill="hold" grpId="0" nodeType="afterEffect">
                                  <p:stCondLst>
                                    <p:cond delay="1000"/>
                                  </p:stCondLst>
                                  <p:childTnLst>
                                    <p:set>
                                      <p:cBhvr>
                                        <p:cTn id="51" dur="1" fill="hold">
                                          <p:stCondLst>
                                            <p:cond delay="0"/>
                                          </p:stCondLst>
                                        </p:cTn>
                                        <p:tgtEl>
                                          <p:spTgt spid="34849">
                                            <p:txEl>
                                              <p:pRg st="0" end="0"/>
                                            </p:txEl>
                                          </p:spTgt>
                                        </p:tgtEl>
                                        <p:attrNameLst>
                                          <p:attrName>style.visibility</p:attrName>
                                        </p:attrNameLst>
                                      </p:cBhvr>
                                      <p:to>
                                        <p:strVal val="visible"/>
                                      </p:to>
                                    </p:set>
                                    <p:animEffect transition="in" filter="slide(fromRight)">
                                      <p:cBhvr>
                                        <p:cTn id="52" dur="500"/>
                                        <p:tgtEl>
                                          <p:spTgt spid="34849">
                                            <p:txEl>
                                              <p:pRg st="0" end="0"/>
                                            </p:txEl>
                                          </p:spTgt>
                                        </p:tgtEl>
                                      </p:cBhvr>
                                    </p:animEffect>
                                  </p:childTnLst>
                                </p:cTn>
                              </p:par>
                            </p:childTnLst>
                          </p:cTn>
                        </p:par>
                        <p:par>
                          <p:cTn id="53" fill="hold" nodeType="afterGroup">
                            <p:stCondLst>
                              <p:cond delay="2500"/>
                            </p:stCondLst>
                            <p:childTnLst>
                              <p:par>
                                <p:cTn id="54" presetID="12" presetClass="entr" presetSubtype="2" fill="hold" grpId="0" nodeType="afterEffect">
                                  <p:stCondLst>
                                    <p:cond delay="1000"/>
                                  </p:stCondLst>
                                  <p:childTnLst>
                                    <p:set>
                                      <p:cBhvr>
                                        <p:cTn id="55" dur="1" fill="hold">
                                          <p:stCondLst>
                                            <p:cond delay="0"/>
                                          </p:stCondLst>
                                        </p:cTn>
                                        <p:tgtEl>
                                          <p:spTgt spid="34849">
                                            <p:txEl>
                                              <p:pRg st="1" end="1"/>
                                            </p:txEl>
                                          </p:spTgt>
                                        </p:tgtEl>
                                        <p:attrNameLst>
                                          <p:attrName>style.visibility</p:attrName>
                                        </p:attrNameLst>
                                      </p:cBhvr>
                                      <p:to>
                                        <p:strVal val="visible"/>
                                      </p:to>
                                    </p:set>
                                    <p:animEffect transition="in" filter="slide(fromRight)">
                                      <p:cBhvr>
                                        <p:cTn id="56" dur="500"/>
                                        <p:tgtEl>
                                          <p:spTgt spid="348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0" grpId="0" animBg="1" autoUpdateAnimBg="0"/>
      <p:bldP spid="34838" grpId="0" animBg="1" autoUpdateAnimBg="0"/>
      <p:bldP spid="34839" grpId="0" animBg="1" autoUpdateAnimBg="0"/>
      <p:bldP spid="34840" grpId="0" animBg="1"/>
      <p:bldP spid="34841" grpId="0" animBg="1" autoUpdateAnimBg="0"/>
      <p:bldP spid="34842" grpId="0" animBg="1"/>
      <p:bldP spid="34843" grpId="0" animBg="1" autoUpdateAnimBg="0"/>
      <p:bldP spid="34844" grpId="0" animBg="1" autoUpdateAnimBg="0"/>
      <p:bldP spid="34848" grpId="0" animBg="1" autoUpdateAnimBg="0"/>
      <p:bldP spid="34849" grpId="0" build="p" autoUpdateAnimBg="0" advAuto="100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85 fig 9-14">
            <a:extLst>
              <a:ext uri="{FF2B5EF4-FFF2-40B4-BE49-F238E27FC236}">
                <a16:creationId xmlns:a16="http://schemas.microsoft.com/office/drawing/2014/main" id="{2757F3D8-524C-62B1-5514-DFF4A497A8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t="9477" b="61765"/>
          <a:stretch>
            <a:fillRect/>
          </a:stretch>
        </p:blipFill>
        <p:spPr bwMode="auto">
          <a:xfrm>
            <a:off x="1981200" y="1755775"/>
            <a:ext cx="83058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a:extLst>
              <a:ext uri="{FF2B5EF4-FFF2-40B4-BE49-F238E27FC236}">
                <a16:creationId xmlns:a16="http://schemas.microsoft.com/office/drawing/2014/main" id="{BB22865A-F196-F8E5-3A27-5072C06947AA}"/>
              </a:ext>
            </a:extLst>
          </p:cNvPr>
          <p:cNvSpPr>
            <a:spLocks noChangeArrowheads="1"/>
          </p:cNvSpPr>
          <p:nvPr/>
        </p:nvSpPr>
        <p:spPr bwMode="auto">
          <a:xfrm>
            <a:off x="2971801" y="457201"/>
            <a:ext cx="63595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90000"/>
              </a:lnSpc>
              <a:spcBef>
                <a:spcPct val="20000"/>
              </a:spcBef>
              <a:buClr>
                <a:schemeClr val="folHlink"/>
              </a:buClr>
              <a:buSzPct val="75000"/>
            </a:pPr>
            <a:r>
              <a:rPr kumimoji="1" lang="en-US" sz="4000" dirty="0">
                <a:latin typeface="+mj-lt"/>
              </a:rPr>
              <a:t>10 line to 4 line Encoder</a:t>
            </a:r>
          </a:p>
        </p:txBody>
      </p:sp>
    </p:spTree>
    <p:extLst>
      <p:ext uri="{BB962C8B-B14F-4D97-AF65-F5344CB8AC3E}">
        <p14:creationId xmlns:p14="http://schemas.microsoft.com/office/powerpoint/2010/main" val="146080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Consider two n-bit binary numbers: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0</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𝐵</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𝑛</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0</m:t>
                          </m:r>
                        </m:sub>
                      </m:sSub>
                    </m:oMath>
                  </m:oMathPara>
                </a14:m>
                <a:endParaRPr lang="en-US" b="0" dirty="0"/>
              </a:p>
              <a:p>
                <a:r>
                  <a:rPr lang="en-US" b="0" dirty="0"/>
                  <a:t>Assume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b="0" dirty="0"/>
                  <a:t> are entering the </a:t>
                </a:r>
                <a:r>
                  <a:rPr lang="en-US" b="0" dirty="0" err="1"/>
                  <a:t>subnetwork</a:t>
                </a:r>
                <a:r>
                  <a:rPr lang="en-US" b="0" dirty="0"/>
                  <a:t> and that the binary numbers are analyzed from right to left.</a:t>
                </a:r>
              </a:p>
              <a:p>
                <a:r>
                  <a:rPr lang="en-US" dirty="0" err="1"/>
                  <a:t>Subnetwork</a:t>
                </a:r>
                <a:r>
                  <a:rPr lang="en-US" dirty="0"/>
                  <a:t> is called a 1-bit comparator.</a:t>
                </a:r>
                <a:endParaRPr lang="en-US" b="0"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3862927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a:extLst>
              <a:ext uri="{FF2B5EF4-FFF2-40B4-BE49-F238E27FC236}">
                <a16:creationId xmlns:a16="http://schemas.microsoft.com/office/drawing/2014/main" id="{84531ACD-5868-69BE-A002-A6C6FD365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371601"/>
            <a:ext cx="5638800" cy="440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Rectangle 3">
            <a:extLst>
              <a:ext uri="{FF2B5EF4-FFF2-40B4-BE49-F238E27FC236}">
                <a16:creationId xmlns:a16="http://schemas.microsoft.com/office/drawing/2014/main" id="{727EB47C-39E4-1AAA-016E-CC3B19EF16B1}"/>
              </a:ext>
            </a:extLst>
          </p:cNvPr>
          <p:cNvSpPr>
            <a:spLocks noChangeArrowheads="1"/>
          </p:cNvSpPr>
          <p:nvPr/>
        </p:nvSpPr>
        <p:spPr bwMode="auto">
          <a:xfrm>
            <a:off x="2895600" y="533401"/>
            <a:ext cx="64071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90000"/>
              </a:lnSpc>
              <a:spcBef>
                <a:spcPct val="20000"/>
              </a:spcBef>
              <a:buClr>
                <a:schemeClr val="folHlink"/>
              </a:buClr>
              <a:buSzPct val="75000"/>
            </a:pPr>
            <a:r>
              <a:rPr kumimoji="1" lang="en-US" sz="4000" dirty="0">
                <a:latin typeface="+mj-lt"/>
              </a:rPr>
              <a:t>4 line to 10 line Decoder</a:t>
            </a:r>
          </a:p>
        </p:txBody>
      </p:sp>
    </p:spTree>
    <p:extLst>
      <p:ext uri="{BB962C8B-B14F-4D97-AF65-F5344CB8AC3E}">
        <p14:creationId xmlns:p14="http://schemas.microsoft.com/office/powerpoint/2010/main" val="2299619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1C37372-91F0-9171-FB2F-0E9FEA81F442}"/>
              </a:ext>
            </a:extLst>
          </p:cNvPr>
          <p:cNvSpPr>
            <a:spLocks noChangeArrowheads="1"/>
          </p:cNvSpPr>
          <p:nvPr/>
        </p:nvSpPr>
        <p:spPr bwMode="auto">
          <a:xfrm>
            <a:off x="7924800" y="2057400"/>
            <a:ext cx="1295400" cy="2209800"/>
          </a:xfrm>
          <a:prstGeom prst="rect">
            <a:avLst/>
          </a:prstGeom>
          <a:solidFill>
            <a:srgbClr val="DDDDDD"/>
          </a:solidFill>
          <a:ln w="9525">
            <a:solidFill>
              <a:schemeClr val="tx1"/>
            </a:solidFill>
            <a:miter lim="800000"/>
            <a:headEnd/>
            <a:tailEnd/>
          </a:ln>
          <a:effectLst/>
        </p:spPr>
        <p:txBody>
          <a:bodyPr wrap="none" anchor="ctr"/>
          <a:lstStyle/>
          <a:p>
            <a:pPr>
              <a:defRPr/>
            </a:pPr>
            <a:endParaRPr lang="en-US"/>
          </a:p>
        </p:txBody>
      </p:sp>
      <p:sp>
        <p:nvSpPr>
          <p:cNvPr id="22531" name="Freeform 3">
            <a:extLst>
              <a:ext uri="{FF2B5EF4-FFF2-40B4-BE49-F238E27FC236}">
                <a16:creationId xmlns:a16="http://schemas.microsoft.com/office/drawing/2014/main" id="{374CBAB1-1B32-2797-1BA0-4DF933255376}"/>
              </a:ext>
            </a:extLst>
          </p:cNvPr>
          <p:cNvSpPr>
            <a:spLocks/>
          </p:cNvSpPr>
          <p:nvPr/>
        </p:nvSpPr>
        <p:spPr bwMode="auto">
          <a:xfrm rot="5400000">
            <a:off x="7763669" y="2713832"/>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9525">
            <a:solidFill>
              <a:schemeClr val="tx1"/>
            </a:solidFill>
            <a:round/>
            <a:headEnd/>
            <a:tailEnd/>
          </a:ln>
          <a:effectLst/>
        </p:spPr>
        <p:txBody>
          <a:bodyPr wrap="none" anchor="ctr"/>
          <a:lstStyle/>
          <a:p>
            <a:pPr>
              <a:defRPr/>
            </a:pPr>
            <a:endParaRPr lang="en-US"/>
          </a:p>
        </p:txBody>
      </p:sp>
      <p:sp>
        <p:nvSpPr>
          <p:cNvPr id="22532" name="Freeform 4">
            <a:extLst>
              <a:ext uri="{FF2B5EF4-FFF2-40B4-BE49-F238E27FC236}">
                <a16:creationId xmlns:a16="http://schemas.microsoft.com/office/drawing/2014/main" id="{97FEEE7A-A1DF-95EA-5C45-803FBBB517F8}"/>
              </a:ext>
            </a:extLst>
          </p:cNvPr>
          <p:cNvSpPr>
            <a:spLocks/>
          </p:cNvSpPr>
          <p:nvPr/>
        </p:nvSpPr>
        <p:spPr bwMode="auto">
          <a:xfrm>
            <a:off x="8153401" y="4006850"/>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9525">
            <a:solidFill>
              <a:schemeClr val="tx1"/>
            </a:solidFill>
            <a:round/>
            <a:headEnd/>
            <a:tailEnd/>
          </a:ln>
          <a:effectLst/>
        </p:spPr>
        <p:txBody>
          <a:bodyPr wrap="none" anchor="ctr"/>
          <a:lstStyle/>
          <a:p>
            <a:pPr>
              <a:defRPr/>
            </a:pPr>
            <a:endParaRPr lang="en-US"/>
          </a:p>
        </p:txBody>
      </p:sp>
      <p:sp>
        <p:nvSpPr>
          <p:cNvPr id="22533" name="Freeform 5">
            <a:extLst>
              <a:ext uri="{FF2B5EF4-FFF2-40B4-BE49-F238E27FC236}">
                <a16:creationId xmlns:a16="http://schemas.microsoft.com/office/drawing/2014/main" id="{B6A12541-765E-5FD6-BE1C-958A25ACFDEA}"/>
              </a:ext>
            </a:extLst>
          </p:cNvPr>
          <p:cNvSpPr>
            <a:spLocks/>
          </p:cNvSpPr>
          <p:nvPr/>
        </p:nvSpPr>
        <p:spPr bwMode="auto">
          <a:xfrm rot="5400000">
            <a:off x="7763669" y="3628232"/>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9525">
            <a:solidFill>
              <a:schemeClr val="tx1"/>
            </a:solidFill>
            <a:round/>
            <a:headEnd/>
            <a:tailEnd/>
          </a:ln>
          <a:effectLst/>
        </p:spPr>
        <p:txBody>
          <a:bodyPr wrap="none" anchor="ctr"/>
          <a:lstStyle/>
          <a:p>
            <a:pPr>
              <a:defRPr/>
            </a:pPr>
            <a:endParaRPr lang="en-US"/>
          </a:p>
        </p:txBody>
      </p:sp>
      <p:sp>
        <p:nvSpPr>
          <p:cNvPr id="22534" name="Freeform 6">
            <a:extLst>
              <a:ext uri="{FF2B5EF4-FFF2-40B4-BE49-F238E27FC236}">
                <a16:creationId xmlns:a16="http://schemas.microsoft.com/office/drawing/2014/main" id="{FE4AF02A-FCE8-67C6-F891-D642EF20C7A1}"/>
              </a:ext>
            </a:extLst>
          </p:cNvPr>
          <p:cNvSpPr>
            <a:spLocks/>
          </p:cNvSpPr>
          <p:nvPr/>
        </p:nvSpPr>
        <p:spPr bwMode="auto">
          <a:xfrm rot="-5400000">
            <a:off x="8551069" y="3629819"/>
            <a:ext cx="836612"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9525">
            <a:solidFill>
              <a:schemeClr val="tx1"/>
            </a:solidFill>
            <a:round/>
            <a:headEnd/>
            <a:tailEnd/>
          </a:ln>
          <a:effectLst/>
        </p:spPr>
        <p:txBody>
          <a:bodyPr wrap="none" anchor="ctr"/>
          <a:lstStyle/>
          <a:p>
            <a:pPr>
              <a:defRPr/>
            </a:pPr>
            <a:endParaRPr lang="en-US"/>
          </a:p>
        </p:txBody>
      </p:sp>
      <p:sp>
        <p:nvSpPr>
          <p:cNvPr id="22535" name="Freeform 7">
            <a:extLst>
              <a:ext uri="{FF2B5EF4-FFF2-40B4-BE49-F238E27FC236}">
                <a16:creationId xmlns:a16="http://schemas.microsoft.com/office/drawing/2014/main" id="{A87CA93B-17A4-B6C3-BC42-FB9358EC018F}"/>
              </a:ext>
            </a:extLst>
          </p:cNvPr>
          <p:cNvSpPr>
            <a:spLocks/>
          </p:cNvSpPr>
          <p:nvPr/>
        </p:nvSpPr>
        <p:spPr bwMode="auto">
          <a:xfrm rot="-5400000">
            <a:off x="8551069" y="2713832"/>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9525">
            <a:solidFill>
              <a:schemeClr val="tx1"/>
            </a:solidFill>
            <a:round/>
            <a:headEnd/>
            <a:tailEnd/>
          </a:ln>
          <a:effectLst/>
        </p:spPr>
        <p:txBody>
          <a:bodyPr wrap="none" anchor="ctr"/>
          <a:lstStyle/>
          <a:p>
            <a:pPr>
              <a:defRPr/>
            </a:pPr>
            <a:endParaRPr lang="en-US"/>
          </a:p>
        </p:txBody>
      </p:sp>
      <p:sp>
        <p:nvSpPr>
          <p:cNvPr id="22536" name="Freeform 8">
            <a:extLst>
              <a:ext uri="{FF2B5EF4-FFF2-40B4-BE49-F238E27FC236}">
                <a16:creationId xmlns:a16="http://schemas.microsoft.com/office/drawing/2014/main" id="{C442B55B-0DCD-55B8-1EAB-8A767C0A7451}"/>
              </a:ext>
            </a:extLst>
          </p:cNvPr>
          <p:cNvSpPr>
            <a:spLocks/>
          </p:cNvSpPr>
          <p:nvPr/>
        </p:nvSpPr>
        <p:spPr bwMode="auto">
          <a:xfrm flipV="1">
            <a:off x="8153401" y="2336800"/>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9525">
            <a:solidFill>
              <a:schemeClr val="tx1"/>
            </a:solidFill>
            <a:round/>
            <a:headEnd/>
            <a:tailEnd/>
          </a:ln>
          <a:effectLst/>
        </p:spPr>
        <p:txBody>
          <a:bodyPr wrap="none" anchor="ctr"/>
          <a:lstStyle/>
          <a:p>
            <a:pPr>
              <a:defRPr/>
            </a:pPr>
            <a:endParaRPr lang="en-US"/>
          </a:p>
        </p:txBody>
      </p:sp>
      <p:sp>
        <p:nvSpPr>
          <p:cNvPr id="22537" name="Freeform 9">
            <a:extLst>
              <a:ext uri="{FF2B5EF4-FFF2-40B4-BE49-F238E27FC236}">
                <a16:creationId xmlns:a16="http://schemas.microsoft.com/office/drawing/2014/main" id="{824BABE8-1ED1-EC6E-1E5B-2ABF981B34C5}"/>
              </a:ext>
            </a:extLst>
          </p:cNvPr>
          <p:cNvSpPr>
            <a:spLocks/>
          </p:cNvSpPr>
          <p:nvPr/>
        </p:nvSpPr>
        <p:spPr bwMode="auto">
          <a:xfrm>
            <a:off x="8154989" y="3162300"/>
            <a:ext cx="827087" cy="141288"/>
          </a:xfrm>
          <a:custGeom>
            <a:avLst/>
            <a:gdLst/>
            <a:ahLst/>
            <a:cxnLst>
              <a:cxn ang="0">
                <a:pos x="43" y="89"/>
              </a:cxn>
              <a:cxn ang="0">
                <a:pos x="479" y="88"/>
              </a:cxn>
              <a:cxn ang="0">
                <a:pos x="521" y="44"/>
              </a:cxn>
              <a:cxn ang="0">
                <a:pos x="478" y="1"/>
              </a:cxn>
              <a:cxn ang="0">
                <a:pos x="43" y="0"/>
              </a:cxn>
              <a:cxn ang="0">
                <a:pos x="0" y="44"/>
              </a:cxn>
              <a:cxn ang="0">
                <a:pos x="43" y="89"/>
              </a:cxn>
            </a:cxnLst>
            <a:rect l="0" t="0" r="r" b="b"/>
            <a:pathLst>
              <a:path w="521" h="89">
                <a:moveTo>
                  <a:pt x="43" y="89"/>
                </a:moveTo>
                <a:lnTo>
                  <a:pt x="479" y="88"/>
                </a:lnTo>
                <a:lnTo>
                  <a:pt x="521" y="44"/>
                </a:lnTo>
                <a:lnTo>
                  <a:pt x="478" y="1"/>
                </a:lnTo>
                <a:lnTo>
                  <a:pt x="43" y="0"/>
                </a:lnTo>
                <a:lnTo>
                  <a:pt x="0" y="44"/>
                </a:lnTo>
                <a:lnTo>
                  <a:pt x="43" y="89"/>
                </a:lnTo>
                <a:close/>
              </a:path>
            </a:pathLst>
          </a:custGeom>
          <a:noFill/>
          <a:ln w="9525">
            <a:solidFill>
              <a:schemeClr val="tx1"/>
            </a:solidFill>
            <a:round/>
            <a:headEnd/>
            <a:tailEnd/>
          </a:ln>
          <a:effectLst/>
        </p:spPr>
        <p:txBody>
          <a:bodyPr wrap="none" anchor="ctr"/>
          <a:lstStyle/>
          <a:p>
            <a:pPr>
              <a:defRPr/>
            </a:pPr>
            <a:endParaRPr lang="en-US"/>
          </a:p>
        </p:txBody>
      </p:sp>
      <p:grpSp>
        <p:nvGrpSpPr>
          <p:cNvPr id="17418" name="Group 10">
            <a:extLst>
              <a:ext uri="{FF2B5EF4-FFF2-40B4-BE49-F238E27FC236}">
                <a16:creationId xmlns:a16="http://schemas.microsoft.com/office/drawing/2014/main" id="{64049998-9422-32D3-C4EE-E47F077907B3}"/>
              </a:ext>
            </a:extLst>
          </p:cNvPr>
          <p:cNvGrpSpPr>
            <a:grpSpLocks/>
          </p:cNvGrpSpPr>
          <p:nvPr/>
        </p:nvGrpSpPr>
        <p:grpSpPr bwMode="auto">
          <a:xfrm>
            <a:off x="7010400" y="2209800"/>
            <a:ext cx="914400" cy="1981200"/>
            <a:chOff x="1008" y="816"/>
            <a:chExt cx="576" cy="1248"/>
          </a:xfrm>
        </p:grpSpPr>
        <p:grpSp>
          <p:nvGrpSpPr>
            <p:cNvPr id="17494" name="Group 11">
              <a:extLst>
                <a:ext uri="{FF2B5EF4-FFF2-40B4-BE49-F238E27FC236}">
                  <a16:creationId xmlns:a16="http://schemas.microsoft.com/office/drawing/2014/main" id="{5E44BE22-6A6A-324E-C209-977EBD53621C}"/>
                </a:ext>
              </a:extLst>
            </p:cNvPr>
            <p:cNvGrpSpPr>
              <a:grpSpLocks noChangeAspect="1"/>
            </p:cNvGrpSpPr>
            <p:nvPr/>
          </p:nvGrpSpPr>
          <p:grpSpPr bwMode="auto">
            <a:xfrm rot="-5400000">
              <a:off x="1233" y="712"/>
              <a:ext cx="104" cy="311"/>
              <a:chOff x="2000" y="1771"/>
              <a:chExt cx="208" cy="620"/>
            </a:xfrm>
          </p:grpSpPr>
          <p:sp>
            <p:nvSpPr>
              <p:cNvPr id="22540" name="Line 12">
                <a:extLst>
                  <a:ext uri="{FF2B5EF4-FFF2-40B4-BE49-F238E27FC236}">
                    <a16:creationId xmlns:a16="http://schemas.microsoft.com/office/drawing/2014/main" id="{DA6C419D-DE84-AA79-B1DD-4AE575FCA29D}"/>
                  </a:ext>
                </a:extLst>
              </p:cNvPr>
              <p:cNvSpPr>
                <a:spLocks noChangeAspect="1" noChangeShapeType="1"/>
              </p:cNvSpPr>
              <p:nvPr/>
            </p:nvSpPr>
            <p:spPr bwMode="auto">
              <a:xfrm flipV="1">
                <a:off x="2005" y="1924"/>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41" name="Line 13">
                <a:extLst>
                  <a:ext uri="{FF2B5EF4-FFF2-40B4-BE49-F238E27FC236}">
                    <a16:creationId xmlns:a16="http://schemas.microsoft.com/office/drawing/2014/main" id="{85EC1CAB-1C11-7B04-9821-B64762599E14}"/>
                  </a:ext>
                </a:extLst>
              </p:cNvPr>
              <p:cNvSpPr>
                <a:spLocks noChangeAspect="1" noChangeShapeType="1"/>
              </p:cNvSpPr>
              <p:nvPr/>
            </p:nvSpPr>
            <p:spPr bwMode="auto">
              <a:xfrm flipV="1">
                <a:off x="2005" y="2131"/>
                <a:ext cx="206" cy="102"/>
              </a:xfrm>
              <a:prstGeom prst="line">
                <a:avLst/>
              </a:prstGeom>
              <a:noFill/>
              <a:ln w="38100">
                <a:solidFill>
                  <a:schemeClr val="tx1"/>
                </a:solidFill>
                <a:round/>
                <a:headEnd/>
                <a:tailEnd/>
              </a:ln>
              <a:effectLst/>
            </p:spPr>
            <p:txBody>
              <a:bodyPr wrap="none" anchor="ctr"/>
              <a:lstStyle/>
              <a:p>
                <a:pPr>
                  <a:defRPr/>
                </a:pPr>
                <a:endParaRPr lang="en-US"/>
              </a:p>
            </p:txBody>
          </p:sp>
          <p:sp>
            <p:nvSpPr>
              <p:cNvPr id="22542" name="Line 14">
                <a:extLst>
                  <a:ext uri="{FF2B5EF4-FFF2-40B4-BE49-F238E27FC236}">
                    <a16:creationId xmlns:a16="http://schemas.microsoft.com/office/drawing/2014/main" id="{5E996CBD-6B75-8B17-49F7-8E9FB58015BF}"/>
                  </a:ext>
                </a:extLst>
              </p:cNvPr>
              <p:cNvSpPr>
                <a:spLocks noChangeAspect="1" noChangeShapeType="1"/>
              </p:cNvSpPr>
              <p:nvPr/>
            </p:nvSpPr>
            <p:spPr bwMode="auto">
              <a:xfrm rot="21600000" flipH="1" flipV="1">
                <a:off x="2005" y="2025"/>
                <a:ext cx="206" cy="106"/>
              </a:xfrm>
              <a:prstGeom prst="line">
                <a:avLst/>
              </a:prstGeom>
              <a:noFill/>
              <a:ln w="38100">
                <a:solidFill>
                  <a:schemeClr val="tx1"/>
                </a:solidFill>
                <a:round/>
                <a:headEnd/>
                <a:tailEnd/>
              </a:ln>
              <a:effectLst/>
            </p:spPr>
            <p:txBody>
              <a:bodyPr wrap="none" anchor="ctr"/>
              <a:lstStyle/>
              <a:p>
                <a:pPr>
                  <a:defRPr/>
                </a:pPr>
                <a:endParaRPr lang="en-US"/>
              </a:p>
            </p:txBody>
          </p:sp>
          <p:sp>
            <p:nvSpPr>
              <p:cNvPr id="22543" name="Line 15">
                <a:extLst>
                  <a:ext uri="{FF2B5EF4-FFF2-40B4-BE49-F238E27FC236}">
                    <a16:creationId xmlns:a16="http://schemas.microsoft.com/office/drawing/2014/main" id="{3CB521D7-0B2B-9BDF-0D89-A241CB68F53E}"/>
                  </a:ext>
                </a:extLst>
              </p:cNvPr>
              <p:cNvSpPr>
                <a:spLocks noChangeAspect="1" noChangeShapeType="1"/>
              </p:cNvSpPr>
              <p:nvPr/>
            </p:nvSpPr>
            <p:spPr bwMode="auto">
              <a:xfrm rot="21600000" flipH="1" flipV="1">
                <a:off x="2005" y="2231"/>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44" name="Line 16">
                <a:extLst>
                  <a:ext uri="{FF2B5EF4-FFF2-40B4-BE49-F238E27FC236}">
                    <a16:creationId xmlns:a16="http://schemas.microsoft.com/office/drawing/2014/main" id="{8EB9DA9E-8E2E-3758-1C78-1BED12DACFC2}"/>
                  </a:ext>
                </a:extLst>
              </p:cNvPr>
              <p:cNvSpPr>
                <a:spLocks noChangeAspect="1" noChangeShapeType="1"/>
              </p:cNvSpPr>
              <p:nvPr/>
            </p:nvSpPr>
            <p:spPr bwMode="auto">
              <a:xfrm rot="21600000" flipH="1" flipV="1">
                <a:off x="2005" y="1820"/>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45" name="Freeform 17">
                <a:extLst>
                  <a:ext uri="{FF2B5EF4-FFF2-40B4-BE49-F238E27FC236}">
                    <a16:creationId xmlns:a16="http://schemas.microsoft.com/office/drawing/2014/main" id="{88294C40-2851-FF29-D199-DDBAC2D70102}"/>
                  </a:ext>
                </a:extLst>
              </p:cNvPr>
              <p:cNvSpPr>
                <a:spLocks noChangeAspect="1"/>
              </p:cNvSpPr>
              <p:nvPr/>
            </p:nvSpPr>
            <p:spPr bwMode="auto">
              <a:xfrm flipH="1">
                <a:off x="2105" y="2332"/>
                <a:ext cx="106" cy="56"/>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2546" name="Freeform 18">
                <a:extLst>
                  <a:ext uri="{FF2B5EF4-FFF2-40B4-BE49-F238E27FC236}">
                    <a16:creationId xmlns:a16="http://schemas.microsoft.com/office/drawing/2014/main" id="{FF939D29-53AF-DE13-91E6-629CE18EA328}"/>
                  </a:ext>
                </a:extLst>
              </p:cNvPr>
              <p:cNvSpPr>
                <a:spLocks noChangeAspect="1"/>
              </p:cNvSpPr>
              <p:nvPr/>
            </p:nvSpPr>
            <p:spPr bwMode="auto">
              <a:xfrm flipH="1">
                <a:off x="1999" y="1768"/>
                <a:ext cx="102" cy="52"/>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grpSp>
        <p:grpSp>
          <p:nvGrpSpPr>
            <p:cNvPr id="17495" name="Group 19">
              <a:extLst>
                <a:ext uri="{FF2B5EF4-FFF2-40B4-BE49-F238E27FC236}">
                  <a16:creationId xmlns:a16="http://schemas.microsoft.com/office/drawing/2014/main" id="{AC41D3C7-C5D4-47FB-2C3B-FD76611AF959}"/>
                </a:ext>
              </a:extLst>
            </p:cNvPr>
            <p:cNvGrpSpPr>
              <a:grpSpLocks noChangeAspect="1"/>
            </p:cNvGrpSpPr>
            <p:nvPr/>
          </p:nvGrpSpPr>
          <p:grpSpPr bwMode="auto">
            <a:xfrm rot="-5400000">
              <a:off x="1233" y="904"/>
              <a:ext cx="104" cy="311"/>
              <a:chOff x="2000" y="1771"/>
              <a:chExt cx="208" cy="620"/>
            </a:xfrm>
          </p:grpSpPr>
          <p:sp>
            <p:nvSpPr>
              <p:cNvPr id="22548" name="Line 20">
                <a:extLst>
                  <a:ext uri="{FF2B5EF4-FFF2-40B4-BE49-F238E27FC236}">
                    <a16:creationId xmlns:a16="http://schemas.microsoft.com/office/drawing/2014/main" id="{0CA82912-AC8B-A27E-46F1-6664605A8226}"/>
                  </a:ext>
                </a:extLst>
              </p:cNvPr>
              <p:cNvSpPr>
                <a:spLocks noChangeAspect="1" noChangeShapeType="1"/>
              </p:cNvSpPr>
              <p:nvPr/>
            </p:nvSpPr>
            <p:spPr bwMode="auto">
              <a:xfrm flipV="1">
                <a:off x="2005" y="1924"/>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49" name="Line 21">
                <a:extLst>
                  <a:ext uri="{FF2B5EF4-FFF2-40B4-BE49-F238E27FC236}">
                    <a16:creationId xmlns:a16="http://schemas.microsoft.com/office/drawing/2014/main" id="{402DA04A-53EF-E2C0-B63F-2951B1BC0B0F}"/>
                  </a:ext>
                </a:extLst>
              </p:cNvPr>
              <p:cNvSpPr>
                <a:spLocks noChangeAspect="1" noChangeShapeType="1"/>
              </p:cNvSpPr>
              <p:nvPr/>
            </p:nvSpPr>
            <p:spPr bwMode="auto">
              <a:xfrm flipV="1">
                <a:off x="2005" y="2131"/>
                <a:ext cx="206" cy="102"/>
              </a:xfrm>
              <a:prstGeom prst="line">
                <a:avLst/>
              </a:prstGeom>
              <a:noFill/>
              <a:ln w="38100">
                <a:solidFill>
                  <a:schemeClr val="tx1"/>
                </a:solidFill>
                <a:round/>
                <a:headEnd/>
                <a:tailEnd/>
              </a:ln>
              <a:effectLst/>
            </p:spPr>
            <p:txBody>
              <a:bodyPr wrap="none" anchor="ctr"/>
              <a:lstStyle/>
              <a:p>
                <a:pPr>
                  <a:defRPr/>
                </a:pPr>
                <a:endParaRPr lang="en-US"/>
              </a:p>
            </p:txBody>
          </p:sp>
          <p:sp>
            <p:nvSpPr>
              <p:cNvPr id="22550" name="Line 22">
                <a:extLst>
                  <a:ext uri="{FF2B5EF4-FFF2-40B4-BE49-F238E27FC236}">
                    <a16:creationId xmlns:a16="http://schemas.microsoft.com/office/drawing/2014/main" id="{F727D845-8477-4EE0-30B8-5804C758B336}"/>
                  </a:ext>
                </a:extLst>
              </p:cNvPr>
              <p:cNvSpPr>
                <a:spLocks noChangeAspect="1" noChangeShapeType="1"/>
              </p:cNvSpPr>
              <p:nvPr/>
            </p:nvSpPr>
            <p:spPr bwMode="auto">
              <a:xfrm rot="21600000" flipH="1" flipV="1">
                <a:off x="2005" y="2025"/>
                <a:ext cx="206" cy="106"/>
              </a:xfrm>
              <a:prstGeom prst="line">
                <a:avLst/>
              </a:prstGeom>
              <a:noFill/>
              <a:ln w="38100">
                <a:solidFill>
                  <a:schemeClr val="tx1"/>
                </a:solidFill>
                <a:round/>
                <a:headEnd/>
                <a:tailEnd/>
              </a:ln>
              <a:effectLst/>
            </p:spPr>
            <p:txBody>
              <a:bodyPr wrap="none" anchor="ctr"/>
              <a:lstStyle/>
              <a:p>
                <a:pPr>
                  <a:defRPr/>
                </a:pPr>
                <a:endParaRPr lang="en-US"/>
              </a:p>
            </p:txBody>
          </p:sp>
          <p:sp>
            <p:nvSpPr>
              <p:cNvPr id="22551" name="Line 23">
                <a:extLst>
                  <a:ext uri="{FF2B5EF4-FFF2-40B4-BE49-F238E27FC236}">
                    <a16:creationId xmlns:a16="http://schemas.microsoft.com/office/drawing/2014/main" id="{6C491551-D23E-EB0C-CD5C-2792217FB9C2}"/>
                  </a:ext>
                </a:extLst>
              </p:cNvPr>
              <p:cNvSpPr>
                <a:spLocks noChangeAspect="1" noChangeShapeType="1"/>
              </p:cNvSpPr>
              <p:nvPr/>
            </p:nvSpPr>
            <p:spPr bwMode="auto">
              <a:xfrm rot="21600000" flipH="1" flipV="1">
                <a:off x="2005" y="2231"/>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52" name="Line 24">
                <a:extLst>
                  <a:ext uri="{FF2B5EF4-FFF2-40B4-BE49-F238E27FC236}">
                    <a16:creationId xmlns:a16="http://schemas.microsoft.com/office/drawing/2014/main" id="{576D4AA5-7E36-16B9-D995-A2B18E340778}"/>
                  </a:ext>
                </a:extLst>
              </p:cNvPr>
              <p:cNvSpPr>
                <a:spLocks noChangeAspect="1" noChangeShapeType="1"/>
              </p:cNvSpPr>
              <p:nvPr/>
            </p:nvSpPr>
            <p:spPr bwMode="auto">
              <a:xfrm rot="21600000" flipH="1" flipV="1">
                <a:off x="2005" y="1820"/>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53" name="Freeform 25">
                <a:extLst>
                  <a:ext uri="{FF2B5EF4-FFF2-40B4-BE49-F238E27FC236}">
                    <a16:creationId xmlns:a16="http://schemas.microsoft.com/office/drawing/2014/main" id="{AFA5C8E8-0F6F-81F3-C4A7-BBECF6FA5D1A}"/>
                  </a:ext>
                </a:extLst>
              </p:cNvPr>
              <p:cNvSpPr>
                <a:spLocks noChangeAspect="1"/>
              </p:cNvSpPr>
              <p:nvPr/>
            </p:nvSpPr>
            <p:spPr bwMode="auto">
              <a:xfrm flipH="1">
                <a:off x="2105" y="2332"/>
                <a:ext cx="106" cy="56"/>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2554" name="Freeform 26">
                <a:extLst>
                  <a:ext uri="{FF2B5EF4-FFF2-40B4-BE49-F238E27FC236}">
                    <a16:creationId xmlns:a16="http://schemas.microsoft.com/office/drawing/2014/main" id="{59F3339A-69EA-F9D4-4852-B5C7E0EAD69C}"/>
                  </a:ext>
                </a:extLst>
              </p:cNvPr>
              <p:cNvSpPr>
                <a:spLocks noChangeAspect="1"/>
              </p:cNvSpPr>
              <p:nvPr/>
            </p:nvSpPr>
            <p:spPr bwMode="auto">
              <a:xfrm flipH="1">
                <a:off x="1999" y="1768"/>
                <a:ext cx="102" cy="52"/>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grpSp>
        <p:grpSp>
          <p:nvGrpSpPr>
            <p:cNvPr id="17496" name="Group 27">
              <a:extLst>
                <a:ext uri="{FF2B5EF4-FFF2-40B4-BE49-F238E27FC236}">
                  <a16:creationId xmlns:a16="http://schemas.microsoft.com/office/drawing/2014/main" id="{4C70895A-896C-CD7D-004A-3E20E04BD5F6}"/>
                </a:ext>
              </a:extLst>
            </p:cNvPr>
            <p:cNvGrpSpPr>
              <a:grpSpLocks noChangeAspect="1"/>
            </p:cNvGrpSpPr>
            <p:nvPr/>
          </p:nvGrpSpPr>
          <p:grpSpPr bwMode="auto">
            <a:xfrm rot="-5400000">
              <a:off x="1256" y="1096"/>
              <a:ext cx="104" cy="311"/>
              <a:chOff x="2000" y="1771"/>
              <a:chExt cx="208" cy="620"/>
            </a:xfrm>
          </p:grpSpPr>
          <p:sp>
            <p:nvSpPr>
              <p:cNvPr id="22556" name="Line 28">
                <a:extLst>
                  <a:ext uri="{FF2B5EF4-FFF2-40B4-BE49-F238E27FC236}">
                    <a16:creationId xmlns:a16="http://schemas.microsoft.com/office/drawing/2014/main" id="{634A91DF-9345-0599-A3CC-89AB8C6B8240}"/>
                  </a:ext>
                </a:extLst>
              </p:cNvPr>
              <p:cNvSpPr>
                <a:spLocks noChangeAspect="1" noChangeShapeType="1"/>
              </p:cNvSpPr>
              <p:nvPr/>
            </p:nvSpPr>
            <p:spPr bwMode="auto">
              <a:xfrm flipV="1">
                <a:off x="2005" y="1924"/>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57" name="Line 29">
                <a:extLst>
                  <a:ext uri="{FF2B5EF4-FFF2-40B4-BE49-F238E27FC236}">
                    <a16:creationId xmlns:a16="http://schemas.microsoft.com/office/drawing/2014/main" id="{704C7BA1-A1C0-304D-997E-15964BF8ED6D}"/>
                  </a:ext>
                </a:extLst>
              </p:cNvPr>
              <p:cNvSpPr>
                <a:spLocks noChangeAspect="1" noChangeShapeType="1"/>
              </p:cNvSpPr>
              <p:nvPr/>
            </p:nvSpPr>
            <p:spPr bwMode="auto">
              <a:xfrm flipV="1">
                <a:off x="2005" y="2131"/>
                <a:ext cx="206" cy="102"/>
              </a:xfrm>
              <a:prstGeom prst="line">
                <a:avLst/>
              </a:prstGeom>
              <a:noFill/>
              <a:ln w="38100">
                <a:solidFill>
                  <a:schemeClr val="tx1"/>
                </a:solidFill>
                <a:round/>
                <a:headEnd/>
                <a:tailEnd/>
              </a:ln>
              <a:effectLst/>
            </p:spPr>
            <p:txBody>
              <a:bodyPr wrap="none" anchor="ctr"/>
              <a:lstStyle/>
              <a:p>
                <a:pPr>
                  <a:defRPr/>
                </a:pPr>
                <a:endParaRPr lang="en-US"/>
              </a:p>
            </p:txBody>
          </p:sp>
          <p:sp>
            <p:nvSpPr>
              <p:cNvPr id="22558" name="Line 30">
                <a:extLst>
                  <a:ext uri="{FF2B5EF4-FFF2-40B4-BE49-F238E27FC236}">
                    <a16:creationId xmlns:a16="http://schemas.microsoft.com/office/drawing/2014/main" id="{14278914-0EEA-3DA8-0F95-0D1921B1FD66}"/>
                  </a:ext>
                </a:extLst>
              </p:cNvPr>
              <p:cNvSpPr>
                <a:spLocks noChangeAspect="1" noChangeShapeType="1"/>
              </p:cNvSpPr>
              <p:nvPr/>
            </p:nvSpPr>
            <p:spPr bwMode="auto">
              <a:xfrm rot="21600000" flipH="1" flipV="1">
                <a:off x="2005" y="2025"/>
                <a:ext cx="206" cy="106"/>
              </a:xfrm>
              <a:prstGeom prst="line">
                <a:avLst/>
              </a:prstGeom>
              <a:noFill/>
              <a:ln w="38100">
                <a:solidFill>
                  <a:schemeClr val="tx1"/>
                </a:solidFill>
                <a:round/>
                <a:headEnd/>
                <a:tailEnd/>
              </a:ln>
              <a:effectLst/>
            </p:spPr>
            <p:txBody>
              <a:bodyPr wrap="none" anchor="ctr"/>
              <a:lstStyle/>
              <a:p>
                <a:pPr>
                  <a:defRPr/>
                </a:pPr>
                <a:endParaRPr lang="en-US"/>
              </a:p>
            </p:txBody>
          </p:sp>
          <p:sp>
            <p:nvSpPr>
              <p:cNvPr id="22559" name="Line 31">
                <a:extLst>
                  <a:ext uri="{FF2B5EF4-FFF2-40B4-BE49-F238E27FC236}">
                    <a16:creationId xmlns:a16="http://schemas.microsoft.com/office/drawing/2014/main" id="{FECEA433-1115-3996-3C81-75393A6DDFDD}"/>
                  </a:ext>
                </a:extLst>
              </p:cNvPr>
              <p:cNvSpPr>
                <a:spLocks noChangeAspect="1" noChangeShapeType="1"/>
              </p:cNvSpPr>
              <p:nvPr/>
            </p:nvSpPr>
            <p:spPr bwMode="auto">
              <a:xfrm rot="21600000" flipH="1" flipV="1">
                <a:off x="2005" y="2231"/>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60" name="Line 32">
                <a:extLst>
                  <a:ext uri="{FF2B5EF4-FFF2-40B4-BE49-F238E27FC236}">
                    <a16:creationId xmlns:a16="http://schemas.microsoft.com/office/drawing/2014/main" id="{62BDCFC2-ECC5-64BA-4A57-1CC6E9639A78}"/>
                  </a:ext>
                </a:extLst>
              </p:cNvPr>
              <p:cNvSpPr>
                <a:spLocks noChangeAspect="1" noChangeShapeType="1"/>
              </p:cNvSpPr>
              <p:nvPr/>
            </p:nvSpPr>
            <p:spPr bwMode="auto">
              <a:xfrm rot="21600000" flipH="1" flipV="1">
                <a:off x="2005" y="1820"/>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61" name="Freeform 33">
                <a:extLst>
                  <a:ext uri="{FF2B5EF4-FFF2-40B4-BE49-F238E27FC236}">
                    <a16:creationId xmlns:a16="http://schemas.microsoft.com/office/drawing/2014/main" id="{D1169DF0-0136-01E5-DBC2-BF014335C470}"/>
                  </a:ext>
                </a:extLst>
              </p:cNvPr>
              <p:cNvSpPr>
                <a:spLocks noChangeAspect="1"/>
              </p:cNvSpPr>
              <p:nvPr/>
            </p:nvSpPr>
            <p:spPr bwMode="auto">
              <a:xfrm flipH="1">
                <a:off x="2105" y="2332"/>
                <a:ext cx="106" cy="56"/>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2562" name="Freeform 34">
                <a:extLst>
                  <a:ext uri="{FF2B5EF4-FFF2-40B4-BE49-F238E27FC236}">
                    <a16:creationId xmlns:a16="http://schemas.microsoft.com/office/drawing/2014/main" id="{4F86E964-1CDA-7E56-D9C7-1AB061497337}"/>
                  </a:ext>
                </a:extLst>
              </p:cNvPr>
              <p:cNvSpPr>
                <a:spLocks noChangeAspect="1"/>
              </p:cNvSpPr>
              <p:nvPr/>
            </p:nvSpPr>
            <p:spPr bwMode="auto">
              <a:xfrm flipH="1">
                <a:off x="1999" y="1768"/>
                <a:ext cx="102" cy="52"/>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grpSp>
        <p:grpSp>
          <p:nvGrpSpPr>
            <p:cNvPr id="17497" name="Group 35">
              <a:extLst>
                <a:ext uri="{FF2B5EF4-FFF2-40B4-BE49-F238E27FC236}">
                  <a16:creationId xmlns:a16="http://schemas.microsoft.com/office/drawing/2014/main" id="{6698D78B-A49D-EBD4-598D-FD5231B257EC}"/>
                </a:ext>
              </a:extLst>
            </p:cNvPr>
            <p:cNvGrpSpPr>
              <a:grpSpLocks noChangeAspect="1"/>
            </p:cNvGrpSpPr>
            <p:nvPr/>
          </p:nvGrpSpPr>
          <p:grpSpPr bwMode="auto">
            <a:xfrm rot="-5400000">
              <a:off x="1233" y="1280"/>
              <a:ext cx="104" cy="311"/>
              <a:chOff x="2000" y="1771"/>
              <a:chExt cx="208" cy="620"/>
            </a:xfrm>
          </p:grpSpPr>
          <p:sp>
            <p:nvSpPr>
              <p:cNvPr id="22564" name="Line 36">
                <a:extLst>
                  <a:ext uri="{FF2B5EF4-FFF2-40B4-BE49-F238E27FC236}">
                    <a16:creationId xmlns:a16="http://schemas.microsoft.com/office/drawing/2014/main" id="{B0F55315-2C0E-5929-DF2E-FADD13CA6602}"/>
                  </a:ext>
                </a:extLst>
              </p:cNvPr>
              <p:cNvSpPr>
                <a:spLocks noChangeAspect="1" noChangeShapeType="1"/>
              </p:cNvSpPr>
              <p:nvPr/>
            </p:nvSpPr>
            <p:spPr bwMode="auto">
              <a:xfrm flipV="1">
                <a:off x="2005" y="1924"/>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65" name="Line 37">
                <a:extLst>
                  <a:ext uri="{FF2B5EF4-FFF2-40B4-BE49-F238E27FC236}">
                    <a16:creationId xmlns:a16="http://schemas.microsoft.com/office/drawing/2014/main" id="{E4047C7F-B32A-C075-FD12-0EC32DBF8565}"/>
                  </a:ext>
                </a:extLst>
              </p:cNvPr>
              <p:cNvSpPr>
                <a:spLocks noChangeAspect="1" noChangeShapeType="1"/>
              </p:cNvSpPr>
              <p:nvPr/>
            </p:nvSpPr>
            <p:spPr bwMode="auto">
              <a:xfrm flipV="1">
                <a:off x="2005" y="2131"/>
                <a:ext cx="206" cy="102"/>
              </a:xfrm>
              <a:prstGeom prst="line">
                <a:avLst/>
              </a:prstGeom>
              <a:noFill/>
              <a:ln w="38100">
                <a:solidFill>
                  <a:schemeClr val="tx1"/>
                </a:solidFill>
                <a:round/>
                <a:headEnd/>
                <a:tailEnd/>
              </a:ln>
              <a:effectLst/>
            </p:spPr>
            <p:txBody>
              <a:bodyPr wrap="none" anchor="ctr"/>
              <a:lstStyle/>
              <a:p>
                <a:pPr>
                  <a:defRPr/>
                </a:pPr>
                <a:endParaRPr lang="en-US"/>
              </a:p>
            </p:txBody>
          </p:sp>
          <p:sp>
            <p:nvSpPr>
              <p:cNvPr id="22566" name="Line 38">
                <a:extLst>
                  <a:ext uri="{FF2B5EF4-FFF2-40B4-BE49-F238E27FC236}">
                    <a16:creationId xmlns:a16="http://schemas.microsoft.com/office/drawing/2014/main" id="{47F64CD8-1645-7030-F5BF-404BFC883FE3}"/>
                  </a:ext>
                </a:extLst>
              </p:cNvPr>
              <p:cNvSpPr>
                <a:spLocks noChangeAspect="1" noChangeShapeType="1"/>
              </p:cNvSpPr>
              <p:nvPr/>
            </p:nvSpPr>
            <p:spPr bwMode="auto">
              <a:xfrm rot="21600000" flipH="1" flipV="1">
                <a:off x="2005" y="2025"/>
                <a:ext cx="206" cy="106"/>
              </a:xfrm>
              <a:prstGeom prst="line">
                <a:avLst/>
              </a:prstGeom>
              <a:noFill/>
              <a:ln w="38100">
                <a:solidFill>
                  <a:schemeClr val="tx1"/>
                </a:solidFill>
                <a:round/>
                <a:headEnd/>
                <a:tailEnd/>
              </a:ln>
              <a:effectLst/>
            </p:spPr>
            <p:txBody>
              <a:bodyPr wrap="none" anchor="ctr"/>
              <a:lstStyle/>
              <a:p>
                <a:pPr>
                  <a:defRPr/>
                </a:pPr>
                <a:endParaRPr lang="en-US"/>
              </a:p>
            </p:txBody>
          </p:sp>
          <p:sp>
            <p:nvSpPr>
              <p:cNvPr id="22567" name="Line 39">
                <a:extLst>
                  <a:ext uri="{FF2B5EF4-FFF2-40B4-BE49-F238E27FC236}">
                    <a16:creationId xmlns:a16="http://schemas.microsoft.com/office/drawing/2014/main" id="{CAA7D0E7-9C46-8AF6-4220-3551C0EADD47}"/>
                  </a:ext>
                </a:extLst>
              </p:cNvPr>
              <p:cNvSpPr>
                <a:spLocks noChangeAspect="1" noChangeShapeType="1"/>
              </p:cNvSpPr>
              <p:nvPr/>
            </p:nvSpPr>
            <p:spPr bwMode="auto">
              <a:xfrm rot="21600000" flipH="1" flipV="1">
                <a:off x="2005" y="2231"/>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68" name="Line 40">
                <a:extLst>
                  <a:ext uri="{FF2B5EF4-FFF2-40B4-BE49-F238E27FC236}">
                    <a16:creationId xmlns:a16="http://schemas.microsoft.com/office/drawing/2014/main" id="{9E8BFC2C-17B7-ACD3-5A74-E6919B6BFEE9}"/>
                  </a:ext>
                </a:extLst>
              </p:cNvPr>
              <p:cNvSpPr>
                <a:spLocks noChangeAspect="1" noChangeShapeType="1"/>
              </p:cNvSpPr>
              <p:nvPr/>
            </p:nvSpPr>
            <p:spPr bwMode="auto">
              <a:xfrm rot="21600000" flipH="1" flipV="1">
                <a:off x="2005" y="1820"/>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69" name="Freeform 41">
                <a:extLst>
                  <a:ext uri="{FF2B5EF4-FFF2-40B4-BE49-F238E27FC236}">
                    <a16:creationId xmlns:a16="http://schemas.microsoft.com/office/drawing/2014/main" id="{876FCAC0-418A-96F9-343C-67B96849B4BF}"/>
                  </a:ext>
                </a:extLst>
              </p:cNvPr>
              <p:cNvSpPr>
                <a:spLocks noChangeAspect="1"/>
              </p:cNvSpPr>
              <p:nvPr/>
            </p:nvSpPr>
            <p:spPr bwMode="auto">
              <a:xfrm flipH="1">
                <a:off x="2105" y="2332"/>
                <a:ext cx="106" cy="56"/>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2570" name="Freeform 42">
                <a:extLst>
                  <a:ext uri="{FF2B5EF4-FFF2-40B4-BE49-F238E27FC236}">
                    <a16:creationId xmlns:a16="http://schemas.microsoft.com/office/drawing/2014/main" id="{365D9B91-CC91-6FEB-ABD5-847FF646E591}"/>
                  </a:ext>
                </a:extLst>
              </p:cNvPr>
              <p:cNvSpPr>
                <a:spLocks noChangeAspect="1"/>
              </p:cNvSpPr>
              <p:nvPr/>
            </p:nvSpPr>
            <p:spPr bwMode="auto">
              <a:xfrm flipH="1">
                <a:off x="1999" y="1768"/>
                <a:ext cx="102" cy="52"/>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grpSp>
        <p:grpSp>
          <p:nvGrpSpPr>
            <p:cNvPr id="17498" name="Group 43">
              <a:extLst>
                <a:ext uri="{FF2B5EF4-FFF2-40B4-BE49-F238E27FC236}">
                  <a16:creationId xmlns:a16="http://schemas.microsoft.com/office/drawing/2014/main" id="{763D5274-A1E3-FAA8-0AFB-226B9EE7818A}"/>
                </a:ext>
              </a:extLst>
            </p:cNvPr>
            <p:cNvGrpSpPr>
              <a:grpSpLocks noChangeAspect="1"/>
            </p:cNvGrpSpPr>
            <p:nvPr/>
          </p:nvGrpSpPr>
          <p:grpSpPr bwMode="auto">
            <a:xfrm rot="-5400000">
              <a:off x="1233" y="1472"/>
              <a:ext cx="104" cy="311"/>
              <a:chOff x="2000" y="1771"/>
              <a:chExt cx="208" cy="620"/>
            </a:xfrm>
          </p:grpSpPr>
          <p:sp>
            <p:nvSpPr>
              <p:cNvPr id="22572" name="Line 44">
                <a:extLst>
                  <a:ext uri="{FF2B5EF4-FFF2-40B4-BE49-F238E27FC236}">
                    <a16:creationId xmlns:a16="http://schemas.microsoft.com/office/drawing/2014/main" id="{1AF967E0-B4F6-882F-7EAE-1CA28B1AD456}"/>
                  </a:ext>
                </a:extLst>
              </p:cNvPr>
              <p:cNvSpPr>
                <a:spLocks noChangeAspect="1" noChangeShapeType="1"/>
              </p:cNvSpPr>
              <p:nvPr/>
            </p:nvSpPr>
            <p:spPr bwMode="auto">
              <a:xfrm flipV="1">
                <a:off x="2005" y="1924"/>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73" name="Line 45">
                <a:extLst>
                  <a:ext uri="{FF2B5EF4-FFF2-40B4-BE49-F238E27FC236}">
                    <a16:creationId xmlns:a16="http://schemas.microsoft.com/office/drawing/2014/main" id="{0C1BAC2E-134D-F567-8ABB-A046F5C3AF72}"/>
                  </a:ext>
                </a:extLst>
              </p:cNvPr>
              <p:cNvSpPr>
                <a:spLocks noChangeAspect="1" noChangeShapeType="1"/>
              </p:cNvSpPr>
              <p:nvPr/>
            </p:nvSpPr>
            <p:spPr bwMode="auto">
              <a:xfrm flipV="1">
                <a:off x="2005" y="2131"/>
                <a:ext cx="206" cy="102"/>
              </a:xfrm>
              <a:prstGeom prst="line">
                <a:avLst/>
              </a:prstGeom>
              <a:noFill/>
              <a:ln w="38100">
                <a:solidFill>
                  <a:schemeClr val="tx1"/>
                </a:solidFill>
                <a:round/>
                <a:headEnd/>
                <a:tailEnd/>
              </a:ln>
              <a:effectLst/>
            </p:spPr>
            <p:txBody>
              <a:bodyPr wrap="none" anchor="ctr"/>
              <a:lstStyle/>
              <a:p>
                <a:pPr>
                  <a:defRPr/>
                </a:pPr>
                <a:endParaRPr lang="en-US"/>
              </a:p>
            </p:txBody>
          </p:sp>
          <p:sp>
            <p:nvSpPr>
              <p:cNvPr id="22574" name="Line 46">
                <a:extLst>
                  <a:ext uri="{FF2B5EF4-FFF2-40B4-BE49-F238E27FC236}">
                    <a16:creationId xmlns:a16="http://schemas.microsoft.com/office/drawing/2014/main" id="{BD9F370F-B1D8-FFB4-4350-1C3C83B87C12}"/>
                  </a:ext>
                </a:extLst>
              </p:cNvPr>
              <p:cNvSpPr>
                <a:spLocks noChangeAspect="1" noChangeShapeType="1"/>
              </p:cNvSpPr>
              <p:nvPr/>
            </p:nvSpPr>
            <p:spPr bwMode="auto">
              <a:xfrm rot="21600000" flipH="1" flipV="1">
                <a:off x="2005" y="2025"/>
                <a:ext cx="206" cy="106"/>
              </a:xfrm>
              <a:prstGeom prst="line">
                <a:avLst/>
              </a:prstGeom>
              <a:noFill/>
              <a:ln w="38100">
                <a:solidFill>
                  <a:schemeClr val="tx1"/>
                </a:solidFill>
                <a:round/>
                <a:headEnd/>
                <a:tailEnd/>
              </a:ln>
              <a:effectLst/>
            </p:spPr>
            <p:txBody>
              <a:bodyPr wrap="none" anchor="ctr"/>
              <a:lstStyle/>
              <a:p>
                <a:pPr>
                  <a:defRPr/>
                </a:pPr>
                <a:endParaRPr lang="en-US"/>
              </a:p>
            </p:txBody>
          </p:sp>
          <p:sp>
            <p:nvSpPr>
              <p:cNvPr id="22575" name="Line 47">
                <a:extLst>
                  <a:ext uri="{FF2B5EF4-FFF2-40B4-BE49-F238E27FC236}">
                    <a16:creationId xmlns:a16="http://schemas.microsoft.com/office/drawing/2014/main" id="{6B06A158-444E-ED32-60A6-F3B731D437FC}"/>
                  </a:ext>
                </a:extLst>
              </p:cNvPr>
              <p:cNvSpPr>
                <a:spLocks noChangeAspect="1" noChangeShapeType="1"/>
              </p:cNvSpPr>
              <p:nvPr/>
            </p:nvSpPr>
            <p:spPr bwMode="auto">
              <a:xfrm rot="21600000" flipH="1" flipV="1">
                <a:off x="2005" y="2231"/>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76" name="Line 48">
                <a:extLst>
                  <a:ext uri="{FF2B5EF4-FFF2-40B4-BE49-F238E27FC236}">
                    <a16:creationId xmlns:a16="http://schemas.microsoft.com/office/drawing/2014/main" id="{B2EC9E47-A5C4-079C-D5A6-4C85DF2682F1}"/>
                  </a:ext>
                </a:extLst>
              </p:cNvPr>
              <p:cNvSpPr>
                <a:spLocks noChangeAspect="1" noChangeShapeType="1"/>
              </p:cNvSpPr>
              <p:nvPr/>
            </p:nvSpPr>
            <p:spPr bwMode="auto">
              <a:xfrm rot="21600000" flipH="1" flipV="1">
                <a:off x="2005" y="1820"/>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77" name="Freeform 49">
                <a:extLst>
                  <a:ext uri="{FF2B5EF4-FFF2-40B4-BE49-F238E27FC236}">
                    <a16:creationId xmlns:a16="http://schemas.microsoft.com/office/drawing/2014/main" id="{3E09859B-4109-04EF-683C-8ECE23E476E6}"/>
                  </a:ext>
                </a:extLst>
              </p:cNvPr>
              <p:cNvSpPr>
                <a:spLocks noChangeAspect="1"/>
              </p:cNvSpPr>
              <p:nvPr/>
            </p:nvSpPr>
            <p:spPr bwMode="auto">
              <a:xfrm flipH="1">
                <a:off x="2105" y="2332"/>
                <a:ext cx="106" cy="56"/>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2578" name="Freeform 50">
                <a:extLst>
                  <a:ext uri="{FF2B5EF4-FFF2-40B4-BE49-F238E27FC236}">
                    <a16:creationId xmlns:a16="http://schemas.microsoft.com/office/drawing/2014/main" id="{64670A9D-F8E3-80F2-6349-DFF346120458}"/>
                  </a:ext>
                </a:extLst>
              </p:cNvPr>
              <p:cNvSpPr>
                <a:spLocks noChangeAspect="1"/>
              </p:cNvSpPr>
              <p:nvPr/>
            </p:nvSpPr>
            <p:spPr bwMode="auto">
              <a:xfrm flipH="1">
                <a:off x="1999" y="1764"/>
                <a:ext cx="102" cy="52"/>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grpSp>
        <p:grpSp>
          <p:nvGrpSpPr>
            <p:cNvPr id="17499" name="Group 51">
              <a:extLst>
                <a:ext uri="{FF2B5EF4-FFF2-40B4-BE49-F238E27FC236}">
                  <a16:creationId xmlns:a16="http://schemas.microsoft.com/office/drawing/2014/main" id="{1CF2861A-0571-3445-F6C6-EE9C2CA648F5}"/>
                </a:ext>
              </a:extLst>
            </p:cNvPr>
            <p:cNvGrpSpPr>
              <a:grpSpLocks noChangeAspect="1"/>
            </p:cNvGrpSpPr>
            <p:nvPr/>
          </p:nvGrpSpPr>
          <p:grpSpPr bwMode="auto">
            <a:xfrm rot="-5400000">
              <a:off x="1233" y="1664"/>
              <a:ext cx="104" cy="311"/>
              <a:chOff x="2000" y="1771"/>
              <a:chExt cx="208" cy="620"/>
            </a:xfrm>
          </p:grpSpPr>
          <p:sp>
            <p:nvSpPr>
              <p:cNvPr id="22580" name="Line 52">
                <a:extLst>
                  <a:ext uri="{FF2B5EF4-FFF2-40B4-BE49-F238E27FC236}">
                    <a16:creationId xmlns:a16="http://schemas.microsoft.com/office/drawing/2014/main" id="{1A67414D-4054-85D2-7E9B-D4ED6B9F3976}"/>
                  </a:ext>
                </a:extLst>
              </p:cNvPr>
              <p:cNvSpPr>
                <a:spLocks noChangeAspect="1" noChangeShapeType="1"/>
              </p:cNvSpPr>
              <p:nvPr/>
            </p:nvSpPr>
            <p:spPr bwMode="auto">
              <a:xfrm flipV="1">
                <a:off x="2005" y="1924"/>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81" name="Line 53">
                <a:extLst>
                  <a:ext uri="{FF2B5EF4-FFF2-40B4-BE49-F238E27FC236}">
                    <a16:creationId xmlns:a16="http://schemas.microsoft.com/office/drawing/2014/main" id="{55996432-5821-FAF9-261A-9A656B28A59B}"/>
                  </a:ext>
                </a:extLst>
              </p:cNvPr>
              <p:cNvSpPr>
                <a:spLocks noChangeAspect="1" noChangeShapeType="1"/>
              </p:cNvSpPr>
              <p:nvPr/>
            </p:nvSpPr>
            <p:spPr bwMode="auto">
              <a:xfrm flipV="1">
                <a:off x="2005" y="2131"/>
                <a:ext cx="206" cy="102"/>
              </a:xfrm>
              <a:prstGeom prst="line">
                <a:avLst/>
              </a:prstGeom>
              <a:noFill/>
              <a:ln w="38100">
                <a:solidFill>
                  <a:schemeClr val="tx1"/>
                </a:solidFill>
                <a:round/>
                <a:headEnd/>
                <a:tailEnd/>
              </a:ln>
              <a:effectLst/>
            </p:spPr>
            <p:txBody>
              <a:bodyPr wrap="none" anchor="ctr"/>
              <a:lstStyle/>
              <a:p>
                <a:pPr>
                  <a:defRPr/>
                </a:pPr>
                <a:endParaRPr lang="en-US"/>
              </a:p>
            </p:txBody>
          </p:sp>
          <p:sp>
            <p:nvSpPr>
              <p:cNvPr id="22582" name="Line 54">
                <a:extLst>
                  <a:ext uri="{FF2B5EF4-FFF2-40B4-BE49-F238E27FC236}">
                    <a16:creationId xmlns:a16="http://schemas.microsoft.com/office/drawing/2014/main" id="{9E7988C7-C264-3BDE-8FCF-F31007D2544C}"/>
                  </a:ext>
                </a:extLst>
              </p:cNvPr>
              <p:cNvSpPr>
                <a:spLocks noChangeAspect="1" noChangeShapeType="1"/>
              </p:cNvSpPr>
              <p:nvPr/>
            </p:nvSpPr>
            <p:spPr bwMode="auto">
              <a:xfrm rot="21600000" flipH="1" flipV="1">
                <a:off x="2005" y="2025"/>
                <a:ext cx="206" cy="106"/>
              </a:xfrm>
              <a:prstGeom prst="line">
                <a:avLst/>
              </a:prstGeom>
              <a:noFill/>
              <a:ln w="38100">
                <a:solidFill>
                  <a:schemeClr val="tx1"/>
                </a:solidFill>
                <a:round/>
                <a:headEnd/>
                <a:tailEnd/>
              </a:ln>
              <a:effectLst/>
            </p:spPr>
            <p:txBody>
              <a:bodyPr wrap="none" anchor="ctr"/>
              <a:lstStyle/>
              <a:p>
                <a:pPr>
                  <a:defRPr/>
                </a:pPr>
                <a:endParaRPr lang="en-US"/>
              </a:p>
            </p:txBody>
          </p:sp>
          <p:sp>
            <p:nvSpPr>
              <p:cNvPr id="22583" name="Line 55">
                <a:extLst>
                  <a:ext uri="{FF2B5EF4-FFF2-40B4-BE49-F238E27FC236}">
                    <a16:creationId xmlns:a16="http://schemas.microsoft.com/office/drawing/2014/main" id="{CAE111E1-170D-7948-148E-6F1EF39E3F0E}"/>
                  </a:ext>
                </a:extLst>
              </p:cNvPr>
              <p:cNvSpPr>
                <a:spLocks noChangeAspect="1" noChangeShapeType="1"/>
              </p:cNvSpPr>
              <p:nvPr/>
            </p:nvSpPr>
            <p:spPr bwMode="auto">
              <a:xfrm rot="21600000" flipH="1" flipV="1">
                <a:off x="2005" y="2231"/>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84" name="Line 56">
                <a:extLst>
                  <a:ext uri="{FF2B5EF4-FFF2-40B4-BE49-F238E27FC236}">
                    <a16:creationId xmlns:a16="http://schemas.microsoft.com/office/drawing/2014/main" id="{288390FF-7C02-490E-FDD3-DFA534D97BED}"/>
                  </a:ext>
                </a:extLst>
              </p:cNvPr>
              <p:cNvSpPr>
                <a:spLocks noChangeAspect="1" noChangeShapeType="1"/>
              </p:cNvSpPr>
              <p:nvPr/>
            </p:nvSpPr>
            <p:spPr bwMode="auto">
              <a:xfrm rot="21600000" flipH="1" flipV="1">
                <a:off x="2005" y="1820"/>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85" name="Freeform 57">
                <a:extLst>
                  <a:ext uri="{FF2B5EF4-FFF2-40B4-BE49-F238E27FC236}">
                    <a16:creationId xmlns:a16="http://schemas.microsoft.com/office/drawing/2014/main" id="{F6B31E50-51F1-FD14-1FC3-C0247317022D}"/>
                  </a:ext>
                </a:extLst>
              </p:cNvPr>
              <p:cNvSpPr>
                <a:spLocks noChangeAspect="1"/>
              </p:cNvSpPr>
              <p:nvPr/>
            </p:nvSpPr>
            <p:spPr bwMode="auto">
              <a:xfrm flipH="1">
                <a:off x="2105" y="2332"/>
                <a:ext cx="106" cy="56"/>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2586" name="Freeform 58">
                <a:extLst>
                  <a:ext uri="{FF2B5EF4-FFF2-40B4-BE49-F238E27FC236}">
                    <a16:creationId xmlns:a16="http://schemas.microsoft.com/office/drawing/2014/main" id="{08F3AA3D-076C-DAD4-9236-CC3B8D960E71}"/>
                  </a:ext>
                </a:extLst>
              </p:cNvPr>
              <p:cNvSpPr>
                <a:spLocks noChangeAspect="1"/>
              </p:cNvSpPr>
              <p:nvPr/>
            </p:nvSpPr>
            <p:spPr bwMode="auto">
              <a:xfrm flipH="1">
                <a:off x="1999" y="1764"/>
                <a:ext cx="102" cy="52"/>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grpSp>
        <p:grpSp>
          <p:nvGrpSpPr>
            <p:cNvPr id="17500" name="Group 59">
              <a:extLst>
                <a:ext uri="{FF2B5EF4-FFF2-40B4-BE49-F238E27FC236}">
                  <a16:creationId xmlns:a16="http://schemas.microsoft.com/office/drawing/2014/main" id="{E9683E36-19F5-29FD-D618-6D6273BDFEF5}"/>
                </a:ext>
              </a:extLst>
            </p:cNvPr>
            <p:cNvGrpSpPr>
              <a:grpSpLocks noChangeAspect="1"/>
            </p:cNvGrpSpPr>
            <p:nvPr/>
          </p:nvGrpSpPr>
          <p:grpSpPr bwMode="auto">
            <a:xfrm rot="-5400000">
              <a:off x="1256" y="1856"/>
              <a:ext cx="104" cy="311"/>
              <a:chOff x="2000" y="1771"/>
              <a:chExt cx="208" cy="620"/>
            </a:xfrm>
          </p:grpSpPr>
          <p:sp>
            <p:nvSpPr>
              <p:cNvPr id="22588" name="Line 60">
                <a:extLst>
                  <a:ext uri="{FF2B5EF4-FFF2-40B4-BE49-F238E27FC236}">
                    <a16:creationId xmlns:a16="http://schemas.microsoft.com/office/drawing/2014/main" id="{76A983B8-D41A-ADD5-8520-C152E6F51BEA}"/>
                  </a:ext>
                </a:extLst>
              </p:cNvPr>
              <p:cNvSpPr>
                <a:spLocks noChangeAspect="1" noChangeShapeType="1"/>
              </p:cNvSpPr>
              <p:nvPr/>
            </p:nvSpPr>
            <p:spPr bwMode="auto">
              <a:xfrm flipV="1">
                <a:off x="2005" y="1924"/>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89" name="Line 61">
                <a:extLst>
                  <a:ext uri="{FF2B5EF4-FFF2-40B4-BE49-F238E27FC236}">
                    <a16:creationId xmlns:a16="http://schemas.microsoft.com/office/drawing/2014/main" id="{1398BD3E-7393-7134-10AF-1E11B7A2227D}"/>
                  </a:ext>
                </a:extLst>
              </p:cNvPr>
              <p:cNvSpPr>
                <a:spLocks noChangeAspect="1" noChangeShapeType="1"/>
              </p:cNvSpPr>
              <p:nvPr/>
            </p:nvSpPr>
            <p:spPr bwMode="auto">
              <a:xfrm flipV="1">
                <a:off x="2005" y="2131"/>
                <a:ext cx="206" cy="102"/>
              </a:xfrm>
              <a:prstGeom prst="line">
                <a:avLst/>
              </a:prstGeom>
              <a:noFill/>
              <a:ln w="38100">
                <a:solidFill>
                  <a:schemeClr val="tx1"/>
                </a:solidFill>
                <a:round/>
                <a:headEnd/>
                <a:tailEnd/>
              </a:ln>
              <a:effectLst/>
            </p:spPr>
            <p:txBody>
              <a:bodyPr wrap="none" anchor="ctr"/>
              <a:lstStyle/>
              <a:p>
                <a:pPr>
                  <a:defRPr/>
                </a:pPr>
                <a:endParaRPr lang="en-US"/>
              </a:p>
            </p:txBody>
          </p:sp>
          <p:sp>
            <p:nvSpPr>
              <p:cNvPr id="22590" name="Line 62">
                <a:extLst>
                  <a:ext uri="{FF2B5EF4-FFF2-40B4-BE49-F238E27FC236}">
                    <a16:creationId xmlns:a16="http://schemas.microsoft.com/office/drawing/2014/main" id="{B7D8D52F-F25F-4066-1016-9E0F4FB8C114}"/>
                  </a:ext>
                </a:extLst>
              </p:cNvPr>
              <p:cNvSpPr>
                <a:spLocks noChangeAspect="1" noChangeShapeType="1"/>
              </p:cNvSpPr>
              <p:nvPr/>
            </p:nvSpPr>
            <p:spPr bwMode="auto">
              <a:xfrm rot="21600000" flipH="1" flipV="1">
                <a:off x="2005" y="2025"/>
                <a:ext cx="206" cy="106"/>
              </a:xfrm>
              <a:prstGeom prst="line">
                <a:avLst/>
              </a:prstGeom>
              <a:noFill/>
              <a:ln w="38100">
                <a:solidFill>
                  <a:schemeClr val="tx1"/>
                </a:solidFill>
                <a:round/>
                <a:headEnd/>
                <a:tailEnd/>
              </a:ln>
              <a:effectLst/>
            </p:spPr>
            <p:txBody>
              <a:bodyPr wrap="none" anchor="ctr"/>
              <a:lstStyle/>
              <a:p>
                <a:pPr>
                  <a:defRPr/>
                </a:pPr>
                <a:endParaRPr lang="en-US"/>
              </a:p>
            </p:txBody>
          </p:sp>
          <p:sp>
            <p:nvSpPr>
              <p:cNvPr id="22591" name="Line 63">
                <a:extLst>
                  <a:ext uri="{FF2B5EF4-FFF2-40B4-BE49-F238E27FC236}">
                    <a16:creationId xmlns:a16="http://schemas.microsoft.com/office/drawing/2014/main" id="{E28209D5-84B1-3C23-57CE-588D2930EBA9}"/>
                  </a:ext>
                </a:extLst>
              </p:cNvPr>
              <p:cNvSpPr>
                <a:spLocks noChangeAspect="1" noChangeShapeType="1"/>
              </p:cNvSpPr>
              <p:nvPr/>
            </p:nvSpPr>
            <p:spPr bwMode="auto">
              <a:xfrm rot="21600000" flipH="1" flipV="1">
                <a:off x="2005" y="2231"/>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92" name="Line 64">
                <a:extLst>
                  <a:ext uri="{FF2B5EF4-FFF2-40B4-BE49-F238E27FC236}">
                    <a16:creationId xmlns:a16="http://schemas.microsoft.com/office/drawing/2014/main" id="{D6F404B6-91D5-DE60-6B14-AEF6C9C5FD03}"/>
                  </a:ext>
                </a:extLst>
              </p:cNvPr>
              <p:cNvSpPr>
                <a:spLocks noChangeAspect="1" noChangeShapeType="1"/>
              </p:cNvSpPr>
              <p:nvPr/>
            </p:nvSpPr>
            <p:spPr bwMode="auto">
              <a:xfrm rot="21600000" flipH="1" flipV="1">
                <a:off x="2005" y="1820"/>
                <a:ext cx="206" cy="104"/>
              </a:xfrm>
              <a:prstGeom prst="line">
                <a:avLst/>
              </a:prstGeom>
              <a:noFill/>
              <a:ln w="38100">
                <a:solidFill>
                  <a:schemeClr val="tx1"/>
                </a:solidFill>
                <a:round/>
                <a:headEnd/>
                <a:tailEnd/>
              </a:ln>
              <a:effectLst/>
            </p:spPr>
            <p:txBody>
              <a:bodyPr wrap="none" anchor="ctr"/>
              <a:lstStyle/>
              <a:p>
                <a:pPr>
                  <a:defRPr/>
                </a:pPr>
                <a:endParaRPr lang="en-US"/>
              </a:p>
            </p:txBody>
          </p:sp>
          <p:sp>
            <p:nvSpPr>
              <p:cNvPr id="22593" name="Freeform 65">
                <a:extLst>
                  <a:ext uri="{FF2B5EF4-FFF2-40B4-BE49-F238E27FC236}">
                    <a16:creationId xmlns:a16="http://schemas.microsoft.com/office/drawing/2014/main" id="{9F6CD6D8-B0EA-72CB-07A0-E0605489D476}"/>
                  </a:ext>
                </a:extLst>
              </p:cNvPr>
              <p:cNvSpPr>
                <a:spLocks noChangeAspect="1"/>
              </p:cNvSpPr>
              <p:nvPr/>
            </p:nvSpPr>
            <p:spPr bwMode="auto">
              <a:xfrm flipH="1">
                <a:off x="2105" y="2332"/>
                <a:ext cx="106" cy="56"/>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2594" name="Freeform 66">
                <a:extLst>
                  <a:ext uri="{FF2B5EF4-FFF2-40B4-BE49-F238E27FC236}">
                    <a16:creationId xmlns:a16="http://schemas.microsoft.com/office/drawing/2014/main" id="{1FF34351-B114-268C-0A91-EF1624250C08}"/>
                  </a:ext>
                </a:extLst>
              </p:cNvPr>
              <p:cNvSpPr>
                <a:spLocks noChangeAspect="1"/>
              </p:cNvSpPr>
              <p:nvPr/>
            </p:nvSpPr>
            <p:spPr bwMode="auto">
              <a:xfrm flipH="1">
                <a:off x="1999" y="1768"/>
                <a:ext cx="102" cy="52"/>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grpSp>
        <p:sp>
          <p:nvSpPr>
            <p:cNvPr id="22595" name="Line 67">
              <a:extLst>
                <a:ext uri="{FF2B5EF4-FFF2-40B4-BE49-F238E27FC236}">
                  <a16:creationId xmlns:a16="http://schemas.microsoft.com/office/drawing/2014/main" id="{CDBF0CB1-1817-5998-1BA0-7C74AD43A11F}"/>
                </a:ext>
              </a:extLst>
            </p:cNvPr>
            <p:cNvSpPr>
              <a:spLocks noChangeShapeType="1"/>
            </p:cNvSpPr>
            <p:nvPr/>
          </p:nvSpPr>
          <p:spPr bwMode="auto">
            <a:xfrm>
              <a:off x="1440" y="2016"/>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596" name="Line 68">
              <a:extLst>
                <a:ext uri="{FF2B5EF4-FFF2-40B4-BE49-F238E27FC236}">
                  <a16:creationId xmlns:a16="http://schemas.microsoft.com/office/drawing/2014/main" id="{588951EB-434A-5EF1-C77F-32407BC60C9B}"/>
                </a:ext>
              </a:extLst>
            </p:cNvPr>
            <p:cNvSpPr>
              <a:spLocks noChangeShapeType="1"/>
            </p:cNvSpPr>
            <p:nvPr/>
          </p:nvSpPr>
          <p:spPr bwMode="auto">
            <a:xfrm>
              <a:off x="1440" y="1824"/>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597" name="Line 69">
              <a:extLst>
                <a:ext uri="{FF2B5EF4-FFF2-40B4-BE49-F238E27FC236}">
                  <a16:creationId xmlns:a16="http://schemas.microsoft.com/office/drawing/2014/main" id="{B0A136C3-3AAD-C42E-5058-9935FADEE98B}"/>
                </a:ext>
              </a:extLst>
            </p:cNvPr>
            <p:cNvSpPr>
              <a:spLocks noChangeShapeType="1"/>
            </p:cNvSpPr>
            <p:nvPr/>
          </p:nvSpPr>
          <p:spPr bwMode="auto">
            <a:xfrm>
              <a:off x="1440" y="1632"/>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598" name="Line 70">
              <a:extLst>
                <a:ext uri="{FF2B5EF4-FFF2-40B4-BE49-F238E27FC236}">
                  <a16:creationId xmlns:a16="http://schemas.microsoft.com/office/drawing/2014/main" id="{55730493-82E2-516A-520F-2ED0EC805654}"/>
                </a:ext>
              </a:extLst>
            </p:cNvPr>
            <p:cNvSpPr>
              <a:spLocks noChangeShapeType="1"/>
            </p:cNvSpPr>
            <p:nvPr/>
          </p:nvSpPr>
          <p:spPr bwMode="auto">
            <a:xfrm>
              <a:off x="1440" y="1440"/>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599" name="Line 71">
              <a:extLst>
                <a:ext uri="{FF2B5EF4-FFF2-40B4-BE49-F238E27FC236}">
                  <a16:creationId xmlns:a16="http://schemas.microsoft.com/office/drawing/2014/main" id="{D4C74C38-BE24-3FDB-7E9A-26821DE60C1E}"/>
                </a:ext>
              </a:extLst>
            </p:cNvPr>
            <p:cNvSpPr>
              <a:spLocks noChangeShapeType="1"/>
            </p:cNvSpPr>
            <p:nvPr/>
          </p:nvSpPr>
          <p:spPr bwMode="auto">
            <a:xfrm>
              <a:off x="1440" y="1248"/>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600" name="Line 72">
              <a:extLst>
                <a:ext uri="{FF2B5EF4-FFF2-40B4-BE49-F238E27FC236}">
                  <a16:creationId xmlns:a16="http://schemas.microsoft.com/office/drawing/2014/main" id="{0AFB9C6C-5AC0-70EF-F678-41A2C5F12036}"/>
                </a:ext>
              </a:extLst>
            </p:cNvPr>
            <p:cNvSpPr>
              <a:spLocks noChangeShapeType="1"/>
            </p:cNvSpPr>
            <p:nvPr/>
          </p:nvSpPr>
          <p:spPr bwMode="auto">
            <a:xfrm>
              <a:off x="1440" y="1056"/>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601" name="Line 73">
              <a:extLst>
                <a:ext uri="{FF2B5EF4-FFF2-40B4-BE49-F238E27FC236}">
                  <a16:creationId xmlns:a16="http://schemas.microsoft.com/office/drawing/2014/main" id="{76DEBAA4-F3A9-F4BD-981C-C878BB5B17CF}"/>
                </a:ext>
              </a:extLst>
            </p:cNvPr>
            <p:cNvSpPr>
              <a:spLocks noChangeShapeType="1"/>
            </p:cNvSpPr>
            <p:nvPr/>
          </p:nvSpPr>
          <p:spPr bwMode="auto">
            <a:xfrm>
              <a:off x="1440" y="864"/>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602" name="Line 74">
              <a:extLst>
                <a:ext uri="{FF2B5EF4-FFF2-40B4-BE49-F238E27FC236}">
                  <a16:creationId xmlns:a16="http://schemas.microsoft.com/office/drawing/2014/main" id="{7E7A6045-5F12-58CD-83CB-ABDC6E5AC49F}"/>
                </a:ext>
              </a:extLst>
            </p:cNvPr>
            <p:cNvSpPr>
              <a:spLocks noChangeShapeType="1"/>
            </p:cNvSpPr>
            <p:nvPr/>
          </p:nvSpPr>
          <p:spPr bwMode="auto">
            <a:xfrm>
              <a:off x="1008" y="864"/>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603" name="Line 75">
              <a:extLst>
                <a:ext uri="{FF2B5EF4-FFF2-40B4-BE49-F238E27FC236}">
                  <a16:creationId xmlns:a16="http://schemas.microsoft.com/office/drawing/2014/main" id="{97C94C44-35C7-678A-ED6D-32C555C63DFF}"/>
                </a:ext>
              </a:extLst>
            </p:cNvPr>
            <p:cNvSpPr>
              <a:spLocks noChangeShapeType="1"/>
            </p:cNvSpPr>
            <p:nvPr/>
          </p:nvSpPr>
          <p:spPr bwMode="auto">
            <a:xfrm>
              <a:off x="1008" y="1056"/>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604" name="Line 76">
              <a:extLst>
                <a:ext uri="{FF2B5EF4-FFF2-40B4-BE49-F238E27FC236}">
                  <a16:creationId xmlns:a16="http://schemas.microsoft.com/office/drawing/2014/main" id="{7775FA49-6378-A0C3-E133-4C657866CEAF}"/>
                </a:ext>
              </a:extLst>
            </p:cNvPr>
            <p:cNvSpPr>
              <a:spLocks noChangeShapeType="1"/>
            </p:cNvSpPr>
            <p:nvPr/>
          </p:nvSpPr>
          <p:spPr bwMode="auto">
            <a:xfrm>
              <a:off x="1008" y="1248"/>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605" name="Line 77">
              <a:extLst>
                <a:ext uri="{FF2B5EF4-FFF2-40B4-BE49-F238E27FC236}">
                  <a16:creationId xmlns:a16="http://schemas.microsoft.com/office/drawing/2014/main" id="{C57EBE70-8877-FFD7-AD5C-CED467962A61}"/>
                </a:ext>
              </a:extLst>
            </p:cNvPr>
            <p:cNvSpPr>
              <a:spLocks noChangeShapeType="1"/>
            </p:cNvSpPr>
            <p:nvPr/>
          </p:nvSpPr>
          <p:spPr bwMode="auto">
            <a:xfrm>
              <a:off x="1008" y="1440"/>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606" name="Line 78">
              <a:extLst>
                <a:ext uri="{FF2B5EF4-FFF2-40B4-BE49-F238E27FC236}">
                  <a16:creationId xmlns:a16="http://schemas.microsoft.com/office/drawing/2014/main" id="{1291E04E-8F81-84E7-48E3-C91EC759E25D}"/>
                </a:ext>
              </a:extLst>
            </p:cNvPr>
            <p:cNvSpPr>
              <a:spLocks noChangeShapeType="1"/>
            </p:cNvSpPr>
            <p:nvPr/>
          </p:nvSpPr>
          <p:spPr bwMode="auto">
            <a:xfrm>
              <a:off x="1008" y="1632"/>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607" name="Line 79">
              <a:extLst>
                <a:ext uri="{FF2B5EF4-FFF2-40B4-BE49-F238E27FC236}">
                  <a16:creationId xmlns:a16="http://schemas.microsoft.com/office/drawing/2014/main" id="{DC4D0D24-4A3C-2CEE-D3BC-B3B8F3B0DEEE}"/>
                </a:ext>
              </a:extLst>
            </p:cNvPr>
            <p:cNvSpPr>
              <a:spLocks noChangeShapeType="1"/>
            </p:cNvSpPr>
            <p:nvPr/>
          </p:nvSpPr>
          <p:spPr bwMode="auto">
            <a:xfrm>
              <a:off x="1008" y="1824"/>
              <a:ext cx="144" cy="0"/>
            </a:xfrm>
            <a:prstGeom prst="line">
              <a:avLst/>
            </a:prstGeom>
            <a:noFill/>
            <a:ln w="38100">
              <a:solidFill>
                <a:schemeClr val="tx1"/>
              </a:solidFill>
              <a:round/>
              <a:headEnd/>
              <a:tailEnd/>
            </a:ln>
            <a:effectLst/>
          </p:spPr>
          <p:txBody>
            <a:bodyPr wrap="none" anchor="ctr"/>
            <a:lstStyle/>
            <a:p>
              <a:pPr>
                <a:defRPr/>
              </a:pPr>
              <a:endParaRPr lang="en-US"/>
            </a:p>
          </p:txBody>
        </p:sp>
        <p:sp>
          <p:nvSpPr>
            <p:cNvPr id="22608" name="Line 80">
              <a:extLst>
                <a:ext uri="{FF2B5EF4-FFF2-40B4-BE49-F238E27FC236}">
                  <a16:creationId xmlns:a16="http://schemas.microsoft.com/office/drawing/2014/main" id="{88464F46-229D-B66E-5099-C03553B60D7A}"/>
                </a:ext>
              </a:extLst>
            </p:cNvPr>
            <p:cNvSpPr>
              <a:spLocks noChangeShapeType="1"/>
            </p:cNvSpPr>
            <p:nvPr/>
          </p:nvSpPr>
          <p:spPr bwMode="auto">
            <a:xfrm>
              <a:off x="1008" y="2016"/>
              <a:ext cx="144" cy="0"/>
            </a:xfrm>
            <a:prstGeom prst="line">
              <a:avLst/>
            </a:prstGeom>
            <a:noFill/>
            <a:ln w="38100">
              <a:solidFill>
                <a:schemeClr val="tx1"/>
              </a:solidFill>
              <a:round/>
              <a:headEnd/>
              <a:tailEnd/>
            </a:ln>
            <a:effectLst/>
          </p:spPr>
          <p:txBody>
            <a:bodyPr wrap="none" anchor="ctr"/>
            <a:lstStyle/>
            <a:p>
              <a:pPr>
                <a:defRPr/>
              </a:pPr>
              <a:endParaRPr lang="en-US"/>
            </a:p>
          </p:txBody>
        </p:sp>
      </p:grpSp>
      <p:sp>
        <p:nvSpPr>
          <p:cNvPr id="22609" name="Rectangle 81">
            <a:extLst>
              <a:ext uri="{FF2B5EF4-FFF2-40B4-BE49-F238E27FC236}">
                <a16:creationId xmlns:a16="http://schemas.microsoft.com/office/drawing/2014/main" id="{53D96CD5-0F59-3FF6-2F7B-FBD8F464CFEB}"/>
              </a:ext>
            </a:extLst>
          </p:cNvPr>
          <p:cNvSpPr>
            <a:spLocks noChangeArrowheads="1"/>
          </p:cNvSpPr>
          <p:nvPr/>
        </p:nvSpPr>
        <p:spPr bwMode="auto">
          <a:xfrm>
            <a:off x="5715000" y="2133600"/>
            <a:ext cx="1295400" cy="2209800"/>
          </a:xfrm>
          <a:prstGeom prst="rect">
            <a:avLst/>
          </a:prstGeom>
          <a:solidFill>
            <a:srgbClr val="DDDDDD"/>
          </a:solidFill>
          <a:ln w="9525">
            <a:solidFill>
              <a:schemeClr val="tx1"/>
            </a:solidFill>
            <a:miter lim="800000"/>
            <a:headEnd/>
            <a:tailEnd/>
          </a:ln>
          <a:effectLst/>
        </p:spPr>
        <p:txBody>
          <a:bodyPr wrap="none" anchor="ctr"/>
          <a:lstStyle/>
          <a:p>
            <a:pPr>
              <a:defRPr/>
            </a:pPr>
            <a:endParaRPr lang="en-US"/>
          </a:p>
        </p:txBody>
      </p:sp>
      <p:sp>
        <p:nvSpPr>
          <p:cNvPr id="22610" name="Line 82">
            <a:extLst>
              <a:ext uri="{FF2B5EF4-FFF2-40B4-BE49-F238E27FC236}">
                <a16:creationId xmlns:a16="http://schemas.microsoft.com/office/drawing/2014/main" id="{32838712-BB32-7E29-812C-95ADDCC71E5D}"/>
              </a:ext>
            </a:extLst>
          </p:cNvPr>
          <p:cNvSpPr>
            <a:spLocks noChangeShapeType="1"/>
          </p:cNvSpPr>
          <p:nvPr/>
        </p:nvSpPr>
        <p:spPr bwMode="auto">
          <a:xfrm>
            <a:off x="4800600" y="2590800"/>
            <a:ext cx="914400" cy="0"/>
          </a:xfrm>
          <a:prstGeom prst="line">
            <a:avLst/>
          </a:prstGeom>
          <a:noFill/>
          <a:ln w="38100">
            <a:solidFill>
              <a:schemeClr val="tx1"/>
            </a:solidFill>
            <a:round/>
            <a:headEnd/>
            <a:tailEnd/>
          </a:ln>
          <a:effectLst>
            <a:outerShdw dist="35921" dir="2700000" algn="ctr" rotWithShape="0">
              <a:srgbClr val="000000"/>
            </a:outerShdw>
          </a:effectLst>
        </p:spPr>
        <p:txBody>
          <a:bodyPr wrap="none" anchor="ctr"/>
          <a:lstStyle/>
          <a:p>
            <a:pPr>
              <a:defRPr/>
            </a:pPr>
            <a:endParaRPr lang="en-US"/>
          </a:p>
        </p:txBody>
      </p:sp>
      <p:sp>
        <p:nvSpPr>
          <p:cNvPr id="22611" name="Line 83">
            <a:extLst>
              <a:ext uri="{FF2B5EF4-FFF2-40B4-BE49-F238E27FC236}">
                <a16:creationId xmlns:a16="http://schemas.microsoft.com/office/drawing/2014/main" id="{515118C6-A026-3F55-64E7-8B24AEE76D12}"/>
              </a:ext>
            </a:extLst>
          </p:cNvPr>
          <p:cNvSpPr>
            <a:spLocks noChangeShapeType="1"/>
          </p:cNvSpPr>
          <p:nvPr/>
        </p:nvSpPr>
        <p:spPr bwMode="auto">
          <a:xfrm>
            <a:off x="4800600" y="2971800"/>
            <a:ext cx="914400" cy="0"/>
          </a:xfrm>
          <a:prstGeom prst="line">
            <a:avLst/>
          </a:prstGeom>
          <a:noFill/>
          <a:ln w="38100">
            <a:solidFill>
              <a:schemeClr val="tx1"/>
            </a:solidFill>
            <a:round/>
            <a:headEnd/>
            <a:tailEnd/>
          </a:ln>
          <a:effectLst>
            <a:outerShdw dist="35921" dir="2700000" algn="ctr" rotWithShape="0">
              <a:srgbClr val="000000"/>
            </a:outerShdw>
          </a:effectLst>
        </p:spPr>
        <p:txBody>
          <a:bodyPr wrap="none" anchor="ctr"/>
          <a:lstStyle/>
          <a:p>
            <a:pPr>
              <a:defRPr/>
            </a:pPr>
            <a:endParaRPr lang="en-US"/>
          </a:p>
        </p:txBody>
      </p:sp>
      <p:sp>
        <p:nvSpPr>
          <p:cNvPr id="22612" name="Line 84">
            <a:extLst>
              <a:ext uri="{FF2B5EF4-FFF2-40B4-BE49-F238E27FC236}">
                <a16:creationId xmlns:a16="http://schemas.microsoft.com/office/drawing/2014/main" id="{F84CC347-B2D7-5B21-1B4F-C281C15D25B9}"/>
              </a:ext>
            </a:extLst>
          </p:cNvPr>
          <p:cNvSpPr>
            <a:spLocks noChangeShapeType="1"/>
          </p:cNvSpPr>
          <p:nvPr/>
        </p:nvSpPr>
        <p:spPr bwMode="auto">
          <a:xfrm>
            <a:off x="4800600" y="3352800"/>
            <a:ext cx="914400" cy="0"/>
          </a:xfrm>
          <a:prstGeom prst="line">
            <a:avLst/>
          </a:prstGeom>
          <a:noFill/>
          <a:ln w="38100">
            <a:solidFill>
              <a:schemeClr val="tx1"/>
            </a:solidFill>
            <a:round/>
            <a:headEnd/>
            <a:tailEnd/>
          </a:ln>
          <a:effectLst>
            <a:outerShdw dist="35921" dir="2700000" algn="ctr" rotWithShape="0">
              <a:srgbClr val="000000"/>
            </a:outerShdw>
          </a:effectLst>
        </p:spPr>
        <p:txBody>
          <a:bodyPr wrap="none" anchor="ctr"/>
          <a:lstStyle/>
          <a:p>
            <a:pPr>
              <a:defRPr/>
            </a:pPr>
            <a:endParaRPr lang="en-US"/>
          </a:p>
        </p:txBody>
      </p:sp>
      <p:sp>
        <p:nvSpPr>
          <p:cNvPr id="22613" name="Line 85">
            <a:extLst>
              <a:ext uri="{FF2B5EF4-FFF2-40B4-BE49-F238E27FC236}">
                <a16:creationId xmlns:a16="http://schemas.microsoft.com/office/drawing/2014/main" id="{16BC63F3-A98A-E45C-0AF0-E2C7D34759CC}"/>
              </a:ext>
            </a:extLst>
          </p:cNvPr>
          <p:cNvSpPr>
            <a:spLocks noChangeShapeType="1"/>
          </p:cNvSpPr>
          <p:nvPr/>
        </p:nvSpPr>
        <p:spPr bwMode="auto">
          <a:xfrm>
            <a:off x="4800600" y="3733800"/>
            <a:ext cx="914400" cy="0"/>
          </a:xfrm>
          <a:prstGeom prst="line">
            <a:avLst/>
          </a:prstGeom>
          <a:noFill/>
          <a:ln w="38100">
            <a:solidFill>
              <a:schemeClr val="tx1"/>
            </a:solidFill>
            <a:round/>
            <a:headEnd/>
            <a:tailEnd/>
          </a:ln>
          <a:effectLst>
            <a:outerShdw dist="35921" dir="2700000" algn="ctr" rotWithShape="0">
              <a:srgbClr val="000000"/>
            </a:outerShdw>
          </a:effectLst>
        </p:spPr>
        <p:txBody>
          <a:bodyPr wrap="none" anchor="ctr"/>
          <a:lstStyle/>
          <a:p>
            <a:pPr>
              <a:defRPr/>
            </a:pPr>
            <a:endParaRPr lang="en-US"/>
          </a:p>
        </p:txBody>
      </p:sp>
      <p:sp>
        <p:nvSpPr>
          <p:cNvPr id="17424" name="Text Box 86">
            <a:extLst>
              <a:ext uri="{FF2B5EF4-FFF2-40B4-BE49-F238E27FC236}">
                <a16:creationId xmlns:a16="http://schemas.microsoft.com/office/drawing/2014/main" id="{E22B9904-F77A-0D30-7B43-C57449FBC019}"/>
              </a:ext>
            </a:extLst>
          </p:cNvPr>
          <p:cNvSpPr txBox="1">
            <a:spLocks noChangeArrowheads="1"/>
          </p:cNvSpPr>
          <p:nvPr/>
        </p:nvSpPr>
        <p:spPr bwMode="auto">
          <a:xfrm>
            <a:off x="5797550" y="2438401"/>
            <a:ext cx="1212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r>
              <a:rPr lang="en-US" altLang="en-US" sz="1800" b="1">
                <a:solidFill>
                  <a:srgbClr val="0000CC"/>
                </a:solidFill>
              </a:rPr>
              <a:t>BCD-to-</a:t>
            </a:r>
          </a:p>
          <a:p>
            <a:pPr algn="ctr"/>
            <a:r>
              <a:rPr lang="en-US" altLang="en-US" sz="1800" b="1">
                <a:solidFill>
                  <a:srgbClr val="0000CC"/>
                </a:solidFill>
              </a:rPr>
              <a:t>7-Segment</a:t>
            </a:r>
          </a:p>
          <a:p>
            <a:pPr algn="ctr"/>
            <a:r>
              <a:rPr lang="en-US" altLang="en-US" sz="1800" b="1">
                <a:solidFill>
                  <a:srgbClr val="0000CC"/>
                </a:solidFill>
              </a:rPr>
              <a:t>Decoder/</a:t>
            </a:r>
          </a:p>
          <a:p>
            <a:pPr algn="ctr"/>
            <a:r>
              <a:rPr lang="en-US" altLang="en-US" sz="1800" b="1">
                <a:solidFill>
                  <a:srgbClr val="0000CC"/>
                </a:solidFill>
              </a:rPr>
              <a:t>Driver</a:t>
            </a:r>
            <a:endParaRPr lang="en-US" altLang="en-US" sz="1800">
              <a:solidFill>
                <a:schemeClr val="tx1"/>
              </a:solidFill>
            </a:endParaRPr>
          </a:p>
        </p:txBody>
      </p:sp>
      <p:grpSp>
        <p:nvGrpSpPr>
          <p:cNvPr id="10" name="Group 87">
            <a:extLst>
              <a:ext uri="{FF2B5EF4-FFF2-40B4-BE49-F238E27FC236}">
                <a16:creationId xmlns:a16="http://schemas.microsoft.com/office/drawing/2014/main" id="{736E25B2-C06E-C3E0-D2C3-3CFA48038814}"/>
              </a:ext>
            </a:extLst>
          </p:cNvPr>
          <p:cNvGrpSpPr>
            <a:grpSpLocks/>
          </p:cNvGrpSpPr>
          <p:nvPr/>
        </p:nvGrpSpPr>
        <p:grpSpPr bwMode="auto">
          <a:xfrm>
            <a:off x="8115300" y="2336800"/>
            <a:ext cx="920750" cy="1803400"/>
            <a:chOff x="1703" y="2888"/>
            <a:chExt cx="580" cy="1136"/>
          </a:xfrm>
        </p:grpSpPr>
        <p:sp>
          <p:nvSpPr>
            <p:cNvPr id="22616" name="Freeform 88">
              <a:extLst>
                <a:ext uri="{FF2B5EF4-FFF2-40B4-BE49-F238E27FC236}">
                  <a16:creationId xmlns:a16="http://schemas.microsoft.com/office/drawing/2014/main" id="{94A94CE8-4255-1CD1-E50D-B2C08B81EFCB}"/>
                </a:ext>
              </a:extLst>
            </p:cNvPr>
            <p:cNvSpPr>
              <a:spLocks/>
            </p:cNvSpPr>
            <p:nvPr/>
          </p:nvSpPr>
          <p:spPr bwMode="auto">
            <a:xfrm rot="5400000">
              <a:off x="1481" y="3126"/>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17" name="Freeform 89">
              <a:extLst>
                <a:ext uri="{FF2B5EF4-FFF2-40B4-BE49-F238E27FC236}">
                  <a16:creationId xmlns:a16="http://schemas.microsoft.com/office/drawing/2014/main" id="{F0DFACA8-E542-3BEE-1C67-33BA3942B290}"/>
                </a:ext>
              </a:extLst>
            </p:cNvPr>
            <p:cNvSpPr>
              <a:spLocks/>
            </p:cNvSpPr>
            <p:nvPr/>
          </p:nvSpPr>
          <p:spPr bwMode="auto">
            <a:xfrm>
              <a:off x="1727" y="3940"/>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18" name="Freeform 90">
              <a:extLst>
                <a:ext uri="{FF2B5EF4-FFF2-40B4-BE49-F238E27FC236}">
                  <a16:creationId xmlns:a16="http://schemas.microsoft.com/office/drawing/2014/main" id="{23661185-A16A-618B-E137-6E6D74D9A048}"/>
                </a:ext>
              </a:extLst>
            </p:cNvPr>
            <p:cNvSpPr>
              <a:spLocks/>
            </p:cNvSpPr>
            <p:nvPr/>
          </p:nvSpPr>
          <p:spPr bwMode="auto">
            <a:xfrm rot="5400000">
              <a:off x="1481" y="3702"/>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19" name="Freeform 91">
              <a:extLst>
                <a:ext uri="{FF2B5EF4-FFF2-40B4-BE49-F238E27FC236}">
                  <a16:creationId xmlns:a16="http://schemas.microsoft.com/office/drawing/2014/main" id="{2759085D-0FB3-5801-F2EF-121C535E91E1}"/>
                </a:ext>
              </a:extLst>
            </p:cNvPr>
            <p:cNvSpPr>
              <a:spLocks/>
            </p:cNvSpPr>
            <p:nvPr/>
          </p:nvSpPr>
          <p:spPr bwMode="auto">
            <a:xfrm rot="-5400000">
              <a:off x="1979" y="3703"/>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20" name="Freeform 92">
              <a:extLst>
                <a:ext uri="{FF2B5EF4-FFF2-40B4-BE49-F238E27FC236}">
                  <a16:creationId xmlns:a16="http://schemas.microsoft.com/office/drawing/2014/main" id="{20F27A93-C56E-42E7-394B-70C4641CF9E3}"/>
                </a:ext>
              </a:extLst>
            </p:cNvPr>
            <p:cNvSpPr>
              <a:spLocks/>
            </p:cNvSpPr>
            <p:nvPr/>
          </p:nvSpPr>
          <p:spPr bwMode="auto">
            <a:xfrm rot="-5400000">
              <a:off x="1977" y="3126"/>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21" name="Freeform 93">
              <a:extLst>
                <a:ext uri="{FF2B5EF4-FFF2-40B4-BE49-F238E27FC236}">
                  <a16:creationId xmlns:a16="http://schemas.microsoft.com/office/drawing/2014/main" id="{D62BD078-B76B-F6DE-1122-54F75F50449E}"/>
                </a:ext>
              </a:extLst>
            </p:cNvPr>
            <p:cNvSpPr>
              <a:spLocks/>
            </p:cNvSpPr>
            <p:nvPr/>
          </p:nvSpPr>
          <p:spPr bwMode="auto">
            <a:xfrm flipV="1">
              <a:off x="1727" y="2888"/>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grpSp>
      <p:grpSp>
        <p:nvGrpSpPr>
          <p:cNvPr id="11" name="Group 94">
            <a:extLst>
              <a:ext uri="{FF2B5EF4-FFF2-40B4-BE49-F238E27FC236}">
                <a16:creationId xmlns:a16="http://schemas.microsoft.com/office/drawing/2014/main" id="{E56AF1E9-4B83-1AB8-F350-A44CECB5E39B}"/>
              </a:ext>
            </a:extLst>
          </p:cNvPr>
          <p:cNvGrpSpPr>
            <a:grpSpLocks/>
          </p:cNvGrpSpPr>
          <p:nvPr/>
        </p:nvGrpSpPr>
        <p:grpSpPr bwMode="auto">
          <a:xfrm>
            <a:off x="8115300" y="2343150"/>
            <a:ext cx="920750" cy="1803400"/>
            <a:chOff x="3200" y="3008"/>
            <a:chExt cx="580" cy="1136"/>
          </a:xfrm>
        </p:grpSpPr>
        <p:sp>
          <p:nvSpPr>
            <p:cNvPr id="22623" name="Freeform 95">
              <a:extLst>
                <a:ext uri="{FF2B5EF4-FFF2-40B4-BE49-F238E27FC236}">
                  <a16:creationId xmlns:a16="http://schemas.microsoft.com/office/drawing/2014/main" id="{9871C97E-77F3-B19A-8724-561B60844189}"/>
                </a:ext>
              </a:extLst>
            </p:cNvPr>
            <p:cNvSpPr>
              <a:spLocks/>
            </p:cNvSpPr>
            <p:nvPr/>
          </p:nvSpPr>
          <p:spPr bwMode="auto">
            <a:xfrm rot="5400000">
              <a:off x="2978" y="3246"/>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24" name="Freeform 96">
              <a:extLst>
                <a:ext uri="{FF2B5EF4-FFF2-40B4-BE49-F238E27FC236}">
                  <a16:creationId xmlns:a16="http://schemas.microsoft.com/office/drawing/2014/main" id="{0EE5D0F7-5646-9F99-BEC4-3E557D64E048}"/>
                </a:ext>
              </a:extLst>
            </p:cNvPr>
            <p:cNvSpPr>
              <a:spLocks/>
            </p:cNvSpPr>
            <p:nvPr/>
          </p:nvSpPr>
          <p:spPr bwMode="auto">
            <a:xfrm>
              <a:off x="3224" y="4060"/>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25" name="Freeform 97">
              <a:extLst>
                <a:ext uri="{FF2B5EF4-FFF2-40B4-BE49-F238E27FC236}">
                  <a16:creationId xmlns:a16="http://schemas.microsoft.com/office/drawing/2014/main" id="{3A005EEA-7A19-177C-F815-25EB3EBF25A0}"/>
                </a:ext>
              </a:extLst>
            </p:cNvPr>
            <p:cNvSpPr>
              <a:spLocks/>
            </p:cNvSpPr>
            <p:nvPr/>
          </p:nvSpPr>
          <p:spPr bwMode="auto">
            <a:xfrm rot="5400000">
              <a:off x="2978" y="3822"/>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26" name="Freeform 98">
              <a:extLst>
                <a:ext uri="{FF2B5EF4-FFF2-40B4-BE49-F238E27FC236}">
                  <a16:creationId xmlns:a16="http://schemas.microsoft.com/office/drawing/2014/main" id="{D58E2586-2F98-8621-4EA2-062983E11B13}"/>
                </a:ext>
              </a:extLst>
            </p:cNvPr>
            <p:cNvSpPr>
              <a:spLocks/>
            </p:cNvSpPr>
            <p:nvPr/>
          </p:nvSpPr>
          <p:spPr bwMode="auto">
            <a:xfrm rot="-5400000">
              <a:off x="3476" y="3823"/>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27" name="Freeform 99">
              <a:extLst>
                <a:ext uri="{FF2B5EF4-FFF2-40B4-BE49-F238E27FC236}">
                  <a16:creationId xmlns:a16="http://schemas.microsoft.com/office/drawing/2014/main" id="{CBB9CEE7-F142-2A57-13EB-5581E36B8119}"/>
                </a:ext>
              </a:extLst>
            </p:cNvPr>
            <p:cNvSpPr>
              <a:spLocks/>
            </p:cNvSpPr>
            <p:nvPr/>
          </p:nvSpPr>
          <p:spPr bwMode="auto">
            <a:xfrm rot="-5400000">
              <a:off x="3474" y="3246"/>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28" name="Freeform 100">
              <a:extLst>
                <a:ext uri="{FF2B5EF4-FFF2-40B4-BE49-F238E27FC236}">
                  <a16:creationId xmlns:a16="http://schemas.microsoft.com/office/drawing/2014/main" id="{3CD69537-C941-9BDE-0C76-CAF68AAF90BD}"/>
                </a:ext>
              </a:extLst>
            </p:cNvPr>
            <p:cNvSpPr>
              <a:spLocks/>
            </p:cNvSpPr>
            <p:nvPr/>
          </p:nvSpPr>
          <p:spPr bwMode="auto">
            <a:xfrm flipV="1">
              <a:off x="3224" y="3008"/>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29" name="Freeform 101">
              <a:extLst>
                <a:ext uri="{FF2B5EF4-FFF2-40B4-BE49-F238E27FC236}">
                  <a16:creationId xmlns:a16="http://schemas.microsoft.com/office/drawing/2014/main" id="{1DEF70CA-E267-BA5D-C318-14F5814641E2}"/>
                </a:ext>
              </a:extLst>
            </p:cNvPr>
            <p:cNvSpPr>
              <a:spLocks/>
            </p:cNvSpPr>
            <p:nvPr/>
          </p:nvSpPr>
          <p:spPr bwMode="auto">
            <a:xfrm>
              <a:off x="3225" y="3528"/>
              <a:ext cx="521" cy="89"/>
            </a:xfrm>
            <a:custGeom>
              <a:avLst/>
              <a:gdLst/>
              <a:ahLst/>
              <a:cxnLst>
                <a:cxn ang="0">
                  <a:pos x="43" y="89"/>
                </a:cxn>
                <a:cxn ang="0">
                  <a:pos x="479" y="88"/>
                </a:cxn>
                <a:cxn ang="0">
                  <a:pos x="521" y="44"/>
                </a:cxn>
                <a:cxn ang="0">
                  <a:pos x="478" y="1"/>
                </a:cxn>
                <a:cxn ang="0">
                  <a:pos x="43" y="0"/>
                </a:cxn>
                <a:cxn ang="0">
                  <a:pos x="0" y="44"/>
                </a:cxn>
                <a:cxn ang="0">
                  <a:pos x="43" y="89"/>
                </a:cxn>
              </a:cxnLst>
              <a:rect l="0" t="0" r="r" b="b"/>
              <a:pathLst>
                <a:path w="521" h="89">
                  <a:moveTo>
                    <a:pt x="43" y="89"/>
                  </a:moveTo>
                  <a:lnTo>
                    <a:pt x="479" y="88"/>
                  </a:lnTo>
                  <a:lnTo>
                    <a:pt x="521" y="44"/>
                  </a:lnTo>
                  <a:lnTo>
                    <a:pt x="478" y="1"/>
                  </a:lnTo>
                  <a:lnTo>
                    <a:pt x="43" y="0"/>
                  </a:lnTo>
                  <a:lnTo>
                    <a:pt x="0" y="44"/>
                  </a:lnTo>
                  <a:lnTo>
                    <a:pt x="43" y="89"/>
                  </a:lnTo>
                  <a:close/>
                </a:path>
              </a:pathLst>
            </a:custGeom>
            <a:solidFill>
              <a:srgbClr val="FFFF99"/>
            </a:solidFill>
            <a:ln w="9525">
              <a:solidFill>
                <a:schemeClr val="tx1"/>
              </a:solidFill>
              <a:round/>
              <a:headEnd/>
              <a:tailEnd/>
            </a:ln>
            <a:effectLst/>
          </p:spPr>
          <p:txBody>
            <a:bodyPr wrap="none" anchor="ctr"/>
            <a:lstStyle/>
            <a:p>
              <a:pPr>
                <a:defRPr/>
              </a:pPr>
              <a:endParaRPr lang="en-US"/>
            </a:p>
          </p:txBody>
        </p:sp>
      </p:grpSp>
      <p:sp>
        <p:nvSpPr>
          <p:cNvPr id="17427" name="Text Box 102">
            <a:extLst>
              <a:ext uri="{FF2B5EF4-FFF2-40B4-BE49-F238E27FC236}">
                <a16:creationId xmlns:a16="http://schemas.microsoft.com/office/drawing/2014/main" id="{503DED81-B237-8DA3-1B71-EA9E64B71D96}"/>
              </a:ext>
            </a:extLst>
          </p:cNvPr>
          <p:cNvSpPr txBox="1">
            <a:spLocks noChangeArrowheads="1"/>
          </p:cNvSpPr>
          <p:nvPr/>
        </p:nvSpPr>
        <p:spPr bwMode="auto">
          <a:xfrm>
            <a:off x="2209800" y="147639"/>
            <a:ext cx="7543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a:lnSpc>
                <a:spcPct val="90000"/>
              </a:lnSpc>
              <a:spcBef>
                <a:spcPct val="20000"/>
              </a:spcBef>
              <a:buClr>
                <a:schemeClr val="folHlink"/>
              </a:buClr>
              <a:buSzPct val="75000"/>
              <a:defRPr kumimoji="1" sz="4000">
                <a:latin typeface="+mj-lt"/>
              </a:defRPr>
            </a:lvl1pPr>
          </a:lstStyle>
          <a:p>
            <a:r>
              <a:rPr lang="en-US" altLang="en-US" sz="3600" dirty="0"/>
              <a:t>DECODERS:  BCD TO </a:t>
            </a:r>
          </a:p>
          <a:p>
            <a:r>
              <a:rPr lang="en-US" altLang="en-US" sz="3600" dirty="0"/>
              <a:t>7-SEGMENT DECODER</a:t>
            </a:r>
          </a:p>
        </p:txBody>
      </p:sp>
      <p:sp>
        <p:nvSpPr>
          <p:cNvPr id="22631" name="AutoShape 103">
            <a:extLst>
              <a:ext uri="{FF2B5EF4-FFF2-40B4-BE49-F238E27FC236}">
                <a16:creationId xmlns:a16="http://schemas.microsoft.com/office/drawing/2014/main" id="{33BD8D3B-4220-571A-CB18-6600D402D421}"/>
              </a:ext>
            </a:extLst>
          </p:cNvPr>
          <p:cNvSpPr>
            <a:spLocks noChangeArrowheads="1"/>
          </p:cNvSpPr>
          <p:nvPr/>
        </p:nvSpPr>
        <p:spPr bwMode="auto">
          <a:xfrm flipV="1">
            <a:off x="3733800" y="2286000"/>
            <a:ext cx="1042988" cy="12192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8000"/>
          </a:solidFill>
          <a:ln w="9525">
            <a:solidFill>
              <a:srgbClr val="008000"/>
            </a:solidFill>
            <a:miter lim="800000"/>
            <a:headEnd/>
            <a:tailEnd/>
          </a:ln>
          <a:effectLst/>
        </p:spPr>
        <p:txBody>
          <a:bodyPr wrap="none" anchor="ctr"/>
          <a:lstStyle/>
          <a:p>
            <a:pPr>
              <a:defRPr/>
            </a:pPr>
            <a:endParaRPr lang="en-US"/>
          </a:p>
        </p:txBody>
      </p:sp>
      <p:sp>
        <p:nvSpPr>
          <p:cNvPr id="17429" name="Text Box 104">
            <a:extLst>
              <a:ext uri="{FF2B5EF4-FFF2-40B4-BE49-F238E27FC236}">
                <a16:creationId xmlns:a16="http://schemas.microsoft.com/office/drawing/2014/main" id="{AF3A6310-A290-B246-FABF-3BDAEFAFABCA}"/>
              </a:ext>
            </a:extLst>
          </p:cNvPr>
          <p:cNvSpPr txBox="1">
            <a:spLocks noChangeArrowheads="1"/>
          </p:cNvSpPr>
          <p:nvPr/>
        </p:nvSpPr>
        <p:spPr bwMode="auto">
          <a:xfrm>
            <a:off x="3238500" y="1409701"/>
            <a:ext cx="1333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r>
              <a:rPr lang="en-US" altLang="en-US" sz="1800" b="1">
                <a:solidFill>
                  <a:srgbClr val="0000CC"/>
                </a:solidFill>
                <a:latin typeface="Tahoma" panose="020B0604030504040204" pitchFamily="34" charset="0"/>
              </a:rPr>
              <a:t>BCD input</a:t>
            </a:r>
          </a:p>
        </p:txBody>
      </p:sp>
      <p:sp>
        <p:nvSpPr>
          <p:cNvPr id="22633" name="Rectangle 105">
            <a:extLst>
              <a:ext uri="{FF2B5EF4-FFF2-40B4-BE49-F238E27FC236}">
                <a16:creationId xmlns:a16="http://schemas.microsoft.com/office/drawing/2014/main" id="{27FE7119-FE0B-8025-4088-0A3BAECAA8A0}"/>
              </a:ext>
            </a:extLst>
          </p:cNvPr>
          <p:cNvSpPr>
            <a:spLocks noChangeArrowheads="1"/>
          </p:cNvSpPr>
          <p:nvPr/>
        </p:nvSpPr>
        <p:spPr bwMode="auto">
          <a:xfrm>
            <a:off x="3276600" y="1981200"/>
            <a:ext cx="1219200" cy="381000"/>
          </a:xfrm>
          <a:prstGeom prst="rect">
            <a:avLst/>
          </a:prstGeom>
          <a:solidFill>
            <a:srgbClr val="DDDDDD"/>
          </a:solidFill>
          <a:ln w="9525">
            <a:solidFill>
              <a:schemeClr val="tx1"/>
            </a:solidFill>
            <a:miter lim="800000"/>
            <a:headEnd/>
            <a:tailEnd/>
          </a:ln>
          <a:effectLst>
            <a:outerShdw dist="35921" dir="2700000" algn="ctr" rotWithShape="0">
              <a:srgbClr val="000000"/>
            </a:outerShdw>
          </a:effectLst>
        </p:spPr>
        <p:txBody>
          <a:bodyPr wrap="none" anchor="ctr"/>
          <a:lstStyle/>
          <a:p>
            <a:pPr algn="ctr">
              <a:defRPr/>
            </a:pPr>
            <a:r>
              <a:rPr lang="en-US" b="1">
                <a:solidFill>
                  <a:srgbClr val="FF0000"/>
                </a:solidFill>
              </a:rPr>
              <a:t>0 0 0 0</a:t>
            </a:r>
            <a:endParaRPr lang="en-US" sz="2000">
              <a:solidFill>
                <a:srgbClr val="FF0000"/>
              </a:solidFill>
            </a:endParaRPr>
          </a:p>
        </p:txBody>
      </p:sp>
      <p:sp>
        <p:nvSpPr>
          <p:cNvPr id="17431" name="Text Box 106">
            <a:extLst>
              <a:ext uri="{FF2B5EF4-FFF2-40B4-BE49-F238E27FC236}">
                <a16:creationId xmlns:a16="http://schemas.microsoft.com/office/drawing/2014/main" id="{913C958B-8D09-829E-12A2-03472130DA6C}"/>
              </a:ext>
            </a:extLst>
          </p:cNvPr>
          <p:cNvSpPr txBox="1">
            <a:spLocks noChangeArrowheads="1"/>
          </p:cNvSpPr>
          <p:nvPr/>
        </p:nvSpPr>
        <p:spPr bwMode="auto">
          <a:xfrm>
            <a:off x="7623176" y="1371600"/>
            <a:ext cx="19399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r>
              <a:rPr lang="en-US" altLang="en-US" sz="1800" b="1">
                <a:solidFill>
                  <a:srgbClr val="0000CC"/>
                </a:solidFill>
                <a:latin typeface="Tahoma" panose="020B0604030504040204" pitchFamily="34" charset="0"/>
              </a:rPr>
              <a:t>Decimal output</a:t>
            </a:r>
          </a:p>
          <a:p>
            <a:pPr algn="ctr"/>
            <a:r>
              <a:rPr lang="en-US" altLang="en-US" sz="1800" b="1">
                <a:solidFill>
                  <a:srgbClr val="0000CC"/>
                </a:solidFill>
                <a:latin typeface="Tahoma" panose="020B0604030504040204" pitchFamily="34" charset="0"/>
              </a:rPr>
              <a:t>LED</a:t>
            </a:r>
          </a:p>
        </p:txBody>
      </p:sp>
      <p:sp>
        <p:nvSpPr>
          <p:cNvPr id="22635" name="Rectangle 107">
            <a:extLst>
              <a:ext uri="{FF2B5EF4-FFF2-40B4-BE49-F238E27FC236}">
                <a16:creationId xmlns:a16="http://schemas.microsoft.com/office/drawing/2014/main" id="{8FE91E3D-BE14-2603-AF10-83769E484FAC}"/>
              </a:ext>
            </a:extLst>
          </p:cNvPr>
          <p:cNvSpPr>
            <a:spLocks noChangeArrowheads="1"/>
          </p:cNvSpPr>
          <p:nvPr/>
        </p:nvSpPr>
        <p:spPr bwMode="auto">
          <a:xfrm>
            <a:off x="3276600" y="1981200"/>
            <a:ext cx="1219200" cy="381000"/>
          </a:xfrm>
          <a:prstGeom prst="rect">
            <a:avLst/>
          </a:prstGeom>
          <a:solidFill>
            <a:srgbClr val="DDDDDD"/>
          </a:solidFill>
          <a:ln w="9525">
            <a:solidFill>
              <a:schemeClr val="tx1"/>
            </a:solidFill>
            <a:miter lim="800000"/>
            <a:headEnd/>
            <a:tailEnd/>
          </a:ln>
          <a:effectLst>
            <a:outerShdw dist="35921" dir="2700000" algn="ctr" rotWithShape="0">
              <a:srgbClr val="000000"/>
            </a:outerShdw>
          </a:effectLst>
        </p:spPr>
        <p:txBody>
          <a:bodyPr wrap="none" anchor="ctr"/>
          <a:lstStyle/>
          <a:p>
            <a:pPr algn="ctr">
              <a:defRPr/>
            </a:pPr>
            <a:r>
              <a:rPr lang="en-US" b="1">
                <a:solidFill>
                  <a:srgbClr val="FF0000"/>
                </a:solidFill>
              </a:rPr>
              <a:t>0 0 0 1</a:t>
            </a:r>
            <a:endParaRPr lang="en-US" sz="2000" b="1">
              <a:solidFill>
                <a:srgbClr val="FF0000"/>
              </a:solidFill>
            </a:endParaRPr>
          </a:p>
        </p:txBody>
      </p:sp>
      <p:sp>
        <p:nvSpPr>
          <p:cNvPr id="22636" name="Rectangle 108">
            <a:extLst>
              <a:ext uri="{FF2B5EF4-FFF2-40B4-BE49-F238E27FC236}">
                <a16:creationId xmlns:a16="http://schemas.microsoft.com/office/drawing/2014/main" id="{05AE07D5-1D06-D271-C960-CE20FAA752BF}"/>
              </a:ext>
            </a:extLst>
          </p:cNvPr>
          <p:cNvSpPr>
            <a:spLocks noChangeArrowheads="1"/>
          </p:cNvSpPr>
          <p:nvPr/>
        </p:nvSpPr>
        <p:spPr bwMode="auto">
          <a:xfrm>
            <a:off x="3276600" y="1981200"/>
            <a:ext cx="1219200" cy="381000"/>
          </a:xfrm>
          <a:prstGeom prst="rect">
            <a:avLst/>
          </a:prstGeom>
          <a:solidFill>
            <a:srgbClr val="DDDDDD"/>
          </a:solidFill>
          <a:ln w="9525">
            <a:solidFill>
              <a:schemeClr val="tx1"/>
            </a:solidFill>
            <a:miter lim="800000"/>
            <a:headEnd/>
            <a:tailEnd/>
          </a:ln>
          <a:effectLst>
            <a:outerShdw dist="35921" dir="2700000" algn="ctr" rotWithShape="0">
              <a:srgbClr val="000000"/>
            </a:outerShdw>
          </a:effectLst>
        </p:spPr>
        <p:txBody>
          <a:bodyPr wrap="none" anchor="ctr"/>
          <a:lstStyle/>
          <a:p>
            <a:pPr algn="ctr">
              <a:defRPr/>
            </a:pPr>
            <a:r>
              <a:rPr lang="en-US" b="1">
                <a:solidFill>
                  <a:srgbClr val="FF0000"/>
                </a:solidFill>
              </a:rPr>
              <a:t>0 0 1 0</a:t>
            </a:r>
            <a:endParaRPr lang="en-US" sz="2000" b="1">
              <a:solidFill>
                <a:srgbClr val="FF0000"/>
              </a:solidFill>
            </a:endParaRPr>
          </a:p>
        </p:txBody>
      </p:sp>
      <p:sp>
        <p:nvSpPr>
          <p:cNvPr id="22637" name="Rectangle 109">
            <a:extLst>
              <a:ext uri="{FF2B5EF4-FFF2-40B4-BE49-F238E27FC236}">
                <a16:creationId xmlns:a16="http://schemas.microsoft.com/office/drawing/2014/main" id="{AB5F16FD-CA01-4557-6F12-C9B01047C292}"/>
              </a:ext>
            </a:extLst>
          </p:cNvPr>
          <p:cNvSpPr>
            <a:spLocks noChangeArrowheads="1"/>
          </p:cNvSpPr>
          <p:nvPr/>
        </p:nvSpPr>
        <p:spPr bwMode="auto">
          <a:xfrm>
            <a:off x="3276600" y="1981200"/>
            <a:ext cx="1219200" cy="381000"/>
          </a:xfrm>
          <a:prstGeom prst="rect">
            <a:avLst/>
          </a:prstGeom>
          <a:solidFill>
            <a:srgbClr val="DDDDDD"/>
          </a:solidFill>
          <a:ln w="9525">
            <a:solidFill>
              <a:schemeClr val="tx1"/>
            </a:solidFill>
            <a:miter lim="800000"/>
            <a:headEnd/>
            <a:tailEnd/>
          </a:ln>
          <a:effectLst>
            <a:outerShdw dist="35921" dir="2700000" algn="ctr" rotWithShape="0">
              <a:srgbClr val="000000"/>
            </a:outerShdw>
          </a:effectLst>
        </p:spPr>
        <p:txBody>
          <a:bodyPr wrap="none" anchor="ctr"/>
          <a:lstStyle/>
          <a:p>
            <a:pPr algn="ctr">
              <a:defRPr/>
            </a:pPr>
            <a:r>
              <a:rPr lang="en-US" b="1">
                <a:solidFill>
                  <a:srgbClr val="FF0000"/>
                </a:solidFill>
              </a:rPr>
              <a:t>0 0 1 1</a:t>
            </a:r>
            <a:endParaRPr lang="en-US" sz="2000">
              <a:solidFill>
                <a:srgbClr val="FF0000"/>
              </a:solidFill>
            </a:endParaRPr>
          </a:p>
        </p:txBody>
      </p:sp>
      <p:sp>
        <p:nvSpPr>
          <p:cNvPr id="22638" name="Rectangle 110">
            <a:extLst>
              <a:ext uri="{FF2B5EF4-FFF2-40B4-BE49-F238E27FC236}">
                <a16:creationId xmlns:a16="http://schemas.microsoft.com/office/drawing/2014/main" id="{841E3A67-0C9E-1F3E-8E33-B164C6066EFB}"/>
              </a:ext>
            </a:extLst>
          </p:cNvPr>
          <p:cNvSpPr>
            <a:spLocks noChangeArrowheads="1"/>
          </p:cNvSpPr>
          <p:nvPr/>
        </p:nvSpPr>
        <p:spPr bwMode="auto">
          <a:xfrm>
            <a:off x="3276600" y="1981200"/>
            <a:ext cx="1219200" cy="381000"/>
          </a:xfrm>
          <a:prstGeom prst="rect">
            <a:avLst/>
          </a:prstGeom>
          <a:solidFill>
            <a:srgbClr val="DDDDDD"/>
          </a:solidFill>
          <a:ln w="9525">
            <a:solidFill>
              <a:schemeClr val="tx1"/>
            </a:solidFill>
            <a:miter lim="800000"/>
            <a:headEnd/>
            <a:tailEnd/>
          </a:ln>
          <a:effectLst>
            <a:outerShdw dist="35921" dir="2700000" algn="ctr" rotWithShape="0">
              <a:srgbClr val="000000"/>
            </a:outerShdw>
          </a:effectLst>
        </p:spPr>
        <p:txBody>
          <a:bodyPr wrap="none" anchor="ctr"/>
          <a:lstStyle/>
          <a:p>
            <a:pPr algn="ctr">
              <a:defRPr/>
            </a:pPr>
            <a:r>
              <a:rPr lang="en-US" b="1">
                <a:solidFill>
                  <a:srgbClr val="FF0000"/>
                </a:solidFill>
              </a:rPr>
              <a:t>0 1 0 0</a:t>
            </a:r>
            <a:endParaRPr lang="en-US" sz="2000">
              <a:solidFill>
                <a:srgbClr val="FF0000"/>
              </a:solidFill>
            </a:endParaRPr>
          </a:p>
        </p:txBody>
      </p:sp>
      <p:grpSp>
        <p:nvGrpSpPr>
          <p:cNvPr id="12" name="Group 111">
            <a:extLst>
              <a:ext uri="{FF2B5EF4-FFF2-40B4-BE49-F238E27FC236}">
                <a16:creationId xmlns:a16="http://schemas.microsoft.com/office/drawing/2014/main" id="{56A5B415-D175-79B9-A42D-B651B137A05D}"/>
              </a:ext>
            </a:extLst>
          </p:cNvPr>
          <p:cNvGrpSpPr>
            <a:grpSpLocks/>
          </p:cNvGrpSpPr>
          <p:nvPr/>
        </p:nvGrpSpPr>
        <p:grpSpPr bwMode="auto">
          <a:xfrm>
            <a:off x="8915400" y="2362200"/>
            <a:ext cx="133350" cy="1752600"/>
            <a:chOff x="2304" y="2928"/>
            <a:chExt cx="84" cy="1104"/>
          </a:xfrm>
        </p:grpSpPr>
        <p:sp>
          <p:nvSpPr>
            <p:cNvPr id="22640" name="Freeform 112">
              <a:extLst>
                <a:ext uri="{FF2B5EF4-FFF2-40B4-BE49-F238E27FC236}">
                  <a16:creationId xmlns:a16="http://schemas.microsoft.com/office/drawing/2014/main" id="{808538BC-17F5-F364-87C1-525F59CC7181}"/>
                </a:ext>
              </a:extLst>
            </p:cNvPr>
            <p:cNvSpPr>
              <a:spLocks/>
            </p:cNvSpPr>
            <p:nvPr/>
          </p:nvSpPr>
          <p:spPr bwMode="auto">
            <a:xfrm rot="-5400000">
              <a:off x="2084" y="3727"/>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41" name="Freeform 113">
              <a:extLst>
                <a:ext uri="{FF2B5EF4-FFF2-40B4-BE49-F238E27FC236}">
                  <a16:creationId xmlns:a16="http://schemas.microsoft.com/office/drawing/2014/main" id="{BFA5776F-CEA0-698F-D493-27F0753A9FB8}"/>
                </a:ext>
              </a:extLst>
            </p:cNvPr>
            <p:cNvSpPr>
              <a:spLocks/>
            </p:cNvSpPr>
            <p:nvPr/>
          </p:nvSpPr>
          <p:spPr bwMode="auto">
            <a:xfrm rot="-5400000">
              <a:off x="2082" y="3150"/>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grpSp>
      <p:grpSp>
        <p:nvGrpSpPr>
          <p:cNvPr id="13" name="Group 114">
            <a:extLst>
              <a:ext uri="{FF2B5EF4-FFF2-40B4-BE49-F238E27FC236}">
                <a16:creationId xmlns:a16="http://schemas.microsoft.com/office/drawing/2014/main" id="{D538BF7E-A963-5DD7-7BAC-6D6B4BD2593A}"/>
              </a:ext>
            </a:extLst>
          </p:cNvPr>
          <p:cNvGrpSpPr>
            <a:grpSpLocks/>
          </p:cNvGrpSpPr>
          <p:nvPr/>
        </p:nvGrpSpPr>
        <p:grpSpPr bwMode="auto">
          <a:xfrm>
            <a:off x="8153400" y="2343150"/>
            <a:ext cx="920750" cy="1803400"/>
            <a:chOff x="3200" y="3008"/>
            <a:chExt cx="580" cy="1136"/>
          </a:xfrm>
        </p:grpSpPr>
        <p:sp>
          <p:nvSpPr>
            <p:cNvPr id="22643" name="Freeform 115">
              <a:extLst>
                <a:ext uri="{FF2B5EF4-FFF2-40B4-BE49-F238E27FC236}">
                  <a16:creationId xmlns:a16="http://schemas.microsoft.com/office/drawing/2014/main" id="{9135CBA6-99E7-BFB4-D5EA-9DA9891D3138}"/>
                </a:ext>
              </a:extLst>
            </p:cNvPr>
            <p:cNvSpPr>
              <a:spLocks/>
            </p:cNvSpPr>
            <p:nvPr/>
          </p:nvSpPr>
          <p:spPr bwMode="auto">
            <a:xfrm rot="5400000">
              <a:off x="2978" y="3246"/>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44" name="Freeform 116">
              <a:extLst>
                <a:ext uri="{FF2B5EF4-FFF2-40B4-BE49-F238E27FC236}">
                  <a16:creationId xmlns:a16="http://schemas.microsoft.com/office/drawing/2014/main" id="{3F673B0F-AC5D-2DD6-9EF4-B595C5EA288E}"/>
                </a:ext>
              </a:extLst>
            </p:cNvPr>
            <p:cNvSpPr>
              <a:spLocks/>
            </p:cNvSpPr>
            <p:nvPr/>
          </p:nvSpPr>
          <p:spPr bwMode="auto">
            <a:xfrm>
              <a:off x="3224" y="4060"/>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45" name="Freeform 117">
              <a:extLst>
                <a:ext uri="{FF2B5EF4-FFF2-40B4-BE49-F238E27FC236}">
                  <a16:creationId xmlns:a16="http://schemas.microsoft.com/office/drawing/2014/main" id="{6901540D-B38F-C9D9-1973-E8E078F480A9}"/>
                </a:ext>
              </a:extLst>
            </p:cNvPr>
            <p:cNvSpPr>
              <a:spLocks/>
            </p:cNvSpPr>
            <p:nvPr/>
          </p:nvSpPr>
          <p:spPr bwMode="auto">
            <a:xfrm rot="5400000">
              <a:off x="2978" y="3822"/>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46" name="Freeform 118">
              <a:extLst>
                <a:ext uri="{FF2B5EF4-FFF2-40B4-BE49-F238E27FC236}">
                  <a16:creationId xmlns:a16="http://schemas.microsoft.com/office/drawing/2014/main" id="{F53018BC-649B-2421-6D9F-42537A838AD4}"/>
                </a:ext>
              </a:extLst>
            </p:cNvPr>
            <p:cNvSpPr>
              <a:spLocks/>
            </p:cNvSpPr>
            <p:nvPr/>
          </p:nvSpPr>
          <p:spPr bwMode="auto">
            <a:xfrm rot="-5400000">
              <a:off x="3476" y="3823"/>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47" name="Freeform 119">
              <a:extLst>
                <a:ext uri="{FF2B5EF4-FFF2-40B4-BE49-F238E27FC236}">
                  <a16:creationId xmlns:a16="http://schemas.microsoft.com/office/drawing/2014/main" id="{3162DFA2-9589-4CED-595C-654EC6B9B2F3}"/>
                </a:ext>
              </a:extLst>
            </p:cNvPr>
            <p:cNvSpPr>
              <a:spLocks/>
            </p:cNvSpPr>
            <p:nvPr/>
          </p:nvSpPr>
          <p:spPr bwMode="auto">
            <a:xfrm rot="-5400000">
              <a:off x="3474" y="3246"/>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48" name="Freeform 120">
              <a:extLst>
                <a:ext uri="{FF2B5EF4-FFF2-40B4-BE49-F238E27FC236}">
                  <a16:creationId xmlns:a16="http://schemas.microsoft.com/office/drawing/2014/main" id="{4C5567E2-EE6F-1E55-1EC6-4703CE5DA213}"/>
                </a:ext>
              </a:extLst>
            </p:cNvPr>
            <p:cNvSpPr>
              <a:spLocks/>
            </p:cNvSpPr>
            <p:nvPr/>
          </p:nvSpPr>
          <p:spPr bwMode="auto">
            <a:xfrm flipV="1">
              <a:off x="3224" y="3008"/>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49" name="Freeform 121">
              <a:extLst>
                <a:ext uri="{FF2B5EF4-FFF2-40B4-BE49-F238E27FC236}">
                  <a16:creationId xmlns:a16="http://schemas.microsoft.com/office/drawing/2014/main" id="{0A13A14F-2E3C-2D60-CDD4-854FC28468CE}"/>
                </a:ext>
              </a:extLst>
            </p:cNvPr>
            <p:cNvSpPr>
              <a:spLocks/>
            </p:cNvSpPr>
            <p:nvPr/>
          </p:nvSpPr>
          <p:spPr bwMode="auto">
            <a:xfrm>
              <a:off x="3225" y="3528"/>
              <a:ext cx="521" cy="89"/>
            </a:xfrm>
            <a:custGeom>
              <a:avLst/>
              <a:gdLst/>
              <a:ahLst/>
              <a:cxnLst>
                <a:cxn ang="0">
                  <a:pos x="43" y="89"/>
                </a:cxn>
                <a:cxn ang="0">
                  <a:pos x="479" y="88"/>
                </a:cxn>
                <a:cxn ang="0">
                  <a:pos x="521" y="44"/>
                </a:cxn>
                <a:cxn ang="0">
                  <a:pos x="478" y="1"/>
                </a:cxn>
                <a:cxn ang="0">
                  <a:pos x="43" y="0"/>
                </a:cxn>
                <a:cxn ang="0">
                  <a:pos x="0" y="44"/>
                </a:cxn>
                <a:cxn ang="0">
                  <a:pos x="43" y="89"/>
                </a:cxn>
              </a:cxnLst>
              <a:rect l="0" t="0" r="r" b="b"/>
              <a:pathLst>
                <a:path w="521" h="89">
                  <a:moveTo>
                    <a:pt x="43" y="89"/>
                  </a:moveTo>
                  <a:lnTo>
                    <a:pt x="479" y="88"/>
                  </a:lnTo>
                  <a:lnTo>
                    <a:pt x="521" y="44"/>
                  </a:lnTo>
                  <a:lnTo>
                    <a:pt x="478" y="1"/>
                  </a:lnTo>
                  <a:lnTo>
                    <a:pt x="43" y="0"/>
                  </a:lnTo>
                  <a:lnTo>
                    <a:pt x="0" y="44"/>
                  </a:lnTo>
                  <a:lnTo>
                    <a:pt x="43" y="89"/>
                  </a:lnTo>
                  <a:close/>
                </a:path>
              </a:pathLst>
            </a:custGeom>
            <a:solidFill>
              <a:srgbClr val="FFFF99"/>
            </a:solidFill>
            <a:ln w="9525">
              <a:solidFill>
                <a:schemeClr val="tx1"/>
              </a:solidFill>
              <a:round/>
              <a:headEnd/>
              <a:tailEnd/>
            </a:ln>
            <a:effectLst/>
          </p:spPr>
          <p:txBody>
            <a:bodyPr wrap="none" anchor="ctr"/>
            <a:lstStyle/>
            <a:p>
              <a:pPr>
                <a:defRPr/>
              </a:pPr>
              <a:endParaRPr lang="en-US"/>
            </a:p>
          </p:txBody>
        </p:sp>
      </p:grpSp>
      <p:grpSp>
        <p:nvGrpSpPr>
          <p:cNvPr id="14" name="Group 122">
            <a:extLst>
              <a:ext uri="{FF2B5EF4-FFF2-40B4-BE49-F238E27FC236}">
                <a16:creationId xmlns:a16="http://schemas.microsoft.com/office/drawing/2014/main" id="{A22EC85A-AE74-F35F-5818-5E8ABDF10849}"/>
              </a:ext>
            </a:extLst>
          </p:cNvPr>
          <p:cNvGrpSpPr>
            <a:grpSpLocks/>
          </p:cNvGrpSpPr>
          <p:nvPr/>
        </p:nvGrpSpPr>
        <p:grpSpPr bwMode="auto">
          <a:xfrm>
            <a:off x="8153400" y="2362200"/>
            <a:ext cx="920750" cy="1803400"/>
            <a:chOff x="2624" y="2960"/>
            <a:chExt cx="580" cy="1136"/>
          </a:xfrm>
        </p:grpSpPr>
        <p:sp>
          <p:nvSpPr>
            <p:cNvPr id="22651" name="Freeform 123">
              <a:extLst>
                <a:ext uri="{FF2B5EF4-FFF2-40B4-BE49-F238E27FC236}">
                  <a16:creationId xmlns:a16="http://schemas.microsoft.com/office/drawing/2014/main" id="{1919B87A-F8FC-6D7C-D7C5-B1692A83EC3C}"/>
                </a:ext>
              </a:extLst>
            </p:cNvPr>
            <p:cNvSpPr>
              <a:spLocks/>
            </p:cNvSpPr>
            <p:nvPr/>
          </p:nvSpPr>
          <p:spPr bwMode="auto">
            <a:xfrm>
              <a:off x="2648" y="4012"/>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52" name="Freeform 124">
              <a:extLst>
                <a:ext uri="{FF2B5EF4-FFF2-40B4-BE49-F238E27FC236}">
                  <a16:creationId xmlns:a16="http://schemas.microsoft.com/office/drawing/2014/main" id="{5E04DF7F-6BB0-834E-A5DB-ADFD66BE705E}"/>
                </a:ext>
              </a:extLst>
            </p:cNvPr>
            <p:cNvSpPr>
              <a:spLocks/>
            </p:cNvSpPr>
            <p:nvPr/>
          </p:nvSpPr>
          <p:spPr bwMode="auto">
            <a:xfrm rot="5400000">
              <a:off x="2402" y="3774"/>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53" name="Freeform 125">
              <a:extLst>
                <a:ext uri="{FF2B5EF4-FFF2-40B4-BE49-F238E27FC236}">
                  <a16:creationId xmlns:a16="http://schemas.microsoft.com/office/drawing/2014/main" id="{71EAA52D-863F-953F-8F3F-A3D38AE93635}"/>
                </a:ext>
              </a:extLst>
            </p:cNvPr>
            <p:cNvSpPr>
              <a:spLocks/>
            </p:cNvSpPr>
            <p:nvPr/>
          </p:nvSpPr>
          <p:spPr bwMode="auto">
            <a:xfrm rot="-5400000">
              <a:off x="2898" y="3198"/>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54" name="Freeform 126">
              <a:extLst>
                <a:ext uri="{FF2B5EF4-FFF2-40B4-BE49-F238E27FC236}">
                  <a16:creationId xmlns:a16="http://schemas.microsoft.com/office/drawing/2014/main" id="{E8CD24D9-C359-5A71-316E-4A62D05E2F1F}"/>
                </a:ext>
              </a:extLst>
            </p:cNvPr>
            <p:cNvSpPr>
              <a:spLocks/>
            </p:cNvSpPr>
            <p:nvPr/>
          </p:nvSpPr>
          <p:spPr bwMode="auto">
            <a:xfrm flipV="1">
              <a:off x="2648" y="2960"/>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55" name="Freeform 127">
              <a:extLst>
                <a:ext uri="{FF2B5EF4-FFF2-40B4-BE49-F238E27FC236}">
                  <a16:creationId xmlns:a16="http://schemas.microsoft.com/office/drawing/2014/main" id="{ED522756-E353-B7D8-65A4-71566DB03732}"/>
                </a:ext>
              </a:extLst>
            </p:cNvPr>
            <p:cNvSpPr>
              <a:spLocks/>
            </p:cNvSpPr>
            <p:nvPr/>
          </p:nvSpPr>
          <p:spPr bwMode="auto">
            <a:xfrm>
              <a:off x="2649" y="3480"/>
              <a:ext cx="521" cy="89"/>
            </a:xfrm>
            <a:custGeom>
              <a:avLst/>
              <a:gdLst/>
              <a:ahLst/>
              <a:cxnLst>
                <a:cxn ang="0">
                  <a:pos x="43" y="89"/>
                </a:cxn>
                <a:cxn ang="0">
                  <a:pos x="479" y="88"/>
                </a:cxn>
                <a:cxn ang="0">
                  <a:pos x="521" y="44"/>
                </a:cxn>
                <a:cxn ang="0">
                  <a:pos x="478" y="1"/>
                </a:cxn>
                <a:cxn ang="0">
                  <a:pos x="43" y="0"/>
                </a:cxn>
                <a:cxn ang="0">
                  <a:pos x="0" y="44"/>
                </a:cxn>
                <a:cxn ang="0">
                  <a:pos x="43" y="89"/>
                </a:cxn>
              </a:cxnLst>
              <a:rect l="0" t="0" r="r" b="b"/>
              <a:pathLst>
                <a:path w="521" h="89">
                  <a:moveTo>
                    <a:pt x="43" y="89"/>
                  </a:moveTo>
                  <a:lnTo>
                    <a:pt x="479" y="88"/>
                  </a:lnTo>
                  <a:lnTo>
                    <a:pt x="521" y="44"/>
                  </a:lnTo>
                  <a:lnTo>
                    <a:pt x="478" y="1"/>
                  </a:lnTo>
                  <a:lnTo>
                    <a:pt x="43" y="0"/>
                  </a:lnTo>
                  <a:lnTo>
                    <a:pt x="0" y="44"/>
                  </a:lnTo>
                  <a:lnTo>
                    <a:pt x="43" y="89"/>
                  </a:lnTo>
                  <a:close/>
                </a:path>
              </a:pathLst>
            </a:custGeom>
            <a:solidFill>
              <a:srgbClr val="FF0000"/>
            </a:solidFill>
            <a:ln w="9525">
              <a:solidFill>
                <a:schemeClr val="tx1"/>
              </a:solidFill>
              <a:round/>
              <a:headEnd/>
              <a:tailEnd/>
            </a:ln>
            <a:effectLst/>
          </p:spPr>
          <p:txBody>
            <a:bodyPr wrap="none" anchor="ctr"/>
            <a:lstStyle/>
            <a:p>
              <a:pPr>
                <a:defRPr/>
              </a:pPr>
              <a:endParaRPr lang="en-US"/>
            </a:p>
          </p:txBody>
        </p:sp>
      </p:grpSp>
      <p:grpSp>
        <p:nvGrpSpPr>
          <p:cNvPr id="15" name="Group 128">
            <a:extLst>
              <a:ext uri="{FF2B5EF4-FFF2-40B4-BE49-F238E27FC236}">
                <a16:creationId xmlns:a16="http://schemas.microsoft.com/office/drawing/2014/main" id="{11562503-5E6D-247B-42B7-B67CF8BD04B5}"/>
              </a:ext>
            </a:extLst>
          </p:cNvPr>
          <p:cNvGrpSpPr>
            <a:grpSpLocks/>
          </p:cNvGrpSpPr>
          <p:nvPr/>
        </p:nvGrpSpPr>
        <p:grpSpPr bwMode="auto">
          <a:xfrm>
            <a:off x="8128000" y="2362200"/>
            <a:ext cx="920750" cy="1803400"/>
            <a:chOff x="3536" y="3008"/>
            <a:chExt cx="580" cy="1136"/>
          </a:xfrm>
        </p:grpSpPr>
        <p:sp>
          <p:nvSpPr>
            <p:cNvPr id="22657" name="Freeform 129">
              <a:extLst>
                <a:ext uri="{FF2B5EF4-FFF2-40B4-BE49-F238E27FC236}">
                  <a16:creationId xmlns:a16="http://schemas.microsoft.com/office/drawing/2014/main" id="{4B6FB869-B669-B426-566C-B99473F7999F}"/>
                </a:ext>
              </a:extLst>
            </p:cNvPr>
            <p:cNvSpPr>
              <a:spLocks/>
            </p:cNvSpPr>
            <p:nvPr/>
          </p:nvSpPr>
          <p:spPr bwMode="auto">
            <a:xfrm rot="5400000">
              <a:off x="3314" y="3246"/>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58" name="Freeform 130">
              <a:extLst>
                <a:ext uri="{FF2B5EF4-FFF2-40B4-BE49-F238E27FC236}">
                  <a16:creationId xmlns:a16="http://schemas.microsoft.com/office/drawing/2014/main" id="{0F2B8161-BC66-FAB0-C9D1-DF8E66513D5A}"/>
                </a:ext>
              </a:extLst>
            </p:cNvPr>
            <p:cNvSpPr>
              <a:spLocks/>
            </p:cNvSpPr>
            <p:nvPr/>
          </p:nvSpPr>
          <p:spPr bwMode="auto">
            <a:xfrm>
              <a:off x="3560" y="4060"/>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59" name="Freeform 131">
              <a:extLst>
                <a:ext uri="{FF2B5EF4-FFF2-40B4-BE49-F238E27FC236}">
                  <a16:creationId xmlns:a16="http://schemas.microsoft.com/office/drawing/2014/main" id="{ED569F0C-33B5-C2ED-A76F-6CB94105D223}"/>
                </a:ext>
              </a:extLst>
            </p:cNvPr>
            <p:cNvSpPr>
              <a:spLocks/>
            </p:cNvSpPr>
            <p:nvPr/>
          </p:nvSpPr>
          <p:spPr bwMode="auto">
            <a:xfrm rot="5400000">
              <a:off x="3314" y="3822"/>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60" name="Freeform 132">
              <a:extLst>
                <a:ext uri="{FF2B5EF4-FFF2-40B4-BE49-F238E27FC236}">
                  <a16:creationId xmlns:a16="http://schemas.microsoft.com/office/drawing/2014/main" id="{1FE0D1E4-4AC6-0CC4-FECE-7B84B15750CD}"/>
                </a:ext>
              </a:extLst>
            </p:cNvPr>
            <p:cNvSpPr>
              <a:spLocks/>
            </p:cNvSpPr>
            <p:nvPr/>
          </p:nvSpPr>
          <p:spPr bwMode="auto">
            <a:xfrm rot="-5400000">
              <a:off x="3812" y="3823"/>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61" name="Freeform 133">
              <a:extLst>
                <a:ext uri="{FF2B5EF4-FFF2-40B4-BE49-F238E27FC236}">
                  <a16:creationId xmlns:a16="http://schemas.microsoft.com/office/drawing/2014/main" id="{C2DE0D59-08EB-ADF1-D86E-EE090E0B214F}"/>
                </a:ext>
              </a:extLst>
            </p:cNvPr>
            <p:cNvSpPr>
              <a:spLocks/>
            </p:cNvSpPr>
            <p:nvPr/>
          </p:nvSpPr>
          <p:spPr bwMode="auto">
            <a:xfrm rot="-5400000">
              <a:off x="3810" y="3246"/>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62" name="Freeform 134">
              <a:extLst>
                <a:ext uri="{FF2B5EF4-FFF2-40B4-BE49-F238E27FC236}">
                  <a16:creationId xmlns:a16="http://schemas.microsoft.com/office/drawing/2014/main" id="{90E37DE8-A879-B1EA-B998-5C3C1574EFCD}"/>
                </a:ext>
              </a:extLst>
            </p:cNvPr>
            <p:cNvSpPr>
              <a:spLocks/>
            </p:cNvSpPr>
            <p:nvPr/>
          </p:nvSpPr>
          <p:spPr bwMode="auto">
            <a:xfrm flipV="1">
              <a:off x="3560" y="3008"/>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63" name="Freeform 135">
              <a:extLst>
                <a:ext uri="{FF2B5EF4-FFF2-40B4-BE49-F238E27FC236}">
                  <a16:creationId xmlns:a16="http://schemas.microsoft.com/office/drawing/2014/main" id="{141347E7-A1F7-1FFF-0C98-8B9DD52F77C6}"/>
                </a:ext>
              </a:extLst>
            </p:cNvPr>
            <p:cNvSpPr>
              <a:spLocks/>
            </p:cNvSpPr>
            <p:nvPr/>
          </p:nvSpPr>
          <p:spPr bwMode="auto">
            <a:xfrm>
              <a:off x="3561" y="3528"/>
              <a:ext cx="521" cy="89"/>
            </a:xfrm>
            <a:custGeom>
              <a:avLst/>
              <a:gdLst/>
              <a:ahLst/>
              <a:cxnLst>
                <a:cxn ang="0">
                  <a:pos x="43" y="89"/>
                </a:cxn>
                <a:cxn ang="0">
                  <a:pos x="479" y="88"/>
                </a:cxn>
                <a:cxn ang="0">
                  <a:pos x="521" y="44"/>
                </a:cxn>
                <a:cxn ang="0">
                  <a:pos x="478" y="1"/>
                </a:cxn>
                <a:cxn ang="0">
                  <a:pos x="43" y="0"/>
                </a:cxn>
                <a:cxn ang="0">
                  <a:pos x="0" y="44"/>
                </a:cxn>
                <a:cxn ang="0">
                  <a:pos x="43" y="89"/>
                </a:cxn>
              </a:cxnLst>
              <a:rect l="0" t="0" r="r" b="b"/>
              <a:pathLst>
                <a:path w="521" h="89">
                  <a:moveTo>
                    <a:pt x="43" y="89"/>
                  </a:moveTo>
                  <a:lnTo>
                    <a:pt x="479" y="88"/>
                  </a:lnTo>
                  <a:lnTo>
                    <a:pt x="521" y="44"/>
                  </a:lnTo>
                  <a:lnTo>
                    <a:pt x="478" y="1"/>
                  </a:lnTo>
                  <a:lnTo>
                    <a:pt x="43" y="0"/>
                  </a:lnTo>
                  <a:lnTo>
                    <a:pt x="0" y="44"/>
                  </a:lnTo>
                  <a:lnTo>
                    <a:pt x="43" y="89"/>
                  </a:lnTo>
                  <a:close/>
                </a:path>
              </a:pathLst>
            </a:custGeom>
            <a:solidFill>
              <a:srgbClr val="FFFF99"/>
            </a:solidFill>
            <a:ln w="9525">
              <a:solidFill>
                <a:schemeClr val="tx1"/>
              </a:solidFill>
              <a:round/>
              <a:headEnd/>
              <a:tailEnd/>
            </a:ln>
            <a:effectLst/>
          </p:spPr>
          <p:txBody>
            <a:bodyPr wrap="none" anchor="ctr"/>
            <a:lstStyle/>
            <a:p>
              <a:pPr>
                <a:defRPr/>
              </a:pPr>
              <a:endParaRPr lang="en-US"/>
            </a:p>
          </p:txBody>
        </p:sp>
      </p:grpSp>
      <p:grpSp>
        <p:nvGrpSpPr>
          <p:cNvPr id="16" name="Group 136">
            <a:extLst>
              <a:ext uri="{FF2B5EF4-FFF2-40B4-BE49-F238E27FC236}">
                <a16:creationId xmlns:a16="http://schemas.microsoft.com/office/drawing/2014/main" id="{452D0F8E-11D6-A126-AB43-B9B56927610B}"/>
              </a:ext>
            </a:extLst>
          </p:cNvPr>
          <p:cNvGrpSpPr>
            <a:grpSpLocks/>
          </p:cNvGrpSpPr>
          <p:nvPr/>
        </p:nvGrpSpPr>
        <p:grpSpPr bwMode="auto">
          <a:xfrm>
            <a:off x="8166100" y="2362200"/>
            <a:ext cx="882650" cy="1803400"/>
            <a:chOff x="4520" y="2960"/>
            <a:chExt cx="556" cy="1136"/>
          </a:xfrm>
        </p:grpSpPr>
        <p:sp>
          <p:nvSpPr>
            <p:cNvPr id="22665" name="Freeform 137">
              <a:extLst>
                <a:ext uri="{FF2B5EF4-FFF2-40B4-BE49-F238E27FC236}">
                  <a16:creationId xmlns:a16="http://schemas.microsoft.com/office/drawing/2014/main" id="{BCBF0CFA-9FF5-9C83-A781-773F918E55FF}"/>
                </a:ext>
              </a:extLst>
            </p:cNvPr>
            <p:cNvSpPr>
              <a:spLocks/>
            </p:cNvSpPr>
            <p:nvPr/>
          </p:nvSpPr>
          <p:spPr bwMode="auto">
            <a:xfrm>
              <a:off x="4520" y="4012"/>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66" name="Freeform 138">
              <a:extLst>
                <a:ext uri="{FF2B5EF4-FFF2-40B4-BE49-F238E27FC236}">
                  <a16:creationId xmlns:a16="http://schemas.microsoft.com/office/drawing/2014/main" id="{6B901B43-31A6-BB52-B84A-2A9DA29B1730}"/>
                </a:ext>
              </a:extLst>
            </p:cNvPr>
            <p:cNvSpPr>
              <a:spLocks/>
            </p:cNvSpPr>
            <p:nvPr/>
          </p:nvSpPr>
          <p:spPr bwMode="auto">
            <a:xfrm rot="-5400000">
              <a:off x="4772" y="3775"/>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67" name="Freeform 139">
              <a:extLst>
                <a:ext uri="{FF2B5EF4-FFF2-40B4-BE49-F238E27FC236}">
                  <a16:creationId xmlns:a16="http://schemas.microsoft.com/office/drawing/2014/main" id="{C0BC3CEE-56D4-4DAC-ED2A-23314C05881A}"/>
                </a:ext>
              </a:extLst>
            </p:cNvPr>
            <p:cNvSpPr>
              <a:spLocks/>
            </p:cNvSpPr>
            <p:nvPr/>
          </p:nvSpPr>
          <p:spPr bwMode="auto">
            <a:xfrm rot="-5400000">
              <a:off x="4770" y="3198"/>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68" name="Freeform 140">
              <a:extLst>
                <a:ext uri="{FF2B5EF4-FFF2-40B4-BE49-F238E27FC236}">
                  <a16:creationId xmlns:a16="http://schemas.microsoft.com/office/drawing/2014/main" id="{DB1A595A-E7C7-62B2-FA83-E1A4EFECDB66}"/>
                </a:ext>
              </a:extLst>
            </p:cNvPr>
            <p:cNvSpPr>
              <a:spLocks/>
            </p:cNvSpPr>
            <p:nvPr/>
          </p:nvSpPr>
          <p:spPr bwMode="auto">
            <a:xfrm flipV="1">
              <a:off x="4520" y="2960"/>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69" name="Freeform 141">
              <a:extLst>
                <a:ext uri="{FF2B5EF4-FFF2-40B4-BE49-F238E27FC236}">
                  <a16:creationId xmlns:a16="http://schemas.microsoft.com/office/drawing/2014/main" id="{668B6A13-48E1-0015-2CDB-D223424B1AC6}"/>
                </a:ext>
              </a:extLst>
            </p:cNvPr>
            <p:cNvSpPr>
              <a:spLocks/>
            </p:cNvSpPr>
            <p:nvPr/>
          </p:nvSpPr>
          <p:spPr bwMode="auto">
            <a:xfrm>
              <a:off x="4521" y="3480"/>
              <a:ext cx="521" cy="89"/>
            </a:xfrm>
            <a:custGeom>
              <a:avLst/>
              <a:gdLst/>
              <a:ahLst/>
              <a:cxnLst>
                <a:cxn ang="0">
                  <a:pos x="43" y="89"/>
                </a:cxn>
                <a:cxn ang="0">
                  <a:pos x="479" y="88"/>
                </a:cxn>
                <a:cxn ang="0">
                  <a:pos x="521" y="44"/>
                </a:cxn>
                <a:cxn ang="0">
                  <a:pos x="478" y="1"/>
                </a:cxn>
                <a:cxn ang="0">
                  <a:pos x="43" y="0"/>
                </a:cxn>
                <a:cxn ang="0">
                  <a:pos x="0" y="44"/>
                </a:cxn>
                <a:cxn ang="0">
                  <a:pos x="43" y="89"/>
                </a:cxn>
              </a:cxnLst>
              <a:rect l="0" t="0" r="r" b="b"/>
              <a:pathLst>
                <a:path w="521" h="89">
                  <a:moveTo>
                    <a:pt x="43" y="89"/>
                  </a:moveTo>
                  <a:lnTo>
                    <a:pt x="479" y="88"/>
                  </a:lnTo>
                  <a:lnTo>
                    <a:pt x="521" y="44"/>
                  </a:lnTo>
                  <a:lnTo>
                    <a:pt x="478" y="1"/>
                  </a:lnTo>
                  <a:lnTo>
                    <a:pt x="43" y="0"/>
                  </a:lnTo>
                  <a:lnTo>
                    <a:pt x="0" y="44"/>
                  </a:lnTo>
                  <a:lnTo>
                    <a:pt x="43" y="89"/>
                  </a:lnTo>
                  <a:close/>
                </a:path>
              </a:pathLst>
            </a:custGeom>
            <a:solidFill>
              <a:srgbClr val="FF0000"/>
            </a:solidFill>
            <a:ln w="9525">
              <a:solidFill>
                <a:schemeClr val="tx1"/>
              </a:solidFill>
              <a:round/>
              <a:headEnd/>
              <a:tailEnd/>
            </a:ln>
            <a:effectLst/>
          </p:spPr>
          <p:txBody>
            <a:bodyPr wrap="none" anchor="ctr"/>
            <a:lstStyle/>
            <a:p>
              <a:pPr>
                <a:defRPr/>
              </a:pPr>
              <a:endParaRPr lang="en-US"/>
            </a:p>
          </p:txBody>
        </p:sp>
      </p:grpSp>
      <p:grpSp>
        <p:nvGrpSpPr>
          <p:cNvPr id="17" name="Group 142">
            <a:extLst>
              <a:ext uri="{FF2B5EF4-FFF2-40B4-BE49-F238E27FC236}">
                <a16:creationId xmlns:a16="http://schemas.microsoft.com/office/drawing/2014/main" id="{2904B1AE-D326-2514-1CE9-103CDC853168}"/>
              </a:ext>
            </a:extLst>
          </p:cNvPr>
          <p:cNvGrpSpPr>
            <a:grpSpLocks/>
          </p:cNvGrpSpPr>
          <p:nvPr/>
        </p:nvGrpSpPr>
        <p:grpSpPr bwMode="auto">
          <a:xfrm>
            <a:off x="8108950" y="2362200"/>
            <a:ext cx="920750" cy="1803400"/>
            <a:chOff x="3200" y="3008"/>
            <a:chExt cx="580" cy="1136"/>
          </a:xfrm>
        </p:grpSpPr>
        <p:sp>
          <p:nvSpPr>
            <p:cNvPr id="22671" name="Freeform 143">
              <a:extLst>
                <a:ext uri="{FF2B5EF4-FFF2-40B4-BE49-F238E27FC236}">
                  <a16:creationId xmlns:a16="http://schemas.microsoft.com/office/drawing/2014/main" id="{0FB6245E-48CC-9EBD-DD7A-DCB81AA87D98}"/>
                </a:ext>
              </a:extLst>
            </p:cNvPr>
            <p:cNvSpPr>
              <a:spLocks/>
            </p:cNvSpPr>
            <p:nvPr/>
          </p:nvSpPr>
          <p:spPr bwMode="auto">
            <a:xfrm rot="5400000">
              <a:off x="2978" y="3246"/>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72" name="Freeform 144">
              <a:extLst>
                <a:ext uri="{FF2B5EF4-FFF2-40B4-BE49-F238E27FC236}">
                  <a16:creationId xmlns:a16="http://schemas.microsoft.com/office/drawing/2014/main" id="{1D0310A2-CC17-9410-14B6-898CEEAC0F9B}"/>
                </a:ext>
              </a:extLst>
            </p:cNvPr>
            <p:cNvSpPr>
              <a:spLocks/>
            </p:cNvSpPr>
            <p:nvPr/>
          </p:nvSpPr>
          <p:spPr bwMode="auto">
            <a:xfrm>
              <a:off x="3224" y="4060"/>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73" name="Freeform 145">
              <a:extLst>
                <a:ext uri="{FF2B5EF4-FFF2-40B4-BE49-F238E27FC236}">
                  <a16:creationId xmlns:a16="http://schemas.microsoft.com/office/drawing/2014/main" id="{F20B8EEE-1E9A-3E1B-7A13-EECE77025AD4}"/>
                </a:ext>
              </a:extLst>
            </p:cNvPr>
            <p:cNvSpPr>
              <a:spLocks/>
            </p:cNvSpPr>
            <p:nvPr/>
          </p:nvSpPr>
          <p:spPr bwMode="auto">
            <a:xfrm rot="5400000">
              <a:off x="2978" y="3822"/>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74" name="Freeform 146">
              <a:extLst>
                <a:ext uri="{FF2B5EF4-FFF2-40B4-BE49-F238E27FC236}">
                  <a16:creationId xmlns:a16="http://schemas.microsoft.com/office/drawing/2014/main" id="{31872B59-6556-2D04-571F-A77BB271050B}"/>
                </a:ext>
              </a:extLst>
            </p:cNvPr>
            <p:cNvSpPr>
              <a:spLocks/>
            </p:cNvSpPr>
            <p:nvPr/>
          </p:nvSpPr>
          <p:spPr bwMode="auto">
            <a:xfrm rot="-5400000">
              <a:off x="3476" y="3823"/>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75" name="Freeform 147">
              <a:extLst>
                <a:ext uri="{FF2B5EF4-FFF2-40B4-BE49-F238E27FC236}">
                  <a16:creationId xmlns:a16="http://schemas.microsoft.com/office/drawing/2014/main" id="{A8A70BEC-7D1C-3DAE-BF1C-E626A1C690D6}"/>
                </a:ext>
              </a:extLst>
            </p:cNvPr>
            <p:cNvSpPr>
              <a:spLocks/>
            </p:cNvSpPr>
            <p:nvPr/>
          </p:nvSpPr>
          <p:spPr bwMode="auto">
            <a:xfrm rot="-5400000">
              <a:off x="3474" y="3246"/>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76" name="Freeform 148">
              <a:extLst>
                <a:ext uri="{FF2B5EF4-FFF2-40B4-BE49-F238E27FC236}">
                  <a16:creationId xmlns:a16="http://schemas.microsoft.com/office/drawing/2014/main" id="{C5B155D0-EEAA-B42A-D852-ACEAC74E655F}"/>
                </a:ext>
              </a:extLst>
            </p:cNvPr>
            <p:cNvSpPr>
              <a:spLocks/>
            </p:cNvSpPr>
            <p:nvPr/>
          </p:nvSpPr>
          <p:spPr bwMode="auto">
            <a:xfrm flipV="1">
              <a:off x="3224" y="3008"/>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2677" name="Freeform 149">
              <a:extLst>
                <a:ext uri="{FF2B5EF4-FFF2-40B4-BE49-F238E27FC236}">
                  <a16:creationId xmlns:a16="http://schemas.microsoft.com/office/drawing/2014/main" id="{7EE8C6A5-6EC7-CE8A-6B4A-58F82A6342DB}"/>
                </a:ext>
              </a:extLst>
            </p:cNvPr>
            <p:cNvSpPr>
              <a:spLocks/>
            </p:cNvSpPr>
            <p:nvPr/>
          </p:nvSpPr>
          <p:spPr bwMode="auto">
            <a:xfrm>
              <a:off x="3225" y="3528"/>
              <a:ext cx="521" cy="89"/>
            </a:xfrm>
            <a:custGeom>
              <a:avLst/>
              <a:gdLst/>
              <a:ahLst/>
              <a:cxnLst>
                <a:cxn ang="0">
                  <a:pos x="43" y="89"/>
                </a:cxn>
                <a:cxn ang="0">
                  <a:pos x="479" y="88"/>
                </a:cxn>
                <a:cxn ang="0">
                  <a:pos x="521" y="44"/>
                </a:cxn>
                <a:cxn ang="0">
                  <a:pos x="478" y="1"/>
                </a:cxn>
                <a:cxn ang="0">
                  <a:pos x="43" y="0"/>
                </a:cxn>
                <a:cxn ang="0">
                  <a:pos x="0" y="44"/>
                </a:cxn>
                <a:cxn ang="0">
                  <a:pos x="43" y="89"/>
                </a:cxn>
              </a:cxnLst>
              <a:rect l="0" t="0" r="r" b="b"/>
              <a:pathLst>
                <a:path w="521" h="89">
                  <a:moveTo>
                    <a:pt x="43" y="89"/>
                  </a:moveTo>
                  <a:lnTo>
                    <a:pt x="479" y="88"/>
                  </a:lnTo>
                  <a:lnTo>
                    <a:pt x="521" y="44"/>
                  </a:lnTo>
                  <a:lnTo>
                    <a:pt x="478" y="1"/>
                  </a:lnTo>
                  <a:lnTo>
                    <a:pt x="43" y="0"/>
                  </a:lnTo>
                  <a:lnTo>
                    <a:pt x="0" y="44"/>
                  </a:lnTo>
                  <a:lnTo>
                    <a:pt x="43" y="89"/>
                  </a:lnTo>
                  <a:close/>
                </a:path>
              </a:pathLst>
            </a:custGeom>
            <a:solidFill>
              <a:srgbClr val="FFFF99"/>
            </a:solidFill>
            <a:ln w="9525">
              <a:solidFill>
                <a:schemeClr val="tx1"/>
              </a:solidFill>
              <a:round/>
              <a:headEnd/>
              <a:tailEnd/>
            </a:ln>
            <a:effectLst/>
          </p:spPr>
          <p:txBody>
            <a:bodyPr wrap="none" anchor="ctr"/>
            <a:lstStyle/>
            <a:p>
              <a:pPr>
                <a:defRPr/>
              </a:pPr>
              <a:endParaRPr lang="en-US"/>
            </a:p>
          </p:txBody>
        </p:sp>
      </p:grpSp>
      <p:grpSp>
        <p:nvGrpSpPr>
          <p:cNvPr id="18" name="Group 150">
            <a:extLst>
              <a:ext uri="{FF2B5EF4-FFF2-40B4-BE49-F238E27FC236}">
                <a16:creationId xmlns:a16="http://schemas.microsoft.com/office/drawing/2014/main" id="{0DFB5488-751C-66F4-C168-1E5E270F20C6}"/>
              </a:ext>
            </a:extLst>
          </p:cNvPr>
          <p:cNvGrpSpPr>
            <a:grpSpLocks/>
          </p:cNvGrpSpPr>
          <p:nvPr/>
        </p:nvGrpSpPr>
        <p:grpSpPr bwMode="auto">
          <a:xfrm>
            <a:off x="8089900" y="2362200"/>
            <a:ext cx="920750" cy="1752600"/>
            <a:chOff x="480" y="1728"/>
            <a:chExt cx="580" cy="1104"/>
          </a:xfrm>
        </p:grpSpPr>
        <p:sp>
          <p:nvSpPr>
            <p:cNvPr id="22679" name="Freeform 151">
              <a:extLst>
                <a:ext uri="{FF2B5EF4-FFF2-40B4-BE49-F238E27FC236}">
                  <a16:creationId xmlns:a16="http://schemas.microsoft.com/office/drawing/2014/main" id="{B293BE80-DEA9-6E8E-37C2-7D94E050BB65}"/>
                </a:ext>
              </a:extLst>
            </p:cNvPr>
            <p:cNvSpPr>
              <a:spLocks/>
            </p:cNvSpPr>
            <p:nvPr/>
          </p:nvSpPr>
          <p:spPr bwMode="auto">
            <a:xfrm rot="5400000">
              <a:off x="258" y="1950"/>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80" name="Freeform 152">
              <a:extLst>
                <a:ext uri="{FF2B5EF4-FFF2-40B4-BE49-F238E27FC236}">
                  <a16:creationId xmlns:a16="http://schemas.microsoft.com/office/drawing/2014/main" id="{6A8E4F52-9A29-8461-98B2-97A6DC092534}"/>
                </a:ext>
              </a:extLst>
            </p:cNvPr>
            <p:cNvSpPr>
              <a:spLocks/>
            </p:cNvSpPr>
            <p:nvPr/>
          </p:nvSpPr>
          <p:spPr bwMode="auto">
            <a:xfrm rot="-5400000">
              <a:off x="756" y="2527"/>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81" name="Freeform 153">
              <a:extLst>
                <a:ext uri="{FF2B5EF4-FFF2-40B4-BE49-F238E27FC236}">
                  <a16:creationId xmlns:a16="http://schemas.microsoft.com/office/drawing/2014/main" id="{C84137CC-F195-23BC-3601-02293DE307D7}"/>
                </a:ext>
              </a:extLst>
            </p:cNvPr>
            <p:cNvSpPr>
              <a:spLocks/>
            </p:cNvSpPr>
            <p:nvPr/>
          </p:nvSpPr>
          <p:spPr bwMode="auto">
            <a:xfrm rot="-5400000">
              <a:off x="754" y="1950"/>
              <a:ext cx="527" cy="84"/>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0000"/>
            </a:solidFill>
            <a:ln w="9525">
              <a:solidFill>
                <a:schemeClr val="tx1"/>
              </a:solidFill>
              <a:round/>
              <a:headEnd/>
              <a:tailEnd/>
            </a:ln>
            <a:effectLst/>
          </p:spPr>
          <p:txBody>
            <a:bodyPr wrap="none" anchor="ctr"/>
            <a:lstStyle/>
            <a:p>
              <a:pPr>
                <a:defRPr/>
              </a:pPr>
              <a:endParaRPr lang="en-US"/>
            </a:p>
          </p:txBody>
        </p:sp>
        <p:sp>
          <p:nvSpPr>
            <p:cNvPr id="22682" name="Freeform 154">
              <a:extLst>
                <a:ext uri="{FF2B5EF4-FFF2-40B4-BE49-F238E27FC236}">
                  <a16:creationId xmlns:a16="http://schemas.microsoft.com/office/drawing/2014/main" id="{97EAF8A9-5872-F703-5AD1-FCFD9AC34CB5}"/>
                </a:ext>
              </a:extLst>
            </p:cNvPr>
            <p:cNvSpPr>
              <a:spLocks/>
            </p:cNvSpPr>
            <p:nvPr/>
          </p:nvSpPr>
          <p:spPr bwMode="auto">
            <a:xfrm>
              <a:off x="505" y="2232"/>
              <a:ext cx="521" cy="89"/>
            </a:xfrm>
            <a:custGeom>
              <a:avLst/>
              <a:gdLst/>
              <a:ahLst/>
              <a:cxnLst>
                <a:cxn ang="0">
                  <a:pos x="43" y="89"/>
                </a:cxn>
                <a:cxn ang="0">
                  <a:pos x="479" y="88"/>
                </a:cxn>
                <a:cxn ang="0">
                  <a:pos x="521" y="44"/>
                </a:cxn>
                <a:cxn ang="0">
                  <a:pos x="478" y="1"/>
                </a:cxn>
                <a:cxn ang="0">
                  <a:pos x="43" y="0"/>
                </a:cxn>
                <a:cxn ang="0">
                  <a:pos x="0" y="44"/>
                </a:cxn>
                <a:cxn ang="0">
                  <a:pos x="43" y="89"/>
                </a:cxn>
              </a:cxnLst>
              <a:rect l="0" t="0" r="r" b="b"/>
              <a:pathLst>
                <a:path w="521" h="89">
                  <a:moveTo>
                    <a:pt x="43" y="89"/>
                  </a:moveTo>
                  <a:lnTo>
                    <a:pt x="479" y="88"/>
                  </a:lnTo>
                  <a:lnTo>
                    <a:pt x="521" y="44"/>
                  </a:lnTo>
                  <a:lnTo>
                    <a:pt x="478" y="1"/>
                  </a:lnTo>
                  <a:lnTo>
                    <a:pt x="43" y="0"/>
                  </a:lnTo>
                  <a:lnTo>
                    <a:pt x="0" y="44"/>
                  </a:lnTo>
                  <a:lnTo>
                    <a:pt x="43" y="89"/>
                  </a:lnTo>
                  <a:close/>
                </a:path>
              </a:pathLst>
            </a:custGeom>
            <a:solidFill>
              <a:srgbClr val="FF0000"/>
            </a:solidFill>
            <a:ln w="9525">
              <a:solidFill>
                <a:schemeClr val="tx1"/>
              </a:solidFill>
              <a:round/>
              <a:headEnd/>
              <a:tailEnd/>
            </a:ln>
            <a:effectLst/>
          </p:spPr>
          <p:txBody>
            <a:bodyPr wrap="none" anchor="ctr"/>
            <a:lstStyle/>
            <a:p>
              <a:pPr>
                <a:defRPr/>
              </a:pPr>
              <a:endParaRPr lang="en-US"/>
            </a:p>
          </p:txBody>
        </p:sp>
      </p:grpSp>
      <p:sp>
        <p:nvSpPr>
          <p:cNvPr id="22683" name="Text Box 155">
            <a:extLst>
              <a:ext uri="{FF2B5EF4-FFF2-40B4-BE49-F238E27FC236}">
                <a16:creationId xmlns:a16="http://schemas.microsoft.com/office/drawing/2014/main" id="{3486E987-74F6-26D2-1F31-5683C25EE760}"/>
              </a:ext>
            </a:extLst>
          </p:cNvPr>
          <p:cNvSpPr txBox="1">
            <a:spLocks noChangeArrowheads="1"/>
          </p:cNvSpPr>
          <p:nvPr/>
        </p:nvSpPr>
        <p:spPr bwMode="auto">
          <a:xfrm>
            <a:off x="2133601" y="4648200"/>
            <a:ext cx="8062913"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20000"/>
              </a:spcBef>
              <a:buClr>
                <a:srgbClr val="0000CC"/>
              </a:buClr>
              <a:buFontTx/>
              <a:buChar char="•"/>
            </a:pPr>
            <a:r>
              <a:rPr kumimoji="1" lang="en-US" altLang="en-US">
                <a:latin typeface="Tahoma" panose="020B0604030504040204" pitchFamily="34" charset="0"/>
              </a:rPr>
              <a:t> </a:t>
            </a:r>
            <a:r>
              <a:rPr kumimoji="1" lang="en-US" altLang="en-US" sz="2800" b="1">
                <a:solidFill>
                  <a:srgbClr val="CC0000"/>
                </a:solidFill>
              </a:rPr>
              <a:t>Electronic decoders are available in IC form.</a:t>
            </a:r>
          </a:p>
          <a:p>
            <a:pPr>
              <a:spcBef>
                <a:spcPct val="20000"/>
              </a:spcBef>
              <a:buClr>
                <a:srgbClr val="0000CC"/>
              </a:buClr>
              <a:buFontTx/>
              <a:buChar char="•"/>
            </a:pPr>
            <a:r>
              <a:rPr kumimoji="1" lang="en-US" altLang="en-US" sz="2800" b="1">
                <a:solidFill>
                  <a:srgbClr val="CC0000"/>
                </a:solidFill>
              </a:rPr>
              <a:t> This decoder translates from BCD to decimal.</a:t>
            </a:r>
          </a:p>
          <a:p>
            <a:pPr>
              <a:spcBef>
                <a:spcPct val="20000"/>
              </a:spcBef>
              <a:buClr>
                <a:srgbClr val="0000CC"/>
              </a:buClr>
              <a:buFontTx/>
              <a:buChar char="•"/>
            </a:pPr>
            <a:r>
              <a:rPr kumimoji="1" lang="en-US" altLang="en-US" sz="2800" b="1">
                <a:solidFill>
                  <a:srgbClr val="CC0000"/>
                </a:solidFill>
              </a:rPr>
              <a:t> Decimals are shown on an 7-segment LED display.</a:t>
            </a:r>
          </a:p>
          <a:p>
            <a:pPr>
              <a:spcBef>
                <a:spcPct val="20000"/>
              </a:spcBef>
              <a:buClr>
                <a:srgbClr val="0000CC"/>
              </a:buClr>
              <a:buFontTx/>
              <a:buChar char="•"/>
            </a:pPr>
            <a:r>
              <a:rPr kumimoji="1" lang="en-US" altLang="en-US" sz="2800" b="1">
                <a:solidFill>
                  <a:srgbClr val="CC0000"/>
                </a:solidFill>
              </a:rPr>
              <a:t> This IC also drives the 7-segment LED display.</a:t>
            </a:r>
          </a:p>
        </p:txBody>
      </p:sp>
    </p:spTree>
    <p:extLst>
      <p:ext uri="{BB962C8B-B14F-4D97-AF65-F5344CB8AC3E}">
        <p14:creationId xmlns:p14="http://schemas.microsoft.com/office/powerpoint/2010/main" val="147576230"/>
      </p:ext>
    </p:extLst>
  </p:cSld>
  <p:clrMapOvr>
    <a:masterClrMapping/>
  </p:clrMapOvr>
  <p:transition>
    <p:cover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633"/>
                                        </p:tgtEl>
                                        <p:attrNameLst>
                                          <p:attrName>style.visibility</p:attrName>
                                        </p:attrNameLst>
                                      </p:cBhvr>
                                      <p:to>
                                        <p:strVal val="visible"/>
                                      </p:to>
                                    </p:set>
                                    <p:animEffect transition="in" filter="dissolve">
                                      <p:cBhvr>
                                        <p:cTn id="7" dur="500"/>
                                        <p:tgtEl>
                                          <p:spTgt spid="22633"/>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2635"/>
                                        </p:tgtEl>
                                        <p:attrNameLst>
                                          <p:attrName>style.visibility</p:attrName>
                                        </p:attrNameLst>
                                      </p:cBhvr>
                                      <p:to>
                                        <p:strVal val="visible"/>
                                      </p:to>
                                    </p:set>
                                    <p:animEffect transition="in" filter="dissolve">
                                      <p:cBhvr>
                                        <p:cTn id="21" dur="500"/>
                                        <p:tgtEl>
                                          <p:spTgt spid="22635"/>
                                        </p:tgtEl>
                                      </p:cBhvr>
                                    </p:animEffec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22636"/>
                                        </p:tgtEl>
                                        <p:attrNameLst>
                                          <p:attrName>style.visibility</p:attrName>
                                        </p:attrNameLst>
                                      </p:cBhvr>
                                      <p:to>
                                        <p:strVal val="visible"/>
                                      </p:to>
                                    </p:set>
                                    <p:animEffect transition="in" filter="dissolve">
                                      <p:cBhvr>
                                        <p:cTn id="35" dur="500"/>
                                        <p:tgtEl>
                                          <p:spTgt spid="22636"/>
                                        </p:tgtEl>
                                      </p:cBhvr>
                                    </p:animEffect>
                                  </p:childTnLst>
                                </p:cTn>
                              </p:par>
                            </p:childTnLst>
                          </p:cTn>
                        </p:par>
                        <p:par>
                          <p:cTn id="36" fill="hold" nodeType="afterGroup">
                            <p:stCondLst>
                              <p:cond delay="500"/>
                            </p:stCondLst>
                            <p:childTnLst>
                              <p:par>
                                <p:cTn id="37" presetID="9" presetClass="entr" presetSubtype="0" fill="hold"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dissolve">
                                      <p:cBhvr>
                                        <p:cTn id="39" dur="5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9" presetClass="entr" presetSubtype="0" fill="hold"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dissolve">
                                      <p:cBhvr>
                                        <p:cTn id="44" dur="500"/>
                                        <p:tgtEl>
                                          <p:spTgt spid="1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2637"/>
                                        </p:tgtEl>
                                        <p:attrNameLst>
                                          <p:attrName>style.visibility</p:attrName>
                                        </p:attrNameLst>
                                      </p:cBhvr>
                                      <p:to>
                                        <p:strVal val="visible"/>
                                      </p:to>
                                    </p:set>
                                    <p:animEffect transition="in" filter="dissolve">
                                      <p:cBhvr>
                                        <p:cTn id="49" dur="500"/>
                                        <p:tgtEl>
                                          <p:spTgt spid="22637"/>
                                        </p:tgtEl>
                                      </p:cBhvr>
                                    </p:animEffect>
                                  </p:childTnLst>
                                </p:cTn>
                              </p:par>
                            </p:childTnLst>
                          </p:cTn>
                        </p:par>
                        <p:par>
                          <p:cTn id="50" fill="hold" nodeType="afterGroup">
                            <p:stCondLst>
                              <p:cond delay="500"/>
                            </p:stCondLst>
                            <p:childTnLst>
                              <p:par>
                                <p:cTn id="51" presetID="9" presetClass="entr" presetSubtype="0" fill="hold"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dissolve">
                                      <p:cBhvr>
                                        <p:cTn id="53" dur="500"/>
                                        <p:tgtEl>
                                          <p:spTgt spid="1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2638"/>
                                        </p:tgtEl>
                                        <p:attrNameLst>
                                          <p:attrName>style.visibility</p:attrName>
                                        </p:attrNameLst>
                                      </p:cBhvr>
                                      <p:to>
                                        <p:strVal val="visible"/>
                                      </p:to>
                                    </p:set>
                                    <p:animEffect transition="in" filter="dissolve">
                                      <p:cBhvr>
                                        <p:cTn id="63" dur="500"/>
                                        <p:tgtEl>
                                          <p:spTgt spid="22638"/>
                                        </p:tgtEl>
                                      </p:cBhvr>
                                    </p:animEffect>
                                  </p:childTnLst>
                                </p:cTn>
                              </p:par>
                            </p:childTnLst>
                          </p:cTn>
                        </p:par>
                        <p:par>
                          <p:cTn id="64" fill="hold" nodeType="afterGroup">
                            <p:stCondLst>
                              <p:cond delay="500"/>
                            </p:stCondLst>
                            <p:childTnLst>
                              <p:par>
                                <p:cTn id="65" presetID="9" presetClass="entr" presetSubtype="0" fill="hold"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dissolve">
                                      <p:cBhvr>
                                        <p:cTn id="67" dur="500"/>
                                        <p:tgtEl>
                                          <p:spTgt spid="1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grpId="0" nodeType="clickEffect">
                                  <p:stCondLst>
                                    <p:cond delay="0"/>
                                  </p:stCondLst>
                                  <p:iterate type="lt">
                                    <p:tmAbs val="75"/>
                                  </p:iterate>
                                  <p:childTnLst>
                                    <p:set>
                                      <p:cBhvr>
                                        <p:cTn id="71" dur="1" fill="hold">
                                          <p:stCondLst>
                                            <p:cond delay="74"/>
                                          </p:stCondLst>
                                        </p:cTn>
                                        <p:tgtEl>
                                          <p:spTgt spid="22683"/>
                                        </p:tgtEl>
                                        <p:attrNameLst>
                                          <p:attrName>style.visibility</p:attrName>
                                        </p:attrNameLst>
                                      </p:cBhvr>
                                      <p:to>
                                        <p:strVal val="visible"/>
                                      </p:to>
                                    </p:set>
                                  </p:childTnLst>
                                  <p:subTnLst>
                                    <p:audio>
                                      <p:cMediaNode>
                                        <p:cTn display="0" masterRel="sameClick">
                                          <p:stCondLst>
                                            <p:cond evt="begin" delay="0">
                                              <p:tn val="7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3" grpId="0" animBg="1" autoUpdateAnimBg="0"/>
      <p:bldP spid="22635" grpId="0" animBg="1" autoUpdateAnimBg="0"/>
      <p:bldP spid="22636" grpId="0" animBg="1" autoUpdateAnimBg="0"/>
      <p:bldP spid="22637" grpId="0" animBg="1" autoUpdateAnimBg="0"/>
      <p:bldP spid="22638" grpId="0" animBg="1" autoUpdateAnimBg="0"/>
      <p:bldP spid="2268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094D14CC-575B-F77C-E4CE-79038BC742E0}"/>
              </a:ext>
            </a:extLst>
          </p:cNvPr>
          <p:cNvSpPr>
            <a:spLocks noChangeArrowheads="1"/>
          </p:cNvSpPr>
          <p:nvPr/>
        </p:nvSpPr>
        <p:spPr bwMode="auto">
          <a:xfrm>
            <a:off x="7661275" y="3733800"/>
            <a:ext cx="1295400" cy="2209800"/>
          </a:xfrm>
          <a:prstGeom prst="rect">
            <a:avLst/>
          </a:prstGeom>
          <a:solidFill>
            <a:srgbClr val="DDDDDD"/>
          </a:solidFill>
          <a:ln w="9525">
            <a:solidFill>
              <a:schemeClr val="tx1"/>
            </a:solidFill>
            <a:miter lim="800000"/>
            <a:headEnd/>
            <a:tailEnd/>
          </a:ln>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endParaRPr lang="en-US" altLang="en-US" sz="4800">
              <a:latin typeface="Tahoma" panose="020B0604030504040204" pitchFamily="34" charset="0"/>
            </a:endParaRPr>
          </a:p>
        </p:txBody>
      </p:sp>
      <p:sp>
        <p:nvSpPr>
          <p:cNvPr id="23555" name="Freeform 3">
            <a:extLst>
              <a:ext uri="{FF2B5EF4-FFF2-40B4-BE49-F238E27FC236}">
                <a16:creationId xmlns:a16="http://schemas.microsoft.com/office/drawing/2014/main" id="{32C97518-A27D-5056-C706-95D6F5DB2FE6}"/>
              </a:ext>
            </a:extLst>
          </p:cNvPr>
          <p:cNvSpPr>
            <a:spLocks/>
          </p:cNvSpPr>
          <p:nvPr/>
        </p:nvSpPr>
        <p:spPr bwMode="auto">
          <a:xfrm rot="5400000">
            <a:off x="7500144" y="4390232"/>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28575" cmpd="sng">
            <a:solidFill>
              <a:schemeClr val="tx1"/>
            </a:solidFill>
            <a:round/>
            <a:headEnd/>
            <a:tailEnd/>
          </a:ln>
          <a:effectLst/>
        </p:spPr>
        <p:txBody>
          <a:bodyPr wrap="none" anchor="ctr"/>
          <a:lstStyle/>
          <a:p>
            <a:pPr>
              <a:defRPr/>
            </a:pPr>
            <a:endParaRPr lang="en-US"/>
          </a:p>
        </p:txBody>
      </p:sp>
      <p:sp>
        <p:nvSpPr>
          <p:cNvPr id="23556" name="Freeform 4">
            <a:extLst>
              <a:ext uri="{FF2B5EF4-FFF2-40B4-BE49-F238E27FC236}">
                <a16:creationId xmlns:a16="http://schemas.microsoft.com/office/drawing/2014/main" id="{FF47AEED-1C13-9D6F-71F5-AA090EAF16E3}"/>
              </a:ext>
            </a:extLst>
          </p:cNvPr>
          <p:cNvSpPr>
            <a:spLocks/>
          </p:cNvSpPr>
          <p:nvPr/>
        </p:nvSpPr>
        <p:spPr bwMode="auto">
          <a:xfrm>
            <a:off x="7889876" y="5683250"/>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28575" cmpd="sng">
            <a:solidFill>
              <a:schemeClr val="tx1"/>
            </a:solidFill>
            <a:round/>
            <a:headEnd/>
            <a:tailEnd/>
          </a:ln>
          <a:effectLst/>
        </p:spPr>
        <p:txBody>
          <a:bodyPr wrap="none" anchor="ctr"/>
          <a:lstStyle/>
          <a:p>
            <a:pPr>
              <a:defRPr/>
            </a:pPr>
            <a:endParaRPr lang="en-US"/>
          </a:p>
        </p:txBody>
      </p:sp>
      <p:sp>
        <p:nvSpPr>
          <p:cNvPr id="23557" name="Freeform 5">
            <a:extLst>
              <a:ext uri="{FF2B5EF4-FFF2-40B4-BE49-F238E27FC236}">
                <a16:creationId xmlns:a16="http://schemas.microsoft.com/office/drawing/2014/main" id="{D97215FB-481D-31B7-C258-65D5DD43684E}"/>
              </a:ext>
            </a:extLst>
          </p:cNvPr>
          <p:cNvSpPr>
            <a:spLocks/>
          </p:cNvSpPr>
          <p:nvPr/>
        </p:nvSpPr>
        <p:spPr bwMode="auto">
          <a:xfrm rot="5400000">
            <a:off x="7500144" y="5304632"/>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28575" cmpd="sng">
            <a:solidFill>
              <a:schemeClr val="tx1"/>
            </a:solidFill>
            <a:round/>
            <a:headEnd/>
            <a:tailEnd/>
          </a:ln>
          <a:effectLst/>
        </p:spPr>
        <p:txBody>
          <a:bodyPr wrap="none" anchor="ctr"/>
          <a:lstStyle/>
          <a:p>
            <a:pPr>
              <a:defRPr/>
            </a:pPr>
            <a:endParaRPr lang="en-US"/>
          </a:p>
        </p:txBody>
      </p:sp>
      <p:sp>
        <p:nvSpPr>
          <p:cNvPr id="23558" name="Freeform 6">
            <a:extLst>
              <a:ext uri="{FF2B5EF4-FFF2-40B4-BE49-F238E27FC236}">
                <a16:creationId xmlns:a16="http://schemas.microsoft.com/office/drawing/2014/main" id="{7418F9FF-369C-67FF-9617-927C99C9915D}"/>
              </a:ext>
            </a:extLst>
          </p:cNvPr>
          <p:cNvSpPr>
            <a:spLocks/>
          </p:cNvSpPr>
          <p:nvPr/>
        </p:nvSpPr>
        <p:spPr bwMode="auto">
          <a:xfrm rot="16200000">
            <a:off x="8287544" y="5306219"/>
            <a:ext cx="836612"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28575" cmpd="sng">
            <a:solidFill>
              <a:schemeClr val="tx1"/>
            </a:solidFill>
            <a:round/>
            <a:headEnd/>
            <a:tailEnd/>
          </a:ln>
          <a:effectLst/>
        </p:spPr>
        <p:txBody>
          <a:bodyPr wrap="none" anchor="ctr"/>
          <a:lstStyle/>
          <a:p>
            <a:pPr>
              <a:defRPr/>
            </a:pPr>
            <a:endParaRPr lang="en-US"/>
          </a:p>
        </p:txBody>
      </p:sp>
      <p:sp>
        <p:nvSpPr>
          <p:cNvPr id="23559" name="Freeform 7">
            <a:extLst>
              <a:ext uri="{FF2B5EF4-FFF2-40B4-BE49-F238E27FC236}">
                <a16:creationId xmlns:a16="http://schemas.microsoft.com/office/drawing/2014/main" id="{27643A96-429A-1698-CF19-B214C5F5947D}"/>
              </a:ext>
            </a:extLst>
          </p:cNvPr>
          <p:cNvSpPr>
            <a:spLocks/>
          </p:cNvSpPr>
          <p:nvPr/>
        </p:nvSpPr>
        <p:spPr bwMode="auto">
          <a:xfrm rot="16200000">
            <a:off x="8287544" y="4390232"/>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28575" cmpd="sng">
            <a:solidFill>
              <a:schemeClr val="tx1"/>
            </a:solidFill>
            <a:round/>
            <a:headEnd/>
            <a:tailEnd/>
          </a:ln>
          <a:effectLst/>
        </p:spPr>
        <p:txBody>
          <a:bodyPr wrap="none" anchor="ctr"/>
          <a:lstStyle/>
          <a:p>
            <a:pPr>
              <a:defRPr/>
            </a:pPr>
            <a:endParaRPr lang="en-US"/>
          </a:p>
        </p:txBody>
      </p:sp>
      <p:sp>
        <p:nvSpPr>
          <p:cNvPr id="23561" name="Freeform 9">
            <a:extLst>
              <a:ext uri="{FF2B5EF4-FFF2-40B4-BE49-F238E27FC236}">
                <a16:creationId xmlns:a16="http://schemas.microsoft.com/office/drawing/2014/main" id="{E1D361F7-EDBE-3344-7246-56F234B8DF36}"/>
              </a:ext>
            </a:extLst>
          </p:cNvPr>
          <p:cNvSpPr>
            <a:spLocks/>
          </p:cNvSpPr>
          <p:nvPr/>
        </p:nvSpPr>
        <p:spPr bwMode="auto">
          <a:xfrm>
            <a:off x="7889875" y="4862514"/>
            <a:ext cx="827088" cy="141287"/>
          </a:xfrm>
          <a:custGeom>
            <a:avLst/>
            <a:gdLst/>
            <a:ahLst/>
            <a:cxnLst>
              <a:cxn ang="0">
                <a:pos x="43" y="89"/>
              </a:cxn>
              <a:cxn ang="0">
                <a:pos x="479" y="88"/>
              </a:cxn>
              <a:cxn ang="0">
                <a:pos x="521" y="44"/>
              </a:cxn>
              <a:cxn ang="0">
                <a:pos x="478" y="1"/>
              </a:cxn>
              <a:cxn ang="0">
                <a:pos x="43" y="0"/>
              </a:cxn>
              <a:cxn ang="0">
                <a:pos x="0" y="44"/>
              </a:cxn>
              <a:cxn ang="0">
                <a:pos x="43" y="89"/>
              </a:cxn>
            </a:cxnLst>
            <a:rect l="0" t="0" r="r" b="b"/>
            <a:pathLst>
              <a:path w="521" h="89">
                <a:moveTo>
                  <a:pt x="43" y="89"/>
                </a:moveTo>
                <a:lnTo>
                  <a:pt x="479" y="88"/>
                </a:lnTo>
                <a:lnTo>
                  <a:pt x="521" y="44"/>
                </a:lnTo>
                <a:lnTo>
                  <a:pt x="478" y="1"/>
                </a:lnTo>
                <a:lnTo>
                  <a:pt x="43" y="0"/>
                </a:lnTo>
                <a:lnTo>
                  <a:pt x="0" y="44"/>
                </a:lnTo>
                <a:lnTo>
                  <a:pt x="43" y="89"/>
                </a:lnTo>
                <a:close/>
              </a:path>
            </a:pathLst>
          </a:custGeom>
          <a:noFill/>
          <a:ln w="28575" cmpd="sng">
            <a:solidFill>
              <a:schemeClr val="tx1"/>
            </a:solidFill>
            <a:round/>
            <a:headEnd/>
            <a:tailEnd/>
          </a:ln>
          <a:effectLst/>
        </p:spPr>
        <p:txBody>
          <a:bodyPr wrap="none" anchor="ctr"/>
          <a:lstStyle/>
          <a:p>
            <a:pPr>
              <a:defRPr/>
            </a:pPr>
            <a:endParaRPr lang="en-US"/>
          </a:p>
        </p:txBody>
      </p:sp>
      <p:sp>
        <p:nvSpPr>
          <p:cNvPr id="23560" name="Freeform 8">
            <a:extLst>
              <a:ext uri="{FF2B5EF4-FFF2-40B4-BE49-F238E27FC236}">
                <a16:creationId xmlns:a16="http://schemas.microsoft.com/office/drawing/2014/main" id="{334E04E3-0639-AA2D-2958-1534BEE51D4D}"/>
              </a:ext>
            </a:extLst>
          </p:cNvPr>
          <p:cNvSpPr>
            <a:spLocks/>
          </p:cNvSpPr>
          <p:nvPr/>
        </p:nvSpPr>
        <p:spPr bwMode="auto">
          <a:xfrm flipV="1">
            <a:off x="7889876" y="4013200"/>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noFill/>
          <a:ln w="28575" cmpd="sng">
            <a:solidFill>
              <a:schemeClr val="tx1"/>
            </a:solidFill>
            <a:round/>
            <a:headEnd/>
            <a:tailEnd/>
          </a:ln>
          <a:effectLst/>
        </p:spPr>
        <p:txBody>
          <a:bodyPr wrap="none" anchor="ctr"/>
          <a:lstStyle/>
          <a:p>
            <a:pPr>
              <a:defRPr/>
            </a:pPr>
            <a:endParaRPr lang="en-US"/>
          </a:p>
        </p:txBody>
      </p:sp>
      <p:sp>
        <p:nvSpPr>
          <p:cNvPr id="23564" name="Line 12">
            <a:extLst>
              <a:ext uri="{FF2B5EF4-FFF2-40B4-BE49-F238E27FC236}">
                <a16:creationId xmlns:a16="http://schemas.microsoft.com/office/drawing/2014/main" id="{805E76FB-53B6-56B2-B65C-E4F60888B59D}"/>
              </a:ext>
            </a:extLst>
          </p:cNvPr>
          <p:cNvSpPr>
            <a:spLocks noChangeAspect="1" noChangeShapeType="1"/>
          </p:cNvSpPr>
          <p:nvPr/>
        </p:nvSpPr>
        <p:spPr bwMode="auto">
          <a:xfrm rot="16200000" flipV="1">
            <a:off x="7019132" y="39235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65" name="Line 13">
            <a:extLst>
              <a:ext uri="{FF2B5EF4-FFF2-40B4-BE49-F238E27FC236}">
                <a16:creationId xmlns:a16="http://schemas.microsoft.com/office/drawing/2014/main" id="{4F6E8164-2750-A3A4-AC66-0FD8A64159CE}"/>
              </a:ext>
            </a:extLst>
          </p:cNvPr>
          <p:cNvSpPr>
            <a:spLocks noChangeAspect="1" noChangeShapeType="1"/>
          </p:cNvSpPr>
          <p:nvPr/>
        </p:nvSpPr>
        <p:spPr bwMode="auto">
          <a:xfrm rot="16200000" flipV="1">
            <a:off x="7183438" y="3924301"/>
            <a:ext cx="163513" cy="80962"/>
          </a:xfrm>
          <a:prstGeom prst="line">
            <a:avLst/>
          </a:prstGeom>
          <a:noFill/>
          <a:ln w="38100">
            <a:solidFill>
              <a:schemeClr val="tx1"/>
            </a:solidFill>
            <a:round/>
            <a:headEnd/>
            <a:tailEnd/>
          </a:ln>
          <a:effectLst/>
        </p:spPr>
        <p:txBody>
          <a:bodyPr wrap="none" anchor="ctr"/>
          <a:lstStyle/>
          <a:p>
            <a:pPr>
              <a:defRPr/>
            </a:pPr>
            <a:endParaRPr lang="en-US"/>
          </a:p>
        </p:txBody>
      </p:sp>
      <p:sp>
        <p:nvSpPr>
          <p:cNvPr id="23566" name="Line 14">
            <a:extLst>
              <a:ext uri="{FF2B5EF4-FFF2-40B4-BE49-F238E27FC236}">
                <a16:creationId xmlns:a16="http://schemas.microsoft.com/office/drawing/2014/main" id="{A05FA423-F074-6787-6496-709124791682}"/>
              </a:ext>
            </a:extLst>
          </p:cNvPr>
          <p:cNvSpPr>
            <a:spLocks noChangeAspect="1" noChangeShapeType="1"/>
          </p:cNvSpPr>
          <p:nvPr/>
        </p:nvSpPr>
        <p:spPr bwMode="auto">
          <a:xfrm rot="16200000" flipH="1" flipV="1">
            <a:off x="7101682" y="39235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67" name="Line 15">
            <a:extLst>
              <a:ext uri="{FF2B5EF4-FFF2-40B4-BE49-F238E27FC236}">
                <a16:creationId xmlns:a16="http://schemas.microsoft.com/office/drawing/2014/main" id="{D40BE2AD-22DC-90AB-03C2-754C89620404}"/>
              </a:ext>
            </a:extLst>
          </p:cNvPr>
          <p:cNvSpPr>
            <a:spLocks noChangeAspect="1" noChangeShapeType="1"/>
          </p:cNvSpPr>
          <p:nvPr/>
        </p:nvSpPr>
        <p:spPr bwMode="auto">
          <a:xfrm rot="16200000" flipH="1" flipV="1">
            <a:off x="7263607" y="39235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68" name="Line 16">
            <a:extLst>
              <a:ext uri="{FF2B5EF4-FFF2-40B4-BE49-F238E27FC236}">
                <a16:creationId xmlns:a16="http://schemas.microsoft.com/office/drawing/2014/main" id="{9FB1CAD1-ECE5-8AF4-5B97-FE2AD0F2FC34}"/>
              </a:ext>
            </a:extLst>
          </p:cNvPr>
          <p:cNvSpPr>
            <a:spLocks noChangeAspect="1" noChangeShapeType="1"/>
          </p:cNvSpPr>
          <p:nvPr/>
        </p:nvSpPr>
        <p:spPr bwMode="auto">
          <a:xfrm rot="16200000" flipH="1" flipV="1">
            <a:off x="6936582" y="39235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69" name="Freeform 17">
            <a:extLst>
              <a:ext uri="{FF2B5EF4-FFF2-40B4-BE49-F238E27FC236}">
                <a16:creationId xmlns:a16="http://schemas.microsoft.com/office/drawing/2014/main" id="{D9BC316B-AB78-228A-7B52-823AFCD3DAE5}"/>
              </a:ext>
            </a:extLst>
          </p:cNvPr>
          <p:cNvSpPr>
            <a:spLocks noChangeAspect="1"/>
          </p:cNvSpPr>
          <p:nvPr/>
        </p:nvSpPr>
        <p:spPr bwMode="auto">
          <a:xfrm rot="16200000" flipH="1">
            <a:off x="7366794" y="3902869"/>
            <a:ext cx="84138" cy="44450"/>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570" name="Freeform 18">
            <a:extLst>
              <a:ext uri="{FF2B5EF4-FFF2-40B4-BE49-F238E27FC236}">
                <a16:creationId xmlns:a16="http://schemas.microsoft.com/office/drawing/2014/main" id="{7847696D-5C92-28FC-B80B-48E3F35D8D8E}"/>
              </a:ext>
            </a:extLst>
          </p:cNvPr>
          <p:cNvSpPr>
            <a:spLocks noChangeAspect="1"/>
          </p:cNvSpPr>
          <p:nvPr/>
        </p:nvSpPr>
        <p:spPr bwMode="auto">
          <a:xfrm rot="16200000" flipH="1">
            <a:off x="6917532" y="3990182"/>
            <a:ext cx="79375" cy="39688"/>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572" name="Line 20">
            <a:extLst>
              <a:ext uri="{FF2B5EF4-FFF2-40B4-BE49-F238E27FC236}">
                <a16:creationId xmlns:a16="http://schemas.microsoft.com/office/drawing/2014/main" id="{335B504C-E022-9CC6-41D6-3D28227A3C6B}"/>
              </a:ext>
            </a:extLst>
          </p:cNvPr>
          <p:cNvSpPr>
            <a:spLocks noChangeAspect="1" noChangeShapeType="1"/>
          </p:cNvSpPr>
          <p:nvPr/>
        </p:nvSpPr>
        <p:spPr bwMode="auto">
          <a:xfrm rot="16200000" flipV="1">
            <a:off x="7019132" y="42283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73" name="Line 21">
            <a:extLst>
              <a:ext uri="{FF2B5EF4-FFF2-40B4-BE49-F238E27FC236}">
                <a16:creationId xmlns:a16="http://schemas.microsoft.com/office/drawing/2014/main" id="{45FA6D35-01E2-3E82-DD77-2AC06F75EA16}"/>
              </a:ext>
            </a:extLst>
          </p:cNvPr>
          <p:cNvSpPr>
            <a:spLocks noChangeAspect="1" noChangeShapeType="1"/>
          </p:cNvSpPr>
          <p:nvPr/>
        </p:nvSpPr>
        <p:spPr bwMode="auto">
          <a:xfrm rot="16200000" flipV="1">
            <a:off x="7183438" y="4229101"/>
            <a:ext cx="163513" cy="80962"/>
          </a:xfrm>
          <a:prstGeom prst="line">
            <a:avLst/>
          </a:prstGeom>
          <a:noFill/>
          <a:ln w="38100">
            <a:solidFill>
              <a:schemeClr val="tx1"/>
            </a:solidFill>
            <a:round/>
            <a:headEnd/>
            <a:tailEnd/>
          </a:ln>
          <a:effectLst/>
        </p:spPr>
        <p:txBody>
          <a:bodyPr wrap="none" anchor="ctr"/>
          <a:lstStyle/>
          <a:p>
            <a:pPr>
              <a:defRPr/>
            </a:pPr>
            <a:endParaRPr lang="en-US"/>
          </a:p>
        </p:txBody>
      </p:sp>
      <p:sp>
        <p:nvSpPr>
          <p:cNvPr id="23574" name="Line 22">
            <a:extLst>
              <a:ext uri="{FF2B5EF4-FFF2-40B4-BE49-F238E27FC236}">
                <a16:creationId xmlns:a16="http://schemas.microsoft.com/office/drawing/2014/main" id="{8614B04E-3D85-41CB-EED5-2B7B65AEA441}"/>
              </a:ext>
            </a:extLst>
          </p:cNvPr>
          <p:cNvSpPr>
            <a:spLocks noChangeAspect="1" noChangeShapeType="1"/>
          </p:cNvSpPr>
          <p:nvPr/>
        </p:nvSpPr>
        <p:spPr bwMode="auto">
          <a:xfrm rot="16200000" flipH="1" flipV="1">
            <a:off x="7101682" y="42283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75" name="Line 23">
            <a:extLst>
              <a:ext uri="{FF2B5EF4-FFF2-40B4-BE49-F238E27FC236}">
                <a16:creationId xmlns:a16="http://schemas.microsoft.com/office/drawing/2014/main" id="{65B4439E-C85E-22AE-4825-DED497314173}"/>
              </a:ext>
            </a:extLst>
          </p:cNvPr>
          <p:cNvSpPr>
            <a:spLocks noChangeAspect="1" noChangeShapeType="1"/>
          </p:cNvSpPr>
          <p:nvPr/>
        </p:nvSpPr>
        <p:spPr bwMode="auto">
          <a:xfrm rot="16200000" flipH="1" flipV="1">
            <a:off x="7263607" y="42283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76" name="Line 24">
            <a:extLst>
              <a:ext uri="{FF2B5EF4-FFF2-40B4-BE49-F238E27FC236}">
                <a16:creationId xmlns:a16="http://schemas.microsoft.com/office/drawing/2014/main" id="{107B7430-6038-A26E-E257-8B6497C9E570}"/>
              </a:ext>
            </a:extLst>
          </p:cNvPr>
          <p:cNvSpPr>
            <a:spLocks noChangeAspect="1" noChangeShapeType="1"/>
          </p:cNvSpPr>
          <p:nvPr/>
        </p:nvSpPr>
        <p:spPr bwMode="auto">
          <a:xfrm rot="16200000" flipH="1" flipV="1">
            <a:off x="6936582" y="42283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77" name="Freeform 25">
            <a:extLst>
              <a:ext uri="{FF2B5EF4-FFF2-40B4-BE49-F238E27FC236}">
                <a16:creationId xmlns:a16="http://schemas.microsoft.com/office/drawing/2014/main" id="{02E8C740-EF73-B985-4393-D1AC6BD08B2D}"/>
              </a:ext>
            </a:extLst>
          </p:cNvPr>
          <p:cNvSpPr>
            <a:spLocks noChangeAspect="1"/>
          </p:cNvSpPr>
          <p:nvPr/>
        </p:nvSpPr>
        <p:spPr bwMode="auto">
          <a:xfrm rot="16200000" flipH="1">
            <a:off x="7366794" y="4207669"/>
            <a:ext cx="84138" cy="44450"/>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578" name="Freeform 26">
            <a:extLst>
              <a:ext uri="{FF2B5EF4-FFF2-40B4-BE49-F238E27FC236}">
                <a16:creationId xmlns:a16="http://schemas.microsoft.com/office/drawing/2014/main" id="{E609236D-5ED9-B00D-C8DD-CC24E76EED4B}"/>
              </a:ext>
            </a:extLst>
          </p:cNvPr>
          <p:cNvSpPr>
            <a:spLocks noChangeAspect="1"/>
          </p:cNvSpPr>
          <p:nvPr/>
        </p:nvSpPr>
        <p:spPr bwMode="auto">
          <a:xfrm rot="16200000" flipH="1">
            <a:off x="6917532" y="4294982"/>
            <a:ext cx="79375" cy="39688"/>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580" name="Line 28">
            <a:extLst>
              <a:ext uri="{FF2B5EF4-FFF2-40B4-BE49-F238E27FC236}">
                <a16:creationId xmlns:a16="http://schemas.microsoft.com/office/drawing/2014/main" id="{90D565E8-91F7-A175-B863-5E9B91C2C0E4}"/>
              </a:ext>
            </a:extLst>
          </p:cNvPr>
          <p:cNvSpPr>
            <a:spLocks noChangeAspect="1" noChangeShapeType="1"/>
          </p:cNvSpPr>
          <p:nvPr/>
        </p:nvSpPr>
        <p:spPr bwMode="auto">
          <a:xfrm rot="16200000" flipV="1">
            <a:off x="7055644" y="45331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81" name="Line 29">
            <a:extLst>
              <a:ext uri="{FF2B5EF4-FFF2-40B4-BE49-F238E27FC236}">
                <a16:creationId xmlns:a16="http://schemas.microsoft.com/office/drawing/2014/main" id="{A67CF80D-63AA-9859-74C4-B8D6A3F02EB0}"/>
              </a:ext>
            </a:extLst>
          </p:cNvPr>
          <p:cNvSpPr>
            <a:spLocks noChangeAspect="1" noChangeShapeType="1"/>
          </p:cNvSpPr>
          <p:nvPr/>
        </p:nvSpPr>
        <p:spPr bwMode="auto">
          <a:xfrm rot="16200000" flipV="1">
            <a:off x="7219951" y="4533901"/>
            <a:ext cx="163513" cy="80963"/>
          </a:xfrm>
          <a:prstGeom prst="line">
            <a:avLst/>
          </a:prstGeom>
          <a:noFill/>
          <a:ln w="38100">
            <a:solidFill>
              <a:schemeClr val="tx1"/>
            </a:solidFill>
            <a:round/>
            <a:headEnd/>
            <a:tailEnd/>
          </a:ln>
          <a:effectLst/>
        </p:spPr>
        <p:txBody>
          <a:bodyPr wrap="none" anchor="ctr"/>
          <a:lstStyle/>
          <a:p>
            <a:pPr>
              <a:defRPr/>
            </a:pPr>
            <a:endParaRPr lang="en-US"/>
          </a:p>
        </p:txBody>
      </p:sp>
      <p:sp>
        <p:nvSpPr>
          <p:cNvPr id="23582" name="Line 30">
            <a:extLst>
              <a:ext uri="{FF2B5EF4-FFF2-40B4-BE49-F238E27FC236}">
                <a16:creationId xmlns:a16="http://schemas.microsoft.com/office/drawing/2014/main" id="{5AA23F07-2ECC-93E0-4329-C7D4016CC053}"/>
              </a:ext>
            </a:extLst>
          </p:cNvPr>
          <p:cNvSpPr>
            <a:spLocks noChangeAspect="1" noChangeShapeType="1"/>
          </p:cNvSpPr>
          <p:nvPr/>
        </p:nvSpPr>
        <p:spPr bwMode="auto">
          <a:xfrm rot="16200000" flipH="1" flipV="1">
            <a:off x="7138194" y="45331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83" name="Line 31">
            <a:extLst>
              <a:ext uri="{FF2B5EF4-FFF2-40B4-BE49-F238E27FC236}">
                <a16:creationId xmlns:a16="http://schemas.microsoft.com/office/drawing/2014/main" id="{64680F7A-53DE-6C10-832B-6DB533661B96}"/>
              </a:ext>
            </a:extLst>
          </p:cNvPr>
          <p:cNvSpPr>
            <a:spLocks noChangeAspect="1" noChangeShapeType="1"/>
          </p:cNvSpPr>
          <p:nvPr/>
        </p:nvSpPr>
        <p:spPr bwMode="auto">
          <a:xfrm rot="16200000" flipH="1" flipV="1">
            <a:off x="7300119" y="45331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84" name="Line 32">
            <a:extLst>
              <a:ext uri="{FF2B5EF4-FFF2-40B4-BE49-F238E27FC236}">
                <a16:creationId xmlns:a16="http://schemas.microsoft.com/office/drawing/2014/main" id="{3FCCBEF3-9904-14EF-135E-3B547E060D33}"/>
              </a:ext>
            </a:extLst>
          </p:cNvPr>
          <p:cNvSpPr>
            <a:spLocks noChangeAspect="1" noChangeShapeType="1"/>
          </p:cNvSpPr>
          <p:nvPr/>
        </p:nvSpPr>
        <p:spPr bwMode="auto">
          <a:xfrm rot="16200000" flipH="1" flipV="1">
            <a:off x="6973094" y="45331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85" name="Freeform 33">
            <a:extLst>
              <a:ext uri="{FF2B5EF4-FFF2-40B4-BE49-F238E27FC236}">
                <a16:creationId xmlns:a16="http://schemas.microsoft.com/office/drawing/2014/main" id="{EC4CE05D-81B5-686A-6B12-204123AE6239}"/>
              </a:ext>
            </a:extLst>
          </p:cNvPr>
          <p:cNvSpPr>
            <a:spLocks noChangeAspect="1"/>
          </p:cNvSpPr>
          <p:nvPr/>
        </p:nvSpPr>
        <p:spPr bwMode="auto">
          <a:xfrm rot="16200000" flipH="1">
            <a:off x="7403306" y="4512469"/>
            <a:ext cx="84138" cy="44450"/>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586" name="Freeform 34">
            <a:extLst>
              <a:ext uri="{FF2B5EF4-FFF2-40B4-BE49-F238E27FC236}">
                <a16:creationId xmlns:a16="http://schemas.microsoft.com/office/drawing/2014/main" id="{686AB677-FFB5-F603-F30B-3DE5F67FB0C1}"/>
              </a:ext>
            </a:extLst>
          </p:cNvPr>
          <p:cNvSpPr>
            <a:spLocks noChangeAspect="1"/>
          </p:cNvSpPr>
          <p:nvPr/>
        </p:nvSpPr>
        <p:spPr bwMode="auto">
          <a:xfrm rot="16200000" flipH="1">
            <a:off x="6954045" y="4599783"/>
            <a:ext cx="79375" cy="39687"/>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588" name="Line 36">
            <a:extLst>
              <a:ext uri="{FF2B5EF4-FFF2-40B4-BE49-F238E27FC236}">
                <a16:creationId xmlns:a16="http://schemas.microsoft.com/office/drawing/2014/main" id="{F5F179BA-1BB2-83E8-0E7B-3CC5DF767EF6}"/>
              </a:ext>
            </a:extLst>
          </p:cNvPr>
          <p:cNvSpPr>
            <a:spLocks noChangeAspect="1" noChangeShapeType="1"/>
          </p:cNvSpPr>
          <p:nvPr/>
        </p:nvSpPr>
        <p:spPr bwMode="auto">
          <a:xfrm rot="16200000" flipV="1">
            <a:off x="7019132" y="48252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89" name="Line 37">
            <a:extLst>
              <a:ext uri="{FF2B5EF4-FFF2-40B4-BE49-F238E27FC236}">
                <a16:creationId xmlns:a16="http://schemas.microsoft.com/office/drawing/2014/main" id="{4DD28AA8-A5AD-C2E6-334F-D59904DC9CA5}"/>
              </a:ext>
            </a:extLst>
          </p:cNvPr>
          <p:cNvSpPr>
            <a:spLocks noChangeAspect="1" noChangeShapeType="1"/>
          </p:cNvSpPr>
          <p:nvPr/>
        </p:nvSpPr>
        <p:spPr bwMode="auto">
          <a:xfrm rot="16200000" flipV="1">
            <a:off x="7183438" y="4826001"/>
            <a:ext cx="163513" cy="80962"/>
          </a:xfrm>
          <a:prstGeom prst="line">
            <a:avLst/>
          </a:prstGeom>
          <a:noFill/>
          <a:ln w="38100">
            <a:solidFill>
              <a:schemeClr val="tx1"/>
            </a:solidFill>
            <a:round/>
            <a:headEnd/>
            <a:tailEnd/>
          </a:ln>
          <a:effectLst/>
        </p:spPr>
        <p:txBody>
          <a:bodyPr wrap="none" anchor="ctr"/>
          <a:lstStyle/>
          <a:p>
            <a:pPr>
              <a:defRPr/>
            </a:pPr>
            <a:endParaRPr lang="en-US"/>
          </a:p>
        </p:txBody>
      </p:sp>
      <p:sp>
        <p:nvSpPr>
          <p:cNvPr id="23590" name="Line 38">
            <a:extLst>
              <a:ext uri="{FF2B5EF4-FFF2-40B4-BE49-F238E27FC236}">
                <a16:creationId xmlns:a16="http://schemas.microsoft.com/office/drawing/2014/main" id="{6EF707AF-7CE7-7DA3-3332-D426910590DA}"/>
              </a:ext>
            </a:extLst>
          </p:cNvPr>
          <p:cNvSpPr>
            <a:spLocks noChangeAspect="1" noChangeShapeType="1"/>
          </p:cNvSpPr>
          <p:nvPr/>
        </p:nvSpPr>
        <p:spPr bwMode="auto">
          <a:xfrm rot="16200000" flipH="1" flipV="1">
            <a:off x="7101682" y="48252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91" name="Line 39">
            <a:extLst>
              <a:ext uri="{FF2B5EF4-FFF2-40B4-BE49-F238E27FC236}">
                <a16:creationId xmlns:a16="http://schemas.microsoft.com/office/drawing/2014/main" id="{C0922F68-AEB6-A37B-E9DF-6E832190DEB4}"/>
              </a:ext>
            </a:extLst>
          </p:cNvPr>
          <p:cNvSpPr>
            <a:spLocks noChangeAspect="1" noChangeShapeType="1"/>
          </p:cNvSpPr>
          <p:nvPr/>
        </p:nvSpPr>
        <p:spPr bwMode="auto">
          <a:xfrm rot="16200000" flipH="1" flipV="1">
            <a:off x="7263607" y="48252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92" name="Line 40">
            <a:extLst>
              <a:ext uri="{FF2B5EF4-FFF2-40B4-BE49-F238E27FC236}">
                <a16:creationId xmlns:a16="http://schemas.microsoft.com/office/drawing/2014/main" id="{A38EE740-C233-28F5-2626-C4A716491019}"/>
              </a:ext>
            </a:extLst>
          </p:cNvPr>
          <p:cNvSpPr>
            <a:spLocks noChangeAspect="1" noChangeShapeType="1"/>
          </p:cNvSpPr>
          <p:nvPr/>
        </p:nvSpPr>
        <p:spPr bwMode="auto">
          <a:xfrm rot="16200000" flipH="1" flipV="1">
            <a:off x="6936582" y="48252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93" name="Freeform 41">
            <a:extLst>
              <a:ext uri="{FF2B5EF4-FFF2-40B4-BE49-F238E27FC236}">
                <a16:creationId xmlns:a16="http://schemas.microsoft.com/office/drawing/2014/main" id="{13438ECC-F0D8-16AF-2848-EB123A5C367E}"/>
              </a:ext>
            </a:extLst>
          </p:cNvPr>
          <p:cNvSpPr>
            <a:spLocks noChangeAspect="1"/>
          </p:cNvSpPr>
          <p:nvPr/>
        </p:nvSpPr>
        <p:spPr bwMode="auto">
          <a:xfrm rot="16200000" flipH="1">
            <a:off x="7366794" y="4804569"/>
            <a:ext cx="84138" cy="44450"/>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594" name="Freeform 42">
            <a:extLst>
              <a:ext uri="{FF2B5EF4-FFF2-40B4-BE49-F238E27FC236}">
                <a16:creationId xmlns:a16="http://schemas.microsoft.com/office/drawing/2014/main" id="{914F695A-27D3-DC71-4C55-EF8A70416C6C}"/>
              </a:ext>
            </a:extLst>
          </p:cNvPr>
          <p:cNvSpPr>
            <a:spLocks noChangeAspect="1"/>
          </p:cNvSpPr>
          <p:nvPr/>
        </p:nvSpPr>
        <p:spPr bwMode="auto">
          <a:xfrm rot="16200000" flipH="1">
            <a:off x="6917532" y="4891882"/>
            <a:ext cx="79375" cy="39688"/>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596" name="Line 44">
            <a:extLst>
              <a:ext uri="{FF2B5EF4-FFF2-40B4-BE49-F238E27FC236}">
                <a16:creationId xmlns:a16="http://schemas.microsoft.com/office/drawing/2014/main" id="{D24853AC-9DEE-758B-8E61-90E4548CF998}"/>
              </a:ext>
            </a:extLst>
          </p:cNvPr>
          <p:cNvSpPr>
            <a:spLocks noChangeAspect="1" noChangeShapeType="1"/>
          </p:cNvSpPr>
          <p:nvPr/>
        </p:nvSpPr>
        <p:spPr bwMode="auto">
          <a:xfrm rot="16200000" flipV="1">
            <a:off x="7019132" y="51300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97" name="Line 45">
            <a:extLst>
              <a:ext uri="{FF2B5EF4-FFF2-40B4-BE49-F238E27FC236}">
                <a16:creationId xmlns:a16="http://schemas.microsoft.com/office/drawing/2014/main" id="{FDED6A9A-4127-B037-90C6-15A829AA3429}"/>
              </a:ext>
            </a:extLst>
          </p:cNvPr>
          <p:cNvSpPr>
            <a:spLocks noChangeAspect="1" noChangeShapeType="1"/>
          </p:cNvSpPr>
          <p:nvPr/>
        </p:nvSpPr>
        <p:spPr bwMode="auto">
          <a:xfrm rot="16200000" flipV="1">
            <a:off x="7183438" y="5130801"/>
            <a:ext cx="163513" cy="80962"/>
          </a:xfrm>
          <a:prstGeom prst="line">
            <a:avLst/>
          </a:prstGeom>
          <a:noFill/>
          <a:ln w="38100">
            <a:solidFill>
              <a:schemeClr val="tx1"/>
            </a:solidFill>
            <a:round/>
            <a:headEnd/>
            <a:tailEnd/>
          </a:ln>
          <a:effectLst/>
        </p:spPr>
        <p:txBody>
          <a:bodyPr wrap="none" anchor="ctr"/>
          <a:lstStyle/>
          <a:p>
            <a:pPr>
              <a:defRPr/>
            </a:pPr>
            <a:endParaRPr lang="en-US"/>
          </a:p>
        </p:txBody>
      </p:sp>
      <p:sp>
        <p:nvSpPr>
          <p:cNvPr id="23598" name="Line 46">
            <a:extLst>
              <a:ext uri="{FF2B5EF4-FFF2-40B4-BE49-F238E27FC236}">
                <a16:creationId xmlns:a16="http://schemas.microsoft.com/office/drawing/2014/main" id="{6FFC3E7C-04CC-EFDF-8E24-E260769B12C1}"/>
              </a:ext>
            </a:extLst>
          </p:cNvPr>
          <p:cNvSpPr>
            <a:spLocks noChangeAspect="1" noChangeShapeType="1"/>
          </p:cNvSpPr>
          <p:nvPr/>
        </p:nvSpPr>
        <p:spPr bwMode="auto">
          <a:xfrm rot="16200000" flipH="1" flipV="1">
            <a:off x="7101682" y="51300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599" name="Line 47">
            <a:extLst>
              <a:ext uri="{FF2B5EF4-FFF2-40B4-BE49-F238E27FC236}">
                <a16:creationId xmlns:a16="http://schemas.microsoft.com/office/drawing/2014/main" id="{7D0D235C-1345-2745-13DD-B50C4F827D0A}"/>
              </a:ext>
            </a:extLst>
          </p:cNvPr>
          <p:cNvSpPr>
            <a:spLocks noChangeAspect="1" noChangeShapeType="1"/>
          </p:cNvSpPr>
          <p:nvPr/>
        </p:nvSpPr>
        <p:spPr bwMode="auto">
          <a:xfrm rot="16200000" flipH="1" flipV="1">
            <a:off x="7263607" y="51300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600" name="Line 48">
            <a:extLst>
              <a:ext uri="{FF2B5EF4-FFF2-40B4-BE49-F238E27FC236}">
                <a16:creationId xmlns:a16="http://schemas.microsoft.com/office/drawing/2014/main" id="{47B7810E-97D5-9CDF-3AC2-D7351FC6F35E}"/>
              </a:ext>
            </a:extLst>
          </p:cNvPr>
          <p:cNvSpPr>
            <a:spLocks noChangeAspect="1" noChangeShapeType="1"/>
          </p:cNvSpPr>
          <p:nvPr/>
        </p:nvSpPr>
        <p:spPr bwMode="auto">
          <a:xfrm rot="16200000" flipH="1" flipV="1">
            <a:off x="6936582" y="51300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601" name="Freeform 49">
            <a:extLst>
              <a:ext uri="{FF2B5EF4-FFF2-40B4-BE49-F238E27FC236}">
                <a16:creationId xmlns:a16="http://schemas.microsoft.com/office/drawing/2014/main" id="{BB1AF4F5-FC5B-1961-0F59-BA72962FD349}"/>
              </a:ext>
            </a:extLst>
          </p:cNvPr>
          <p:cNvSpPr>
            <a:spLocks noChangeAspect="1"/>
          </p:cNvSpPr>
          <p:nvPr/>
        </p:nvSpPr>
        <p:spPr bwMode="auto">
          <a:xfrm rot="16200000" flipH="1">
            <a:off x="7366794" y="5109369"/>
            <a:ext cx="84138" cy="44450"/>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602" name="Freeform 50">
            <a:extLst>
              <a:ext uri="{FF2B5EF4-FFF2-40B4-BE49-F238E27FC236}">
                <a16:creationId xmlns:a16="http://schemas.microsoft.com/office/drawing/2014/main" id="{F0E181B1-7EA2-986E-A84D-270E78D594A5}"/>
              </a:ext>
            </a:extLst>
          </p:cNvPr>
          <p:cNvSpPr>
            <a:spLocks noChangeAspect="1"/>
          </p:cNvSpPr>
          <p:nvPr/>
        </p:nvSpPr>
        <p:spPr bwMode="auto">
          <a:xfrm rot="16200000" flipH="1">
            <a:off x="6917532" y="5196682"/>
            <a:ext cx="79375" cy="39688"/>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604" name="Line 52">
            <a:extLst>
              <a:ext uri="{FF2B5EF4-FFF2-40B4-BE49-F238E27FC236}">
                <a16:creationId xmlns:a16="http://schemas.microsoft.com/office/drawing/2014/main" id="{310E7DC8-C9B0-94BA-83BD-998CAD60A846}"/>
              </a:ext>
            </a:extLst>
          </p:cNvPr>
          <p:cNvSpPr>
            <a:spLocks noChangeAspect="1" noChangeShapeType="1"/>
          </p:cNvSpPr>
          <p:nvPr/>
        </p:nvSpPr>
        <p:spPr bwMode="auto">
          <a:xfrm rot="16200000" flipV="1">
            <a:off x="7019132" y="54348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605" name="Line 53">
            <a:extLst>
              <a:ext uri="{FF2B5EF4-FFF2-40B4-BE49-F238E27FC236}">
                <a16:creationId xmlns:a16="http://schemas.microsoft.com/office/drawing/2014/main" id="{946947CC-0235-9D85-632B-25622134EDEA}"/>
              </a:ext>
            </a:extLst>
          </p:cNvPr>
          <p:cNvSpPr>
            <a:spLocks noChangeAspect="1" noChangeShapeType="1"/>
          </p:cNvSpPr>
          <p:nvPr/>
        </p:nvSpPr>
        <p:spPr bwMode="auto">
          <a:xfrm rot="16200000" flipV="1">
            <a:off x="7183438" y="5435601"/>
            <a:ext cx="163513" cy="80962"/>
          </a:xfrm>
          <a:prstGeom prst="line">
            <a:avLst/>
          </a:prstGeom>
          <a:noFill/>
          <a:ln w="38100">
            <a:solidFill>
              <a:schemeClr val="tx1"/>
            </a:solidFill>
            <a:round/>
            <a:headEnd/>
            <a:tailEnd/>
          </a:ln>
          <a:effectLst/>
        </p:spPr>
        <p:txBody>
          <a:bodyPr wrap="none" anchor="ctr"/>
          <a:lstStyle/>
          <a:p>
            <a:pPr>
              <a:defRPr/>
            </a:pPr>
            <a:endParaRPr lang="en-US"/>
          </a:p>
        </p:txBody>
      </p:sp>
      <p:sp>
        <p:nvSpPr>
          <p:cNvPr id="23606" name="Line 54">
            <a:extLst>
              <a:ext uri="{FF2B5EF4-FFF2-40B4-BE49-F238E27FC236}">
                <a16:creationId xmlns:a16="http://schemas.microsoft.com/office/drawing/2014/main" id="{8CA49DF7-AB0D-ABF7-580F-99A2E76AE056}"/>
              </a:ext>
            </a:extLst>
          </p:cNvPr>
          <p:cNvSpPr>
            <a:spLocks noChangeAspect="1" noChangeShapeType="1"/>
          </p:cNvSpPr>
          <p:nvPr/>
        </p:nvSpPr>
        <p:spPr bwMode="auto">
          <a:xfrm rot="16200000" flipH="1" flipV="1">
            <a:off x="7101682" y="54348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607" name="Line 55">
            <a:extLst>
              <a:ext uri="{FF2B5EF4-FFF2-40B4-BE49-F238E27FC236}">
                <a16:creationId xmlns:a16="http://schemas.microsoft.com/office/drawing/2014/main" id="{88A059C0-C7D0-8E88-6A88-411AFF55036D}"/>
              </a:ext>
            </a:extLst>
          </p:cNvPr>
          <p:cNvSpPr>
            <a:spLocks noChangeAspect="1" noChangeShapeType="1"/>
          </p:cNvSpPr>
          <p:nvPr/>
        </p:nvSpPr>
        <p:spPr bwMode="auto">
          <a:xfrm rot="16200000" flipH="1" flipV="1">
            <a:off x="7263607" y="54348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608" name="Line 56">
            <a:extLst>
              <a:ext uri="{FF2B5EF4-FFF2-40B4-BE49-F238E27FC236}">
                <a16:creationId xmlns:a16="http://schemas.microsoft.com/office/drawing/2014/main" id="{B8C42A68-C6E5-F0EA-A80C-B130A480C2BD}"/>
              </a:ext>
            </a:extLst>
          </p:cNvPr>
          <p:cNvSpPr>
            <a:spLocks noChangeAspect="1" noChangeShapeType="1"/>
          </p:cNvSpPr>
          <p:nvPr/>
        </p:nvSpPr>
        <p:spPr bwMode="auto">
          <a:xfrm rot="16200000" flipH="1" flipV="1">
            <a:off x="6936582" y="54348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609" name="Freeform 57">
            <a:extLst>
              <a:ext uri="{FF2B5EF4-FFF2-40B4-BE49-F238E27FC236}">
                <a16:creationId xmlns:a16="http://schemas.microsoft.com/office/drawing/2014/main" id="{D03A0B4D-1730-FD0C-A56E-2CCE0DDA99F9}"/>
              </a:ext>
            </a:extLst>
          </p:cNvPr>
          <p:cNvSpPr>
            <a:spLocks noChangeAspect="1"/>
          </p:cNvSpPr>
          <p:nvPr/>
        </p:nvSpPr>
        <p:spPr bwMode="auto">
          <a:xfrm rot="16200000" flipH="1">
            <a:off x="7366794" y="5414169"/>
            <a:ext cx="84138" cy="44450"/>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610" name="Freeform 58">
            <a:extLst>
              <a:ext uri="{FF2B5EF4-FFF2-40B4-BE49-F238E27FC236}">
                <a16:creationId xmlns:a16="http://schemas.microsoft.com/office/drawing/2014/main" id="{7F090931-5569-5281-A935-FFC7751E9973}"/>
              </a:ext>
            </a:extLst>
          </p:cNvPr>
          <p:cNvSpPr>
            <a:spLocks noChangeAspect="1"/>
          </p:cNvSpPr>
          <p:nvPr/>
        </p:nvSpPr>
        <p:spPr bwMode="auto">
          <a:xfrm rot="16200000" flipH="1">
            <a:off x="6917532" y="5501482"/>
            <a:ext cx="79375" cy="39688"/>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612" name="Line 60">
            <a:extLst>
              <a:ext uri="{FF2B5EF4-FFF2-40B4-BE49-F238E27FC236}">
                <a16:creationId xmlns:a16="http://schemas.microsoft.com/office/drawing/2014/main" id="{C83A56D9-14EB-299C-45F3-CDF9E201DC4E}"/>
              </a:ext>
            </a:extLst>
          </p:cNvPr>
          <p:cNvSpPr>
            <a:spLocks noChangeAspect="1" noChangeShapeType="1"/>
          </p:cNvSpPr>
          <p:nvPr/>
        </p:nvSpPr>
        <p:spPr bwMode="auto">
          <a:xfrm rot="16200000" flipV="1">
            <a:off x="7055644" y="57396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613" name="Line 61">
            <a:extLst>
              <a:ext uri="{FF2B5EF4-FFF2-40B4-BE49-F238E27FC236}">
                <a16:creationId xmlns:a16="http://schemas.microsoft.com/office/drawing/2014/main" id="{7A01BDF3-CA54-0788-C41B-A92BA44A531D}"/>
              </a:ext>
            </a:extLst>
          </p:cNvPr>
          <p:cNvSpPr>
            <a:spLocks noChangeAspect="1" noChangeShapeType="1"/>
          </p:cNvSpPr>
          <p:nvPr/>
        </p:nvSpPr>
        <p:spPr bwMode="auto">
          <a:xfrm rot="16200000" flipV="1">
            <a:off x="7219951" y="5740401"/>
            <a:ext cx="163513" cy="80963"/>
          </a:xfrm>
          <a:prstGeom prst="line">
            <a:avLst/>
          </a:prstGeom>
          <a:noFill/>
          <a:ln w="38100">
            <a:solidFill>
              <a:schemeClr val="tx1"/>
            </a:solidFill>
            <a:round/>
            <a:headEnd/>
            <a:tailEnd/>
          </a:ln>
          <a:effectLst/>
        </p:spPr>
        <p:txBody>
          <a:bodyPr wrap="none" anchor="ctr"/>
          <a:lstStyle/>
          <a:p>
            <a:pPr>
              <a:defRPr/>
            </a:pPr>
            <a:endParaRPr lang="en-US"/>
          </a:p>
        </p:txBody>
      </p:sp>
      <p:sp>
        <p:nvSpPr>
          <p:cNvPr id="23614" name="Line 62">
            <a:extLst>
              <a:ext uri="{FF2B5EF4-FFF2-40B4-BE49-F238E27FC236}">
                <a16:creationId xmlns:a16="http://schemas.microsoft.com/office/drawing/2014/main" id="{F540EBCB-B9A3-FFDA-479B-9257AE47E32F}"/>
              </a:ext>
            </a:extLst>
          </p:cNvPr>
          <p:cNvSpPr>
            <a:spLocks noChangeAspect="1" noChangeShapeType="1"/>
          </p:cNvSpPr>
          <p:nvPr/>
        </p:nvSpPr>
        <p:spPr bwMode="auto">
          <a:xfrm rot="16200000" flipH="1" flipV="1">
            <a:off x="7138194" y="57396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615" name="Line 63">
            <a:extLst>
              <a:ext uri="{FF2B5EF4-FFF2-40B4-BE49-F238E27FC236}">
                <a16:creationId xmlns:a16="http://schemas.microsoft.com/office/drawing/2014/main" id="{13B14282-EBEC-6E4C-CA48-674DD6F587E1}"/>
              </a:ext>
            </a:extLst>
          </p:cNvPr>
          <p:cNvSpPr>
            <a:spLocks noChangeAspect="1" noChangeShapeType="1"/>
          </p:cNvSpPr>
          <p:nvPr/>
        </p:nvSpPr>
        <p:spPr bwMode="auto">
          <a:xfrm rot="16200000" flipH="1" flipV="1">
            <a:off x="7300119" y="57396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616" name="Line 64">
            <a:extLst>
              <a:ext uri="{FF2B5EF4-FFF2-40B4-BE49-F238E27FC236}">
                <a16:creationId xmlns:a16="http://schemas.microsoft.com/office/drawing/2014/main" id="{E4ADFE9F-9659-8909-58D1-D0B8EC46A9D5}"/>
              </a:ext>
            </a:extLst>
          </p:cNvPr>
          <p:cNvSpPr>
            <a:spLocks noChangeAspect="1" noChangeShapeType="1"/>
          </p:cNvSpPr>
          <p:nvPr/>
        </p:nvSpPr>
        <p:spPr bwMode="auto">
          <a:xfrm rot="16200000" flipH="1" flipV="1">
            <a:off x="6973094" y="5739607"/>
            <a:ext cx="163513" cy="82550"/>
          </a:xfrm>
          <a:prstGeom prst="line">
            <a:avLst/>
          </a:prstGeom>
          <a:noFill/>
          <a:ln w="38100">
            <a:solidFill>
              <a:schemeClr val="tx1"/>
            </a:solidFill>
            <a:round/>
            <a:headEnd/>
            <a:tailEnd/>
          </a:ln>
          <a:effectLst/>
        </p:spPr>
        <p:txBody>
          <a:bodyPr wrap="none" anchor="ctr"/>
          <a:lstStyle/>
          <a:p>
            <a:pPr>
              <a:defRPr/>
            </a:pPr>
            <a:endParaRPr lang="en-US"/>
          </a:p>
        </p:txBody>
      </p:sp>
      <p:sp>
        <p:nvSpPr>
          <p:cNvPr id="23617" name="Freeform 65">
            <a:extLst>
              <a:ext uri="{FF2B5EF4-FFF2-40B4-BE49-F238E27FC236}">
                <a16:creationId xmlns:a16="http://schemas.microsoft.com/office/drawing/2014/main" id="{D4B495F1-9A74-F1C9-2435-C5D230021E92}"/>
              </a:ext>
            </a:extLst>
          </p:cNvPr>
          <p:cNvSpPr>
            <a:spLocks noChangeAspect="1"/>
          </p:cNvSpPr>
          <p:nvPr/>
        </p:nvSpPr>
        <p:spPr bwMode="auto">
          <a:xfrm rot="16200000" flipH="1">
            <a:off x="7403306" y="5718969"/>
            <a:ext cx="84138" cy="44450"/>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618" name="Freeform 66">
            <a:extLst>
              <a:ext uri="{FF2B5EF4-FFF2-40B4-BE49-F238E27FC236}">
                <a16:creationId xmlns:a16="http://schemas.microsoft.com/office/drawing/2014/main" id="{058A4024-7863-EF33-1898-DEA758F77732}"/>
              </a:ext>
            </a:extLst>
          </p:cNvPr>
          <p:cNvSpPr>
            <a:spLocks noChangeAspect="1"/>
          </p:cNvSpPr>
          <p:nvPr/>
        </p:nvSpPr>
        <p:spPr bwMode="auto">
          <a:xfrm rot="16200000" flipH="1">
            <a:off x="6954045" y="5806283"/>
            <a:ext cx="79375" cy="39687"/>
          </a:xfrm>
          <a:custGeom>
            <a:avLst/>
            <a:gdLst/>
            <a:ahLst/>
            <a:cxnLst>
              <a:cxn ang="0">
                <a:pos x="131" y="68"/>
              </a:cxn>
              <a:cxn ang="0">
                <a:pos x="0" y="0"/>
              </a:cxn>
            </a:cxnLst>
            <a:rect l="0" t="0" r="r" b="b"/>
            <a:pathLst>
              <a:path w="131" h="68">
                <a:moveTo>
                  <a:pt x="131" y="68"/>
                </a:moveTo>
                <a:lnTo>
                  <a:pt x="0" y="0"/>
                </a:lnTo>
              </a:path>
            </a:pathLst>
          </a:custGeom>
          <a:noFill/>
          <a:ln w="38100" cap="flat" cmpd="sng">
            <a:solidFill>
              <a:schemeClr val="tx1"/>
            </a:solidFill>
            <a:prstDash val="solid"/>
            <a:round/>
            <a:headEnd type="none" w="med" len="med"/>
            <a:tailEnd type="none" w="med" len="med"/>
          </a:ln>
          <a:effectLst/>
        </p:spPr>
        <p:txBody>
          <a:bodyPr wrap="none" anchor="ctr"/>
          <a:lstStyle/>
          <a:p>
            <a:pPr>
              <a:defRPr/>
            </a:pPr>
            <a:endParaRPr lang="en-US"/>
          </a:p>
        </p:txBody>
      </p:sp>
      <p:sp>
        <p:nvSpPr>
          <p:cNvPr id="23619" name="Line 67">
            <a:extLst>
              <a:ext uri="{FF2B5EF4-FFF2-40B4-BE49-F238E27FC236}">
                <a16:creationId xmlns:a16="http://schemas.microsoft.com/office/drawing/2014/main" id="{6D9C344E-2C2D-0E18-23C4-D66B6539FAD1}"/>
              </a:ext>
            </a:extLst>
          </p:cNvPr>
          <p:cNvSpPr>
            <a:spLocks noChangeShapeType="1"/>
          </p:cNvSpPr>
          <p:nvPr/>
        </p:nvSpPr>
        <p:spPr bwMode="auto">
          <a:xfrm>
            <a:off x="7432675" y="57912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20" name="Line 68">
            <a:extLst>
              <a:ext uri="{FF2B5EF4-FFF2-40B4-BE49-F238E27FC236}">
                <a16:creationId xmlns:a16="http://schemas.microsoft.com/office/drawing/2014/main" id="{F80DC40A-A966-E189-E95F-E791AE239E66}"/>
              </a:ext>
            </a:extLst>
          </p:cNvPr>
          <p:cNvSpPr>
            <a:spLocks noChangeShapeType="1"/>
          </p:cNvSpPr>
          <p:nvPr/>
        </p:nvSpPr>
        <p:spPr bwMode="auto">
          <a:xfrm>
            <a:off x="7432675" y="54864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21" name="Line 69">
            <a:extLst>
              <a:ext uri="{FF2B5EF4-FFF2-40B4-BE49-F238E27FC236}">
                <a16:creationId xmlns:a16="http://schemas.microsoft.com/office/drawing/2014/main" id="{3CDD2ED0-6C07-DBC4-920F-68A1F9AA3D9C}"/>
              </a:ext>
            </a:extLst>
          </p:cNvPr>
          <p:cNvSpPr>
            <a:spLocks noChangeShapeType="1"/>
          </p:cNvSpPr>
          <p:nvPr/>
        </p:nvSpPr>
        <p:spPr bwMode="auto">
          <a:xfrm>
            <a:off x="7432675" y="51816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22" name="Line 70">
            <a:extLst>
              <a:ext uri="{FF2B5EF4-FFF2-40B4-BE49-F238E27FC236}">
                <a16:creationId xmlns:a16="http://schemas.microsoft.com/office/drawing/2014/main" id="{8E311306-A086-5BA1-2BA9-03A3AE2A2CC4}"/>
              </a:ext>
            </a:extLst>
          </p:cNvPr>
          <p:cNvSpPr>
            <a:spLocks noChangeShapeType="1"/>
          </p:cNvSpPr>
          <p:nvPr/>
        </p:nvSpPr>
        <p:spPr bwMode="auto">
          <a:xfrm>
            <a:off x="7432675" y="48768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23" name="Line 71">
            <a:extLst>
              <a:ext uri="{FF2B5EF4-FFF2-40B4-BE49-F238E27FC236}">
                <a16:creationId xmlns:a16="http://schemas.microsoft.com/office/drawing/2014/main" id="{EE0EFAE9-70F5-BF93-632D-8C2233231CC0}"/>
              </a:ext>
            </a:extLst>
          </p:cNvPr>
          <p:cNvSpPr>
            <a:spLocks noChangeShapeType="1"/>
          </p:cNvSpPr>
          <p:nvPr/>
        </p:nvSpPr>
        <p:spPr bwMode="auto">
          <a:xfrm>
            <a:off x="7432675" y="45720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24" name="Line 72">
            <a:extLst>
              <a:ext uri="{FF2B5EF4-FFF2-40B4-BE49-F238E27FC236}">
                <a16:creationId xmlns:a16="http://schemas.microsoft.com/office/drawing/2014/main" id="{C0962D1B-5935-DDCB-0AC6-A77D84A90D26}"/>
              </a:ext>
            </a:extLst>
          </p:cNvPr>
          <p:cNvSpPr>
            <a:spLocks noChangeShapeType="1"/>
          </p:cNvSpPr>
          <p:nvPr/>
        </p:nvSpPr>
        <p:spPr bwMode="auto">
          <a:xfrm>
            <a:off x="7432675" y="42672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25" name="Line 73">
            <a:extLst>
              <a:ext uri="{FF2B5EF4-FFF2-40B4-BE49-F238E27FC236}">
                <a16:creationId xmlns:a16="http://schemas.microsoft.com/office/drawing/2014/main" id="{628C6811-9215-2412-FB92-9B04F11757FC}"/>
              </a:ext>
            </a:extLst>
          </p:cNvPr>
          <p:cNvSpPr>
            <a:spLocks noChangeShapeType="1"/>
          </p:cNvSpPr>
          <p:nvPr/>
        </p:nvSpPr>
        <p:spPr bwMode="auto">
          <a:xfrm>
            <a:off x="7432675" y="39624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26" name="Line 74">
            <a:extLst>
              <a:ext uri="{FF2B5EF4-FFF2-40B4-BE49-F238E27FC236}">
                <a16:creationId xmlns:a16="http://schemas.microsoft.com/office/drawing/2014/main" id="{B10D86C2-2C40-EE11-830E-354A46D70FA0}"/>
              </a:ext>
            </a:extLst>
          </p:cNvPr>
          <p:cNvSpPr>
            <a:spLocks noChangeShapeType="1"/>
          </p:cNvSpPr>
          <p:nvPr/>
        </p:nvSpPr>
        <p:spPr bwMode="auto">
          <a:xfrm>
            <a:off x="6746875" y="39624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27" name="Line 75">
            <a:extLst>
              <a:ext uri="{FF2B5EF4-FFF2-40B4-BE49-F238E27FC236}">
                <a16:creationId xmlns:a16="http://schemas.microsoft.com/office/drawing/2014/main" id="{A6411154-6042-9B4A-3E43-507AE865ADFA}"/>
              </a:ext>
            </a:extLst>
          </p:cNvPr>
          <p:cNvSpPr>
            <a:spLocks noChangeShapeType="1"/>
          </p:cNvSpPr>
          <p:nvPr/>
        </p:nvSpPr>
        <p:spPr bwMode="auto">
          <a:xfrm>
            <a:off x="6746875" y="42672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28" name="Line 76">
            <a:extLst>
              <a:ext uri="{FF2B5EF4-FFF2-40B4-BE49-F238E27FC236}">
                <a16:creationId xmlns:a16="http://schemas.microsoft.com/office/drawing/2014/main" id="{158E73C0-F4EF-683C-0898-8B5A034EB91D}"/>
              </a:ext>
            </a:extLst>
          </p:cNvPr>
          <p:cNvSpPr>
            <a:spLocks noChangeShapeType="1"/>
          </p:cNvSpPr>
          <p:nvPr/>
        </p:nvSpPr>
        <p:spPr bwMode="auto">
          <a:xfrm>
            <a:off x="6746875" y="45720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29" name="Line 77">
            <a:extLst>
              <a:ext uri="{FF2B5EF4-FFF2-40B4-BE49-F238E27FC236}">
                <a16:creationId xmlns:a16="http://schemas.microsoft.com/office/drawing/2014/main" id="{58830E6A-E996-4F7E-86B0-0D1BBF14B57F}"/>
              </a:ext>
            </a:extLst>
          </p:cNvPr>
          <p:cNvSpPr>
            <a:spLocks noChangeShapeType="1"/>
          </p:cNvSpPr>
          <p:nvPr/>
        </p:nvSpPr>
        <p:spPr bwMode="auto">
          <a:xfrm>
            <a:off x="6746875" y="48768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30" name="Line 78">
            <a:extLst>
              <a:ext uri="{FF2B5EF4-FFF2-40B4-BE49-F238E27FC236}">
                <a16:creationId xmlns:a16="http://schemas.microsoft.com/office/drawing/2014/main" id="{EC2CC577-4B86-9A97-4DB4-3865590ED3E8}"/>
              </a:ext>
            </a:extLst>
          </p:cNvPr>
          <p:cNvSpPr>
            <a:spLocks noChangeShapeType="1"/>
          </p:cNvSpPr>
          <p:nvPr/>
        </p:nvSpPr>
        <p:spPr bwMode="auto">
          <a:xfrm>
            <a:off x="6746875" y="51816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31" name="Line 79">
            <a:extLst>
              <a:ext uri="{FF2B5EF4-FFF2-40B4-BE49-F238E27FC236}">
                <a16:creationId xmlns:a16="http://schemas.microsoft.com/office/drawing/2014/main" id="{8DB842F0-49BF-BB52-BC52-333DDD4F2DED}"/>
              </a:ext>
            </a:extLst>
          </p:cNvPr>
          <p:cNvSpPr>
            <a:spLocks noChangeShapeType="1"/>
          </p:cNvSpPr>
          <p:nvPr/>
        </p:nvSpPr>
        <p:spPr bwMode="auto">
          <a:xfrm>
            <a:off x="6746875" y="54864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32" name="Line 80">
            <a:extLst>
              <a:ext uri="{FF2B5EF4-FFF2-40B4-BE49-F238E27FC236}">
                <a16:creationId xmlns:a16="http://schemas.microsoft.com/office/drawing/2014/main" id="{41DBDC1A-F03D-74DF-3A75-813B727B1D71}"/>
              </a:ext>
            </a:extLst>
          </p:cNvPr>
          <p:cNvSpPr>
            <a:spLocks noChangeShapeType="1"/>
          </p:cNvSpPr>
          <p:nvPr/>
        </p:nvSpPr>
        <p:spPr bwMode="auto">
          <a:xfrm>
            <a:off x="6746875" y="5791200"/>
            <a:ext cx="2286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33" name="Rectangle 81">
            <a:extLst>
              <a:ext uri="{FF2B5EF4-FFF2-40B4-BE49-F238E27FC236}">
                <a16:creationId xmlns:a16="http://schemas.microsoft.com/office/drawing/2014/main" id="{82E5E485-4EEE-6D68-45B4-8574EEFB5597}"/>
              </a:ext>
            </a:extLst>
          </p:cNvPr>
          <p:cNvSpPr>
            <a:spLocks noChangeArrowheads="1"/>
          </p:cNvSpPr>
          <p:nvPr/>
        </p:nvSpPr>
        <p:spPr bwMode="auto">
          <a:xfrm>
            <a:off x="5451475" y="3810000"/>
            <a:ext cx="1295400" cy="2209800"/>
          </a:xfrm>
          <a:prstGeom prst="rect">
            <a:avLst/>
          </a:prstGeom>
          <a:solidFill>
            <a:srgbClr val="DDDDDD"/>
          </a:solidFill>
          <a:ln w="9525">
            <a:solidFill>
              <a:schemeClr val="tx1"/>
            </a:solidFill>
            <a:miter lim="800000"/>
            <a:headEnd/>
            <a:tailEnd/>
          </a:ln>
          <a:effectLst/>
        </p:spPr>
        <p:txBody>
          <a:bodyPr wrap="none" anchor="ctr"/>
          <a:lstStyle/>
          <a:p>
            <a:pPr>
              <a:defRPr/>
            </a:pPr>
            <a:endParaRPr lang="en-US"/>
          </a:p>
        </p:txBody>
      </p:sp>
      <p:sp>
        <p:nvSpPr>
          <p:cNvPr id="23634" name="Line 82">
            <a:extLst>
              <a:ext uri="{FF2B5EF4-FFF2-40B4-BE49-F238E27FC236}">
                <a16:creationId xmlns:a16="http://schemas.microsoft.com/office/drawing/2014/main" id="{69D86AA3-2884-B300-05B3-0A39F67513B0}"/>
              </a:ext>
            </a:extLst>
          </p:cNvPr>
          <p:cNvSpPr>
            <a:spLocks noChangeShapeType="1"/>
          </p:cNvSpPr>
          <p:nvPr/>
        </p:nvSpPr>
        <p:spPr bwMode="auto">
          <a:xfrm>
            <a:off x="4537075" y="4267200"/>
            <a:ext cx="9144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35" name="Line 83">
            <a:extLst>
              <a:ext uri="{FF2B5EF4-FFF2-40B4-BE49-F238E27FC236}">
                <a16:creationId xmlns:a16="http://schemas.microsoft.com/office/drawing/2014/main" id="{53D014CD-6E44-5930-D597-8DAA05EDB8A6}"/>
              </a:ext>
            </a:extLst>
          </p:cNvPr>
          <p:cNvSpPr>
            <a:spLocks noChangeShapeType="1"/>
          </p:cNvSpPr>
          <p:nvPr/>
        </p:nvSpPr>
        <p:spPr bwMode="auto">
          <a:xfrm>
            <a:off x="4537075" y="4648200"/>
            <a:ext cx="9144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36" name="Line 84">
            <a:extLst>
              <a:ext uri="{FF2B5EF4-FFF2-40B4-BE49-F238E27FC236}">
                <a16:creationId xmlns:a16="http://schemas.microsoft.com/office/drawing/2014/main" id="{9BD0DAF2-6206-5DC5-E430-358FEDC5E4FA}"/>
              </a:ext>
            </a:extLst>
          </p:cNvPr>
          <p:cNvSpPr>
            <a:spLocks noChangeShapeType="1"/>
          </p:cNvSpPr>
          <p:nvPr/>
        </p:nvSpPr>
        <p:spPr bwMode="auto">
          <a:xfrm>
            <a:off x="4537075" y="5029200"/>
            <a:ext cx="914400" cy="0"/>
          </a:xfrm>
          <a:prstGeom prst="line">
            <a:avLst/>
          </a:prstGeom>
          <a:noFill/>
          <a:ln w="38100">
            <a:solidFill>
              <a:schemeClr val="tx1"/>
            </a:solidFill>
            <a:round/>
            <a:headEnd/>
            <a:tailEnd/>
          </a:ln>
          <a:effectLst/>
        </p:spPr>
        <p:txBody>
          <a:bodyPr wrap="none" anchor="ctr"/>
          <a:lstStyle/>
          <a:p>
            <a:pPr>
              <a:defRPr/>
            </a:pPr>
            <a:endParaRPr lang="en-US"/>
          </a:p>
        </p:txBody>
      </p:sp>
      <p:sp>
        <p:nvSpPr>
          <p:cNvPr id="23637" name="Line 85">
            <a:extLst>
              <a:ext uri="{FF2B5EF4-FFF2-40B4-BE49-F238E27FC236}">
                <a16:creationId xmlns:a16="http://schemas.microsoft.com/office/drawing/2014/main" id="{6866AF51-33E6-67DA-28CB-03372A05051C}"/>
              </a:ext>
            </a:extLst>
          </p:cNvPr>
          <p:cNvSpPr>
            <a:spLocks noChangeShapeType="1"/>
          </p:cNvSpPr>
          <p:nvPr/>
        </p:nvSpPr>
        <p:spPr bwMode="auto">
          <a:xfrm>
            <a:off x="4537075" y="5410200"/>
            <a:ext cx="914400" cy="0"/>
          </a:xfrm>
          <a:prstGeom prst="line">
            <a:avLst/>
          </a:prstGeom>
          <a:noFill/>
          <a:ln w="38100">
            <a:solidFill>
              <a:schemeClr val="tx1"/>
            </a:solidFill>
            <a:round/>
            <a:headEnd/>
            <a:tailEnd/>
          </a:ln>
          <a:effectLst/>
        </p:spPr>
        <p:txBody>
          <a:bodyPr wrap="none" anchor="ctr"/>
          <a:lstStyle/>
          <a:p>
            <a:pPr>
              <a:defRPr/>
            </a:pPr>
            <a:endParaRPr lang="en-US"/>
          </a:p>
        </p:txBody>
      </p:sp>
      <p:sp>
        <p:nvSpPr>
          <p:cNvPr id="2127" name="Text Box 86">
            <a:extLst>
              <a:ext uri="{FF2B5EF4-FFF2-40B4-BE49-F238E27FC236}">
                <a16:creationId xmlns:a16="http://schemas.microsoft.com/office/drawing/2014/main" id="{2952A495-4777-4B3E-A0F1-B77A16B04405}"/>
              </a:ext>
            </a:extLst>
          </p:cNvPr>
          <p:cNvSpPr txBox="1">
            <a:spLocks noChangeArrowheads="1"/>
          </p:cNvSpPr>
          <p:nvPr/>
        </p:nvSpPr>
        <p:spPr bwMode="auto">
          <a:xfrm>
            <a:off x="5534025" y="4114801"/>
            <a:ext cx="1212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r>
              <a:rPr lang="en-US" altLang="en-US" sz="1800" b="1">
                <a:solidFill>
                  <a:srgbClr val="0000CC"/>
                </a:solidFill>
              </a:rPr>
              <a:t>BCD-to-</a:t>
            </a:r>
          </a:p>
          <a:p>
            <a:pPr algn="ctr"/>
            <a:r>
              <a:rPr lang="en-US" altLang="en-US" sz="1800" b="1">
                <a:solidFill>
                  <a:srgbClr val="0000CC"/>
                </a:solidFill>
              </a:rPr>
              <a:t>7-Segment</a:t>
            </a:r>
          </a:p>
          <a:p>
            <a:pPr algn="ctr"/>
            <a:r>
              <a:rPr lang="en-US" altLang="en-US" sz="1800" b="1">
                <a:solidFill>
                  <a:srgbClr val="0000CC"/>
                </a:solidFill>
              </a:rPr>
              <a:t>Decoder/</a:t>
            </a:r>
          </a:p>
          <a:p>
            <a:pPr algn="ctr"/>
            <a:r>
              <a:rPr lang="en-US" altLang="en-US" sz="1800" b="1">
                <a:solidFill>
                  <a:srgbClr val="0000CC"/>
                </a:solidFill>
              </a:rPr>
              <a:t>Driver</a:t>
            </a:r>
            <a:endParaRPr lang="en-US" altLang="en-US" sz="1800" b="1">
              <a:solidFill>
                <a:schemeClr val="tx1"/>
              </a:solidFill>
            </a:endParaRPr>
          </a:p>
        </p:txBody>
      </p:sp>
      <p:sp>
        <p:nvSpPr>
          <p:cNvPr id="23647" name="Freeform 95">
            <a:extLst>
              <a:ext uri="{FF2B5EF4-FFF2-40B4-BE49-F238E27FC236}">
                <a16:creationId xmlns:a16="http://schemas.microsoft.com/office/drawing/2014/main" id="{970A4CB8-7384-2E81-96CD-F4E6B92803F8}"/>
              </a:ext>
            </a:extLst>
          </p:cNvPr>
          <p:cNvSpPr>
            <a:spLocks/>
          </p:cNvSpPr>
          <p:nvPr/>
        </p:nvSpPr>
        <p:spPr bwMode="auto">
          <a:xfrm rot="5400000">
            <a:off x="7487444" y="4390232"/>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3648" name="Freeform 96">
            <a:extLst>
              <a:ext uri="{FF2B5EF4-FFF2-40B4-BE49-F238E27FC236}">
                <a16:creationId xmlns:a16="http://schemas.microsoft.com/office/drawing/2014/main" id="{F50C39AB-00EC-71E1-B4F8-38A725D35857}"/>
              </a:ext>
            </a:extLst>
          </p:cNvPr>
          <p:cNvSpPr>
            <a:spLocks/>
          </p:cNvSpPr>
          <p:nvPr/>
        </p:nvSpPr>
        <p:spPr bwMode="auto">
          <a:xfrm>
            <a:off x="7877176" y="5683250"/>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3649" name="Freeform 97">
            <a:extLst>
              <a:ext uri="{FF2B5EF4-FFF2-40B4-BE49-F238E27FC236}">
                <a16:creationId xmlns:a16="http://schemas.microsoft.com/office/drawing/2014/main" id="{1AD245A3-99E8-663D-2427-93CF410782F6}"/>
              </a:ext>
            </a:extLst>
          </p:cNvPr>
          <p:cNvSpPr>
            <a:spLocks/>
          </p:cNvSpPr>
          <p:nvPr/>
        </p:nvSpPr>
        <p:spPr bwMode="auto">
          <a:xfrm rot="5400000">
            <a:off x="7487444" y="5304632"/>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3650" name="Freeform 98">
            <a:extLst>
              <a:ext uri="{FF2B5EF4-FFF2-40B4-BE49-F238E27FC236}">
                <a16:creationId xmlns:a16="http://schemas.microsoft.com/office/drawing/2014/main" id="{6D1AC4DA-6E66-3E52-AE4C-9E873E6FE503}"/>
              </a:ext>
            </a:extLst>
          </p:cNvPr>
          <p:cNvSpPr>
            <a:spLocks/>
          </p:cNvSpPr>
          <p:nvPr/>
        </p:nvSpPr>
        <p:spPr bwMode="auto">
          <a:xfrm rot="16200000">
            <a:off x="8274844" y="5306219"/>
            <a:ext cx="836612"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3651" name="Freeform 99">
            <a:extLst>
              <a:ext uri="{FF2B5EF4-FFF2-40B4-BE49-F238E27FC236}">
                <a16:creationId xmlns:a16="http://schemas.microsoft.com/office/drawing/2014/main" id="{6CA3D342-C48B-C3B0-CAB7-442D2124B9C4}"/>
              </a:ext>
            </a:extLst>
          </p:cNvPr>
          <p:cNvSpPr>
            <a:spLocks/>
          </p:cNvSpPr>
          <p:nvPr/>
        </p:nvSpPr>
        <p:spPr bwMode="auto">
          <a:xfrm rot="16200000">
            <a:off x="8274844" y="4390232"/>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3652" name="Freeform 100">
            <a:extLst>
              <a:ext uri="{FF2B5EF4-FFF2-40B4-BE49-F238E27FC236}">
                <a16:creationId xmlns:a16="http://schemas.microsoft.com/office/drawing/2014/main" id="{C34A0CC2-7821-2B7B-626D-FAAB416331A3}"/>
              </a:ext>
            </a:extLst>
          </p:cNvPr>
          <p:cNvSpPr>
            <a:spLocks/>
          </p:cNvSpPr>
          <p:nvPr/>
        </p:nvSpPr>
        <p:spPr bwMode="auto">
          <a:xfrm flipV="1">
            <a:off x="7877176" y="4013200"/>
            <a:ext cx="836613" cy="133350"/>
          </a:xfrm>
          <a:custGeom>
            <a:avLst/>
            <a:gdLst/>
            <a:ahLst/>
            <a:cxnLst>
              <a:cxn ang="0">
                <a:pos x="0" y="84"/>
              </a:cxn>
              <a:cxn ang="0">
                <a:pos x="527" y="84"/>
              </a:cxn>
              <a:cxn ang="0">
                <a:pos x="443" y="0"/>
              </a:cxn>
              <a:cxn ang="0">
                <a:pos x="84" y="0"/>
              </a:cxn>
              <a:cxn ang="0">
                <a:pos x="0" y="84"/>
              </a:cxn>
            </a:cxnLst>
            <a:rect l="0" t="0" r="r" b="b"/>
            <a:pathLst>
              <a:path w="527" h="84">
                <a:moveTo>
                  <a:pt x="0" y="84"/>
                </a:moveTo>
                <a:lnTo>
                  <a:pt x="527" y="84"/>
                </a:lnTo>
                <a:lnTo>
                  <a:pt x="443" y="0"/>
                </a:lnTo>
                <a:lnTo>
                  <a:pt x="84" y="0"/>
                </a:lnTo>
                <a:lnTo>
                  <a:pt x="0" y="84"/>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3653" name="Freeform 101">
            <a:extLst>
              <a:ext uri="{FF2B5EF4-FFF2-40B4-BE49-F238E27FC236}">
                <a16:creationId xmlns:a16="http://schemas.microsoft.com/office/drawing/2014/main" id="{E929C2D4-C461-265C-DE8D-FB0A83C5901A}"/>
              </a:ext>
            </a:extLst>
          </p:cNvPr>
          <p:cNvSpPr>
            <a:spLocks/>
          </p:cNvSpPr>
          <p:nvPr/>
        </p:nvSpPr>
        <p:spPr bwMode="auto">
          <a:xfrm>
            <a:off x="7878764" y="4838700"/>
            <a:ext cx="827087" cy="141288"/>
          </a:xfrm>
          <a:custGeom>
            <a:avLst/>
            <a:gdLst/>
            <a:ahLst/>
            <a:cxnLst>
              <a:cxn ang="0">
                <a:pos x="43" y="89"/>
              </a:cxn>
              <a:cxn ang="0">
                <a:pos x="479" y="88"/>
              </a:cxn>
              <a:cxn ang="0">
                <a:pos x="521" y="44"/>
              </a:cxn>
              <a:cxn ang="0">
                <a:pos x="478" y="1"/>
              </a:cxn>
              <a:cxn ang="0">
                <a:pos x="43" y="0"/>
              </a:cxn>
              <a:cxn ang="0">
                <a:pos x="0" y="44"/>
              </a:cxn>
              <a:cxn ang="0">
                <a:pos x="43" y="89"/>
              </a:cxn>
            </a:cxnLst>
            <a:rect l="0" t="0" r="r" b="b"/>
            <a:pathLst>
              <a:path w="521" h="89">
                <a:moveTo>
                  <a:pt x="43" y="89"/>
                </a:moveTo>
                <a:lnTo>
                  <a:pt x="479" y="88"/>
                </a:lnTo>
                <a:lnTo>
                  <a:pt x="521" y="44"/>
                </a:lnTo>
                <a:lnTo>
                  <a:pt x="478" y="1"/>
                </a:lnTo>
                <a:lnTo>
                  <a:pt x="43" y="0"/>
                </a:lnTo>
                <a:lnTo>
                  <a:pt x="0" y="44"/>
                </a:lnTo>
                <a:lnTo>
                  <a:pt x="43" y="89"/>
                </a:lnTo>
                <a:close/>
              </a:path>
            </a:pathLst>
          </a:custGeom>
          <a:solidFill>
            <a:srgbClr val="FFFF99"/>
          </a:solidFill>
          <a:ln w="9525">
            <a:solidFill>
              <a:schemeClr val="tx1"/>
            </a:solidFill>
            <a:round/>
            <a:headEnd/>
            <a:tailEnd/>
          </a:ln>
          <a:effectLst/>
        </p:spPr>
        <p:txBody>
          <a:bodyPr wrap="none" anchor="ctr"/>
          <a:lstStyle/>
          <a:p>
            <a:pPr>
              <a:defRPr/>
            </a:pPr>
            <a:endParaRPr lang="en-US"/>
          </a:p>
        </p:txBody>
      </p:sp>
      <p:sp>
        <p:nvSpPr>
          <p:cNvPr id="23654" name="AutoShape 102">
            <a:extLst>
              <a:ext uri="{FF2B5EF4-FFF2-40B4-BE49-F238E27FC236}">
                <a16:creationId xmlns:a16="http://schemas.microsoft.com/office/drawing/2014/main" id="{70D7ABE7-58D1-C09D-F1E3-CFE354845416}"/>
              </a:ext>
            </a:extLst>
          </p:cNvPr>
          <p:cNvSpPr>
            <a:spLocks noChangeArrowheads="1"/>
          </p:cNvSpPr>
          <p:nvPr/>
        </p:nvSpPr>
        <p:spPr bwMode="auto">
          <a:xfrm flipV="1">
            <a:off x="3470275" y="3962400"/>
            <a:ext cx="1042988" cy="12192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008000"/>
          </a:solidFill>
          <a:ln w="9525">
            <a:solidFill>
              <a:schemeClr val="tx1"/>
            </a:solidFill>
            <a:miter lim="800000"/>
            <a:headEnd/>
            <a:tailEnd/>
          </a:ln>
          <a:effectLst/>
        </p:spPr>
        <p:txBody>
          <a:bodyPr wrap="none" anchor="ctr"/>
          <a:lstStyle/>
          <a:p>
            <a:pPr>
              <a:defRPr/>
            </a:pPr>
            <a:endParaRPr lang="en-US"/>
          </a:p>
        </p:txBody>
      </p:sp>
      <p:sp>
        <p:nvSpPr>
          <p:cNvPr id="2136" name="Text Box 103">
            <a:extLst>
              <a:ext uri="{FF2B5EF4-FFF2-40B4-BE49-F238E27FC236}">
                <a16:creationId xmlns:a16="http://schemas.microsoft.com/office/drawing/2014/main" id="{D6CA49A5-5F11-81E2-6244-E37C565AA59E}"/>
              </a:ext>
            </a:extLst>
          </p:cNvPr>
          <p:cNvSpPr txBox="1">
            <a:spLocks noChangeArrowheads="1"/>
          </p:cNvSpPr>
          <p:nvPr/>
        </p:nvSpPr>
        <p:spPr bwMode="auto">
          <a:xfrm>
            <a:off x="2971800" y="3054351"/>
            <a:ext cx="124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r>
              <a:rPr lang="en-US" altLang="en-US" sz="1800" b="1">
                <a:solidFill>
                  <a:srgbClr val="0000CC"/>
                </a:solidFill>
              </a:rPr>
              <a:t>BCD input</a:t>
            </a:r>
            <a:endParaRPr lang="en-US" altLang="en-US" sz="1800" b="1">
              <a:solidFill>
                <a:srgbClr val="0000CC"/>
              </a:solidFill>
              <a:latin typeface="Tahoma" panose="020B0604030504040204" pitchFamily="34" charset="0"/>
            </a:endParaRPr>
          </a:p>
        </p:txBody>
      </p:sp>
      <p:sp>
        <p:nvSpPr>
          <p:cNvPr id="2137" name="Text Box 105">
            <a:extLst>
              <a:ext uri="{FF2B5EF4-FFF2-40B4-BE49-F238E27FC236}">
                <a16:creationId xmlns:a16="http://schemas.microsoft.com/office/drawing/2014/main" id="{344FE4CB-2AA1-C2DE-0AED-034A24B637B6}"/>
              </a:ext>
            </a:extLst>
          </p:cNvPr>
          <p:cNvSpPr txBox="1">
            <a:spLocks noChangeArrowheads="1"/>
          </p:cNvSpPr>
          <p:nvPr/>
        </p:nvSpPr>
        <p:spPr bwMode="auto">
          <a:xfrm>
            <a:off x="7531100" y="3214688"/>
            <a:ext cx="1689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r>
              <a:rPr lang="en-US" altLang="en-US" sz="1800" b="1">
                <a:solidFill>
                  <a:srgbClr val="0000CC"/>
                </a:solidFill>
              </a:rPr>
              <a:t>Decimal output</a:t>
            </a:r>
            <a:endParaRPr lang="en-US" altLang="en-US" sz="1800" b="1">
              <a:solidFill>
                <a:srgbClr val="0000CC"/>
              </a:solidFill>
              <a:latin typeface="Tahoma" panose="020B0604030504040204" pitchFamily="34" charset="0"/>
            </a:endParaRPr>
          </a:p>
        </p:txBody>
      </p:sp>
      <p:sp>
        <p:nvSpPr>
          <p:cNvPr id="23660" name="Rectangle 108">
            <a:extLst>
              <a:ext uri="{FF2B5EF4-FFF2-40B4-BE49-F238E27FC236}">
                <a16:creationId xmlns:a16="http://schemas.microsoft.com/office/drawing/2014/main" id="{5ED5F154-1B34-FB09-9177-5789B2F41459}"/>
              </a:ext>
            </a:extLst>
          </p:cNvPr>
          <p:cNvSpPr>
            <a:spLocks noChangeArrowheads="1"/>
          </p:cNvSpPr>
          <p:nvPr/>
        </p:nvSpPr>
        <p:spPr bwMode="auto">
          <a:xfrm>
            <a:off x="3009900" y="3562350"/>
            <a:ext cx="1219200" cy="381000"/>
          </a:xfrm>
          <a:prstGeom prst="rect">
            <a:avLst/>
          </a:prstGeom>
          <a:solidFill>
            <a:srgbClr val="DDDDDD"/>
          </a:solidFill>
          <a:ln w="9525">
            <a:solidFill>
              <a:schemeClr val="tx1"/>
            </a:solidFill>
            <a:miter lim="800000"/>
            <a:headEnd/>
            <a:tailEnd/>
          </a:ln>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r>
              <a:rPr lang="en-US" altLang="en-US">
                <a:solidFill>
                  <a:srgbClr val="FF0000"/>
                </a:solidFill>
              </a:rPr>
              <a:t>0 0 1 1</a:t>
            </a:r>
            <a:endParaRPr lang="en-US" altLang="en-US" sz="2000">
              <a:solidFill>
                <a:srgbClr val="FF0000"/>
              </a:solidFill>
            </a:endParaRPr>
          </a:p>
        </p:txBody>
      </p:sp>
      <p:sp>
        <p:nvSpPr>
          <p:cNvPr id="23709" name="Rectangle 157">
            <a:extLst>
              <a:ext uri="{FF2B5EF4-FFF2-40B4-BE49-F238E27FC236}">
                <a16:creationId xmlns:a16="http://schemas.microsoft.com/office/drawing/2014/main" id="{08F8FA4E-B942-E32C-4F8E-3CF823AF792D}"/>
              </a:ext>
            </a:extLst>
          </p:cNvPr>
          <p:cNvSpPr>
            <a:spLocks noChangeArrowheads="1"/>
          </p:cNvSpPr>
          <p:nvPr/>
        </p:nvSpPr>
        <p:spPr bwMode="auto">
          <a:xfrm>
            <a:off x="8080375" y="4622800"/>
            <a:ext cx="457200" cy="609600"/>
          </a:xfrm>
          <a:prstGeom prst="rect">
            <a:avLst/>
          </a:prstGeom>
          <a:solidFill>
            <a:srgbClr val="99FF66"/>
          </a:solidFill>
          <a:ln w="9525">
            <a:solidFill>
              <a:schemeClr val="tx1"/>
            </a:solidFill>
            <a:miter lim="800000"/>
            <a:headEnd/>
            <a:tailEnd/>
          </a:ln>
          <a:effectLst/>
        </p:spPr>
        <p:txBody>
          <a:bodyPr wrap="none" anchor="ctr"/>
          <a:lstStyle/>
          <a:p>
            <a:pPr algn="ctr">
              <a:defRPr/>
            </a:pPr>
            <a:r>
              <a:rPr lang="en-US" sz="4400">
                <a:solidFill>
                  <a:schemeClr val="bg2"/>
                </a:solidFill>
                <a:latin typeface="Tahoma" pitchFamily="34" charset="0"/>
              </a:rPr>
              <a:t>?</a:t>
            </a:r>
            <a:endParaRPr lang="en-US" sz="2800">
              <a:effectLst>
                <a:outerShdw blurRad="38100" dist="38100" dir="2700000" algn="tl">
                  <a:srgbClr val="000000"/>
                </a:outerShdw>
              </a:effectLst>
              <a:latin typeface="Tahoma" pitchFamily="34" charset="0"/>
            </a:endParaRPr>
          </a:p>
        </p:txBody>
      </p:sp>
      <p:sp>
        <p:nvSpPr>
          <p:cNvPr id="23711" name="Rectangle 159">
            <a:extLst>
              <a:ext uri="{FF2B5EF4-FFF2-40B4-BE49-F238E27FC236}">
                <a16:creationId xmlns:a16="http://schemas.microsoft.com/office/drawing/2014/main" id="{ED381A4D-F0B3-500B-EDA3-83CE574DCA8B}"/>
              </a:ext>
            </a:extLst>
          </p:cNvPr>
          <p:cNvSpPr>
            <a:spLocks noChangeArrowheads="1"/>
          </p:cNvSpPr>
          <p:nvPr/>
        </p:nvSpPr>
        <p:spPr bwMode="auto">
          <a:xfrm>
            <a:off x="2362200" y="1143000"/>
            <a:ext cx="7620000" cy="990600"/>
          </a:xfrm>
          <a:prstGeom prst="rect">
            <a:avLst/>
          </a:prstGeom>
          <a:solidFill>
            <a:srgbClr val="FF0000"/>
          </a:solidFill>
          <a:ln w="9525">
            <a:solidFill>
              <a:schemeClr val="tx1"/>
            </a:solidFill>
            <a:miter lim="800000"/>
            <a:headEnd/>
            <a:tailEnd/>
          </a:ln>
          <a:effectLst/>
        </p:spPr>
        <p:txBody>
          <a:bodyPr wrap="none" anchor="ctr"/>
          <a:lstStyle/>
          <a:p>
            <a:pPr>
              <a:defRPr/>
            </a:pPr>
            <a:r>
              <a:rPr lang="en-US" b="1">
                <a:solidFill>
                  <a:srgbClr val="FFFFFF"/>
                </a:solidFill>
                <a:latin typeface="Tahoma" pitchFamily="34" charset="0"/>
              </a:rPr>
              <a:t> Q #1-  What is the decimal output from the decoder that </a:t>
            </a:r>
          </a:p>
          <a:p>
            <a:pPr>
              <a:defRPr/>
            </a:pPr>
            <a:r>
              <a:rPr lang="en-US" b="1">
                <a:solidFill>
                  <a:srgbClr val="FFFFFF"/>
                </a:solidFill>
                <a:latin typeface="Tahoma" pitchFamily="34" charset="0"/>
              </a:rPr>
              <a:t>	appears on the 7-segment display?</a:t>
            </a:r>
          </a:p>
          <a:p>
            <a:pPr>
              <a:defRPr/>
            </a:pPr>
            <a:endParaRPr lang="en-US" sz="2800" b="1">
              <a:solidFill>
                <a:srgbClr val="FFFFFF"/>
              </a:solidFill>
              <a:effectLst>
                <a:outerShdw blurRad="38100" dist="38100" dir="2700000" algn="tl">
                  <a:srgbClr val="000000"/>
                </a:outerShdw>
              </a:effectLst>
              <a:latin typeface="Tahoma" pitchFamily="34" charset="0"/>
            </a:endParaRPr>
          </a:p>
        </p:txBody>
      </p:sp>
      <p:sp>
        <p:nvSpPr>
          <p:cNvPr id="23712" name="Rectangle 160">
            <a:extLst>
              <a:ext uri="{FF2B5EF4-FFF2-40B4-BE49-F238E27FC236}">
                <a16:creationId xmlns:a16="http://schemas.microsoft.com/office/drawing/2014/main" id="{03B9B991-119E-D952-DFAE-E79EA461E7EA}"/>
              </a:ext>
            </a:extLst>
          </p:cNvPr>
          <p:cNvSpPr>
            <a:spLocks noChangeArrowheads="1"/>
          </p:cNvSpPr>
          <p:nvPr/>
        </p:nvSpPr>
        <p:spPr bwMode="auto">
          <a:xfrm>
            <a:off x="7924800" y="1600200"/>
            <a:ext cx="1981200" cy="457200"/>
          </a:xfrm>
          <a:prstGeom prst="rect">
            <a:avLst/>
          </a:prstGeom>
          <a:solidFill>
            <a:schemeClr val="bg1"/>
          </a:solidFill>
          <a:ln w="9525">
            <a:solidFill>
              <a:schemeClr val="tx1"/>
            </a:solidFill>
            <a:miter lim="800000"/>
            <a:headEnd/>
            <a:tailEnd/>
          </a:ln>
          <a:effectLst/>
        </p:spPr>
        <p:txBody>
          <a:bodyPr wrap="none" anchor="ctr"/>
          <a:lstStyle/>
          <a:p>
            <a:pPr algn="ctr">
              <a:defRPr/>
            </a:pPr>
            <a:r>
              <a:rPr lang="en-US" b="1">
                <a:solidFill>
                  <a:srgbClr val="FF0000"/>
                </a:solidFill>
                <a:latin typeface="Tahoma" pitchFamily="34" charset="0"/>
              </a:rPr>
              <a:t>Answer:  3</a:t>
            </a:r>
            <a:endParaRPr lang="en-US" sz="2800" b="1">
              <a:solidFill>
                <a:srgbClr val="FF0000"/>
              </a:solidFill>
              <a:effectLst>
                <a:outerShdw blurRad="38100" dist="38100" dir="2700000" algn="tl">
                  <a:srgbClr val="C0C0C0"/>
                </a:outerShdw>
              </a:effectLst>
              <a:latin typeface="Tahoma" pitchFamily="34" charset="0"/>
            </a:endParaRPr>
          </a:p>
        </p:txBody>
      </p:sp>
      <p:sp>
        <p:nvSpPr>
          <p:cNvPr id="23714" name="Rectangle 162">
            <a:extLst>
              <a:ext uri="{FF2B5EF4-FFF2-40B4-BE49-F238E27FC236}">
                <a16:creationId xmlns:a16="http://schemas.microsoft.com/office/drawing/2014/main" id="{415495EE-FCF8-71DA-9876-0BF947C6555B}"/>
              </a:ext>
            </a:extLst>
          </p:cNvPr>
          <p:cNvSpPr>
            <a:spLocks noChangeArrowheads="1"/>
          </p:cNvSpPr>
          <p:nvPr/>
        </p:nvSpPr>
        <p:spPr bwMode="auto">
          <a:xfrm>
            <a:off x="2362200" y="1143000"/>
            <a:ext cx="7620000" cy="990600"/>
          </a:xfrm>
          <a:prstGeom prst="rect">
            <a:avLst/>
          </a:prstGeom>
          <a:solidFill>
            <a:srgbClr val="0000CC"/>
          </a:solidFill>
          <a:ln w="9525">
            <a:solidFill>
              <a:schemeClr val="tx1"/>
            </a:solidFill>
            <a:miter lim="800000"/>
            <a:headEnd/>
            <a:tailEnd/>
          </a:ln>
          <a:effectLst/>
        </p:spPr>
        <p:txBody>
          <a:bodyPr wrap="none" anchor="ctr"/>
          <a:lstStyle/>
          <a:p>
            <a:pPr>
              <a:defRPr/>
            </a:pPr>
            <a:r>
              <a:rPr lang="en-US" b="1">
                <a:solidFill>
                  <a:srgbClr val="FFFFFF"/>
                </a:solidFill>
                <a:latin typeface="Tahoma" pitchFamily="34" charset="0"/>
              </a:rPr>
              <a:t> Q #2-  What is the decimal output from the decoder that </a:t>
            </a:r>
          </a:p>
          <a:p>
            <a:pPr>
              <a:defRPr/>
            </a:pPr>
            <a:r>
              <a:rPr lang="en-US" b="1">
                <a:solidFill>
                  <a:srgbClr val="FFFFFF"/>
                </a:solidFill>
                <a:latin typeface="Tahoma" pitchFamily="34" charset="0"/>
              </a:rPr>
              <a:t>	appears on the 7-segment display?</a:t>
            </a:r>
          </a:p>
          <a:p>
            <a:pPr>
              <a:defRPr/>
            </a:pPr>
            <a:endParaRPr lang="en-US" sz="2800" b="1">
              <a:solidFill>
                <a:srgbClr val="FFFFFF"/>
              </a:solidFill>
              <a:effectLst>
                <a:outerShdw blurRad="38100" dist="38100" dir="2700000" algn="tl">
                  <a:srgbClr val="000000"/>
                </a:outerShdw>
              </a:effectLst>
              <a:latin typeface="Tahoma" pitchFamily="34" charset="0"/>
            </a:endParaRPr>
          </a:p>
        </p:txBody>
      </p:sp>
      <p:sp>
        <p:nvSpPr>
          <p:cNvPr id="23656" name="Rectangle 104">
            <a:extLst>
              <a:ext uri="{FF2B5EF4-FFF2-40B4-BE49-F238E27FC236}">
                <a16:creationId xmlns:a16="http://schemas.microsoft.com/office/drawing/2014/main" id="{7C16C9BB-9056-F60D-09D2-2EA1F2DCB798}"/>
              </a:ext>
            </a:extLst>
          </p:cNvPr>
          <p:cNvSpPr>
            <a:spLocks noChangeArrowheads="1"/>
          </p:cNvSpPr>
          <p:nvPr/>
        </p:nvSpPr>
        <p:spPr bwMode="auto">
          <a:xfrm>
            <a:off x="2990850" y="3562350"/>
            <a:ext cx="1219200" cy="381000"/>
          </a:xfrm>
          <a:prstGeom prst="rect">
            <a:avLst/>
          </a:prstGeom>
          <a:solidFill>
            <a:srgbClr val="DDDDDD"/>
          </a:solidFill>
          <a:ln w="9525">
            <a:solidFill>
              <a:schemeClr val="tx1"/>
            </a:solidFill>
            <a:miter lim="800000"/>
            <a:headEnd/>
            <a:tailEnd/>
          </a:ln>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r>
              <a:rPr lang="en-US" altLang="en-US">
                <a:solidFill>
                  <a:srgbClr val="FF0000"/>
                </a:solidFill>
              </a:rPr>
              <a:t>0 0 0 0</a:t>
            </a:r>
            <a:endParaRPr lang="en-US" altLang="en-US" sz="2000">
              <a:solidFill>
                <a:srgbClr val="FF0000"/>
              </a:solidFill>
            </a:endParaRPr>
          </a:p>
        </p:txBody>
      </p:sp>
      <p:sp>
        <p:nvSpPr>
          <p:cNvPr id="23715" name="Rectangle 163">
            <a:extLst>
              <a:ext uri="{FF2B5EF4-FFF2-40B4-BE49-F238E27FC236}">
                <a16:creationId xmlns:a16="http://schemas.microsoft.com/office/drawing/2014/main" id="{D2024841-2663-F578-4759-765A21C2DF7B}"/>
              </a:ext>
            </a:extLst>
          </p:cNvPr>
          <p:cNvSpPr>
            <a:spLocks noChangeArrowheads="1"/>
          </p:cNvSpPr>
          <p:nvPr/>
        </p:nvSpPr>
        <p:spPr bwMode="auto">
          <a:xfrm>
            <a:off x="7924800" y="1600200"/>
            <a:ext cx="1981200" cy="457200"/>
          </a:xfrm>
          <a:prstGeom prst="rect">
            <a:avLst/>
          </a:prstGeom>
          <a:solidFill>
            <a:schemeClr val="bg1"/>
          </a:solidFill>
          <a:ln w="9525">
            <a:solidFill>
              <a:schemeClr val="tx1"/>
            </a:solidFill>
            <a:miter lim="800000"/>
            <a:headEnd/>
            <a:tailEnd/>
          </a:ln>
          <a:effectLst/>
        </p:spPr>
        <p:txBody>
          <a:bodyPr wrap="none" anchor="ctr"/>
          <a:lstStyle/>
          <a:p>
            <a:pPr algn="ctr">
              <a:defRPr/>
            </a:pPr>
            <a:r>
              <a:rPr lang="en-US" b="1">
                <a:solidFill>
                  <a:srgbClr val="0000CC"/>
                </a:solidFill>
                <a:latin typeface="Tahoma" pitchFamily="34" charset="0"/>
              </a:rPr>
              <a:t>Answer:  0</a:t>
            </a:r>
            <a:endParaRPr lang="en-US" sz="2800" b="1">
              <a:solidFill>
                <a:srgbClr val="0000CC"/>
              </a:solidFill>
              <a:effectLst>
                <a:outerShdw blurRad="38100" dist="38100" dir="2700000" algn="tl">
                  <a:srgbClr val="C0C0C0"/>
                </a:outerShdw>
              </a:effectLst>
              <a:latin typeface="Tahoma" pitchFamily="34" charset="0"/>
            </a:endParaRPr>
          </a:p>
        </p:txBody>
      </p:sp>
      <p:sp>
        <p:nvSpPr>
          <p:cNvPr id="23716" name="Rectangle 164">
            <a:extLst>
              <a:ext uri="{FF2B5EF4-FFF2-40B4-BE49-F238E27FC236}">
                <a16:creationId xmlns:a16="http://schemas.microsoft.com/office/drawing/2014/main" id="{759A4C93-4F58-421A-6B4F-56D51AFCB136}"/>
              </a:ext>
            </a:extLst>
          </p:cNvPr>
          <p:cNvSpPr>
            <a:spLocks noChangeArrowheads="1"/>
          </p:cNvSpPr>
          <p:nvPr/>
        </p:nvSpPr>
        <p:spPr bwMode="auto">
          <a:xfrm>
            <a:off x="2362200" y="1143000"/>
            <a:ext cx="7620000" cy="990600"/>
          </a:xfrm>
          <a:prstGeom prst="rect">
            <a:avLst/>
          </a:prstGeom>
          <a:solidFill>
            <a:srgbClr val="008000"/>
          </a:solidFill>
          <a:ln w="9525">
            <a:solidFill>
              <a:schemeClr val="tx1"/>
            </a:solidFill>
            <a:miter lim="800000"/>
            <a:headEnd/>
            <a:tailEnd/>
          </a:ln>
          <a:effectLst/>
        </p:spPr>
        <p:txBody>
          <a:bodyPr wrap="none" anchor="ctr"/>
          <a:lstStyle/>
          <a:p>
            <a:pPr>
              <a:defRPr/>
            </a:pPr>
            <a:r>
              <a:rPr lang="en-US" b="1">
                <a:solidFill>
                  <a:srgbClr val="FFFFFF"/>
                </a:solidFill>
                <a:latin typeface="Tahoma" pitchFamily="34" charset="0"/>
              </a:rPr>
              <a:t> Q #3-  What is the decimal output from the decoder that </a:t>
            </a:r>
          </a:p>
          <a:p>
            <a:pPr>
              <a:defRPr/>
            </a:pPr>
            <a:r>
              <a:rPr lang="en-US" b="1">
                <a:solidFill>
                  <a:srgbClr val="FFFFFF"/>
                </a:solidFill>
                <a:latin typeface="Tahoma" pitchFamily="34" charset="0"/>
              </a:rPr>
              <a:t>	appears on the 7-segment display?</a:t>
            </a:r>
          </a:p>
          <a:p>
            <a:pPr>
              <a:defRPr/>
            </a:pPr>
            <a:endParaRPr lang="en-US" sz="2800" b="1">
              <a:solidFill>
                <a:srgbClr val="FFFFFF"/>
              </a:solidFill>
              <a:effectLst>
                <a:outerShdw blurRad="38100" dist="38100" dir="2700000" algn="tl">
                  <a:srgbClr val="000000"/>
                </a:outerShdw>
              </a:effectLst>
              <a:latin typeface="Tahoma" pitchFamily="34" charset="0"/>
            </a:endParaRPr>
          </a:p>
        </p:txBody>
      </p:sp>
      <p:sp>
        <p:nvSpPr>
          <p:cNvPr id="23659" name="Rectangle 107">
            <a:extLst>
              <a:ext uri="{FF2B5EF4-FFF2-40B4-BE49-F238E27FC236}">
                <a16:creationId xmlns:a16="http://schemas.microsoft.com/office/drawing/2014/main" id="{54CC4228-D7A3-4E7C-2205-B459784D6143}"/>
              </a:ext>
            </a:extLst>
          </p:cNvPr>
          <p:cNvSpPr>
            <a:spLocks noChangeArrowheads="1"/>
          </p:cNvSpPr>
          <p:nvPr/>
        </p:nvSpPr>
        <p:spPr bwMode="auto">
          <a:xfrm>
            <a:off x="2990850" y="3543300"/>
            <a:ext cx="1219200" cy="381000"/>
          </a:xfrm>
          <a:prstGeom prst="rect">
            <a:avLst/>
          </a:prstGeom>
          <a:solidFill>
            <a:srgbClr val="DDDDDD"/>
          </a:solidFill>
          <a:ln w="9525">
            <a:solidFill>
              <a:schemeClr val="tx1"/>
            </a:solidFill>
            <a:miter lim="800000"/>
            <a:headEnd/>
            <a:tailEnd/>
          </a:ln>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r>
              <a:rPr lang="en-US" altLang="en-US">
                <a:solidFill>
                  <a:srgbClr val="FF0000"/>
                </a:solidFill>
              </a:rPr>
              <a:t>1  0  0  1</a:t>
            </a:r>
            <a:endParaRPr lang="en-US" altLang="en-US" sz="2000">
              <a:solidFill>
                <a:srgbClr val="FF0000"/>
              </a:solidFill>
            </a:endParaRPr>
          </a:p>
        </p:txBody>
      </p:sp>
      <p:sp>
        <p:nvSpPr>
          <p:cNvPr id="23717" name="Rectangle 165">
            <a:extLst>
              <a:ext uri="{FF2B5EF4-FFF2-40B4-BE49-F238E27FC236}">
                <a16:creationId xmlns:a16="http://schemas.microsoft.com/office/drawing/2014/main" id="{477828D1-03DD-DB00-5FED-9187E920F1AA}"/>
              </a:ext>
            </a:extLst>
          </p:cNvPr>
          <p:cNvSpPr>
            <a:spLocks noChangeArrowheads="1"/>
          </p:cNvSpPr>
          <p:nvPr/>
        </p:nvSpPr>
        <p:spPr bwMode="auto">
          <a:xfrm>
            <a:off x="7924800" y="1600200"/>
            <a:ext cx="1981200" cy="457200"/>
          </a:xfrm>
          <a:prstGeom prst="rect">
            <a:avLst/>
          </a:prstGeom>
          <a:solidFill>
            <a:schemeClr val="bg1"/>
          </a:solidFill>
          <a:ln w="9525">
            <a:solidFill>
              <a:schemeClr val="tx1"/>
            </a:solidFill>
            <a:miter lim="800000"/>
            <a:headEnd/>
            <a:tailEnd/>
          </a:ln>
          <a:effectLst/>
        </p:spPr>
        <p:txBody>
          <a:bodyPr wrap="none" anchor="ctr"/>
          <a:lstStyle/>
          <a:p>
            <a:pPr algn="ctr">
              <a:defRPr/>
            </a:pPr>
            <a:r>
              <a:rPr lang="en-US" b="1">
                <a:solidFill>
                  <a:srgbClr val="008000"/>
                </a:solidFill>
                <a:latin typeface="Tahoma" pitchFamily="34" charset="0"/>
              </a:rPr>
              <a:t>Answer:  9</a:t>
            </a:r>
            <a:endParaRPr lang="en-US" sz="2800" b="1">
              <a:solidFill>
                <a:srgbClr val="008000"/>
              </a:solidFill>
              <a:effectLst>
                <a:outerShdw blurRad="38100" dist="38100" dir="2700000" algn="tl">
                  <a:srgbClr val="C0C0C0"/>
                </a:outerShdw>
              </a:effectLst>
              <a:latin typeface="Tahoma" pitchFamily="34" charset="0"/>
            </a:endParaRPr>
          </a:p>
        </p:txBody>
      </p:sp>
      <p:sp>
        <p:nvSpPr>
          <p:cNvPr id="23718" name="Rectangle 166">
            <a:extLst>
              <a:ext uri="{FF2B5EF4-FFF2-40B4-BE49-F238E27FC236}">
                <a16:creationId xmlns:a16="http://schemas.microsoft.com/office/drawing/2014/main" id="{CAB1C482-DBBD-AEC6-851B-5AD30A145E12}"/>
              </a:ext>
            </a:extLst>
          </p:cNvPr>
          <p:cNvSpPr>
            <a:spLocks noChangeArrowheads="1"/>
          </p:cNvSpPr>
          <p:nvPr/>
        </p:nvSpPr>
        <p:spPr bwMode="auto">
          <a:xfrm>
            <a:off x="2362200" y="1143000"/>
            <a:ext cx="7620000" cy="990600"/>
          </a:xfrm>
          <a:prstGeom prst="rect">
            <a:avLst/>
          </a:prstGeom>
          <a:solidFill>
            <a:srgbClr val="FFFF00"/>
          </a:solidFill>
          <a:ln w="9525">
            <a:solidFill>
              <a:schemeClr val="tx1"/>
            </a:solidFill>
            <a:miter lim="800000"/>
            <a:headEnd/>
            <a:tailEnd/>
          </a:ln>
          <a:effectLst/>
        </p:spPr>
        <p:txBody>
          <a:bodyPr wrap="none" anchor="ctr"/>
          <a:lstStyle/>
          <a:p>
            <a:pPr>
              <a:defRPr/>
            </a:pPr>
            <a:r>
              <a:rPr lang="en-US" b="1">
                <a:solidFill>
                  <a:srgbClr val="0000CC"/>
                </a:solidFill>
                <a:latin typeface="Tahoma" pitchFamily="34" charset="0"/>
              </a:rPr>
              <a:t> Q #4-  What is the decimal output from the decoder that </a:t>
            </a:r>
          </a:p>
          <a:p>
            <a:pPr>
              <a:defRPr/>
            </a:pPr>
            <a:r>
              <a:rPr lang="en-US" b="1">
                <a:solidFill>
                  <a:srgbClr val="0000CC"/>
                </a:solidFill>
                <a:latin typeface="Tahoma" pitchFamily="34" charset="0"/>
              </a:rPr>
              <a:t>	appears on the 7-segment display?</a:t>
            </a:r>
          </a:p>
          <a:p>
            <a:pPr>
              <a:defRPr/>
            </a:pPr>
            <a:endParaRPr lang="en-US" sz="2800" b="1">
              <a:solidFill>
                <a:srgbClr val="0000CC"/>
              </a:solidFill>
              <a:effectLst>
                <a:outerShdw blurRad="38100" dist="38100" dir="2700000" algn="tl">
                  <a:srgbClr val="000000"/>
                </a:outerShdw>
              </a:effectLst>
              <a:latin typeface="Tahoma" pitchFamily="34" charset="0"/>
            </a:endParaRPr>
          </a:p>
        </p:txBody>
      </p:sp>
      <p:sp>
        <p:nvSpPr>
          <p:cNvPr id="23719" name="Rectangle 167">
            <a:extLst>
              <a:ext uri="{FF2B5EF4-FFF2-40B4-BE49-F238E27FC236}">
                <a16:creationId xmlns:a16="http://schemas.microsoft.com/office/drawing/2014/main" id="{1DD54012-B297-4D8C-91E8-5F9E683A0144}"/>
              </a:ext>
            </a:extLst>
          </p:cNvPr>
          <p:cNvSpPr>
            <a:spLocks noChangeArrowheads="1"/>
          </p:cNvSpPr>
          <p:nvPr/>
        </p:nvSpPr>
        <p:spPr bwMode="auto">
          <a:xfrm>
            <a:off x="7924800" y="1600200"/>
            <a:ext cx="1981200" cy="457200"/>
          </a:xfrm>
          <a:prstGeom prst="rect">
            <a:avLst/>
          </a:prstGeom>
          <a:solidFill>
            <a:schemeClr val="bg1"/>
          </a:solidFill>
          <a:ln w="9525">
            <a:solidFill>
              <a:schemeClr val="tx1"/>
            </a:solidFill>
            <a:miter lim="800000"/>
            <a:headEnd/>
            <a:tailEnd/>
          </a:ln>
          <a:effectLst/>
        </p:spPr>
        <p:txBody>
          <a:bodyPr wrap="none" anchor="ctr"/>
          <a:lstStyle/>
          <a:p>
            <a:pPr algn="ctr">
              <a:defRPr/>
            </a:pPr>
            <a:r>
              <a:rPr lang="en-US" b="1">
                <a:solidFill>
                  <a:srgbClr val="0000CC"/>
                </a:solidFill>
                <a:latin typeface="Tahoma" pitchFamily="34" charset="0"/>
              </a:rPr>
              <a:t>Answer:  7</a:t>
            </a:r>
            <a:endParaRPr lang="en-US" sz="2800" b="1">
              <a:solidFill>
                <a:srgbClr val="0000CC"/>
              </a:solidFill>
              <a:effectLst>
                <a:outerShdw blurRad="38100" dist="38100" dir="2700000" algn="tl">
                  <a:srgbClr val="C0C0C0"/>
                </a:outerShdw>
              </a:effectLst>
              <a:latin typeface="Tahoma" pitchFamily="34" charset="0"/>
            </a:endParaRPr>
          </a:p>
        </p:txBody>
      </p:sp>
      <p:sp>
        <p:nvSpPr>
          <p:cNvPr id="23720" name="Rectangle 168">
            <a:extLst>
              <a:ext uri="{FF2B5EF4-FFF2-40B4-BE49-F238E27FC236}">
                <a16:creationId xmlns:a16="http://schemas.microsoft.com/office/drawing/2014/main" id="{D54A38DB-8EC4-35F3-C0CF-82B401FC7726}"/>
              </a:ext>
            </a:extLst>
          </p:cNvPr>
          <p:cNvSpPr>
            <a:spLocks noChangeArrowheads="1"/>
          </p:cNvSpPr>
          <p:nvPr/>
        </p:nvSpPr>
        <p:spPr bwMode="auto">
          <a:xfrm>
            <a:off x="2971800" y="3562350"/>
            <a:ext cx="1219200" cy="381000"/>
          </a:xfrm>
          <a:prstGeom prst="rect">
            <a:avLst/>
          </a:prstGeom>
          <a:solidFill>
            <a:srgbClr val="DDDDDD"/>
          </a:solidFill>
          <a:ln w="9525">
            <a:solidFill>
              <a:schemeClr val="tx1"/>
            </a:solidFill>
            <a:miter lim="800000"/>
            <a:headEnd/>
            <a:tailEnd/>
          </a:ln>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r>
              <a:rPr lang="en-US" altLang="en-US">
                <a:solidFill>
                  <a:srgbClr val="FF0000"/>
                </a:solidFill>
              </a:rPr>
              <a:t>0  1  1  1</a:t>
            </a:r>
            <a:endParaRPr lang="en-US" altLang="en-US" sz="2000">
              <a:solidFill>
                <a:srgbClr val="FF0000"/>
              </a:solidFill>
            </a:endParaRPr>
          </a:p>
        </p:txBody>
      </p:sp>
      <p:sp>
        <p:nvSpPr>
          <p:cNvPr id="23721" name="Rectangle 169">
            <a:extLst>
              <a:ext uri="{FF2B5EF4-FFF2-40B4-BE49-F238E27FC236}">
                <a16:creationId xmlns:a16="http://schemas.microsoft.com/office/drawing/2014/main" id="{B58A3986-0465-3C2B-A7AD-2AB799A8063C}"/>
              </a:ext>
            </a:extLst>
          </p:cNvPr>
          <p:cNvSpPr>
            <a:spLocks noChangeArrowheads="1"/>
          </p:cNvSpPr>
          <p:nvPr/>
        </p:nvSpPr>
        <p:spPr bwMode="auto">
          <a:xfrm>
            <a:off x="2362200" y="1143000"/>
            <a:ext cx="7620000" cy="990600"/>
          </a:xfrm>
          <a:prstGeom prst="rect">
            <a:avLst/>
          </a:prstGeom>
          <a:solidFill>
            <a:srgbClr val="FFFFFF"/>
          </a:solidFill>
          <a:ln w="9525">
            <a:solidFill>
              <a:srgbClr val="FF0000"/>
            </a:solidFill>
            <a:miter lim="800000"/>
            <a:headEnd/>
            <a:tailEnd/>
          </a:ln>
          <a:effectLst/>
        </p:spPr>
        <p:txBody>
          <a:bodyPr wrap="none" anchor="ctr"/>
          <a:lstStyle/>
          <a:p>
            <a:pPr>
              <a:defRPr/>
            </a:pPr>
            <a:r>
              <a:rPr lang="en-US" b="1" dirty="0">
                <a:solidFill>
                  <a:srgbClr val="0000CC"/>
                </a:solidFill>
                <a:latin typeface="Tahoma" pitchFamily="34" charset="0"/>
              </a:rPr>
              <a:t> Q #5-  What is the decimal output from the decoder that </a:t>
            </a:r>
          </a:p>
          <a:p>
            <a:pPr>
              <a:defRPr/>
            </a:pPr>
            <a:r>
              <a:rPr lang="en-US" b="1" dirty="0">
                <a:solidFill>
                  <a:srgbClr val="0000CC"/>
                </a:solidFill>
                <a:latin typeface="Tahoma" pitchFamily="34" charset="0"/>
              </a:rPr>
              <a:t>	appears on the 7-segment display?</a:t>
            </a:r>
          </a:p>
          <a:p>
            <a:pPr>
              <a:defRPr/>
            </a:pPr>
            <a:endParaRPr lang="en-US" sz="2800" b="1" dirty="0">
              <a:solidFill>
                <a:srgbClr val="0000CC"/>
              </a:solidFill>
              <a:effectLst>
                <a:outerShdw blurRad="38100" dist="38100" dir="2700000" algn="tl">
                  <a:srgbClr val="C0C0C0"/>
                </a:outerShdw>
              </a:effectLst>
              <a:latin typeface="Tahoma" pitchFamily="34" charset="0"/>
            </a:endParaRPr>
          </a:p>
        </p:txBody>
      </p:sp>
      <p:sp>
        <p:nvSpPr>
          <p:cNvPr id="23722" name="Rectangle 170">
            <a:extLst>
              <a:ext uri="{FF2B5EF4-FFF2-40B4-BE49-F238E27FC236}">
                <a16:creationId xmlns:a16="http://schemas.microsoft.com/office/drawing/2014/main" id="{EA0B894F-7234-3BB5-0BEE-E72EA7FB1C7F}"/>
              </a:ext>
            </a:extLst>
          </p:cNvPr>
          <p:cNvSpPr>
            <a:spLocks noChangeArrowheads="1"/>
          </p:cNvSpPr>
          <p:nvPr/>
        </p:nvSpPr>
        <p:spPr bwMode="auto">
          <a:xfrm>
            <a:off x="7924800" y="1600200"/>
            <a:ext cx="1981200" cy="457200"/>
          </a:xfrm>
          <a:prstGeom prst="rect">
            <a:avLst/>
          </a:prstGeom>
          <a:solidFill>
            <a:schemeClr val="bg1"/>
          </a:solidFill>
          <a:ln w="9525">
            <a:solidFill>
              <a:srgbClr val="FF0000"/>
            </a:solidFill>
            <a:miter lim="800000"/>
            <a:headEnd/>
            <a:tailEnd/>
          </a:ln>
          <a:effectLst/>
        </p:spPr>
        <p:txBody>
          <a:bodyPr wrap="none" anchor="ctr"/>
          <a:lstStyle/>
          <a:p>
            <a:pPr algn="ctr">
              <a:defRPr/>
            </a:pPr>
            <a:r>
              <a:rPr lang="en-US" b="1">
                <a:solidFill>
                  <a:srgbClr val="0000CC"/>
                </a:solidFill>
                <a:latin typeface="Tahoma" pitchFamily="34" charset="0"/>
              </a:rPr>
              <a:t>Answer:  6</a:t>
            </a:r>
            <a:endParaRPr lang="en-US" sz="2800" b="1">
              <a:solidFill>
                <a:srgbClr val="0000CC"/>
              </a:solidFill>
              <a:effectLst>
                <a:outerShdw blurRad="38100" dist="38100" dir="2700000" algn="tl">
                  <a:srgbClr val="C0C0C0"/>
                </a:outerShdw>
              </a:effectLst>
              <a:latin typeface="Tahoma" pitchFamily="34" charset="0"/>
            </a:endParaRPr>
          </a:p>
        </p:txBody>
      </p:sp>
      <p:sp>
        <p:nvSpPr>
          <p:cNvPr id="23723" name="Rectangle 171">
            <a:extLst>
              <a:ext uri="{FF2B5EF4-FFF2-40B4-BE49-F238E27FC236}">
                <a16:creationId xmlns:a16="http://schemas.microsoft.com/office/drawing/2014/main" id="{B4EABB0B-C30F-1688-FDB3-3C03D0458118}"/>
              </a:ext>
            </a:extLst>
          </p:cNvPr>
          <p:cNvSpPr>
            <a:spLocks noChangeArrowheads="1"/>
          </p:cNvSpPr>
          <p:nvPr/>
        </p:nvSpPr>
        <p:spPr bwMode="auto">
          <a:xfrm>
            <a:off x="2990850" y="3562350"/>
            <a:ext cx="1219200" cy="381000"/>
          </a:xfrm>
          <a:prstGeom prst="rect">
            <a:avLst/>
          </a:prstGeom>
          <a:solidFill>
            <a:srgbClr val="DDDDDD"/>
          </a:solidFill>
          <a:ln w="9525">
            <a:solidFill>
              <a:schemeClr val="tx1"/>
            </a:solidFill>
            <a:miter lim="800000"/>
            <a:headEnd/>
            <a:tailEnd/>
          </a:ln>
        </p:spPr>
        <p:txBody>
          <a:bodyPr wrap="none" anchor="ct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r>
              <a:rPr lang="en-US" altLang="en-US" b="1">
                <a:solidFill>
                  <a:srgbClr val="FF0000"/>
                </a:solidFill>
              </a:rPr>
              <a:t>0  1  1  0</a:t>
            </a:r>
            <a:endParaRPr lang="en-US" altLang="en-US" sz="2000" b="1">
              <a:solidFill>
                <a:srgbClr val="FF0000"/>
              </a:solidFill>
            </a:endParaRPr>
          </a:p>
        </p:txBody>
      </p:sp>
      <p:sp>
        <p:nvSpPr>
          <p:cNvPr id="23724" name="Text Box 172">
            <a:extLst>
              <a:ext uri="{FF2B5EF4-FFF2-40B4-BE49-F238E27FC236}">
                <a16:creationId xmlns:a16="http://schemas.microsoft.com/office/drawing/2014/main" id="{C463B028-5A7E-E3F8-C655-7CC217C74548}"/>
              </a:ext>
            </a:extLst>
          </p:cNvPr>
          <p:cNvSpPr txBox="1">
            <a:spLocks noChangeArrowheads="1"/>
          </p:cNvSpPr>
          <p:nvPr/>
        </p:nvSpPr>
        <p:spPr bwMode="auto">
          <a:xfrm>
            <a:off x="5391150" y="187326"/>
            <a:ext cx="1371600" cy="650875"/>
          </a:xfrm>
          <a:prstGeom prst="rect">
            <a:avLst/>
          </a:prstGeom>
          <a:solidFill>
            <a:srgbClr val="CC0000"/>
          </a:solidFill>
          <a:ln w="9525">
            <a:solidFill>
              <a:srgbClr val="0000CC"/>
            </a:solidFill>
            <a:miter lim="800000"/>
            <a:headEnd/>
            <a:tailEnd/>
          </a:ln>
          <a:effectLst/>
        </p:spPr>
        <p:txBody>
          <a:bodyPr>
            <a:spAutoFit/>
          </a:bodyPr>
          <a:lstStyle/>
          <a:p>
            <a:pPr algn="ctr">
              <a:spcBef>
                <a:spcPct val="50000"/>
              </a:spcBef>
              <a:buClr>
                <a:schemeClr val="folHlink"/>
              </a:buClr>
              <a:buSzPct val="75000"/>
              <a:buFont typeface="Monotype Sorts" pitchFamily="2" charset="2"/>
              <a:buNone/>
              <a:defRPr/>
            </a:pPr>
            <a:r>
              <a:rPr kumimoji="1" lang="en-US" sz="3600" b="1">
                <a:solidFill>
                  <a:srgbClr val="FFFFFF"/>
                </a:solidFill>
              </a:rPr>
              <a:t>TEST</a:t>
            </a:r>
            <a:endParaRPr kumimoji="1" lang="en-US" sz="3600" b="1">
              <a:effectLst>
                <a:outerShdw blurRad="38100" dist="38100" dir="2700000" algn="tl">
                  <a:srgbClr val="000000"/>
                </a:outerShdw>
              </a:effectLst>
              <a:latin typeface="Tahoma" pitchFamily="34" charset="0"/>
            </a:endParaRPr>
          </a:p>
        </p:txBody>
      </p:sp>
      <p:graphicFrame>
        <p:nvGraphicFramePr>
          <p:cNvPr id="2050" name="Object 173">
            <a:extLst>
              <a:ext uri="{FF2B5EF4-FFF2-40B4-BE49-F238E27FC236}">
                <a16:creationId xmlns:a16="http://schemas.microsoft.com/office/drawing/2014/main" id="{1177D1DE-F08B-5E33-7768-42AD7FA494C7}"/>
              </a:ext>
            </a:extLst>
          </p:cNvPr>
          <p:cNvGraphicFramePr>
            <a:graphicFrameLocks noChangeAspect="1"/>
          </p:cNvGraphicFramePr>
          <p:nvPr/>
        </p:nvGraphicFramePr>
        <p:xfrm>
          <a:off x="1676400" y="152400"/>
          <a:ext cx="465138" cy="838200"/>
        </p:xfrm>
        <a:graphic>
          <a:graphicData uri="http://schemas.openxmlformats.org/presentationml/2006/ole">
            <mc:AlternateContent xmlns:mc="http://schemas.openxmlformats.org/markup-compatibility/2006">
              <mc:Choice xmlns:v="urn:schemas-microsoft-com:vml" Requires="v">
                <p:oleObj name="Clip" r:id="rId2" imgW="2033280" imgH="3390840" progId="MS_ClipArt_Gallery.2">
                  <p:embed/>
                </p:oleObj>
              </mc:Choice>
              <mc:Fallback>
                <p:oleObj name="Clip" r:id="rId2" imgW="2033280" imgH="3390840" progId="MS_ClipArt_Gallery.2">
                  <p:embed/>
                  <p:pic>
                    <p:nvPicPr>
                      <p:cNvPr id="2050" name="Object 173">
                        <a:extLst>
                          <a:ext uri="{FF2B5EF4-FFF2-40B4-BE49-F238E27FC236}">
                            <a16:creationId xmlns:a16="http://schemas.microsoft.com/office/drawing/2014/main" id="{1177D1DE-F08B-5E33-7768-42AD7FA494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52400"/>
                        <a:ext cx="4651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51860323"/>
      </p:ext>
    </p:extLst>
  </p:cSld>
  <p:clrMapOvr>
    <a:masterClrMapping/>
  </p:clrMapOvr>
  <p:transition spd="med">
    <p:cover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3" fill="hold" grpId="0" nodeType="afterEffect">
                                  <p:stCondLst>
                                    <p:cond delay="0"/>
                                  </p:stCondLst>
                                  <p:childTnLst>
                                    <p:set>
                                      <p:cBhvr>
                                        <p:cTn id="6" dur="1" fill="hold">
                                          <p:stCondLst>
                                            <p:cond delay="0"/>
                                          </p:stCondLst>
                                        </p:cTn>
                                        <p:tgtEl>
                                          <p:spTgt spid="23711"/>
                                        </p:tgtEl>
                                        <p:attrNameLst>
                                          <p:attrName>style.visibility</p:attrName>
                                        </p:attrNameLst>
                                      </p:cBhvr>
                                      <p:to>
                                        <p:strVal val="visible"/>
                                      </p:to>
                                    </p:set>
                                    <p:anim calcmode="lin" valueType="num">
                                      <p:cBhvr additive="base">
                                        <p:cTn id="7" dur="500" fill="hold"/>
                                        <p:tgtEl>
                                          <p:spTgt spid="23711"/>
                                        </p:tgtEl>
                                        <p:attrNameLst>
                                          <p:attrName>ppt_x</p:attrName>
                                        </p:attrNameLst>
                                      </p:cBhvr>
                                      <p:tavLst>
                                        <p:tav tm="0">
                                          <p:val>
                                            <p:strVal val="1+#ppt_w/2"/>
                                          </p:val>
                                        </p:tav>
                                        <p:tav tm="100000">
                                          <p:val>
                                            <p:strVal val="#ppt_x"/>
                                          </p:val>
                                        </p:tav>
                                      </p:tavLst>
                                    </p:anim>
                                    <p:anim calcmode="lin" valueType="num">
                                      <p:cBhvr additive="base">
                                        <p:cTn id="8" dur="500" fill="hold"/>
                                        <p:tgtEl>
                                          <p:spTgt spid="237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7" presetClass="entr" presetSubtype="8" fill="hold" grpId="0" nodeType="afterEffect">
                                  <p:stCondLst>
                                    <p:cond delay="0"/>
                                  </p:stCondLst>
                                  <p:childTnLst>
                                    <p:set>
                                      <p:cBhvr>
                                        <p:cTn id="11" dur="1" fill="hold">
                                          <p:stCondLst>
                                            <p:cond delay="0"/>
                                          </p:stCondLst>
                                        </p:cTn>
                                        <p:tgtEl>
                                          <p:spTgt spid="23660"/>
                                        </p:tgtEl>
                                        <p:attrNameLst>
                                          <p:attrName>style.visibility</p:attrName>
                                        </p:attrNameLst>
                                      </p:cBhvr>
                                      <p:to>
                                        <p:strVal val="visible"/>
                                      </p:to>
                                    </p:set>
                                    <p:anim calcmode="lin" valueType="num">
                                      <p:cBhvr>
                                        <p:cTn id="12" dur="500" fill="hold"/>
                                        <p:tgtEl>
                                          <p:spTgt spid="23660"/>
                                        </p:tgtEl>
                                        <p:attrNameLst>
                                          <p:attrName>ppt_x</p:attrName>
                                        </p:attrNameLst>
                                      </p:cBhvr>
                                      <p:tavLst>
                                        <p:tav tm="0">
                                          <p:val>
                                            <p:strVal val="#ppt_x-#ppt_w/2"/>
                                          </p:val>
                                        </p:tav>
                                        <p:tav tm="100000">
                                          <p:val>
                                            <p:strVal val="#ppt_x"/>
                                          </p:val>
                                        </p:tav>
                                      </p:tavLst>
                                    </p:anim>
                                    <p:anim calcmode="lin" valueType="num">
                                      <p:cBhvr>
                                        <p:cTn id="13" dur="500" fill="hold"/>
                                        <p:tgtEl>
                                          <p:spTgt spid="23660"/>
                                        </p:tgtEl>
                                        <p:attrNameLst>
                                          <p:attrName>ppt_y</p:attrName>
                                        </p:attrNameLst>
                                      </p:cBhvr>
                                      <p:tavLst>
                                        <p:tav tm="0">
                                          <p:val>
                                            <p:strVal val="#ppt_y"/>
                                          </p:val>
                                        </p:tav>
                                        <p:tav tm="100000">
                                          <p:val>
                                            <p:strVal val="#ppt_y"/>
                                          </p:val>
                                        </p:tav>
                                      </p:tavLst>
                                    </p:anim>
                                    <p:anim calcmode="lin" valueType="num">
                                      <p:cBhvr>
                                        <p:cTn id="14" dur="500" fill="hold"/>
                                        <p:tgtEl>
                                          <p:spTgt spid="23660"/>
                                        </p:tgtEl>
                                        <p:attrNameLst>
                                          <p:attrName>ppt_w</p:attrName>
                                        </p:attrNameLst>
                                      </p:cBhvr>
                                      <p:tavLst>
                                        <p:tav tm="0">
                                          <p:val>
                                            <p:fltVal val="0"/>
                                          </p:val>
                                        </p:tav>
                                        <p:tav tm="100000">
                                          <p:val>
                                            <p:strVal val="#ppt_w"/>
                                          </p:val>
                                        </p:tav>
                                      </p:tavLst>
                                    </p:anim>
                                    <p:anim calcmode="lin" valueType="num">
                                      <p:cBhvr>
                                        <p:cTn id="15" dur="500" fill="hold"/>
                                        <p:tgtEl>
                                          <p:spTgt spid="23660"/>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grpId="0" nodeType="clickEffect">
                                  <p:stCondLst>
                                    <p:cond delay="0"/>
                                  </p:stCondLst>
                                  <p:childTnLst>
                                    <p:set>
                                      <p:cBhvr>
                                        <p:cTn id="19" dur="1" fill="hold">
                                          <p:stCondLst>
                                            <p:cond delay="0"/>
                                          </p:stCondLst>
                                        </p:cTn>
                                        <p:tgtEl>
                                          <p:spTgt spid="23712"/>
                                        </p:tgtEl>
                                        <p:attrNameLst>
                                          <p:attrName>style.visibility</p:attrName>
                                        </p:attrNameLst>
                                      </p:cBhvr>
                                      <p:to>
                                        <p:strVal val="visible"/>
                                      </p:to>
                                    </p:set>
                                    <p:anim calcmode="lin" valueType="num">
                                      <p:cBhvr additive="base">
                                        <p:cTn id="20" dur="500" fill="hold"/>
                                        <p:tgtEl>
                                          <p:spTgt spid="23712"/>
                                        </p:tgtEl>
                                        <p:attrNameLst>
                                          <p:attrName>ppt_x</p:attrName>
                                        </p:attrNameLst>
                                      </p:cBhvr>
                                      <p:tavLst>
                                        <p:tav tm="0">
                                          <p:val>
                                            <p:strVal val="1+#ppt_w/2"/>
                                          </p:val>
                                        </p:tav>
                                        <p:tav tm="100000">
                                          <p:val>
                                            <p:strVal val="#ppt_x"/>
                                          </p:val>
                                        </p:tav>
                                      </p:tavLst>
                                    </p:anim>
                                    <p:anim calcmode="lin" valueType="num">
                                      <p:cBhvr additive="base">
                                        <p:cTn id="21" dur="500" fill="hold"/>
                                        <p:tgtEl>
                                          <p:spTgt spid="23712"/>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3" fill="hold" grpId="0" nodeType="clickEffect">
                                  <p:stCondLst>
                                    <p:cond delay="0"/>
                                  </p:stCondLst>
                                  <p:childTnLst>
                                    <p:set>
                                      <p:cBhvr>
                                        <p:cTn id="25" dur="1" fill="hold">
                                          <p:stCondLst>
                                            <p:cond delay="0"/>
                                          </p:stCondLst>
                                        </p:cTn>
                                        <p:tgtEl>
                                          <p:spTgt spid="23714"/>
                                        </p:tgtEl>
                                        <p:attrNameLst>
                                          <p:attrName>style.visibility</p:attrName>
                                        </p:attrNameLst>
                                      </p:cBhvr>
                                      <p:to>
                                        <p:strVal val="visible"/>
                                      </p:to>
                                    </p:set>
                                    <p:anim calcmode="lin" valueType="num">
                                      <p:cBhvr additive="base">
                                        <p:cTn id="26" dur="500" fill="hold"/>
                                        <p:tgtEl>
                                          <p:spTgt spid="23714"/>
                                        </p:tgtEl>
                                        <p:attrNameLst>
                                          <p:attrName>ppt_x</p:attrName>
                                        </p:attrNameLst>
                                      </p:cBhvr>
                                      <p:tavLst>
                                        <p:tav tm="0">
                                          <p:val>
                                            <p:strVal val="1+#ppt_w/2"/>
                                          </p:val>
                                        </p:tav>
                                        <p:tav tm="100000">
                                          <p:val>
                                            <p:strVal val="#ppt_x"/>
                                          </p:val>
                                        </p:tav>
                                      </p:tavLst>
                                    </p:anim>
                                    <p:anim calcmode="lin" valueType="num">
                                      <p:cBhvr additive="base">
                                        <p:cTn id="27" dur="500" fill="hold"/>
                                        <p:tgtEl>
                                          <p:spTgt spid="23714"/>
                                        </p:tgtEl>
                                        <p:attrNameLst>
                                          <p:attrName>ppt_y</p:attrName>
                                        </p:attrNameLst>
                                      </p:cBhvr>
                                      <p:tavLst>
                                        <p:tav tm="0">
                                          <p:val>
                                            <p:strVal val="0-#ppt_h/2"/>
                                          </p:val>
                                        </p:tav>
                                        <p:tav tm="100000">
                                          <p:val>
                                            <p:strVal val="#ppt_y"/>
                                          </p:val>
                                        </p:tav>
                                      </p:tavLst>
                                    </p:anim>
                                  </p:childTnLst>
                                </p:cTn>
                              </p:par>
                            </p:childTnLst>
                          </p:cTn>
                        </p:par>
                        <p:par>
                          <p:cTn id="28" fill="hold" nodeType="afterGroup">
                            <p:stCondLst>
                              <p:cond delay="500"/>
                            </p:stCondLst>
                            <p:childTnLst>
                              <p:par>
                                <p:cTn id="29" presetID="15" presetClass="entr" presetSubtype="0" fill="hold" grpId="0" nodeType="afterEffect">
                                  <p:stCondLst>
                                    <p:cond delay="0"/>
                                  </p:stCondLst>
                                  <p:childTnLst>
                                    <p:set>
                                      <p:cBhvr>
                                        <p:cTn id="30" dur="1" fill="hold">
                                          <p:stCondLst>
                                            <p:cond delay="0"/>
                                          </p:stCondLst>
                                        </p:cTn>
                                        <p:tgtEl>
                                          <p:spTgt spid="23656"/>
                                        </p:tgtEl>
                                        <p:attrNameLst>
                                          <p:attrName>style.visibility</p:attrName>
                                        </p:attrNameLst>
                                      </p:cBhvr>
                                      <p:to>
                                        <p:strVal val="visible"/>
                                      </p:to>
                                    </p:set>
                                    <p:anim calcmode="lin" valueType="num">
                                      <p:cBhvr>
                                        <p:cTn id="31" dur="1000" fill="hold"/>
                                        <p:tgtEl>
                                          <p:spTgt spid="23656"/>
                                        </p:tgtEl>
                                        <p:attrNameLst>
                                          <p:attrName>ppt_w</p:attrName>
                                        </p:attrNameLst>
                                      </p:cBhvr>
                                      <p:tavLst>
                                        <p:tav tm="0">
                                          <p:val>
                                            <p:fltVal val="0"/>
                                          </p:val>
                                        </p:tav>
                                        <p:tav tm="100000">
                                          <p:val>
                                            <p:strVal val="#ppt_w"/>
                                          </p:val>
                                        </p:tav>
                                      </p:tavLst>
                                    </p:anim>
                                    <p:anim calcmode="lin" valueType="num">
                                      <p:cBhvr>
                                        <p:cTn id="32" dur="1000" fill="hold"/>
                                        <p:tgtEl>
                                          <p:spTgt spid="23656"/>
                                        </p:tgtEl>
                                        <p:attrNameLst>
                                          <p:attrName>ppt_h</p:attrName>
                                        </p:attrNameLst>
                                      </p:cBhvr>
                                      <p:tavLst>
                                        <p:tav tm="0">
                                          <p:val>
                                            <p:fltVal val="0"/>
                                          </p:val>
                                        </p:tav>
                                        <p:tav tm="100000">
                                          <p:val>
                                            <p:strVal val="#ppt_h"/>
                                          </p:val>
                                        </p:tav>
                                      </p:tavLst>
                                    </p:anim>
                                    <p:anim calcmode="lin" valueType="num">
                                      <p:cBhvr>
                                        <p:cTn id="33" dur="1000" fill="hold"/>
                                        <p:tgtEl>
                                          <p:spTgt spid="23656"/>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365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23715"/>
                                        </p:tgtEl>
                                        <p:attrNameLst>
                                          <p:attrName>style.visibility</p:attrName>
                                        </p:attrNameLst>
                                      </p:cBhvr>
                                      <p:to>
                                        <p:strVal val="visible"/>
                                      </p:to>
                                    </p:set>
                                    <p:anim calcmode="lin" valueType="num">
                                      <p:cBhvr additive="base">
                                        <p:cTn id="39" dur="500" fill="hold"/>
                                        <p:tgtEl>
                                          <p:spTgt spid="23715"/>
                                        </p:tgtEl>
                                        <p:attrNameLst>
                                          <p:attrName>ppt_x</p:attrName>
                                        </p:attrNameLst>
                                      </p:cBhvr>
                                      <p:tavLst>
                                        <p:tav tm="0">
                                          <p:val>
                                            <p:strVal val="1+#ppt_w/2"/>
                                          </p:val>
                                        </p:tav>
                                        <p:tav tm="100000">
                                          <p:val>
                                            <p:strVal val="#ppt_x"/>
                                          </p:val>
                                        </p:tav>
                                      </p:tavLst>
                                    </p:anim>
                                    <p:anim calcmode="lin" valueType="num">
                                      <p:cBhvr additive="base">
                                        <p:cTn id="40" dur="500" fill="hold"/>
                                        <p:tgtEl>
                                          <p:spTgt spid="23715"/>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3" fill="hold" grpId="0" nodeType="clickEffect">
                                  <p:stCondLst>
                                    <p:cond delay="0"/>
                                  </p:stCondLst>
                                  <p:childTnLst>
                                    <p:set>
                                      <p:cBhvr>
                                        <p:cTn id="44" dur="1" fill="hold">
                                          <p:stCondLst>
                                            <p:cond delay="0"/>
                                          </p:stCondLst>
                                        </p:cTn>
                                        <p:tgtEl>
                                          <p:spTgt spid="23716"/>
                                        </p:tgtEl>
                                        <p:attrNameLst>
                                          <p:attrName>style.visibility</p:attrName>
                                        </p:attrNameLst>
                                      </p:cBhvr>
                                      <p:to>
                                        <p:strVal val="visible"/>
                                      </p:to>
                                    </p:set>
                                    <p:anim calcmode="lin" valueType="num">
                                      <p:cBhvr additive="base">
                                        <p:cTn id="45" dur="500" fill="hold"/>
                                        <p:tgtEl>
                                          <p:spTgt spid="23716"/>
                                        </p:tgtEl>
                                        <p:attrNameLst>
                                          <p:attrName>ppt_x</p:attrName>
                                        </p:attrNameLst>
                                      </p:cBhvr>
                                      <p:tavLst>
                                        <p:tav tm="0">
                                          <p:val>
                                            <p:strVal val="1+#ppt_w/2"/>
                                          </p:val>
                                        </p:tav>
                                        <p:tav tm="100000">
                                          <p:val>
                                            <p:strVal val="#ppt_x"/>
                                          </p:val>
                                        </p:tav>
                                      </p:tavLst>
                                    </p:anim>
                                    <p:anim calcmode="lin" valueType="num">
                                      <p:cBhvr additive="base">
                                        <p:cTn id="46" dur="500" fill="hold"/>
                                        <p:tgtEl>
                                          <p:spTgt spid="23716"/>
                                        </p:tgtEl>
                                        <p:attrNameLst>
                                          <p:attrName>ppt_y</p:attrName>
                                        </p:attrNameLst>
                                      </p:cBhvr>
                                      <p:tavLst>
                                        <p:tav tm="0">
                                          <p:val>
                                            <p:strVal val="0-#ppt_h/2"/>
                                          </p:val>
                                        </p:tav>
                                        <p:tav tm="100000">
                                          <p:val>
                                            <p:strVal val="#ppt_y"/>
                                          </p:val>
                                        </p:tav>
                                      </p:tavLst>
                                    </p:anim>
                                  </p:childTnLst>
                                </p:cTn>
                              </p:par>
                            </p:childTnLst>
                          </p:cTn>
                        </p:par>
                        <p:par>
                          <p:cTn id="47" fill="hold" nodeType="afterGroup">
                            <p:stCondLst>
                              <p:cond delay="500"/>
                            </p:stCondLst>
                            <p:childTnLst>
                              <p:par>
                                <p:cTn id="48" presetID="15" presetClass="entr" presetSubtype="0" fill="hold" grpId="0" nodeType="afterEffect">
                                  <p:stCondLst>
                                    <p:cond delay="0"/>
                                  </p:stCondLst>
                                  <p:childTnLst>
                                    <p:set>
                                      <p:cBhvr>
                                        <p:cTn id="49" dur="1" fill="hold">
                                          <p:stCondLst>
                                            <p:cond delay="0"/>
                                          </p:stCondLst>
                                        </p:cTn>
                                        <p:tgtEl>
                                          <p:spTgt spid="23659"/>
                                        </p:tgtEl>
                                        <p:attrNameLst>
                                          <p:attrName>style.visibility</p:attrName>
                                        </p:attrNameLst>
                                      </p:cBhvr>
                                      <p:to>
                                        <p:strVal val="visible"/>
                                      </p:to>
                                    </p:set>
                                    <p:anim calcmode="lin" valueType="num">
                                      <p:cBhvr>
                                        <p:cTn id="50" dur="1000" fill="hold"/>
                                        <p:tgtEl>
                                          <p:spTgt spid="23659"/>
                                        </p:tgtEl>
                                        <p:attrNameLst>
                                          <p:attrName>ppt_w</p:attrName>
                                        </p:attrNameLst>
                                      </p:cBhvr>
                                      <p:tavLst>
                                        <p:tav tm="0">
                                          <p:val>
                                            <p:fltVal val="0"/>
                                          </p:val>
                                        </p:tav>
                                        <p:tav tm="100000">
                                          <p:val>
                                            <p:strVal val="#ppt_w"/>
                                          </p:val>
                                        </p:tav>
                                      </p:tavLst>
                                    </p:anim>
                                    <p:anim calcmode="lin" valueType="num">
                                      <p:cBhvr>
                                        <p:cTn id="51" dur="1000" fill="hold"/>
                                        <p:tgtEl>
                                          <p:spTgt spid="23659"/>
                                        </p:tgtEl>
                                        <p:attrNameLst>
                                          <p:attrName>ppt_h</p:attrName>
                                        </p:attrNameLst>
                                      </p:cBhvr>
                                      <p:tavLst>
                                        <p:tav tm="0">
                                          <p:val>
                                            <p:fltVal val="0"/>
                                          </p:val>
                                        </p:tav>
                                        <p:tav tm="100000">
                                          <p:val>
                                            <p:strVal val="#ppt_h"/>
                                          </p:val>
                                        </p:tav>
                                      </p:tavLst>
                                    </p:anim>
                                    <p:anim calcmode="lin" valueType="num">
                                      <p:cBhvr>
                                        <p:cTn id="52" dur="1000" fill="hold"/>
                                        <p:tgtEl>
                                          <p:spTgt spid="23659"/>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236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23717"/>
                                        </p:tgtEl>
                                        <p:attrNameLst>
                                          <p:attrName>style.visibility</p:attrName>
                                        </p:attrNameLst>
                                      </p:cBhvr>
                                      <p:to>
                                        <p:strVal val="visible"/>
                                      </p:to>
                                    </p:set>
                                    <p:anim calcmode="lin" valueType="num">
                                      <p:cBhvr additive="base">
                                        <p:cTn id="58" dur="500" fill="hold"/>
                                        <p:tgtEl>
                                          <p:spTgt spid="23717"/>
                                        </p:tgtEl>
                                        <p:attrNameLst>
                                          <p:attrName>ppt_x</p:attrName>
                                        </p:attrNameLst>
                                      </p:cBhvr>
                                      <p:tavLst>
                                        <p:tav tm="0">
                                          <p:val>
                                            <p:strVal val="1+#ppt_w/2"/>
                                          </p:val>
                                        </p:tav>
                                        <p:tav tm="100000">
                                          <p:val>
                                            <p:strVal val="#ppt_x"/>
                                          </p:val>
                                        </p:tav>
                                      </p:tavLst>
                                    </p:anim>
                                    <p:anim calcmode="lin" valueType="num">
                                      <p:cBhvr additive="base">
                                        <p:cTn id="59" dur="500" fill="hold"/>
                                        <p:tgtEl>
                                          <p:spTgt spid="23717"/>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3" fill="hold" grpId="0" nodeType="clickEffect">
                                  <p:stCondLst>
                                    <p:cond delay="0"/>
                                  </p:stCondLst>
                                  <p:childTnLst>
                                    <p:set>
                                      <p:cBhvr>
                                        <p:cTn id="63" dur="1" fill="hold">
                                          <p:stCondLst>
                                            <p:cond delay="0"/>
                                          </p:stCondLst>
                                        </p:cTn>
                                        <p:tgtEl>
                                          <p:spTgt spid="23718"/>
                                        </p:tgtEl>
                                        <p:attrNameLst>
                                          <p:attrName>style.visibility</p:attrName>
                                        </p:attrNameLst>
                                      </p:cBhvr>
                                      <p:to>
                                        <p:strVal val="visible"/>
                                      </p:to>
                                    </p:set>
                                    <p:anim calcmode="lin" valueType="num">
                                      <p:cBhvr additive="base">
                                        <p:cTn id="64" dur="500" fill="hold"/>
                                        <p:tgtEl>
                                          <p:spTgt spid="23718"/>
                                        </p:tgtEl>
                                        <p:attrNameLst>
                                          <p:attrName>ppt_x</p:attrName>
                                        </p:attrNameLst>
                                      </p:cBhvr>
                                      <p:tavLst>
                                        <p:tav tm="0">
                                          <p:val>
                                            <p:strVal val="1+#ppt_w/2"/>
                                          </p:val>
                                        </p:tav>
                                        <p:tav tm="100000">
                                          <p:val>
                                            <p:strVal val="#ppt_x"/>
                                          </p:val>
                                        </p:tav>
                                      </p:tavLst>
                                    </p:anim>
                                    <p:anim calcmode="lin" valueType="num">
                                      <p:cBhvr additive="base">
                                        <p:cTn id="65" dur="500" fill="hold"/>
                                        <p:tgtEl>
                                          <p:spTgt spid="23718"/>
                                        </p:tgtEl>
                                        <p:attrNameLst>
                                          <p:attrName>ppt_y</p:attrName>
                                        </p:attrNameLst>
                                      </p:cBhvr>
                                      <p:tavLst>
                                        <p:tav tm="0">
                                          <p:val>
                                            <p:strVal val="0-#ppt_h/2"/>
                                          </p:val>
                                        </p:tav>
                                        <p:tav tm="100000">
                                          <p:val>
                                            <p:strVal val="#ppt_y"/>
                                          </p:val>
                                        </p:tav>
                                      </p:tavLst>
                                    </p:anim>
                                  </p:childTnLst>
                                </p:cTn>
                              </p:par>
                            </p:childTnLst>
                          </p:cTn>
                        </p:par>
                        <p:par>
                          <p:cTn id="66" fill="hold" nodeType="afterGroup">
                            <p:stCondLst>
                              <p:cond delay="500"/>
                            </p:stCondLst>
                            <p:childTnLst>
                              <p:par>
                                <p:cTn id="67" presetID="15" presetClass="entr" presetSubtype="0" fill="hold" grpId="0" nodeType="afterEffect">
                                  <p:stCondLst>
                                    <p:cond delay="0"/>
                                  </p:stCondLst>
                                  <p:childTnLst>
                                    <p:set>
                                      <p:cBhvr>
                                        <p:cTn id="68" dur="1" fill="hold">
                                          <p:stCondLst>
                                            <p:cond delay="0"/>
                                          </p:stCondLst>
                                        </p:cTn>
                                        <p:tgtEl>
                                          <p:spTgt spid="23720"/>
                                        </p:tgtEl>
                                        <p:attrNameLst>
                                          <p:attrName>style.visibility</p:attrName>
                                        </p:attrNameLst>
                                      </p:cBhvr>
                                      <p:to>
                                        <p:strVal val="visible"/>
                                      </p:to>
                                    </p:set>
                                    <p:anim calcmode="lin" valueType="num">
                                      <p:cBhvr>
                                        <p:cTn id="69" dur="1000" fill="hold"/>
                                        <p:tgtEl>
                                          <p:spTgt spid="23720"/>
                                        </p:tgtEl>
                                        <p:attrNameLst>
                                          <p:attrName>ppt_w</p:attrName>
                                        </p:attrNameLst>
                                      </p:cBhvr>
                                      <p:tavLst>
                                        <p:tav tm="0">
                                          <p:val>
                                            <p:fltVal val="0"/>
                                          </p:val>
                                        </p:tav>
                                        <p:tav tm="100000">
                                          <p:val>
                                            <p:strVal val="#ppt_w"/>
                                          </p:val>
                                        </p:tav>
                                      </p:tavLst>
                                    </p:anim>
                                    <p:anim calcmode="lin" valueType="num">
                                      <p:cBhvr>
                                        <p:cTn id="70" dur="1000" fill="hold"/>
                                        <p:tgtEl>
                                          <p:spTgt spid="23720"/>
                                        </p:tgtEl>
                                        <p:attrNameLst>
                                          <p:attrName>ppt_h</p:attrName>
                                        </p:attrNameLst>
                                      </p:cBhvr>
                                      <p:tavLst>
                                        <p:tav tm="0">
                                          <p:val>
                                            <p:fltVal val="0"/>
                                          </p:val>
                                        </p:tav>
                                        <p:tav tm="100000">
                                          <p:val>
                                            <p:strVal val="#ppt_h"/>
                                          </p:val>
                                        </p:tav>
                                      </p:tavLst>
                                    </p:anim>
                                    <p:anim calcmode="lin" valueType="num">
                                      <p:cBhvr>
                                        <p:cTn id="71" dur="1000" fill="hold"/>
                                        <p:tgtEl>
                                          <p:spTgt spid="23720"/>
                                        </p:tgtEl>
                                        <p:attrNameLst>
                                          <p:attrName>ppt_x</p:attrName>
                                        </p:attrNameLst>
                                      </p:cBhvr>
                                      <p:tavLst>
                                        <p:tav tm="0" fmla="#ppt_x+(cos(-2*pi*(1-$))*-#ppt_x-sin(-2*pi*(1-$))*(1-#ppt_y))*(1-$)">
                                          <p:val>
                                            <p:fltVal val="0"/>
                                          </p:val>
                                        </p:tav>
                                        <p:tav tm="100000">
                                          <p:val>
                                            <p:fltVal val="1"/>
                                          </p:val>
                                        </p:tav>
                                      </p:tavLst>
                                    </p:anim>
                                    <p:anim calcmode="lin" valueType="num">
                                      <p:cBhvr>
                                        <p:cTn id="72" dur="1000" fill="hold"/>
                                        <p:tgtEl>
                                          <p:spTgt spid="237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23719"/>
                                        </p:tgtEl>
                                        <p:attrNameLst>
                                          <p:attrName>style.visibility</p:attrName>
                                        </p:attrNameLst>
                                      </p:cBhvr>
                                      <p:to>
                                        <p:strVal val="visible"/>
                                      </p:to>
                                    </p:set>
                                    <p:anim calcmode="lin" valueType="num">
                                      <p:cBhvr additive="base">
                                        <p:cTn id="77" dur="500" fill="hold"/>
                                        <p:tgtEl>
                                          <p:spTgt spid="23719"/>
                                        </p:tgtEl>
                                        <p:attrNameLst>
                                          <p:attrName>ppt_x</p:attrName>
                                        </p:attrNameLst>
                                      </p:cBhvr>
                                      <p:tavLst>
                                        <p:tav tm="0">
                                          <p:val>
                                            <p:strVal val="1+#ppt_w/2"/>
                                          </p:val>
                                        </p:tav>
                                        <p:tav tm="100000">
                                          <p:val>
                                            <p:strVal val="#ppt_x"/>
                                          </p:val>
                                        </p:tav>
                                      </p:tavLst>
                                    </p:anim>
                                    <p:anim calcmode="lin" valueType="num">
                                      <p:cBhvr additive="base">
                                        <p:cTn id="78" dur="500" fill="hold"/>
                                        <p:tgtEl>
                                          <p:spTgt spid="23719"/>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3" fill="hold" grpId="0" nodeType="clickEffect">
                                  <p:stCondLst>
                                    <p:cond delay="0"/>
                                  </p:stCondLst>
                                  <p:childTnLst>
                                    <p:set>
                                      <p:cBhvr>
                                        <p:cTn id="82" dur="1" fill="hold">
                                          <p:stCondLst>
                                            <p:cond delay="0"/>
                                          </p:stCondLst>
                                        </p:cTn>
                                        <p:tgtEl>
                                          <p:spTgt spid="23721"/>
                                        </p:tgtEl>
                                        <p:attrNameLst>
                                          <p:attrName>style.visibility</p:attrName>
                                        </p:attrNameLst>
                                      </p:cBhvr>
                                      <p:to>
                                        <p:strVal val="visible"/>
                                      </p:to>
                                    </p:set>
                                    <p:anim calcmode="lin" valueType="num">
                                      <p:cBhvr additive="base">
                                        <p:cTn id="83" dur="500" fill="hold"/>
                                        <p:tgtEl>
                                          <p:spTgt spid="23721"/>
                                        </p:tgtEl>
                                        <p:attrNameLst>
                                          <p:attrName>ppt_x</p:attrName>
                                        </p:attrNameLst>
                                      </p:cBhvr>
                                      <p:tavLst>
                                        <p:tav tm="0">
                                          <p:val>
                                            <p:strVal val="1+#ppt_w/2"/>
                                          </p:val>
                                        </p:tav>
                                        <p:tav tm="100000">
                                          <p:val>
                                            <p:strVal val="#ppt_x"/>
                                          </p:val>
                                        </p:tav>
                                      </p:tavLst>
                                    </p:anim>
                                    <p:anim calcmode="lin" valueType="num">
                                      <p:cBhvr additive="base">
                                        <p:cTn id="84" dur="500" fill="hold"/>
                                        <p:tgtEl>
                                          <p:spTgt spid="23721"/>
                                        </p:tgtEl>
                                        <p:attrNameLst>
                                          <p:attrName>ppt_y</p:attrName>
                                        </p:attrNameLst>
                                      </p:cBhvr>
                                      <p:tavLst>
                                        <p:tav tm="0">
                                          <p:val>
                                            <p:strVal val="0-#ppt_h/2"/>
                                          </p:val>
                                        </p:tav>
                                        <p:tav tm="100000">
                                          <p:val>
                                            <p:strVal val="#ppt_y"/>
                                          </p:val>
                                        </p:tav>
                                      </p:tavLst>
                                    </p:anim>
                                  </p:childTnLst>
                                </p:cTn>
                              </p:par>
                            </p:childTnLst>
                          </p:cTn>
                        </p:par>
                        <p:par>
                          <p:cTn id="85" fill="hold" nodeType="afterGroup">
                            <p:stCondLst>
                              <p:cond delay="500"/>
                            </p:stCondLst>
                            <p:childTnLst>
                              <p:par>
                                <p:cTn id="86" presetID="15" presetClass="entr" presetSubtype="0" fill="hold" grpId="0" nodeType="afterEffect">
                                  <p:stCondLst>
                                    <p:cond delay="0"/>
                                  </p:stCondLst>
                                  <p:childTnLst>
                                    <p:set>
                                      <p:cBhvr>
                                        <p:cTn id="87" dur="1" fill="hold">
                                          <p:stCondLst>
                                            <p:cond delay="0"/>
                                          </p:stCondLst>
                                        </p:cTn>
                                        <p:tgtEl>
                                          <p:spTgt spid="23723"/>
                                        </p:tgtEl>
                                        <p:attrNameLst>
                                          <p:attrName>style.visibility</p:attrName>
                                        </p:attrNameLst>
                                      </p:cBhvr>
                                      <p:to>
                                        <p:strVal val="visible"/>
                                      </p:to>
                                    </p:set>
                                    <p:anim calcmode="lin" valueType="num">
                                      <p:cBhvr>
                                        <p:cTn id="88" dur="1000" fill="hold"/>
                                        <p:tgtEl>
                                          <p:spTgt spid="23723"/>
                                        </p:tgtEl>
                                        <p:attrNameLst>
                                          <p:attrName>ppt_w</p:attrName>
                                        </p:attrNameLst>
                                      </p:cBhvr>
                                      <p:tavLst>
                                        <p:tav tm="0">
                                          <p:val>
                                            <p:fltVal val="0"/>
                                          </p:val>
                                        </p:tav>
                                        <p:tav tm="100000">
                                          <p:val>
                                            <p:strVal val="#ppt_w"/>
                                          </p:val>
                                        </p:tav>
                                      </p:tavLst>
                                    </p:anim>
                                    <p:anim calcmode="lin" valueType="num">
                                      <p:cBhvr>
                                        <p:cTn id="89" dur="1000" fill="hold"/>
                                        <p:tgtEl>
                                          <p:spTgt spid="23723"/>
                                        </p:tgtEl>
                                        <p:attrNameLst>
                                          <p:attrName>ppt_h</p:attrName>
                                        </p:attrNameLst>
                                      </p:cBhvr>
                                      <p:tavLst>
                                        <p:tav tm="0">
                                          <p:val>
                                            <p:fltVal val="0"/>
                                          </p:val>
                                        </p:tav>
                                        <p:tav tm="100000">
                                          <p:val>
                                            <p:strVal val="#ppt_h"/>
                                          </p:val>
                                        </p:tav>
                                      </p:tavLst>
                                    </p:anim>
                                    <p:anim calcmode="lin" valueType="num">
                                      <p:cBhvr>
                                        <p:cTn id="90" dur="1000" fill="hold"/>
                                        <p:tgtEl>
                                          <p:spTgt spid="23723"/>
                                        </p:tgtEl>
                                        <p:attrNameLst>
                                          <p:attrName>ppt_x</p:attrName>
                                        </p:attrNameLst>
                                      </p:cBhvr>
                                      <p:tavLst>
                                        <p:tav tm="0" fmla="#ppt_x+(cos(-2*pi*(1-$))*-#ppt_x-sin(-2*pi*(1-$))*(1-#ppt_y))*(1-$)">
                                          <p:val>
                                            <p:fltVal val="0"/>
                                          </p:val>
                                        </p:tav>
                                        <p:tav tm="100000">
                                          <p:val>
                                            <p:fltVal val="1"/>
                                          </p:val>
                                        </p:tav>
                                      </p:tavLst>
                                    </p:anim>
                                    <p:anim calcmode="lin" valueType="num">
                                      <p:cBhvr>
                                        <p:cTn id="91" dur="1000" fill="hold"/>
                                        <p:tgtEl>
                                          <p:spTgt spid="237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2" fill="hold" nodeType="clickPar">
                      <p:stCondLst>
                        <p:cond delay="indefinite"/>
                      </p:stCondLst>
                      <p:childTnLst>
                        <p:par>
                          <p:cTn id="93" fill="hold" nodeType="withGroup">
                            <p:stCondLst>
                              <p:cond delay="0"/>
                            </p:stCondLst>
                            <p:childTnLst>
                              <p:par>
                                <p:cTn id="94" presetID="2" presetClass="entr" presetSubtype="2" fill="hold" grpId="0" nodeType="clickEffect">
                                  <p:stCondLst>
                                    <p:cond delay="0"/>
                                  </p:stCondLst>
                                  <p:childTnLst>
                                    <p:set>
                                      <p:cBhvr>
                                        <p:cTn id="95" dur="1" fill="hold">
                                          <p:stCondLst>
                                            <p:cond delay="0"/>
                                          </p:stCondLst>
                                        </p:cTn>
                                        <p:tgtEl>
                                          <p:spTgt spid="23722"/>
                                        </p:tgtEl>
                                        <p:attrNameLst>
                                          <p:attrName>style.visibility</p:attrName>
                                        </p:attrNameLst>
                                      </p:cBhvr>
                                      <p:to>
                                        <p:strVal val="visible"/>
                                      </p:to>
                                    </p:set>
                                    <p:anim calcmode="lin" valueType="num">
                                      <p:cBhvr additive="base">
                                        <p:cTn id="96" dur="500" fill="hold"/>
                                        <p:tgtEl>
                                          <p:spTgt spid="23722"/>
                                        </p:tgtEl>
                                        <p:attrNameLst>
                                          <p:attrName>ppt_x</p:attrName>
                                        </p:attrNameLst>
                                      </p:cBhvr>
                                      <p:tavLst>
                                        <p:tav tm="0">
                                          <p:val>
                                            <p:strVal val="1+#ppt_w/2"/>
                                          </p:val>
                                        </p:tav>
                                        <p:tav tm="100000">
                                          <p:val>
                                            <p:strVal val="#ppt_x"/>
                                          </p:val>
                                        </p:tav>
                                      </p:tavLst>
                                    </p:anim>
                                    <p:anim calcmode="lin" valueType="num">
                                      <p:cBhvr additive="base">
                                        <p:cTn id="97" dur="500" fill="hold"/>
                                        <p:tgtEl>
                                          <p:spTgt spid="237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60" grpId="0" animBg="1" autoUpdateAnimBg="0"/>
      <p:bldP spid="23711" grpId="0" animBg="1" autoUpdateAnimBg="0"/>
      <p:bldP spid="23712" grpId="0" animBg="1" autoUpdateAnimBg="0"/>
      <p:bldP spid="23714" grpId="0" animBg="1" autoUpdateAnimBg="0"/>
      <p:bldP spid="23656" grpId="0" animBg="1" autoUpdateAnimBg="0"/>
      <p:bldP spid="23715" grpId="0" animBg="1" autoUpdateAnimBg="0"/>
      <p:bldP spid="23716" grpId="0" animBg="1" autoUpdateAnimBg="0"/>
      <p:bldP spid="23659" grpId="0" animBg="1" autoUpdateAnimBg="0"/>
      <p:bldP spid="23717" grpId="0" animBg="1" autoUpdateAnimBg="0"/>
      <p:bldP spid="23718" grpId="0" animBg="1" autoUpdateAnimBg="0"/>
      <p:bldP spid="23719" grpId="0" animBg="1" autoUpdateAnimBg="0"/>
      <p:bldP spid="23720" grpId="0" animBg="1" autoUpdateAnimBg="0"/>
      <p:bldP spid="23721" grpId="0" animBg="1" autoUpdateAnimBg="0"/>
      <p:bldP spid="23722" grpId="0" animBg="1" autoUpdateAnimBg="0"/>
      <p:bldP spid="23723"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a:extLst>
              <a:ext uri="{FF2B5EF4-FFF2-40B4-BE49-F238E27FC236}">
                <a16:creationId xmlns:a16="http://schemas.microsoft.com/office/drawing/2014/main" id="{FA653D0E-5D33-AC51-FFE0-8242DDD68C44}"/>
              </a:ext>
            </a:extLst>
          </p:cNvPr>
          <p:cNvSpPr txBox="1">
            <a:spLocks noChangeArrowheads="1"/>
          </p:cNvSpPr>
          <p:nvPr/>
        </p:nvSpPr>
        <p:spPr bwMode="auto">
          <a:xfrm>
            <a:off x="5334000" y="441325"/>
            <a:ext cx="1600200" cy="711200"/>
          </a:xfrm>
          <a:prstGeom prst="rect">
            <a:avLst/>
          </a:prstGeom>
          <a:solidFill>
            <a:srgbClr val="CC0000"/>
          </a:solidFill>
          <a:ln w="9525">
            <a:solidFill>
              <a:srgbClr val="0000CC"/>
            </a:solidFill>
            <a:miter lim="800000"/>
            <a:headEnd/>
            <a:tailEnd/>
          </a:ln>
        </p:spPr>
        <p:txBody>
          <a:bodyPr>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50000"/>
              </a:spcBef>
              <a:buClr>
                <a:schemeClr val="folHlink"/>
              </a:buClr>
              <a:buSzPct val="75000"/>
              <a:buFont typeface="Monotype Sorts" pitchFamily="2" charset="2"/>
              <a:buNone/>
            </a:pPr>
            <a:r>
              <a:rPr kumimoji="1" lang="en-US" altLang="en-US" sz="4000" b="1">
                <a:solidFill>
                  <a:srgbClr val="FFFFFF"/>
                </a:solidFill>
              </a:rPr>
              <a:t>TEST</a:t>
            </a:r>
            <a:endParaRPr kumimoji="1" lang="en-US" altLang="en-US" sz="4000" b="1"/>
          </a:p>
        </p:txBody>
      </p:sp>
      <p:graphicFrame>
        <p:nvGraphicFramePr>
          <p:cNvPr id="56320" name="Object 0">
            <a:extLst>
              <a:ext uri="{FF2B5EF4-FFF2-40B4-BE49-F238E27FC236}">
                <a16:creationId xmlns:a16="http://schemas.microsoft.com/office/drawing/2014/main" id="{A499C35C-90FC-C91D-376E-AE36D0CA5648}"/>
              </a:ext>
            </a:extLst>
          </p:cNvPr>
          <p:cNvGraphicFramePr>
            <a:graphicFrameLocks noChangeAspect="1"/>
          </p:cNvGraphicFramePr>
          <p:nvPr/>
        </p:nvGraphicFramePr>
        <p:xfrm>
          <a:off x="1752601" y="381000"/>
          <a:ext cx="550863" cy="990600"/>
        </p:xfrm>
        <a:graphic>
          <a:graphicData uri="http://schemas.openxmlformats.org/presentationml/2006/ole">
            <mc:AlternateContent xmlns:mc="http://schemas.openxmlformats.org/markup-compatibility/2006">
              <mc:Choice xmlns:v="urn:schemas-microsoft-com:vml" Requires="v">
                <p:oleObj name="Clip" r:id="rId2" imgW="2033280" imgH="3390840" progId="MS_ClipArt_Gallery.2">
                  <p:embed/>
                </p:oleObj>
              </mc:Choice>
              <mc:Fallback>
                <p:oleObj name="Clip" r:id="rId2" imgW="2033280" imgH="3390840" progId="MS_ClipArt_Gallery.2">
                  <p:embed/>
                  <p:pic>
                    <p:nvPicPr>
                      <p:cNvPr id="56320" name="Object 0">
                        <a:extLst>
                          <a:ext uri="{FF2B5EF4-FFF2-40B4-BE49-F238E27FC236}">
                            <a16:creationId xmlns:a16="http://schemas.microsoft.com/office/drawing/2014/main" id="{A499C35C-90FC-C91D-376E-AE36D0CA5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381000"/>
                        <a:ext cx="55086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1">
            <a:extLst>
              <a:ext uri="{FF2B5EF4-FFF2-40B4-BE49-F238E27FC236}">
                <a16:creationId xmlns:a16="http://schemas.microsoft.com/office/drawing/2014/main" id="{D93A83AC-63DC-4F5F-7FD5-E78A732B52EC}"/>
              </a:ext>
            </a:extLst>
          </p:cNvPr>
          <p:cNvGraphicFramePr>
            <a:graphicFrameLocks noChangeAspect="1"/>
          </p:cNvGraphicFramePr>
          <p:nvPr/>
        </p:nvGraphicFramePr>
        <p:xfrm>
          <a:off x="2444750" y="1752600"/>
          <a:ext cx="3270250" cy="3340100"/>
        </p:xfrm>
        <a:graphic>
          <a:graphicData uri="http://schemas.openxmlformats.org/presentationml/2006/ole">
            <mc:AlternateContent xmlns:mc="http://schemas.openxmlformats.org/markup-compatibility/2006">
              <mc:Choice xmlns:v="urn:schemas-microsoft-com:vml" Requires="v">
                <p:oleObj name="VISIO" r:id="rId4" imgW="2522520" imgH="2579760" progId="Visio.Drawing.4">
                  <p:embed/>
                </p:oleObj>
              </mc:Choice>
              <mc:Fallback>
                <p:oleObj name="VISIO" r:id="rId4" imgW="2522520" imgH="2579760" progId="Visio.Drawing.4">
                  <p:embed/>
                  <p:pic>
                    <p:nvPicPr>
                      <p:cNvPr id="3075" name="Object 1">
                        <a:extLst>
                          <a:ext uri="{FF2B5EF4-FFF2-40B4-BE49-F238E27FC236}">
                            <a16:creationId xmlns:a16="http://schemas.microsoft.com/office/drawing/2014/main" id="{D93A83AC-63DC-4F5F-7FD5-E78A732B52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4750" y="1752600"/>
                        <a:ext cx="3270250" cy="334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2">
            <a:extLst>
              <a:ext uri="{FF2B5EF4-FFF2-40B4-BE49-F238E27FC236}">
                <a16:creationId xmlns:a16="http://schemas.microsoft.com/office/drawing/2014/main" id="{267DB703-D335-AA65-3EDF-8DDF40CDDBB4}"/>
              </a:ext>
            </a:extLst>
          </p:cNvPr>
          <p:cNvGraphicFramePr>
            <a:graphicFrameLocks noChangeAspect="1"/>
          </p:cNvGraphicFramePr>
          <p:nvPr/>
        </p:nvGraphicFramePr>
        <p:xfrm>
          <a:off x="6096000" y="2667001"/>
          <a:ext cx="3225800" cy="1425575"/>
        </p:xfrm>
        <a:graphic>
          <a:graphicData uri="http://schemas.openxmlformats.org/presentationml/2006/ole">
            <mc:AlternateContent xmlns:mc="http://schemas.openxmlformats.org/markup-compatibility/2006">
              <mc:Choice xmlns:v="urn:schemas-microsoft-com:vml" Requires="v">
                <p:oleObj name="Document" r:id="rId6" imgW="5632920" imgH="933480" progId="Word.Document.8">
                  <p:embed/>
                </p:oleObj>
              </mc:Choice>
              <mc:Fallback>
                <p:oleObj name="Document" r:id="rId6" imgW="5632920" imgH="933480" progId="Word.Document.8">
                  <p:embed/>
                  <p:pic>
                    <p:nvPicPr>
                      <p:cNvPr id="3076" name="Object 2">
                        <a:extLst>
                          <a:ext uri="{FF2B5EF4-FFF2-40B4-BE49-F238E27FC236}">
                            <a16:creationId xmlns:a16="http://schemas.microsoft.com/office/drawing/2014/main" id="{267DB703-D335-AA65-3EDF-8DDF40CDDB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r="62553"/>
                      <a:stretch>
                        <a:fillRect/>
                      </a:stretch>
                    </p:blipFill>
                    <p:spPr bwMode="auto">
                      <a:xfrm>
                        <a:off x="6096000" y="2667001"/>
                        <a:ext cx="3225800" cy="142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871244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56320"/>
                                        </p:tgtEl>
                                        <p:attrNameLst>
                                          <p:attrName>style.visibility</p:attrName>
                                        </p:attrNameLst>
                                      </p:cBhvr>
                                      <p:to>
                                        <p:strVal val="visible"/>
                                      </p:to>
                                    </p:set>
                                    <p:anim calcmode="lin" valueType="num">
                                      <p:cBhvr>
                                        <p:cTn id="7" dur="500" fill="hold"/>
                                        <p:tgtEl>
                                          <p:spTgt spid="56320"/>
                                        </p:tgtEl>
                                        <p:attrNameLst>
                                          <p:attrName>ppt_w</p:attrName>
                                        </p:attrNameLst>
                                      </p:cBhvr>
                                      <p:tavLst>
                                        <p:tav tm="0">
                                          <p:val>
                                            <p:strVal val="4*#ppt_w"/>
                                          </p:val>
                                        </p:tav>
                                        <p:tav tm="100000">
                                          <p:val>
                                            <p:strVal val="#ppt_w"/>
                                          </p:val>
                                        </p:tav>
                                      </p:tavLst>
                                    </p:anim>
                                    <p:anim calcmode="lin" valueType="num">
                                      <p:cBhvr>
                                        <p:cTn id="8" dur="500" fill="hold"/>
                                        <p:tgtEl>
                                          <p:spTgt spid="56320"/>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52226"/>
                                        </p:tgtEl>
                                        <p:attrNameLst>
                                          <p:attrName>style.visibility</p:attrName>
                                        </p:attrNameLst>
                                      </p:cBhvr>
                                      <p:to>
                                        <p:strVal val="visible"/>
                                      </p:to>
                                    </p:set>
                                    <p:anim calcmode="lin" valueType="num">
                                      <p:cBhvr additive="base">
                                        <p:cTn id="12" dur="500" fill="hold"/>
                                        <p:tgtEl>
                                          <p:spTgt spid="52226"/>
                                        </p:tgtEl>
                                        <p:attrNameLst>
                                          <p:attrName>ppt_x</p:attrName>
                                        </p:attrNameLst>
                                      </p:cBhvr>
                                      <p:tavLst>
                                        <p:tav tm="0">
                                          <p:val>
                                            <p:strVal val="0-#ppt_w/2"/>
                                          </p:val>
                                        </p:tav>
                                        <p:tav tm="100000">
                                          <p:val>
                                            <p:strVal val="#ppt_x"/>
                                          </p:val>
                                        </p:tav>
                                      </p:tavLst>
                                    </p:anim>
                                    <p:anim calcmode="lin" valueType="num">
                                      <p:cBhvr additive="base">
                                        <p:cTn id="13" dur="500" fill="hold"/>
                                        <p:tgtEl>
                                          <p:spTgt spid="5222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id="{B10C98FA-EF95-C02A-1A0C-4237CE2F2B4C}"/>
              </a:ext>
            </a:extLst>
          </p:cNvPr>
          <p:cNvSpPr txBox="1">
            <a:spLocks noChangeArrowheads="1"/>
          </p:cNvSpPr>
          <p:nvPr/>
        </p:nvSpPr>
        <p:spPr bwMode="auto">
          <a:xfrm>
            <a:off x="5334000" y="441325"/>
            <a:ext cx="1600200" cy="711200"/>
          </a:xfrm>
          <a:prstGeom prst="rect">
            <a:avLst/>
          </a:prstGeom>
          <a:solidFill>
            <a:srgbClr val="CC0000"/>
          </a:solidFill>
          <a:ln w="9525">
            <a:solidFill>
              <a:srgbClr val="0000CC"/>
            </a:solidFill>
            <a:miter lim="800000"/>
            <a:headEnd/>
            <a:tailEnd/>
          </a:ln>
        </p:spPr>
        <p:txBody>
          <a:bodyPr>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50000"/>
              </a:spcBef>
              <a:buClr>
                <a:schemeClr val="folHlink"/>
              </a:buClr>
              <a:buSzPct val="75000"/>
              <a:buFont typeface="Monotype Sorts" pitchFamily="2" charset="2"/>
              <a:buNone/>
            </a:pPr>
            <a:r>
              <a:rPr kumimoji="1" lang="en-US" altLang="en-US" sz="4000" b="1">
                <a:solidFill>
                  <a:srgbClr val="FFFFFF"/>
                </a:solidFill>
              </a:rPr>
              <a:t>TEST</a:t>
            </a:r>
            <a:endParaRPr kumimoji="1" lang="en-US" altLang="en-US" sz="4000" b="1"/>
          </a:p>
        </p:txBody>
      </p:sp>
      <p:graphicFrame>
        <p:nvGraphicFramePr>
          <p:cNvPr id="57344" name="Object 0">
            <a:extLst>
              <a:ext uri="{FF2B5EF4-FFF2-40B4-BE49-F238E27FC236}">
                <a16:creationId xmlns:a16="http://schemas.microsoft.com/office/drawing/2014/main" id="{11777B8C-8751-7BE3-318C-F28C80190FB6}"/>
              </a:ext>
            </a:extLst>
          </p:cNvPr>
          <p:cNvGraphicFramePr>
            <a:graphicFrameLocks noChangeAspect="1"/>
          </p:cNvGraphicFramePr>
          <p:nvPr/>
        </p:nvGraphicFramePr>
        <p:xfrm>
          <a:off x="1752601" y="381000"/>
          <a:ext cx="550863" cy="990600"/>
        </p:xfrm>
        <a:graphic>
          <a:graphicData uri="http://schemas.openxmlformats.org/presentationml/2006/ole">
            <mc:AlternateContent xmlns:mc="http://schemas.openxmlformats.org/markup-compatibility/2006">
              <mc:Choice xmlns:v="urn:schemas-microsoft-com:vml" Requires="v">
                <p:oleObj name="Clip" r:id="rId2" imgW="2033280" imgH="3390840" progId="MS_ClipArt_Gallery.2">
                  <p:embed/>
                </p:oleObj>
              </mc:Choice>
              <mc:Fallback>
                <p:oleObj name="Clip" r:id="rId2" imgW="2033280" imgH="3390840" progId="MS_ClipArt_Gallery.2">
                  <p:embed/>
                  <p:pic>
                    <p:nvPicPr>
                      <p:cNvPr id="57344" name="Object 0">
                        <a:extLst>
                          <a:ext uri="{FF2B5EF4-FFF2-40B4-BE49-F238E27FC236}">
                            <a16:creationId xmlns:a16="http://schemas.microsoft.com/office/drawing/2014/main" id="{11777B8C-8751-7BE3-318C-F28C80190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381000"/>
                        <a:ext cx="55086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9" name="Object 1">
            <a:extLst>
              <a:ext uri="{FF2B5EF4-FFF2-40B4-BE49-F238E27FC236}">
                <a16:creationId xmlns:a16="http://schemas.microsoft.com/office/drawing/2014/main" id="{6C245498-A876-DE88-0187-3C806D968ADB}"/>
              </a:ext>
            </a:extLst>
          </p:cNvPr>
          <p:cNvGraphicFramePr>
            <a:graphicFrameLocks noChangeAspect="1"/>
          </p:cNvGraphicFramePr>
          <p:nvPr/>
        </p:nvGraphicFramePr>
        <p:xfrm>
          <a:off x="2209801" y="1905000"/>
          <a:ext cx="3121025" cy="3187700"/>
        </p:xfrm>
        <a:graphic>
          <a:graphicData uri="http://schemas.openxmlformats.org/presentationml/2006/ole">
            <mc:AlternateContent xmlns:mc="http://schemas.openxmlformats.org/markup-compatibility/2006">
              <mc:Choice xmlns:v="urn:schemas-microsoft-com:vml" Requires="v">
                <p:oleObj name="VISIO" r:id="rId4" imgW="2522520" imgH="2579760" progId="Visio.Drawing.4">
                  <p:embed/>
                </p:oleObj>
              </mc:Choice>
              <mc:Fallback>
                <p:oleObj name="VISIO" r:id="rId4" imgW="2522520" imgH="2579760" progId="Visio.Drawing.4">
                  <p:embed/>
                  <p:pic>
                    <p:nvPicPr>
                      <p:cNvPr id="4099" name="Object 1">
                        <a:extLst>
                          <a:ext uri="{FF2B5EF4-FFF2-40B4-BE49-F238E27FC236}">
                            <a16:creationId xmlns:a16="http://schemas.microsoft.com/office/drawing/2014/main" id="{6C245498-A876-DE88-0187-3C806D968A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1" y="1905000"/>
                        <a:ext cx="3121025"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2">
            <a:extLst>
              <a:ext uri="{FF2B5EF4-FFF2-40B4-BE49-F238E27FC236}">
                <a16:creationId xmlns:a16="http://schemas.microsoft.com/office/drawing/2014/main" id="{282EE38E-7310-44E0-C2E8-AE0D20E900B1}"/>
              </a:ext>
            </a:extLst>
          </p:cNvPr>
          <p:cNvGraphicFramePr>
            <a:graphicFrameLocks noChangeAspect="1"/>
          </p:cNvGraphicFramePr>
          <p:nvPr/>
        </p:nvGraphicFramePr>
        <p:xfrm>
          <a:off x="6096000" y="2667001"/>
          <a:ext cx="3581400" cy="1490663"/>
        </p:xfrm>
        <a:graphic>
          <a:graphicData uri="http://schemas.openxmlformats.org/presentationml/2006/ole">
            <mc:AlternateContent xmlns:mc="http://schemas.openxmlformats.org/markup-compatibility/2006">
              <mc:Choice xmlns:v="urn:schemas-microsoft-com:vml" Requires="v">
                <p:oleObj name="Document" r:id="rId6" imgW="5632920" imgH="933480" progId="Word.Document.8">
                  <p:embed/>
                </p:oleObj>
              </mc:Choice>
              <mc:Fallback>
                <p:oleObj name="Document" r:id="rId6" imgW="5632920" imgH="933480" progId="Word.Document.8">
                  <p:embed/>
                  <p:pic>
                    <p:nvPicPr>
                      <p:cNvPr id="4100" name="Object 2">
                        <a:extLst>
                          <a:ext uri="{FF2B5EF4-FFF2-40B4-BE49-F238E27FC236}">
                            <a16:creationId xmlns:a16="http://schemas.microsoft.com/office/drawing/2014/main" id="{282EE38E-7310-44E0-C2E8-AE0D20E900B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r="60185"/>
                      <a:stretch>
                        <a:fillRect/>
                      </a:stretch>
                    </p:blipFill>
                    <p:spPr bwMode="auto">
                      <a:xfrm>
                        <a:off x="6096000" y="2667001"/>
                        <a:ext cx="358140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0070137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57344"/>
                                        </p:tgtEl>
                                        <p:attrNameLst>
                                          <p:attrName>style.visibility</p:attrName>
                                        </p:attrNameLst>
                                      </p:cBhvr>
                                      <p:to>
                                        <p:strVal val="visible"/>
                                      </p:to>
                                    </p:set>
                                    <p:anim calcmode="lin" valueType="num">
                                      <p:cBhvr>
                                        <p:cTn id="7" dur="500" fill="hold"/>
                                        <p:tgtEl>
                                          <p:spTgt spid="57344"/>
                                        </p:tgtEl>
                                        <p:attrNameLst>
                                          <p:attrName>ppt_w</p:attrName>
                                        </p:attrNameLst>
                                      </p:cBhvr>
                                      <p:tavLst>
                                        <p:tav tm="0">
                                          <p:val>
                                            <p:strVal val="4*#ppt_w"/>
                                          </p:val>
                                        </p:tav>
                                        <p:tav tm="100000">
                                          <p:val>
                                            <p:strVal val="#ppt_w"/>
                                          </p:val>
                                        </p:tav>
                                      </p:tavLst>
                                    </p:anim>
                                    <p:anim calcmode="lin" valueType="num">
                                      <p:cBhvr>
                                        <p:cTn id="8" dur="500" fill="hold"/>
                                        <p:tgtEl>
                                          <p:spTgt spid="57344"/>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53250"/>
                                        </p:tgtEl>
                                        <p:attrNameLst>
                                          <p:attrName>style.visibility</p:attrName>
                                        </p:attrNameLst>
                                      </p:cBhvr>
                                      <p:to>
                                        <p:strVal val="visible"/>
                                      </p:to>
                                    </p:set>
                                    <p:anim calcmode="lin" valueType="num">
                                      <p:cBhvr additive="base">
                                        <p:cTn id="12" dur="500" fill="hold"/>
                                        <p:tgtEl>
                                          <p:spTgt spid="53250"/>
                                        </p:tgtEl>
                                        <p:attrNameLst>
                                          <p:attrName>ppt_x</p:attrName>
                                        </p:attrNameLst>
                                      </p:cBhvr>
                                      <p:tavLst>
                                        <p:tav tm="0">
                                          <p:val>
                                            <p:strVal val="0-#ppt_w/2"/>
                                          </p:val>
                                        </p:tav>
                                        <p:tav tm="100000">
                                          <p:val>
                                            <p:strVal val="#ppt_x"/>
                                          </p:val>
                                        </p:tav>
                                      </p:tavLst>
                                    </p:anim>
                                    <p:anim calcmode="lin" valueType="num">
                                      <p:cBhvr additive="base">
                                        <p:cTn id="13" dur="500" fill="hold"/>
                                        <p:tgtEl>
                                          <p:spTgt spid="532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a:extLst>
              <a:ext uri="{FF2B5EF4-FFF2-40B4-BE49-F238E27FC236}">
                <a16:creationId xmlns:a16="http://schemas.microsoft.com/office/drawing/2014/main" id="{2688156F-9ECF-6076-304A-ABCF0E00B27B}"/>
              </a:ext>
            </a:extLst>
          </p:cNvPr>
          <p:cNvSpPr txBox="1">
            <a:spLocks noChangeArrowheads="1"/>
          </p:cNvSpPr>
          <p:nvPr/>
        </p:nvSpPr>
        <p:spPr bwMode="auto">
          <a:xfrm>
            <a:off x="5334000" y="441325"/>
            <a:ext cx="1600200" cy="711200"/>
          </a:xfrm>
          <a:prstGeom prst="rect">
            <a:avLst/>
          </a:prstGeom>
          <a:solidFill>
            <a:srgbClr val="CC0000"/>
          </a:solidFill>
          <a:ln w="9525">
            <a:solidFill>
              <a:srgbClr val="0000CC"/>
            </a:solidFill>
            <a:miter lim="800000"/>
            <a:headEnd/>
            <a:tailEnd/>
          </a:ln>
        </p:spPr>
        <p:txBody>
          <a:bodyPr>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lgn="ctr">
              <a:spcBef>
                <a:spcPct val="50000"/>
              </a:spcBef>
              <a:buClr>
                <a:schemeClr val="folHlink"/>
              </a:buClr>
              <a:buSzPct val="75000"/>
              <a:buFont typeface="Monotype Sorts" pitchFamily="2" charset="2"/>
              <a:buNone/>
            </a:pPr>
            <a:r>
              <a:rPr kumimoji="1" lang="en-US" altLang="en-US" sz="4000" b="1">
                <a:solidFill>
                  <a:srgbClr val="FFFFFF"/>
                </a:solidFill>
              </a:rPr>
              <a:t>TEST</a:t>
            </a:r>
            <a:endParaRPr kumimoji="1" lang="en-US" altLang="en-US" sz="4000" b="1"/>
          </a:p>
        </p:txBody>
      </p:sp>
      <p:graphicFrame>
        <p:nvGraphicFramePr>
          <p:cNvPr id="58368" name="Object 0">
            <a:extLst>
              <a:ext uri="{FF2B5EF4-FFF2-40B4-BE49-F238E27FC236}">
                <a16:creationId xmlns:a16="http://schemas.microsoft.com/office/drawing/2014/main" id="{C73B8A97-87FF-E3F1-2C81-3C4759632EAD}"/>
              </a:ext>
            </a:extLst>
          </p:cNvPr>
          <p:cNvGraphicFramePr>
            <a:graphicFrameLocks noChangeAspect="1"/>
          </p:cNvGraphicFramePr>
          <p:nvPr/>
        </p:nvGraphicFramePr>
        <p:xfrm>
          <a:off x="1752601" y="381000"/>
          <a:ext cx="550863" cy="990600"/>
        </p:xfrm>
        <a:graphic>
          <a:graphicData uri="http://schemas.openxmlformats.org/presentationml/2006/ole">
            <mc:AlternateContent xmlns:mc="http://schemas.openxmlformats.org/markup-compatibility/2006">
              <mc:Choice xmlns:v="urn:schemas-microsoft-com:vml" Requires="v">
                <p:oleObj name="Clip" r:id="rId2" imgW="2033280" imgH="3390840" progId="MS_ClipArt_Gallery.2">
                  <p:embed/>
                </p:oleObj>
              </mc:Choice>
              <mc:Fallback>
                <p:oleObj name="Clip" r:id="rId2" imgW="2033280" imgH="3390840" progId="MS_ClipArt_Gallery.2">
                  <p:embed/>
                  <p:pic>
                    <p:nvPicPr>
                      <p:cNvPr id="58368" name="Object 0">
                        <a:extLst>
                          <a:ext uri="{FF2B5EF4-FFF2-40B4-BE49-F238E27FC236}">
                            <a16:creationId xmlns:a16="http://schemas.microsoft.com/office/drawing/2014/main" id="{C73B8A97-87FF-E3F1-2C81-3C4759632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381000"/>
                        <a:ext cx="55086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8" name="Text Box 6">
            <a:extLst>
              <a:ext uri="{FF2B5EF4-FFF2-40B4-BE49-F238E27FC236}">
                <a16:creationId xmlns:a16="http://schemas.microsoft.com/office/drawing/2014/main" id="{E4BD20A2-234A-9E5C-2A2A-93877EEE3985}"/>
              </a:ext>
            </a:extLst>
          </p:cNvPr>
          <p:cNvSpPr txBox="1">
            <a:spLocks noChangeArrowheads="1"/>
          </p:cNvSpPr>
          <p:nvPr/>
        </p:nvSpPr>
        <p:spPr bwMode="auto">
          <a:xfrm>
            <a:off x="2590800" y="1219200"/>
            <a:ext cx="6934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chemeClr val="accent2"/>
                </a:solidFill>
              </a:rPr>
              <a:t>ANSWER THE FOLLOWING QUESTIONS WITH ONE OR MORE OF THESE WORDS: </a:t>
            </a:r>
            <a:r>
              <a:rPr lang="en-US" altLang="en-US" sz="1800" b="1">
                <a:solidFill>
                  <a:srgbClr val="FF0000"/>
                </a:solidFill>
              </a:rPr>
              <a:t>MUX, DEMUX, ENCODER, DECODER</a:t>
            </a:r>
            <a:r>
              <a:rPr lang="en-US" altLang="en-US" sz="1800">
                <a:solidFill>
                  <a:schemeClr val="accent2"/>
                </a:solidFill>
              </a:rPr>
              <a:t>.</a:t>
            </a:r>
          </a:p>
        </p:txBody>
      </p:sp>
      <p:sp>
        <p:nvSpPr>
          <p:cNvPr id="54280" name="Text Box 8">
            <a:extLst>
              <a:ext uri="{FF2B5EF4-FFF2-40B4-BE49-F238E27FC236}">
                <a16:creationId xmlns:a16="http://schemas.microsoft.com/office/drawing/2014/main" id="{66748FAD-4665-159E-4E33-1CA89CC8D390}"/>
              </a:ext>
            </a:extLst>
          </p:cNvPr>
          <p:cNvSpPr txBox="1">
            <a:spLocks noChangeArrowheads="1"/>
          </p:cNvSpPr>
          <p:nvPr/>
        </p:nvSpPr>
        <p:spPr bwMode="auto">
          <a:xfrm>
            <a:off x="2590800" y="1905001"/>
            <a:ext cx="335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chemeClr val="accent2"/>
                </a:solidFill>
              </a:rPr>
              <a:t>A. Has more inputs than outputs.</a:t>
            </a:r>
          </a:p>
        </p:txBody>
      </p:sp>
      <p:sp>
        <p:nvSpPr>
          <p:cNvPr id="54281" name="Rectangle 9">
            <a:extLst>
              <a:ext uri="{FF2B5EF4-FFF2-40B4-BE49-F238E27FC236}">
                <a16:creationId xmlns:a16="http://schemas.microsoft.com/office/drawing/2014/main" id="{E51AB3E4-82B5-D66B-9573-184FA35C6820}"/>
              </a:ext>
            </a:extLst>
          </p:cNvPr>
          <p:cNvSpPr>
            <a:spLocks noChangeArrowheads="1"/>
          </p:cNvSpPr>
          <p:nvPr/>
        </p:nvSpPr>
        <p:spPr bwMode="auto">
          <a:xfrm>
            <a:off x="5715000" y="1905001"/>
            <a:ext cx="1911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rgbClr val="FF0000"/>
                </a:solidFill>
              </a:rPr>
              <a:t>ENCODER, MUX</a:t>
            </a:r>
          </a:p>
        </p:txBody>
      </p:sp>
      <p:sp>
        <p:nvSpPr>
          <p:cNvPr id="54282" name="Rectangle 10">
            <a:extLst>
              <a:ext uri="{FF2B5EF4-FFF2-40B4-BE49-F238E27FC236}">
                <a16:creationId xmlns:a16="http://schemas.microsoft.com/office/drawing/2014/main" id="{31EDBC50-DB4E-00A6-693F-EEE0DD29C2EC}"/>
              </a:ext>
            </a:extLst>
          </p:cNvPr>
          <p:cNvSpPr>
            <a:spLocks noChangeArrowheads="1"/>
          </p:cNvSpPr>
          <p:nvPr/>
        </p:nvSpPr>
        <p:spPr bwMode="auto">
          <a:xfrm>
            <a:off x="2590800" y="2362201"/>
            <a:ext cx="2146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chemeClr val="accent2"/>
                </a:solidFill>
              </a:rPr>
              <a:t>B. Uses select inputs.</a:t>
            </a:r>
          </a:p>
        </p:txBody>
      </p:sp>
      <p:sp>
        <p:nvSpPr>
          <p:cNvPr id="54284" name="Rectangle 12">
            <a:extLst>
              <a:ext uri="{FF2B5EF4-FFF2-40B4-BE49-F238E27FC236}">
                <a16:creationId xmlns:a16="http://schemas.microsoft.com/office/drawing/2014/main" id="{BC8E458E-4911-3E85-C13F-68BDF0C8BC56}"/>
              </a:ext>
            </a:extLst>
          </p:cNvPr>
          <p:cNvSpPr>
            <a:spLocks noChangeArrowheads="1"/>
          </p:cNvSpPr>
          <p:nvPr/>
        </p:nvSpPr>
        <p:spPr bwMode="auto">
          <a:xfrm>
            <a:off x="4724400" y="2362201"/>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rgbClr val="FF0000"/>
                </a:solidFill>
              </a:rPr>
              <a:t>MUX, DEMUX</a:t>
            </a:r>
          </a:p>
        </p:txBody>
      </p:sp>
      <p:sp>
        <p:nvSpPr>
          <p:cNvPr id="54286" name="Rectangle 14">
            <a:extLst>
              <a:ext uri="{FF2B5EF4-FFF2-40B4-BE49-F238E27FC236}">
                <a16:creationId xmlns:a16="http://schemas.microsoft.com/office/drawing/2014/main" id="{056940AD-E23F-D851-6576-CC8FE67746C0}"/>
              </a:ext>
            </a:extLst>
          </p:cNvPr>
          <p:cNvSpPr>
            <a:spLocks noChangeArrowheads="1"/>
          </p:cNvSpPr>
          <p:nvPr/>
        </p:nvSpPr>
        <p:spPr bwMode="auto">
          <a:xfrm>
            <a:off x="2590800" y="2819401"/>
            <a:ext cx="448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chemeClr val="accent2"/>
                </a:solidFill>
              </a:rPr>
              <a:t>C. Can be used in parallel-to-serial conversion.</a:t>
            </a:r>
          </a:p>
        </p:txBody>
      </p:sp>
      <p:sp>
        <p:nvSpPr>
          <p:cNvPr id="54287" name="Rectangle 15">
            <a:extLst>
              <a:ext uri="{FF2B5EF4-FFF2-40B4-BE49-F238E27FC236}">
                <a16:creationId xmlns:a16="http://schemas.microsoft.com/office/drawing/2014/main" id="{625F7D42-D56E-E027-9D77-544F0A654282}"/>
              </a:ext>
            </a:extLst>
          </p:cNvPr>
          <p:cNvSpPr>
            <a:spLocks noChangeArrowheads="1"/>
          </p:cNvSpPr>
          <p:nvPr/>
        </p:nvSpPr>
        <p:spPr bwMode="auto">
          <a:xfrm>
            <a:off x="7010400" y="2819401"/>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rgbClr val="FF0000"/>
                </a:solidFill>
              </a:rPr>
              <a:t>MUX</a:t>
            </a:r>
            <a:endParaRPr lang="en-US" altLang="en-US" sz="1800">
              <a:solidFill>
                <a:schemeClr val="accent2"/>
              </a:solidFill>
            </a:endParaRPr>
          </a:p>
        </p:txBody>
      </p:sp>
      <p:sp>
        <p:nvSpPr>
          <p:cNvPr id="54289" name="Rectangle 17">
            <a:extLst>
              <a:ext uri="{FF2B5EF4-FFF2-40B4-BE49-F238E27FC236}">
                <a16:creationId xmlns:a16="http://schemas.microsoft.com/office/drawing/2014/main" id="{C3F2562D-5D96-E294-637D-CD67D323D08C}"/>
              </a:ext>
            </a:extLst>
          </p:cNvPr>
          <p:cNvSpPr>
            <a:spLocks noChangeArrowheads="1"/>
          </p:cNvSpPr>
          <p:nvPr/>
        </p:nvSpPr>
        <p:spPr bwMode="auto">
          <a:xfrm>
            <a:off x="2590800" y="3276601"/>
            <a:ext cx="3784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chemeClr val="accent2"/>
                </a:solidFill>
              </a:rPr>
              <a:t>D. Produces a binary code at its output.</a:t>
            </a:r>
          </a:p>
        </p:txBody>
      </p:sp>
      <p:sp>
        <p:nvSpPr>
          <p:cNvPr id="54290" name="Rectangle 18">
            <a:extLst>
              <a:ext uri="{FF2B5EF4-FFF2-40B4-BE49-F238E27FC236}">
                <a16:creationId xmlns:a16="http://schemas.microsoft.com/office/drawing/2014/main" id="{89871F4B-4F62-0C77-B613-DBE3940D5432}"/>
              </a:ext>
            </a:extLst>
          </p:cNvPr>
          <p:cNvSpPr>
            <a:spLocks noChangeArrowheads="1"/>
          </p:cNvSpPr>
          <p:nvPr/>
        </p:nvSpPr>
        <p:spPr bwMode="auto">
          <a:xfrm>
            <a:off x="6324600" y="3276601"/>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rgbClr val="FF0000"/>
                </a:solidFill>
              </a:rPr>
              <a:t>ENCODER</a:t>
            </a:r>
            <a:endParaRPr lang="en-US" altLang="en-US" sz="1800">
              <a:solidFill>
                <a:schemeClr val="accent2"/>
              </a:solidFill>
            </a:endParaRPr>
          </a:p>
        </p:txBody>
      </p:sp>
      <p:sp>
        <p:nvSpPr>
          <p:cNvPr id="54292" name="Rectangle 20">
            <a:extLst>
              <a:ext uri="{FF2B5EF4-FFF2-40B4-BE49-F238E27FC236}">
                <a16:creationId xmlns:a16="http://schemas.microsoft.com/office/drawing/2014/main" id="{0BD187F7-906D-DC23-4091-4B594B30B57E}"/>
              </a:ext>
            </a:extLst>
          </p:cNvPr>
          <p:cNvSpPr>
            <a:spLocks noChangeArrowheads="1"/>
          </p:cNvSpPr>
          <p:nvPr/>
        </p:nvSpPr>
        <p:spPr bwMode="auto">
          <a:xfrm>
            <a:off x="2590800" y="3733801"/>
            <a:ext cx="475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chemeClr val="accent2"/>
                </a:solidFill>
              </a:rPr>
              <a:t>E. Only one of its outputs is activated at one time.</a:t>
            </a:r>
          </a:p>
        </p:txBody>
      </p:sp>
      <p:sp>
        <p:nvSpPr>
          <p:cNvPr id="54293" name="Rectangle 21">
            <a:extLst>
              <a:ext uri="{FF2B5EF4-FFF2-40B4-BE49-F238E27FC236}">
                <a16:creationId xmlns:a16="http://schemas.microsoft.com/office/drawing/2014/main" id="{0A58ADAE-6385-99F3-DCF8-3E9BC2D60622}"/>
              </a:ext>
            </a:extLst>
          </p:cNvPr>
          <p:cNvSpPr>
            <a:spLocks noChangeArrowheads="1"/>
          </p:cNvSpPr>
          <p:nvPr/>
        </p:nvSpPr>
        <p:spPr bwMode="auto">
          <a:xfrm>
            <a:off x="7239000" y="3733801"/>
            <a:ext cx="2216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rgbClr val="FF0000"/>
                </a:solidFill>
              </a:rPr>
              <a:t>DEMUX, DECODER</a:t>
            </a:r>
            <a:endParaRPr lang="en-US" altLang="en-US" sz="1800">
              <a:solidFill>
                <a:schemeClr val="accent2"/>
              </a:solidFill>
            </a:endParaRPr>
          </a:p>
        </p:txBody>
      </p:sp>
      <p:sp>
        <p:nvSpPr>
          <p:cNvPr id="54295" name="Rectangle 23">
            <a:extLst>
              <a:ext uri="{FF2B5EF4-FFF2-40B4-BE49-F238E27FC236}">
                <a16:creationId xmlns:a16="http://schemas.microsoft.com/office/drawing/2014/main" id="{7C60DE50-445C-DFF2-35A4-E16D799A46F4}"/>
              </a:ext>
            </a:extLst>
          </p:cNvPr>
          <p:cNvSpPr>
            <a:spLocks noChangeArrowheads="1"/>
          </p:cNvSpPr>
          <p:nvPr/>
        </p:nvSpPr>
        <p:spPr bwMode="auto">
          <a:xfrm>
            <a:off x="2590800" y="4267201"/>
            <a:ext cx="5238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chemeClr val="accent2"/>
                </a:solidFill>
              </a:rPr>
              <a:t>F. Used to route input signals to one of several outputs.</a:t>
            </a:r>
          </a:p>
        </p:txBody>
      </p:sp>
      <p:sp>
        <p:nvSpPr>
          <p:cNvPr id="54296" name="Rectangle 24">
            <a:extLst>
              <a:ext uri="{FF2B5EF4-FFF2-40B4-BE49-F238E27FC236}">
                <a16:creationId xmlns:a16="http://schemas.microsoft.com/office/drawing/2014/main" id="{CD8E5D02-00A3-FE88-0003-3B88A4BD3D3A}"/>
              </a:ext>
            </a:extLst>
          </p:cNvPr>
          <p:cNvSpPr>
            <a:spLocks noChangeArrowheads="1"/>
          </p:cNvSpPr>
          <p:nvPr/>
        </p:nvSpPr>
        <p:spPr bwMode="auto">
          <a:xfrm>
            <a:off x="7772400" y="4267201"/>
            <a:ext cx="717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rgbClr val="FF0000"/>
                </a:solidFill>
              </a:rPr>
              <a:t>MUX</a:t>
            </a:r>
            <a:endParaRPr lang="en-US" altLang="en-US" sz="1800">
              <a:solidFill>
                <a:schemeClr val="accent2"/>
              </a:solidFill>
            </a:endParaRPr>
          </a:p>
        </p:txBody>
      </p:sp>
      <p:sp>
        <p:nvSpPr>
          <p:cNvPr id="54298" name="Rectangle 26">
            <a:extLst>
              <a:ext uri="{FF2B5EF4-FFF2-40B4-BE49-F238E27FC236}">
                <a16:creationId xmlns:a16="http://schemas.microsoft.com/office/drawing/2014/main" id="{A989F5D1-B923-4D77-C49B-857221D2DCC7}"/>
              </a:ext>
            </a:extLst>
          </p:cNvPr>
          <p:cNvSpPr>
            <a:spLocks noChangeArrowheads="1"/>
          </p:cNvSpPr>
          <p:nvPr/>
        </p:nvSpPr>
        <p:spPr bwMode="auto">
          <a:xfrm>
            <a:off x="2590800" y="4724401"/>
            <a:ext cx="4381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chemeClr val="accent2"/>
                </a:solidFill>
              </a:rPr>
              <a:t>G. Used to generate arbitrary logic functions. </a:t>
            </a:r>
          </a:p>
        </p:txBody>
      </p:sp>
      <p:sp>
        <p:nvSpPr>
          <p:cNvPr id="54299" name="Rectangle 27">
            <a:extLst>
              <a:ext uri="{FF2B5EF4-FFF2-40B4-BE49-F238E27FC236}">
                <a16:creationId xmlns:a16="http://schemas.microsoft.com/office/drawing/2014/main" id="{8AF1E5FA-2B12-209C-D4A3-C88DFCFAEE68}"/>
              </a:ext>
            </a:extLst>
          </p:cNvPr>
          <p:cNvSpPr>
            <a:spLocks noChangeArrowheads="1"/>
          </p:cNvSpPr>
          <p:nvPr/>
        </p:nvSpPr>
        <p:spPr bwMode="auto">
          <a:xfrm>
            <a:off x="6781800" y="4724401"/>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rgbClr val="FF0000"/>
                </a:solidFill>
              </a:rPr>
              <a:t>MUX, DEMUX</a:t>
            </a:r>
            <a:endParaRPr lang="en-US" altLang="en-US" sz="1800">
              <a:solidFill>
                <a:schemeClr val="accent2"/>
              </a:solidFill>
            </a:endParaRPr>
          </a:p>
        </p:txBody>
      </p:sp>
      <p:sp>
        <p:nvSpPr>
          <p:cNvPr id="54300" name="Rectangle 28">
            <a:extLst>
              <a:ext uri="{FF2B5EF4-FFF2-40B4-BE49-F238E27FC236}">
                <a16:creationId xmlns:a16="http://schemas.microsoft.com/office/drawing/2014/main" id="{BEDDB2B6-8CB1-720F-3CEF-7D641616AC0B}"/>
              </a:ext>
            </a:extLst>
          </p:cNvPr>
          <p:cNvSpPr>
            <a:spLocks noChangeArrowheads="1"/>
          </p:cNvSpPr>
          <p:nvPr/>
        </p:nvSpPr>
        <p:spPr bwMode="auto">
          <a:xfrm>
            <a:off x="2590800" y="5181601"/>
            <a:ext cx="3505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chemeClr val="accent2"/>
                </a:solidFill>
              </a:rPr>
              <a:t>H. 3 line-to-8 line or binary to octal.</a:t>
            </a:r>
          </a:p>
        </p:txBody>
      </p:sp>
      <p:sp>
        <p:nvSpPr>
          <p:cNvPr id="54301" name="Rectangle 29">
            <a:extLst>
              <a:ext uri="{FF2B5EF4-FFF2-40B4-BE49-F238E27FC236}">
                <a16:creationId xmlns:a16="http://schemas.microsoft.com/office/drawing/2014/main" id="{A4A0A2CB-548B-0AA8-503C-5FAB207FD393}"/>
              </a:ext>
            </a:extLst>
          </p:cNvPr>
          <p:cNvSpPr>
            <a:spLocks noChangeArrowheads="1"/>
          </p:cNvSpPr>
          <p:nvPr/>
        </p:nvSpPr>
        <p:spPr bwMode="auto">
          <a:xfrm>
            <a:off x="6019800" y="5181601"/>
            <a:ext cx="1263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rgbClr val="FF0000"/>
                </a:solidFill>
              </a:rPr>
              <a:t>DECODER</a:t>
            </a:r>
          </a:p>
        </p:txBody>
      </p:sp>
      <p:sp>
        <p:nvSpPr>
          <p:cNvPr id="54304" name="Rectangle 32">
            <a:extLst>
              <a:ext uri="{FF2B5EF4-FFF2-40B4-BE49-F238E27FC236}">
                <a16:creationId xmlns:a16="http://schemas.microsoft.com/office/drawing/2014/main" id="{8973FCDF-AA48-0AED-6710-FD97215CED28}"/>
              </a:ext>
            </a:extLst>
          </p:cNvPr>
          <p:cNvSpPr>
            <a:spLocks noChangeArrowheads="1"/>
          </p:cNvSpPr>
          <p:nvPr/>
        </p:nvSpPr>
        <p:spPr bwMode="auto">
          <a:xfrm>
            <a:off x="2590800" y="5638801"/>
            <a:ext cx="246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chemeClr val="accent2"/>
                </a:solidFill>
              </a:rPr>
              <a:t>I. Data Selectors are also</a:t>
            </a:r>
          </a:p>
        </p:txBody>
      </p:sp>
      <p:sp>
        <p:nvSpPr>
          <p:cNvPr id="54305" name="Rectangle 33">
            <a:extLst>
              <a:ext uri="{FF2B5EF4-FFF2-40B4-BE49-F238E27FC236}">
                <a16:creationId xmlns:a16="http://schemas.microsoft.com/office/drawing/2014/main" id="{6670D867-4A39-59A5-7866-D042AE1946EE}"/>
              </a:ext>
            </a:extLst>
          </p:cNvPr>
          <p:cNvSpPr>
            <a:spLocks noChangeArrowheads="1"/>
          </p:cNvSpPr>
          <p:nvPr/>
        </p:nvSpPr>
        <p:spPr bwMode="auto">
          <a:xfrm>
            <a:off x="5029200" y="5638801"/>
            <a:ext cx="774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rgbClr val="FFFF00"/>
                </a:solidFill>
                <a:latin typeface="Times New Roman" panose="02020603050405020304" pitchFamily="18" charset="0"/>
              </a:defRPr>
            </a:lvl1pPr>
            <a:lvl2pPr marL="742950" indent="-285750">
              <a:defRPr sz="2400">
                <a:solidFill>
                  <a:srgbClr val="FFFF00"/>
                </a:solidFill>
                <a:latin typeface="Times New Roman" panose="02020603050405020304" pitchFamily="18" charset="0"/>
              </a:defRPr>
            </a:lvl2pPr>
            <a:lvl3pPr marL="1143000" indent="-228600">
              <a:defRPr sz="2400">
                <a:solidFill>
                  <a:srgbClr val="FFFF00"/>
                </a:solidFill>
                <a:latin typeface="Times New Roman" panose="02020603050405020304" pitchFamily="18" charset="0"/>
              </a:defRPr>
            </a:lvl3pPr>
            <a:lvl4pPr marL="1600200" indent="-228600">
              <a:defRPr sz="2400">
                <a:solidFill>
                  <a:srgbClr val="FFFF00"/>
                </a:solidFill>
                <a:latin typeface="Times New Roman" panose="02020603050405020304" pitchFamily="18" charset="0"/>
              </a:defRPr>
            </a:lvl4pPr>
            <a:lvl5pPr marL="2057400" indent="-228600">
              <a:defRPr sz="2400">
                <a:solidFill>
                  <a:srgbClr val="FFFF00"/>
                </a:solidFill>
                <a:latin typeface="Times New Roman" panose="02020603050405020304" pitchFamily="18" charset="0"/>
              </a:defRPr>
            </a:lvl5pPr>
            <a:lvl6pPr marL="2514600" indent="-228600" eaLnBrk="0" fontAlgn="base" hangingPunct="0">
              <a:spcBef>
                <a:spcPct val="0"/>
              </a:spcBef>
              <a:spcAft>
                <a:spcPct val="0"/>
              </a:spcAft>
              <a:defRPr sz="2400">
                <a:solidFill>
                  <a:srgbClr val="FFFF00"/>
                </a:solidFill>
                <a:latin typeface="Times New Roman" panose="02020603050405020304" pitchFamily="18" charset="0"/>
              </a:defRPr>
            </a:lvl6pPr>
            <a:lvl7pPr marL="2971800" indent="-228600" eaLnBrk="0" fontAlgn="base" hangingPunct="0">
              <a:spcBef>
                <a:spcPct val="0"/>
              </a:spcBef>
              <a:spcAft>
                <a:spcPct val="0"/>
              </a:spcAft>
              <a:defRPr sz="2400">
                <a:solidFill>
                  <a:srgbClr val="FFFF00"/>
                </a:solidFill>
                <a:latin typeface="Times New Roman" panose="02020603050405020304" pitchFamily="18" charset="0"/>
              </a:defRPr>
            </a:lvl7pPr>
            <a:lvl8pPr marL="3429000" indent="-228600" eaLnBrk="0" fontAlgn="base" hangingPunct="0">
              <a:spcBef>
                <a:spcPct val="0"/>
              </a:spcBef>
              <a:spcAft>
                <a:spcPct val="0"/>
              </a:spcAft>
              <a:defRPr sz="2400">
                <a:solidFill>
                  <a:srgbClr val="FFFF00"/>
                </a:solidFill>
                <a:latin typeface="Times New Roman" panose="02020603050405020304" pitchFamily="18" charset="0"/>
              </a:defRPr>
            </a:lvl8pPr>
            <a:lvl9pPr marL="3886200" indent="-228600" eaLnBrk="0" fontAlgn="base" hangingPunct="0">
              <a:spcBef>
                <a:spcPct val="0"/>
              </a:spcBef>
              <a:spcAft>
                <a:spcPct val="0"/>
              </a:spcAft>
              <a:defRPr sz="2400">
                <a:solidFill>
                  <a:srgbClr val="FFFF00"/>
                </a:solidFill>
                <a:latin typeface="Times New Roman" panose="02020603050405020304" pitchFamily="18" charset="0"/>
              </a:defRPr>
            </a:lvl9pPr>
          </a:lstStyle>
          <a:p>
            <a:pPr>
              <a:spcBef>
                <a:spcPct val="50000"/>
              </a:spcBef>
            </a:pPr>
            <a:r>
              <a:rPr lang="en-US" altLang="en-US" sz="1800">
                <a:solidFill>
                  <a:srgbClr val="FF0000"/>
                </a:solidFill>
              </a:rPr>
              <a:t>MUX</a:t>
            </a:r>
            <a:r>
              <a:rPr lang="en-US" altLang="en-US" sz="1800">
                <a:solidFill>
                  <a:schemeClr val="accent2"/>
                </a:solidFill>
              </a:rPr>
              <a:t>.</a:t>
            </a:r>
          </a:p>
        </p:txBody>
      </p:sp>
    </p:spTree>
    <p:extLst>
      <p:ext uri="{BB962C8B-B14F-4D97-AF65-F5344CB8AC3E}">
        <p14:creationId xmlns:p14="http://schemas.microsoft.com/office/powerpoint/2010/main" val="1611471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32" fill="hold" nodeType="afterEffect">
                                  <p:stCondLst>
                                    <p:cond delay="0"/>
                                  </p:stCondLst>
                                  <p:childTnLst>
                                    <p:set>
                                      <p:cBhvr>
                                        <p:cTn id="6" dur="1" fill="hold">
                                          <p:stCondLst>
                                            <p:cond delay="0"/>
                                          </p:stCondLst>
                                        </p:cTn>
                                        <p:tgtEl>
                                          <p:spTgt spid="58368"/>
                                        </p:tgtEl>
                                        <p:attrNameLst>
                                          <p:attrName>style.visibility</p:attrName>
                                        </p:attrNameLst>
                                      </p:cBhvr>
                                      <p:to>
                                        <p:strVal val="visible"/>
                                      </p:to>
                                    </p:set>
                                    <p:anim calcmode="lin" valueType="num">
                                      <p:cBhvr>
                                        <p:cTn id="7" dur="500" fill="hold"/>
                                        <p:tgtEl>
                                          <p:spTgt spid="58368"/>
                                        </p:tgtEl>
                                        <p:attrNameLst>
                                          <p:attrName>ppt_w</p:attrName>
                                        </p:attrNameLst>
                                      </p:cBhvr>
                                      <p:tavLst>
                                        <p:tav tm="0">
                                          <p:val>
                                            <p:strVal val="4*#ppt_w"/>
                                          </p:val>
                                        </p:tav>
                                        <p:tav tm="100000">
                                          <p:val>
                                            <p:strVal val="#ppt_w"/>
                                          </p:val>
                                        </p:tav>
                                      </p:tavLst>
                                    </p:anim>
                                    <p:anim calcmode="lin" valueType="num">
                                      <p:cBhvr>
                                        <p:cTn id="8" dur="500" fill="hold"/>
                                        <p:tgtEl>
                                          <p:spTgt spid="58368"/>
                                        </p:tgtEl>
                                        <p:attrNameLst>
                                          <p:attrName>ppt_h</p:attrName>
                                        </p:attrNameLst>
                                      </p:cBhvr>
                                      <p:tavLst>
                                        <p:tav tm="0">
                                          <p:val>
                                            <p:strVal val="4*#ppt_h"/>
                                          </p:val>
                                        </p:tav>
                                        <p:tav tm="100000">
                                          <p:val>
                                            <p:strVal val="#ppt_h"/>
                                          </p:val>
                                        </p:tav>
                                      </p:tavLst>
                                    </p:anim>
                                  </p:childTnLst>
                                </p:cTn>
                              </p:par>
                            </p:childTnLst>
                          </p:cTn>
                        </p:par>
                        <p:par>
                          <p:cTn id="9" fill="hold" nodeType="afterGroup">
                            <p:stCondLst>
                              <p:cond delay="500"/>
                            </p:stCondLst>
                            <p:childTnLst>
                              <p:par>
                                <p:cTn id="10" presetID="2" presetClass="entr" presetSubtype="9" fill="hold" grpId="0" nodeType="afterEffect">
                                  <p:stCondLst>
                                    <p:cond delay="0"/>
                                  </p:stCondLst>
                                  <p:childTnLst>
                                    <p:set>
                                      <p:cBhvr>
                                        <p:cTn id="11" dur="1" fill="hold">
                                          <p:stCondLst>
                                            <p:cond delay="0"/>
                                          </p:stCondLst>
                                        </p:cTn>
                                        <p:tgtEl>
                                          <p:spTgt spid="54274"/>
                                        </p:tgtEl>
                                        <p:attrNameLst>
                                          <p:attrName>style.visibility</p:attrName>
                                        </p:attrNameLst>
                                      </p:cBhvr>
                                      <p:to>
                                        <p:strVal val="visible"/>
                                      </p:to>
                                    </p:set>
                                    <p:anim calcmode="lin" valueType="num">
                                      <p:cBhvr additive="base">
                                        <p:cTn id="12" dur="500" fill="hold"/>
                                        <p:tgtEl>
                                          <p:spTgt spid="54274"/>
                                        </p:tgtEl>
                                        <p:attrNameLst>
                                          <p:attrName>ppt_x</p:attrName>
                                        </p:attrNameLst>
                                      </p:cBhvr>
                                      <p:tavLst>
                                        <p:tav tm="0">
                                          <p:val>
                                            <p:strVal val="0-#ppt_w/2"/>
                                          </p:val>
                                        </p:tav>
                                        <p:tav tm="100000">
                                          <p:val>
                                            <p:strVal val="#ppt_x"/>
                                          </p:val>
                                        </p:tav>
                                      </p:tavLst>
                                    </p:anim>
                                    <p:anim calcmode="lin" valueType="num">
                                      <p:cBhvr additive="base">
                                        <p:cTn id="13" dur="500" fill="hold"/>
                                        <p:tgtEl>
                                          <p:spTgt spid="54274"/>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23" presetClass="entr" presetSubtype="32" fill="hold" grpId="0" nodeType="afterEffect">
                                  <p:stCondLst>
                                    <p:cond delay="0"/>
                                  </p:stCondLst>
                                  <p:childTnLst>
                                    <p:set>
                                      <p:cBhvr>
                                        <p:cTn id="16" dur="1" fill="hold">
                                          <p:stCondLst>
                                            <p:cond delay="0"/>
                                          </p:stCondLst>
                                        </p:cTn>
                                        <p:tgtEl>
                                          <p:spTgt spid="54278"/>
                                        </p:tgtEl>
                                        <p:attrNameLst>
                                          <p:attrName>style.visibility</p:attrName>
                                        </p:attrNameLst>
                                      </p:cBhvr>
                                      <p:to>
                                        <p:strVal val="visible"/>
                                      </p:to>
                                    </p:set>
                                    <p:anim calcmode="lin" valueType="num">
                                      <p:cBhvr>
                                        <p:cTn id="17" dur="500" fill="hold"/>
                                        <p:tgtEl>
                                          <p:spTgt spid="54278"/>
                                        </p:tgtEl>
                                        <p:attrNameLst>
                                          <p:attrName>ppt_w</p:attrName>
                                        </p:attrNameLst>
                                      </p:cBhvr>
                                      <p:tavLst>
                                        <p:tav tm="0">
                                          <p:val>
                                            <p:strVal val="4*#ppt_w"/>
                                          </p:val>
                                        </p:tav>
                                        <p:tav tm="100000">
                                          <p:val>
                                            <p:strVal val="#ppt_w"/>
                                          </p:val>
                                        </p:tav>
                                      </p:tavLst>
                                    </p:anim>
                                    <p:anim calcmode="lin" valueType="num">
                                      <p:cBhvr>
                                        <p:cTn id="18" dur="500" fill="hold"/>
                                        <p:tgtEl>
                                          <p:spTgt spid="54278"/>
                                        </p:tgtEl>
                                        <p:attrNameLst>
                                          <p:attrName>ppt_h</p:attrName>
                                        </p:attrNameLst>
                                      </p:cBhvr>
                                      <p:tavLst>
                                        <p:tav tm="0">
                                          <p:val>
                                            <p:strVal val="4*#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4280"/>
                                        </p:tgtEl>
                                        <p:attrNameLst>
                                          <p:attrName>style.visibility</p:attrName>
                                        </p:attrNameLst>
                                      </p:cBhvr>
                                      <p:to>
                                        <p:strVal val="visible"/>
                                      </p:to>
                                    </p:set>
                                    <p:anim calcmode="lin" valueType="num">
                                      <p:cBhvr additive="base">
                                        <p:cTn id="23" dur="500" fill="hold"/>
                                        <p:tgtEl>
                                          <p:spTgt spid="54280"/>
                                        </p:tgtEl>
                                        <p:attrNameLst>
                                          <p:attrName>ppt_x</p:attrName>
                                        </p:attrNameLst>
                                      </p:cBhvr>
                                      <p:tavLst>
                                        <p:tav tm="0">
                                          <p:val>
                                            <p:strVal val="0-#ppt_w/2"/>
                                          </p:val>
                                        </p:tav>
                                        <p:tav tm="100000">
                                          <p:val>
                                            <p:strVal val="#ppt_x"/>
                                          </p:val>
                                        </p:tav>
                                      </p:tavLst>
                                    </p:anim>
                                    <p:anim calcmode="lin" valueType="num">
                                      <p:cBhvr additive="base">
                                        <p:cTn id="24" dur="500" fill="hold"/>
                                        <p:tgtEl>
                                          <p:spTgt spid="5428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4281"/>
                                        </p:tgtEl>
                                        <p:attrNameLst>
                                          <p:attrName>style.visibility</p:attrName>
                                        </p:attrNameLst>
                                      </p:cBhvr>
                                      <p:to>
                                        <p:strVal val="visible"/>
                                      </p:to>
                                    </p:set>
                                    <p:anim calcmode="lin" valueType="num">
                                      <p:cBhvr additive="base">
                                        <p:cTn id="29" dur="500" fill="hold"/>
                                        <p:tgtEl>
                                          <p:spTgt spid="54281"/>
                                        </p:tgtEl>
                                        <p:attrNameLst>
                                          <p:attrName>ppt_x</p:attrName>
                                        </p:attrNameLst>
                                      </p:cBhvr>
                                      <p:tavLst>
                                        <p:tav tm="0">
                                          <p:val>
                                            <p:strVal val="1+#ppt_w/2"/>
                                          </p:val>
                                        </p:tav>
                                        <p:tav tm="100000">
                                          <p:val>
                                            <p:strVal val="#ppt_x"/>
                                          </p:val>
                                        </p:tav>
                                      </p:tavLst>
                                    </p:anim>
                                    <p:anim calcmode="lin" valueType="num">
                                      <p:cBhvr additive="base">
                                        <p:cTn id="30" dur="500" fill="hold"/>
                                        <p:tgtEl>
                                          <p:spTgt spid="54281"/>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54282"/>
                                        </p:tgtEl>
                                        <p:attrNameLst>
                                          <p:attrName>style.visibility</p:attrName>
                                        </p:attrNameLst>
                                      </p:cBhvr>
                                      <p:to>
                                        <p:strVal val="visible"/>
                                      </p:to>
                                    </p:set>
                                    <p:anim calcmode="lin" valueType="num">
                                      <p:cBhvr additive="base">
                                        <p:cTn id="35" dur="500" fill="hold"/>
                                        <p:tgtEl>
                                          <p:spTgt spid="54282"/>
                                        </p:tgtEl>
                                        <p:attrNameLst>
                                          <p:attrName>ppt_x</p:attrName>
                                        </p:attrNameLst>
                                      </p:cBhvr>
                                      <p:tavLst>
                                        <p:tav tm="0">
                                          <p:val>
                                            <p:strVal val="0-#ppt_w/2"/>
                                          </p:val>
                                        </p:tav>
                                        <p:tav tm="100000">
                                          <p:val>
                                            <p:strVal val="#ppt_x"/>
                                          </p:val>
                                        </p:tav>
                                      </p:tavLst>
                                    </p:anim>
                                    <p:anim calcmode="lin" valueType="num">
                                      <p:cBhvr additive="base">
                                        <p:cTn id="36" dur="500" fill="hold"/>
                                        <p:tgtEl>
                                          <p:spTgt spid="54282"/>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4284"/>
                                        </p:tgtEl>
                                        <p:attrNameLst>
                                          <p:attrName>style.visibility</p:attrName>
                                        </p:attrNameLst>
                                      </p:cBhvr>
                                      <p:to>
                                        <p:strVal val="visible"/>
                                      </p:to>
                                    </p:set>
                                    <p:anim calcmode="lin" valueType="num">
                                      <p:cBhvr additive="base">
                                        <p:cTn id="41" dur="500" fill="hold"/>
                                        <p:tgtEl>
                                          <p:spTgt spid="54284"/>
                                        </p:tgtEl>
                                        <p:attrNameLst>
                                          <p:attrName>ppt_x</p:attrName>
                                        </p:attrNameLst>
                                      </p:cBhvr>
                                      <p:tavLst>
                                        <p:tav tm="0">
                                          <p:val>
                                            <p:strVal val="1+#ppt_w/2"/>
                                          </p:val>
                                        </p:tav>
                                        <p:tav tm="100000">
                                          <p:val>
                                            <p:strVal val="#ppt_x"/>
                                          </p:val>
                                        </p:tav>
                                      </p:tavLst>
                                    </p:anim>
                                    <p:anim calcmode="lin" valueType="num">
                                      <p:cBhvr additive="base">
                                        <p:cTn id="42" dur="500" fill="hold"/>
                                        <p:tgtEl>
                                          <p:spTgt spid="54284"/>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54286"/>
                                        </p:tgtEl>
                                        <p:attrNameLst>
                                          <p:attrName>style.visibility</p:attrName>
                                        </p:attrNameLst>
                                      </p:cBhvr>
                                      <p:to>
                                        <p:strVal val="visible"/>
                                      </p:to>
                                    </p:set>
                                    <p:anim calcmode="lin" valueType="num">
                                      <p:cBhvr additive="base">
                                        <p:cTn id="47" dur="500" fill="hold"/>
                                        <p:tgtEl>
                                          <p:spTgt spid="54286"/>
                                        </p:tgtEl>
                                        <p:attrNameLst>
                                          <p:attrName>ppt_x</p:attrName>
                                        </p:attrNameLst>
                                      </p:cBhvr>
                                      <p:tavLst>
                                        <p:tav tm="0">
                                          <p:val>
                                            <p:strVal val="0-#ppt_w/2"/>
                                          </p:val>
                                        </p:tav>
                                        <p:tav tm="100000">
                                          <p:val>
                                            <p:strVal val="#ppt_x"/>
                                          </p:val>
                                        </p:tav>
                                      </p:tavLst>
                                    </p:anim>
                                    <p:anim calcmode="lin" valueType="num">
                                      <p:cBhvr additive="base">
                                        <p:cTn id="48" dur="500" fill="hold"/>
                                        <p:tgtEl>
                                          <p:spTgt spid="54286"/>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4287"/>
                                        </p:tgtEl>
                                        <p:attrNameLst>
                                          <p:attrName>style.visibility</p:attrName>
                                        </p:attrNameLst>
                                      </p:cBhvr>
                                      <p:to>
                                        <p:strVal val="visible"/>
                                      </p:to>
                                    </p:set>
                                    <p:anim calcmode="lin" valueType="num">
                                      <p:cBhvr additive="base">
                                        <p:cTn id="53" dur="500" fill="hold"/>
                                        <p:tgtEl>
                                          <p:spTgt spid="54287"/>
                                        </p:tgtEl>
                                        <p:attrNameLst>
                                          <p:attrName>ppt_x</p:attrName>
                                        </p:attrNameLst>
                                      </p:cBhvr>
                                      <p:tavLst>
                                        <p:tav tm="0">
                                          <p:val>
                                            <p:strVal val="1+#ppt_w/2"/>
                                          </p:val>
                                        </p:tav>
                                        <p:tav tm="100000">
                                          <p:val>
                                            <p:strVal val="#ppt_x"/>
                                          </p:val>
                                        </p:tav>
                                      </p:tavLst>
                                    </p:anim>
                                    <p:anim calcmode="lin" valueType="num">
                                      <p:cBhvr additive="base">
                                        <p:cTn id="54" dur="500" fill="hold"/>
                                        <p:tgtEl>
                                          <p:spTgt spid="54287"/>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54289"/>
                                        </p:tgtEl>
                                        <p:attrNameLst>
                                          <p:attrName>style.visibility</p:attrName>
                                        </p:attrNameLst>
                                      </p:cBhvr>
                                      <p:to>
                                        <p:strVal val="visible"/>
                                      </p:to>
                                    </p:set>
                                    <p:anim calcmode="lin" valueType="num">
                                      <p:cBhvr additive="base">
                                        <p:cTn id="59" dur="500" fill="hold"/>
                                        <p:tgtEl>
                                          <p:spTgt spid="54289"/>
                                        </p:tgtEl>
                                        <p:attrNameLst>
                                          <p:attrName>ppt_x</p:attrName>
                                        </p:attrNameLst>
                                      </p:cBhvr>
                                      <p:tavLst>
                                        <p:tav tm="0">
                                          <p:val>
                                            <p:strVal val="0-#ppt_w/2"/>
                                          </p:val>
                                        </p:tav>
                                        <p:tav tm="100000">
                                          <p:val>
                                            <p:strVal val="#ppt_x"/>
                                          </p:val>
                                        </p:tav>
                                      </p:tavLst>
                                    </p:anim>
                                    <p:anim calcmode="lin" valueType="num">
                                      <p:cBhvr additive="base">
                                        <p:cTn id="60" dur="500" fill="hold"/>
                                        <p:tgtEl>
                                          <p:spTgt spid="54289"/>
                                        </p:tgtEl>
                                        <p:attrNameLst>
                                          <p:attrName>ppt_y</p:attrName>
                                        </p:attrNameLst>
                                      </p:cBhvr>
                                      <p:tavLst>
                                        <p:tav tm="0">
                                          <p:val>
                                            <p:strVal val="#ppt_y"/>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54290"/>
                                        </p:tgtEl>
                                        <p:attrNameLst>
                                          <p:attrName>style.visibility</p:attrName>
                                        </p:attrNameLst>
                                      </p:cBhvr>
                                      <p:to>
                                        <p:strVal val="visible"/>
                                      </p:to>
                                    </p:set>
                                    <p:anim calcmode="lin" valueType="num">
                                      <p:cBhvr additive="base">
                                        <p:cTn id="65" dur="500" fill="hold"/>
                                        <p:tgtEl>
                                          <p:spTgt spid="54290"/>
                                        </p:tgtEl>
                                        <p:attrNameLst>
                                          <p:attrName>ppt_x</p:attrName>
                                        </p:attrNameLst>
                                      </p:cBhvr>
                                      <p:tavLst>
                                        <p:tav tm="0">
                                          <p:val>
                                            <p:strVal val="1+#ppt_w/2"/>
                                          </p:val>
                                        </p:tav>
                                        <p:tav tm="100000">
                                          <p:val>
                                            <p:strVal val="#ppt_x"/>
                                          </p:val>
                                        </p:tav>
                                      </p:tavLst>
                                    </p:anim>
                                    <p:anim calcmode="lin" valueType="num">
                                      <p:cBhvr additive="base">
                                        <p:cTn id="66" dur="500" fill="hold"/>
                                        <p:tgtEl>
                                          <p:spTgt spid="54290"/>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grpId="0" nodeType="clickEffect">
                                  <p:stCondLst>
                                    <p:cond delay="0"/>
                                  </p:stCondLst>
                                  <p:childTnLst>
                                    <p:set>
                                      <p:cBhvr>
                                        <p:cTn id="70" dur="1" fill="hold">
                                          <p:stCondLst>
                                            <p:cond delay="0"/>
                                          </p:stCondLst>
                                        </p:cTn>
                                        <p:tgtEl>
                                          <p:spTgt spid="54292"/>
                                        </p:tgtEl>
                                        <p:attrNameLst>
                                          <p:attrName>style.visibility</p:attrName>
                                        </p:attrNameLst>
                                      </p:cBhvr>
                                      <p:to>
                                        <p:strVal val="visible"/>
                                      </p:to>
                                    </p:set>
                                    <p:anim calcmode="lin" valueType="num">
                                      <p:cBhvr additive="base">
                                        <p:cTn id="71" dur="500" fill="hold"/>
                                        <p:tgtEl>
                                          <p:spTgt spid="54292"/>
                                        </p:tgtEl>
                                        <p:attrNameLst>
                                          <p:attrName>ppt_x</p:attrName>
                                        </p:attrNameLst>
                                      </p:cBhvr>
                                      <p:tavLst>
                                        <p:tav tm="0">
                                          <p:val>
                                            <p:strVal val="0-#ppt_w/2"/>
                                          </p:val>
                                        </p:tav>
                                        <p:tav tm="100000">
                                          <p:val>
                                            <p:strVal val="#ppt_x"/>
                                          </p:val>
                                        </p:tav>
                                      </p:tavLst>
                                    </p:anim>
                                    <p:anim calcmode="lin" valueType="num">
                                      <p:cBhvr additive="base">
                                        <p:cTn id="72" dur="500" fill="hold"/>
                                        <p:tgtEl>
                                          <p:spTgt spid="54292"/>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4293"/>
                                        </p:tgtEl>
                                        <p:attrNameLst>
                                          <p:attrName>style.visibility</p:attrName>
                                        </p:attrNameLst>
                                      </p:cBhvr>
                                      <p:to>
                                        <p:strVal val="visible"/>
                                      </p:to>
                                    </p:set>
                                    <p:anim calcmode="lin" valueType="num">
                                      <p:cBhvr additive="base">
                                        <p:cTn id="77" dur="500" fill="hold"/>
                                        <p:tgtEl>
                                          <p:spTgt spid="54293"/>
                                        </p:tgtEl>
                                        <p:attrNameLst>
                                          <p:attrName>ppt_x</p:attrName>
                                        </p:attrNameLst>
                                      </p:cBhvr>
                                      <p:tavLst>
                                        <p:tav tm="0">
                                          <p:val>
                                            <p:strVal val="1+#ppt_w/2"/>
                                          </p:val>
                                        </p:tav>
                                        <p:tav tm="100000">
                                          <p:val>
                                            <p:strVal val="#ppt_x"/>
                                          </p:val>
                                        </p:tav>
                                      </p:tavLst>
                                    </p:anim>
                                    <p:anim calcmode="lin" valueType="num">
                                      <p:cBhvr additive="base">
                                        <p:cTn id="78" dur="500" fill="hold"/>
                                        <p:tgtEl>
                                          <p:spTgt spid="54293"/>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54295"/>
                                        </p:tgtEl>
                                        <p:attrNameLst>
                                          <p:attrName>style.visibility</p:attrName>
                                        </p:attrNameLst>
                                      </p:cBhvr>
                                      <p:to>
                                        <p:strVal val="visible"/>
                                      </p:to>
                                    </p:set>
                                    <p:anim calcmode="lin" valueType="num">
                                      <p:cBhvr additive="base">
                                        <p:cTn id="83" dur="500" fill="hold"/>
                                        <p:tgtEl>
                                          <p:spTgt spid="54295"/>
                                        </p:tgtEl>
                                        <p:attrNameLst>
                                          <p:attrName>ppt_x</p:attrName>
                                        </p:attrNameLst>
                                      </p:cBhvr>
                                      <p:tavLst>
                                        <p:tav tm="0">
                                          <p:val>
                                            <p:strVal val="0-#ppt_w/2"/>
                                          </p:val>
                                        </p:tav>
                                        <p:tav tm="100000">
                                          <p:val>
                                            <p:strVal val="#ppt_x"/>
                                          </p:val>
                                        </p:tav>
                                      </p:tavLst>
                                    </p:anim>
                                    <p:anim calcmode="lin" valueType="num">
                                      <p:cBhvr additive="base">
                                        <p:cTn id="84" dur="500" fill="hold"/>
                                        <p:tgtEl>
                                          <p:spTgt spid="54295"/>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2" fill="hold" grpId="0" nodeType="clickEffect">
                                  <p:stCondLst>
                                    <p:cond delay="0"/>
                                  </p:stCondLst>
                                  <p:childTnLst>
                                    <p:set>
                                      <p:cBhvr>
                                        <p:cTn id="88" dur="1" fill="hold">
                                          <p:stCondLst>
                                            <p:cond delay="0"/>
                                          </p:stCondLst>
                                        </p:cTn>
                                        <p:tgtEl>
                                          <p:spTgt spid="54296"/>
                                        </p:tgtEl>
                                        <p:attrNameLst>
                                          <p:attrName>style.visibility</p:attrName>
                                        </p:attrNameLst>
                                      </p:cBhvr>
                                      <p:to>
                                        <p:strVal val="visible"/>
                                      </p:to>
                                    </p:set>
                                    <p:anim calcmode="lin" valueType="num">
                                      <p:cBhvr additive="base">
                                        <p:cTn id="89" dur="500" fill="hold"/>
                                        <p:tgtEl>
                                          <p:spTgt spid="54296"/>
                                        </p:tgtEl>
                                        <p:attrNameLst>
                                          <p:attrName>ppt_x</p:attrName>
                                        </p:attrNameLst>
                                      </p:cBhvr>
                                      <p:tavLst>
                                        <p:tav tm="0">
                                          <p:val>
                                            <p:strVal val="1+#ppt_w/2"/>
                                          </p:val>
                                        </p:tav>
                                        <p:tav tm="100000">
                                          <p:val>
                                            <p:strVal val="#ppt_x"/>
                                          </p:val>
                                        </p:tav>
                                      </p:tavLst>
                                    </p:anim>
                                    <p:anim calcmode="lin" valueType="num">
                                      <p:cBhvr additive="base">
                                        <p:cTn id="90" dur="500" fill="hold"/>
                                        <p:tgtEl>
                                          <p:spTgt spid="54296"/>
                                        </p:tgtEl>
                                        <p:attrNameLst>
                                          <p:attrName>ppt_y</p:attrName>
                                        </p:attrNameLst>
                                      </p:cBhvr>
                                      <p:tavLst>
                                        <p:tav tm="0">
                                          <p:val>
                                            <p:strVal val="#ppt_y"/>
                                          </p:val>
                                        </p:tav>
                                        <p:tav tm="100000">
                                          <p:val>
                                            <p:strVal val="#ppt_y"/>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2" presetClass="entr" presetSubtype="8" fill="hold" grpId="0" nodeType="clickEffect">
                                  <p:stCondLst>
                                    <p:cond delay="0"/>
                                  </p:stCondLst>
                                  <p:childTnLst>
                                    <p:set>
                                      <p:cBhvr>
                                        <p:cTn id="94" dur="1" fill="hold">
                                          <p:stCondLst>
                                            <p:cond delay="0"/>
                                          </p:stCondLst>
                                        </p:cTn>
                                        <p:tgtEl>
                                          <p:spTgt spid="54298"/>
                                        </p:tgtEl>
                                        <p:attrNameLst>
                                          <p:attrName>style.visibility</p:attrName>
                                        </p:attrNameLst>
                                      </p:cBhvr>
                                      <p:to>
                                        <p:strVal val="visible"/>
                                      </p:to>
                                    </p:set>
                                    <p:anim calcmode="lin" valueType="num">
                                      <p:cBhvr additive="base">
                                        <p:cTn id="95" dur="500" fill="hold"/>
                                        <p:tgtEl>
                                          <p:spTgt spid="54298"/>
                                        </p:tgtEl>
                                        <p:attrNameLst>
                                          <p:attrName>ppt_x</p:attrName>
                                        </p:attrNameLst>
                                      </p:cBhvr>
                                      <p:tavLst>
                                        <p:tav tm="0">
                                          <p:val>
                                            <p:strVal val="0-#ppt_w/2"/>
                                          </p:val>
                                        </p:tav>
                                        <p:tav tm="100000">
                                          <p:val>
                                            <p:strVal val="#ppt_x"/>
                                          </p:val>
                                        </p:tav>
                                      </p:tavLst>
                                    </p:anim>
                                    <p:anim calcmode="lin" valueType="num">
                                      <p:cBhvr additive="base">
                                        <p:cTn id="96" dur="500" fill="hold"/>
                                        <p:tgtEl>
                                          <p:spTgt spid="54298"/>
                                        </p:tgtEl>
                                        <p:attrNameLst>
                                          <p:attrName>ppt_y</p:attrName>
                                        </p:attrNameLst>
                                      </p:cBhvr>
                                      <p:tavLst>
                                        <p:tav tm="0">
                                          <p:val>
                                            <p:strVal val="#ppt_y"/>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 presetClass="entr" presetSubtype="2" fill="hold" grpId="0" nodeType="clickEffect">
                                  <p:stCondLst>
                                    <p:cond delay="0"/>
                                  </p:stCondLst>
                                  <p:childTnLst>
                                    <p:set>
                                      <p:cBhvr>
                                        <p:cTn id="100" dur="1" fill="hold">
                                          <p:stCondLst>
                                            <p:cond delay="0"/>
                                          </p:stCondLst>
                                        </p:cTn>
                                        <p:tgtEl>
                                          <p:spTgt spid="54299"/>
                                        </p:tgtEl>
                                        <p:attrNameLst>
                                          <p:attrName>style.visibility</p:attrName>
                                        </p:attrNameLst>
                                      </p:cBhvr>
                                      <p:to>
                                        <p:strVal val="visible"/>
                                      </p:to>
                                    </p:set>
                                    <p:anim calcmode="lin" valueType="num">
                                      <p:cBhvr additive="base">
                                        <p:cTn id="101" dur="500" fill="hold"/>
                                        <p:tgtEl>
                                          <p:spTgt spid="54299"/>
                                        </p:tgtEl>
                                        <p:attrNameLst>
                                          <p:attrName>ppt_x</p:attrName>
                                        </p:attrNameLst>
                                      </p:cBhvr>
                                      <p:tavLst>
                                        <p:tav tm="0">
                                          <p:val>
                                            <p:strVal val="1+#ppt_w/2"/>
                                          </p:val>
                                        </p:tav>
                                        <p:tav tm="100000">
                                          <p:val>
                                            <p:strVal val="#ppt_x"/>
                                          </p:val>
                                        </p:tav>
                                      </p:tavLst>
                                    </p:anim>
                                    <p:anim calcmode="lin" valueType="num">
                                      <p:cBhvr additive="base">
                                        <p:cTn id="102" dur="500" fill="hold"/>
                                        <p:tgtEl>
                                          <p:spTgt spid="54299"/>
                                        </p:tgtEl>
                                        <p:attrNameLst>
                                          <p:attrName>ppt_y</p:attrName>
                                        </p:attrNameLst>
                                      </p:cBhvr>
                                      <p:tavLst>
                                        <p:tav tm="0">
                                          <p:val>
                                            <p:strVal val="#ppt_y"/>
                                          </p:val>
                                        </p:tav>
                                        <p:tav tm="100000">
                                          <p:val>
                                            <p:strVal val="#ppt_y"/>
                                          </p:val>
                                        </p:tav>
                                      </p:tavLst>
                                    </p:anim>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54300"/>
                                        </p:tgtEl>
                                        <p:attrNameLst>
                                          <p:attrName>style.visibility</p:attrName>
                                        </p:attrNameLst>
                                      </p:cBhvr>
                                      <p:to>
                                        <p:strVal val="visible"/>
                                      </p:to>
                                    </p:set>
                                    <p:anim calcmode="lin" valueType="num">
                                      <p:cBhvr additive="base">
                                        <p:cTn id="107" dur="500" fill="hold"/>
                                        <p:tgtEl>
                                          <p:spTgt spid="54300"/>
                                        </p:tgtEl>
                                        <p:attrNameLst>
                                          <p:attrName>ppt_x</p:attrName>
                                        </p:attrNameLst>
                                      </p:cBhvr>
                                      <p:tavLst>
                                        <p:tav tm="0">
                                          <p:val>
                                            <p:strVal val="0-#ppt_w/2"/>
                                          </p:val>
                                        </p:tav>
                                        <p:tav tm="100000">
                                          <p:val>
                                            <p:strVal val="#ppt_x"/>
                                          </p:val>
                                        </p:tav>
                                      </p:tavLst>
                                    </p:anim>
                                    <p:anim calcmode="lin" valueType="num">
                                      <p:cBhvr additive="base">
                                        <p:cTn id="108" dur="500" fill="hold"/>
                                        <p:tgtEl>
                                          <p:spTgt spid="54300"/>
                                        </p:tgtEl>
                                        <p:attrNameLst>
                                          <p:attrName>ppt_y</p:attrName>
                                        </p:attrNameLst>
                                      </p:cBhvr>
                                      <p:tavLst>
                                        <p:tav tm="0">
                                          <p:val>
                                            <p:strVal val="#ppt_y"/>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 presetClass="entr" presetSubtype="2" fill="hold" grpId="0" nodeType="clickEffect">
                                  <p:stCondLst>
                                    <p:cond delay="0"/>
                                  </p:stCondLst>
                                  <p:childTnLst>
                                    <p:set>
                                      <p:cBhvr>
                                        <p:cTn id="112" dur="1" fill="hold">
                                          <p:stCondLst>
                                            <p:cond delay="0"/>
                                          </p:stCondLst>
                                        </p:cTn>
                                        <p:tgtEl>
                                          <p:spTgt spid="54301"/>
                                        </p:tgtEl>
                                        <p:attrNameLst>
                                          <p:attrName>style.visibility</p:attrName>
                                        </p:attrNameLst>
                                      </p:cBhvr>
                                      <p:to>
                                        <p:strVal val="visible"/>
                                      </p:to>
                                    </p:set>
                                    <p:anim calcmode="lin" valueType="num">
                                      <p:cBhvr additive="base">
                                        <p:cTn id="113" dur="500" fill="hold"/>
                                        <p:tgtEl>
                                          <p:spTgt spid="54301"/>
                                        </p:tgtEl>
                                        <p:attrNameLst>
                                          <p:attrName>ppt_x</p:attrName>
                                        </p:attrNameLst>
                                      </p:cBhvr>
                                      <p:tavLst>
                                        <p:tav tm="0">
                                          <p:val>
                                            <p:strVal val="1+#ppt_w/2"/>
                                          </p:val>
                                        </p:tav>
                                        <p:tav tm="100000">
                                          <p:val>
                                            <p:strVal val="#ppt_x"/>
                                          </p:val>
                                        </p:tav>
                                      </p:tavLst>
                                    </p:anim>
                                    <p:anim calcmode="lin" valueType="num">
                                      <p:cBhvr additive="base">
                                        <p:cTn id="114" dur="500" fill="hold"/>
                                        <p:tgtEl>
                                          <p:spTgt spid="54301"/>
                                        </p:tgtEl>
                                        <p:attrNameLst>
                                          <p:attrName>ppt_y</p:attrName>
                                        </p:attrNameLst>
                                      </p:cBhvr>
                                      <p:tavLst>
                                        <p:tav tm="0">
                                          <p:val>
                                            <p:strVal val="#ppt_y"/>
                                          </p:val>
                                        </p:tav>
                                        <p:tav tm="100000">
                                          <p:val>
                                            <p:strVal val="#ppt_y"/>
                                          </p:val>
                                        </p:tav>
                                      </p:tavLst>
                                    </p:anim>
                                  </p:child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8" fill="hold" grpId="0" nodeType="clickEffect">
                                  <p:stCondLst>
                                    <p:cond delay="0"/>
                                  </p:stCondLst>
                                  <p:childTnLst>
                                    <p:set>
                                      <p:cBhvr>
                                        <p:cTn id="118" dur="1" fill="hold">
                                          <p:stCondLst>
                                            <p:cond delay="0"/>
                                          </p:stCondLst>
                                        </p:cTn>
                                        <p:tgtEl>
                                          <p:spTgt spid="54304"/>
                                        </p:tgtEl>
                                        <p:attrNameLst>
                                          <p:attrName>style.visibility</p:attrName>
                                        </p:attrNameLst>
                                      </p:cBhvr>
                                      <p:to>
                                        <p:strVal val="visible"/>
                                      </p:to>
                                    </p:set>
                                    <p:anim calcmode="lin" valueType="num">
                                      <p:cBhvr additive="base">
                                        <p:cTn id="119" dur="500" fill="hold"/>
                                        <p:tgtEl>
                                          <p:spTgt spid="54304"/>
                                        </p:tgtEl>
                                        <p:attrNameLst>
                                          <p:attrName>ppt_x</p:attrName>
                                        </p:attrNameLst>
                                      </p:cBhvr>
                                      <p:tavLst>
                                        <p:tav tm="0">
                                          <p:val>
                                            <p:strVal val="0-#ppt_w/2"/>
                                          </p:val>
                                        </p:tav>
                                        <p:tav tm="100000">
                                          <p:val>
                                            <p:strVal val="#ppt_x"/>
                                          </p:val>
                                        </p:tav>
                                      </p:tavLst>
                                    </p:anim>
                                    <p:anim calcmode="lin" valueType="num">
                                      <p:cBhvr additive="base">
                                        <p:cTn id="120" dur="500" fill="hold"/>
                                        <p:tgtEl>
                                          <p:spTgt spid="54304"/>
                                        </p:tgtEl>
                                        <p:attrNameLst>
                                          <p:attrName>ppt_y</p:attrName>
                                        </p:attrNameLst>
                                      </p:cBhvr>
                                      <p:tavLst>
                                        <p:tav tm="0">
                                          <p:val>
                                            <p:strVal val="#ppt_y"/>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 presetClass="entr" presetSubtype="2" fill="hold" grpId="0" nodeType="clickEffect">
                                  <p:stCondLst>
                                    <p:cond delay="0"/>
                                  </p:stCondLst>
                                  <p:childTnLst>
                                    <p:set>
                                      <p:cBhvr>
                                        <p:cTn id="124" dur="1" fill="hold">
                                          <p:stCondLst>
                                            <p:cond delay="0"/>
                                          </p:stCondLst>
                                        </p:cTn>
                                        <p:tgtEl>
                                          <p:spTgt spid="54305"/>
                                        </p:tgtEl>
                                        <p:attrNameLst>
                                          <p:attrName>style.visibility</p:attrName>
                                        </p:attrNameLst>
                                      </p:cBhvr>
                                      <p:to>
                                        <p:strVal val="visible"/>
                                      </p:to>
                                    </p:set>
                                    <p:anim calcmode="lin" valueType="num">
                                      <p:cBhvr additive="base">
                                        <p:cTn id="125" dur="500" fill="hold"/>
                                        <p:tgtEl>
                                          <p:spTgt spid="54305"/>
                                        </p:tgtEl>
                                        <p:attrNameLst>
                                          <p:attrName>ppt_x</p:attrName>
                                        </p:attrNameLst>
                                      </p:cBhvr>
                                      <p:tavLst>
                                        <p:tav tm="0">
                                          <p:val>
                                            <p:strVal val="1+#ppt_w/2"/>
                                          </p:val>
                                        </p:tav>
                                        <p:tav tm="100000">
                                          <p:val>
                                            <p:strVal val="#ppt_x"/>
                                          </p:val>
                                        </p:tav>
                                      </p:tavLst>
                                    </p:anim>
                                    <p:anim calcmode="lin" valueType="num">
                                      <p:cBhvr additive="base">
                                        <p:cTn id="126" dur="500" fill="hold"/>
                                        <p:tgtEl>
                                          <p:spTgt spid="543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animBg="1" autoUpdateAnimBg="0"/>
      <p:bldP spid="54278" grpId="0" autoUpdateAnimBg="0"/>
      <p:bldP spid="54280" grpId="0" autoUpdateAnimBg="0"/>
      <p:bldP spid="54281" grpId="0" autoUpdateAnimBg="0"/>
      <p:bldP spid="54282" grpId="0" autoUpdateAnimBg="0"/>
      <p:bldP spid="54284" grpId="0" autoUpdateAnimBg="0"/>
      <p:bldP spid="54286" grpId="0" autoUpdateAnimBg="0"/>
      <p:bldP spid="54287" grpId="0" autoUpdateAnimBg="0"/>
      <p:bldP spid="54289" grpId="0" autoUpdateAnimBg="0"/>
      <p:bldP spid="54290" grpId="0" autoUpdateAnimBg="0"/>
      <p:bldP spid="54292" grpId="0" autoUpdateAnimBg="0"/>
      <p:bldP spid="54293" grpId="0" autoUpdateAnimBg="0"/>
      <p:bldP spid="54295" grpId="0" autoUpdateAnimBg="0"/>
      <p:bldP spid="54296" grpId="0" autoUpdateAnimBg="0"/>
      <p:bldP spid="54298" grpId="0" autoUpdateAnimBg="0"/>
      <p:bldP spid="54299" grpId="0" autoUpdateAnimBg="0"/>
      <p:bldP spid="54300" grpId="0" autoUpdateAnimBg="0"/>
      <p:bldP spid="54301" grpId="0" autoUpdateAnimBg="0"/>
      <p:bldP spid="54304" grpId="0" autoUpdateAnimBg="0"/>
      <p:bldP spid="5430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Rules: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=0, </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r>
                      <a:rPr lang="en-US" b="0" i="1" smtClean="0">
                        <a:latin typeface="Cambria Math"/>
                      </a:rPr>
                      <m:t>=1</m:t>
                    </m:r>
                  </m:oMath>
                </a14:m>
                <a:endParaRPr lang="en-US"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=1, </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r>
                      <a:rPr lang="en-US" b="0" i="1" smtClean="0">
                        <a:latin typeface="Cambria Math"/>
                      </a:rPr>
                      <m:t>=0</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r>
                      <a:rPr lang="en-US" b="0" i="1" smtClean="0">
                        <a:latin typeface="Cambria Math"/>
                      </a:rPr>
                      <m:t>=1</m:t>
                    </m:r>
                  </m:oMath>
                </a14:m>
                <a:endParaRPr lang="en-US" b="0"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r>
                          <a:rPr lang="en-US" b="0" i="1" smtClean="0">
                            <a:latin typeface="Cambria Math"/>
                          </a:rPr>
                          <m:t>−1</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r>
                      <a:rPr lang="en-US" b="0" i="1" smtClean="0">
                        <a:latin typeface="Cambria Math"/>
                      </a:rPr>
                      <m:t>=1</m:t>
                    </m:r>
                  </m:oMath>
                </a14:m>
                <a:endParaRPr lang="en-US"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r>
                          <a:rPr lang="en-US" b="0" i="1" smtClean="0">
                            <a:latin typeface="Cambria Math"/>
                          </a:rPr>
                          <m:t>−1</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r>
                      <a:rPr lang="en-US" b="0" i="1" smtClean="0">
                        <a:latin typeface="Cambria Math"/>
                      </a:rPr>
                      <m:t>=1</m:t>
                    </m:r>
                  </m:oMath>
                </a14:m>
                <a:endParaRPr lang="en-US"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r>
                          <a:rPr lang="en-US" b="0" i="1" smtClean="0">
                            <a:latin typeface="Cambria Math"/>
                          </a:rPr>
                          <m:t>−1</m:t>
                        </m:r>
                      </m:sub>
                    </m:sSub>
                    <m:r>
                      <a:rPr lang="en-US" b="0" i="1" smtClean="0">
                        <a:latin typeface="Cambria Math"/>
                      </a:rPr>
                      <m:t>=1</m:t>
                    </m:r>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sub>
                    </m:sSub>
                    <m:r>
                      <a:rPr lang="en-US" b="0" i="1" smtClean="0">
                        <a:latin typeface="Cambria Math"/>
                      </a:rPr>
                      <m:t>=1</m:t>
                    </m:r>
                  </m:oMath>
                </a14:m>
                <a:endParaRPr lang="en-US" b="0" dirty="0"/>
              </a:p>
              <a:p>
                <a:r>
                  <a:rPr lang="en-US" dirty="0"/>
                  <a:t>Can use this to construct a truth table.</a:t>
                </a:r>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333095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Minimal Sum Boolean Expressions:</a:t>
                </a:r>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𝐵</m:t>
                            </m:r>
                          </m:e>
                        </m:ba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𝐵</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𝐺</m:t>
                        </m:r>
                      </m:e>
                      <m:sub>
                        <m:r>
                          <a:rPr lang="en-US" b="0" i="1" smtClean="0">
                            <a:latin typeface="Cambria Math"/>
                          </a:rPr>
                          <m:t>𝑖</m:t>
                        </m:r>
                      </m:sub>
                    </m:sSub>
                  </m:oMath>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𝐴</m:t>
                              </m:r>
                            </m:e>
                          </m:bar>
                        </m:e>
                        <m:sub>
                          <m:r>
                            <a:rPr lang="en-US" b="0" i="1" smtClean="0">
                              <a:latin typeface="Cambria Math"/>
                            </a:rPr>
                            <m:t>𝑖</m:t>
                          </m:r>
                        </m:sub>
                      </m:sSub>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𝐵</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𝐴</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𝐸</m:t>
                          </m:r>
                        </m:e>
                        <m:sub>
                          <m:r>
                            <a:rPr lang="en-US" b="0" i="1" smtClean="0">
                              <a:latin typeface="Cambria Math"/>
                            </a:rPr>
                            <m:t>𝑖</m:t>
                          </m:r>
                        </m:sub>
                      </m:sSub>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𝐴</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𝐵</m:t>
                          </m: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r>
                        <a:rPr lang="en-US" b="0" i="1" smtClean="0">
                          <a:latin typeface="Cambria Math"/>
                        </a:rPr>
                        <m:t>+</m:t>
                      </m:r>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a:rPr>
                                <m:t>𝐴</m:t>
                              </m:r>
                            </m:e>
                          </m:bar>
                        </m:e>
                        <m:sub>
                          <m:r>
                            <a:rPr lang="en-US" b="0" i="1" smtClean="0">
                              <a:latin typeface="Cambria Math"/>
                            </a:rPr>
                            <m:t>𝑖</m:t>
                          </m:r>
                        </m:sub>
                      </m:sSub>
                      <m:sSub>
                        <m:sSubPr>
                          <m:ctrlPr>
                            <a:rPr lang="en-US" b="0" i="1" smtClean="0">
                              <a:latin typeface="Cambria Math" panose="02040503050406030204" pitchFamily="18" charset="0"/>
                            </a:rPr>
                          </m:ctrlPr>
                        </m:sSubPr>
                        <m:e>
                          <m:r>
                            <a:rPr lang="en-US" b="0" i="1" smtClean="0">
                              <a:latin typeface="Cambria Math"/>
                            </a:rPr>
                            <m:t>𝐿</m:t>
                          </m:r>
                        </m:e>
                        <m:sub>
                          <m:r>
                            <a:rPr lang="en-US" b="0" i="1" smtClean="0">
                              <a:latin typeface="Cambria Math"/>
                            </a:rPr>
                            <m:t>𝑖</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spTree>
    <p:extLst>
      <p:ext uri="{BB962C8B-B14F-4D97-AF65-F5344CB8AC3E}">
        <p14:creationId xmlns:p14="http://schemas.microsoft.com/office/powerpoint/2010/main" val="299722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Comparators</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3532966" y="1243348"/>
            <a:ext cx="5337812" cy="5441919"/>
          </a:xfrm>
          <a:prstGeom prst="rect">
            <a:avLst/>
          </a:prstGeom>
          <a:noFill/>
          <a:ln>
            <a:noFill/>
          </a:ln>
          <a:scene3d>
            <a:camera prst="orthographicFront">
              <a:rot lat="0" lon="0" rev="2157000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741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Decoder</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Digital information represented in some binary form must be converted into some alternate binary form.</a:t>
                </a:r>
              </a:p>
              <a:p>
                <a14:m>
                  <m:oMath xmlns:m="http://schemas.openxmlformats.org/officeDocument/2006/math">
                    <m:r>
                      <a:rPr lang="en-US" b="0" i="1" smtClean="0">
                        <a:latin typeface="Cambria Math"/>
                      </a:rPr>
                      <m:t>𝑛</m:t>
                    </m:r>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-line decoder.</a:t>
                </a:r>
              </a:p>
              <a:p>
                <a:r>
                  <a:rPr lang="en-US" dirty="0"/>
                  <a:t>Only one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2</m:t>
                        </m:r>
                      </m:e>
                      <m:sup>
                        <m:r>
                          <a:rPr lang="en-US" b="0" i="1" smtClean="0">
                            <a:latin typeface="Cambria Math"/>
                          </a:rPr>
                          <m:t>𝑛</m:t>
                        </m:r>
                      </m:sup>
                    </m:sSup>
                  </m:oMath>
                </a14:m>
                <a:r>
                  <a:rPr lang="en-US" dirty="0"/>
                  <a:t> output lines responds, with a logic-1, to a given input combination of values on its </a:t>
                </a:r>
                <a14:m>
                  <m:oMath xmlns:m="http://schemas.openxmlformats.org/officeDocument/2006/math">
                    <m:r>
                      <a:rPr lang="en-US" b="0" i="1" smtClean="0">
                        <a:latin typeface="Cambria Math"/>
                      </a:rPr>
                      <m:t>𝑛</m:t>
                    </m:r>
                  </m:oMath>
                </a14:m>
                <a:r>
                  <a:rPr lang="en-US" dirty="0"/>
                  <a:t>-input lines.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2889"/>
                </a:stretch>
              </a:blipFill>
            </p:spPr>
            <p:txBody>
              <a:bodyPr/>
              <a:lstStyle/>
              <a:p>
                <a:r>
                  <a:rPr lang="en-US">
                    <a:noFill/>
                  </a:rPr>
                  <a:t> </a:t>
                </a:r>
              </a:p>
            </p:txBody>
          </p:sp>
        </mc:Fallback>
      </mc:AlternateContent>
    </p:spTree>
    <p:extLst>
      <p:ext uri="{BB962C8B-B14F-4D97-AF65-F5344CB8AC3E}">
        <p14:creationId xmlns:p14="http://schemas.microsoft.com/office/powerpoint/2010/main" val="111490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Realization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881188" y="1195389"/>
            <a:ext cx="40576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080235" y="996967"/>
            <a:ext cx="2427479" cy="2871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400000">
            <a:off x="7307977" y="3878976"/>
            <a:ext cx="2514601" cy="2681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895600" y="5457826"/>
            <a:ext cx="3248026" cy="369332"/>
          </a:xfrm>
          <a:prstGeom prst="rect">
            <a:avLst/>
          </a:prstGeom>
          <a:noFill/>
        </p:spPr>
        <p:txBody>
          <a:bodyPr wrap="square" rtlCol="0">
            <a:spAutoFit/>
          </a:bodyPr>
          <a:lstStyle/>
          <a:p>
            <a:pPr algn="ctr"/>
            <a:r>
              <a:rPr lang="en-US" dirty="0"/>
              <a:t>Logic Diagram</a:t>
            </a:r>
          </a:p>
        </p:txBody>
      </p:sp>
      <p:sp>
        <p:nvSpPr>
          <p:cNvPr id="10" name="TextBox 9"/>
          <p:cNvSpPr txBox="1"/>
          <p:nvPr/>
        </p:nvSpPr>
        <p:spPr>
          <a:xfrm>
            <a:off x="6886574" y="6412468"/>
            <a:ext cx="3248026" cy="369332"/>
          </a:xfrm>
          <a:prstGeom prst="rect">
            <a:avLst/>
          </a:prstGeom>
          <a:noFill/>
        </p:spPr>
        <p:txBody>
          <a:bodyPr wrap="square" rtlCol="0">
            <a:spAutoFit/>
          </a:bodyPr>
          <a:lstStyle/>
          <a:p>
            <a:pPr algn="ctr"/>
            <a:r>
              <a:rPr lang="en-US" dirty="0"/>
              <a:t>Truth Table</a:t>
            </a:r>
          </a:p>
        </p:txBody>
      </p:sp>
      <p:sp>
        <p:nvSpPr>
          <p:cNvPr id="11" name="TextBox 10"/>
          <p:cNvSpPr txBox="1"/>
          <p:nvPr/>
        </p:nvSpPr>
        <p:spPr>
          <a:xfrm>
            <a:off x="6934200" y="3581399"/>
            <a:ext cx="3248026" cy="369332"/>
          </a:xfrm>
          <a:prstGeom prst="rect">
            <a:avLst/>
          </a:prstGeom>
          <a:noFill/>
        </p:spPr>
        <p:txBody>
          <a:bodyPr wrap="square" rtlCol="0">
            <a:spAutoFit/>
          </a:bodyPr>
          <a:lstStyle/>
          <a:p>
            <a:pPr algn="ctr"/>
            <a:r>
              <a:rPr lang="en-US" dirty="0"/>
              <a:t>Symbol</a:t>
            </a:r>
          </a:p>
        </p:txBody>
      </p:sp>
    </p:spTree>
    <p:extLst>
      <p:ext uri="{BB962C8B-B14F-4D97-AF65-F5344CB8AC3E}">
        <p14:creationId xmlns:p14="http://schemas.microsoft.com/office/powerpoint/2010/main" val="126958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Decoder</a:t>
            </a:r>
          </a:p>
        </p:txBody>
      </p:sp>
      <p:sp>
        <p:nvSpPr>
          <p:cNvPr id="3" name="Content Placeholder 2"/>
          <p:cNvSpPr>
            <a:spLocks noGrp="1"/>
          </p:cNvSpPr>
          <p:nvPr>
            <p:ph idx="1"/>
          </p:nvPr>
        </p:nvSpPr>
        <p:spPr/>
        <p:txBody>
          <a:bodyPr/>
          <a:lstStyle/>
          <a:p>
            <a:r>
              <a:rPr lang="en-US" dirty="0"/>
              <a:t>Input combinations can be regarded as binary numbers with the consequences that the j-</a:t>
            </a:r>
            <a:r>
              <a:rPr lang="en-US" dirty="0" err="1"/>
              <a:t>th</a:t>
            </a:r>
            <a:r>
              <a:rPr lang="en-US" dirty="0"/>
              <a:t> output line is at logic-1 for j = 0, 1, . . , 7 only when input combination j is applied.</a:t>
            </a:r>
          </a:p>
        </p:txBody>
      </p:sp>
    </p:spTree>
    <p:extLst>
      <p:ext uri="{BB962C8B-B14F-4D97-AF65-F5344CB8AC3E}">
        <p14:creationId xmlns:p14="http://schemas.microsoft.com/office/powerpoint/2010/main" val="1487437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5C24825C182E4FB717DCA8EBAF464D" ma:contentTypeVersion="2" ma:contentTypeDescription="Create a new document." ma:contentTypeScope="" ma:versionID="43bc1dbc3373f7437d309aa1d481a85e">
  <xsd:schema xmlns:xsd="http://www.w3.org/2001/XMLSchema" xmlns:xs="http://www.w3.org/2001/XMLSchema" xmlns:p="http://schemas.microsoft.com/office/2006/metadata/properties" xmlns:ns2="395f2d3c-028c-4187-8f9f-37207bbf3d43" targetNamespace="http://schemas.microsoft.com/office/2006/metadata/properties" ma:root="true" ma:fieldsID="d331cd2afba887cf805ebd611a1ff310" ns2:_="">
    <xsd:import namespace="395f2d3c-028c-4187-8f9f-37207bbf3d4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5f2d3c-028c-4187-8f9f-37207bbf3d4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3E90716-F77B-4FA2-B998-8A4C537CC7A0}">
  <ds:schemaRefs>
    <ds:schemaRef ds:uri="http://schemas.microsoft.com/sharepoint/v3/contenttype/forms"/>
  </ds:schemaRefs>
</ds:datastoreItem>
</file>

<file path=customXml/itemProps2.xml><?xml version="1.0" encoding="utf-8"?>
<ds:datastoreItem xmlns:ds="http://schemas.openxmlformats.org/officeDocument/2006/customXml" ds:itemID="{5389B7A6-C93E-4033-BA29-AD7AC87D120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A2B4A74-EC55-47E2-87F8-F5F824D293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5f2d3c-028c-4187-8f9f-37207bbf3d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9663</TotalTime>
  <Words>1264</Words>
  <Application>Microsoft Office PowerPoint</Application>
  <PresentationFormat>Widescreen</PresentationFormat>
  <Paragraphs>195</Paragraphs>
  <Slides>35</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3</vt:i4>
      </vt:variant>
      <vt:variant>
        <vt:lpstr>Slide Titles</vt:lpstr>
      </vt:variant>
      <vt:variant>
        <vt:i4>35</vt:i4>
      </vt:variant>
    </vt:vector>
  </HeadingPairs>
  <TitlesOfParts>
    <vt:vector size="45" baseType="lpstr">
      <vt:lpstr>Arial</vt:lpstr>
      <vt:lpstr>Calibri</vt:lpstr>
      <vt:lpstr>Cambria Math</vt:lpstr>
      <vt:lpstr>Monotype Sorts</vt:lpstr>
      <vt:lpstr>Tahoma</vt:lpstr>
      <vt:lpstr>Times New Roman</vt:lpstr>
      <vt:lpstr>Office Theme</vt:lpstr>
      <vt:lpstr>VISIO</vt:lpstr>
      <vt:lpstr>Clip</vt:lpstr>
      <vt:lpstr>Document</vt:lpstr>
      <vt:lpstr>Magnitude Comparator  Decoder and Encoder</vt:lpstr>
      <vt:lpstr>Comparators</vt:lpstr>
      <vt:lpstr>Comparators</vt:lpstr>
      <vt:lpstr>Comparators</vt:lpstr>
      <vt:lpstr>Comparators</vt:lpstr>
      <vt:lpstr>Comparators</vt:lpstr>
      <vt:lpstr>Decoder</vt:lpstr>
      <vt:lpstr>Realization</vt:lpstr>
      <vt:lpstr>Decoder</vt:lpstr>
      <vt:lpstr>Other types of Decoders</vt:lpstr>
      <vt:lpstr>Logic Design Using Decoders</vt:lpstr>
      <vt:lpstr>Minterms using OR Gates</vt:lpstr>
      <vt:lpstr>Minterms using NOR Gates</vt:lpstr>
      <vt:lpstr>Implementing a Decoder using NAND </vt:lpstr>
      <vt:lpstr>Minterms using AND gates</vt:lpstr>
      <vt:lpstr>Decoders with an Enable Input</vt:lpstr>
      <vt:lpstr>Decoders with enable inputs</vt:lpstr>
      <vt:lpstr>Constructing Larger Decoders</vt:lpstr>
      <vt:lpstr>Encoders</vt:lpstr>
      <vt:lpstr>Encoders</vt:lpstr>
      <vt:lpstr>8:3 Encoder</vt:lpstr>
      <vt:lpstr>8:3 Encoder</vt:lpstr>
      <vt:lpstr>Decimal to BCD Encoder</vt:lpstr>
      <vt:lpstr>Priority Encoder</vt:lpstr>
      <vt:lpstr>Priority Encoder</vt:lpstr>
      <vt:lpstr>PowerPoint Presentation</vt:lpstr>
      <vt:lpstr>THE 8421 BCD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Dachman-Soled</dc:creator>
  <cp:lastModifiedBy>HarshShah</cp:lastModifiedBy>
  <cp:revision>27</cp:revision>
  <cp:lastPrinted>2014-11-04T16:18:46Z</cp:lastPrinted>
  <dcterms:created xsi:type="dcterms:W3CDTF">2014-10-31T03:00:44Z</dcterms:created>
  <dcterms:modified xsi:type="dcterms:W3CDTF">2022-12-05T08:50:52Z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0x010100B15C24825C182E4FB717DCA8EBAF464D</vt:lpwstr>
  </property>
</Properties>
</file>