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7" r:id="rId5"/>
    <p:sldId id="259" r:id="rId6"/>
    <p:sldId id="258" r:id="rId7"/>
    <p:sldId id="326" r:id="rId8"/>
    <p:sldId id="264" r:id="rId9"/>
    <p:sldId id="265" r:id="rId10"/>
    <p:sldId id="266" r:id="rId11"/>
    <p:sldId id="268" r:id="rId12"/>
    <p:sldId id="271" r:id="rId13"/>
    <p:sldId id="274" r:id="rId14"/>
    <p:sldId id="276" r:id="rId15"/>
    <p:sldId id="278" r:id="rId16"/>
    <p:sldId id="279" r:id="rId17"/>
    <p:sldId id="280" r:id="rId18"/>
    <p:sldId id="282" r:id="rId19"/>
    <p:sldId id="320" r:id="rId20"/>
    <p:sldId id="332" r:id="rId21"/>
    <p:sldId id="321" r:id="rId22"/>
    <p:sldId id="333" r:id="rId23"/>
    <p:sldId id="334" r:id="rId24"/>
    <p:sldId id="335" r:id="rId25"/>
    <p:sldId id="322" r:id="rId26"/>
    <p:sldId id="323" r:id="rId27"/>
    <p:sldId id="324" r:id="rId28"/>
    <p:sldId id="325" r:id="rId2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Shah" userId="09f0fd61-6b86-4661-b86c-1b6ee46cae57" providerId="ADAL" clId="{FC1D613F-9FA3-49CE-9C39-D4679AFB139D}"/>
    <pc:docChg chg="custSel modSld">
      <pc:chgData name="HarshShah" userId="09f0fd61-6b86-4661-b86c-1b6ee46cae57" providerId="ADAL" clId="{FC1D613F-9FA3-49CE-9C39-D4679AFB139D}" dt="2022-11-03T13:27:15.785" v="0" actId="478"/>
      <pc:docMkLst>
        <pc:docMk/>
      </pc:docMkLst>
      <pc:sldChg chg="delSp mod">
        <pc:chgData name="HarshShah" userId="09f0fd61-6b86-4661-b86c-1b6ee46cae57" providerId="ADAL" clId="{FC1D613F-9FA3-49CE-9C39-D4679AFB139D}" dt="2022-11-03T13:27:15.785" v="0" actId="478"/>
        <pc:sldMkLst>
          <pc:docMk/>
          <pc:sldMk cId="613201508" sldId="257"/>
        </pc:sldMkLst>
        <pc:spChg chg="del">
          <ac:chgData name="HarshShah" userId="09f0fd61-6b86-4661-b86c-1b6ee46cae57" providerId="ADAL" clId="{FC1D613F-9FA3-49CE-9C39-D4679AFB139D}" dt="2022-11-03T13:27:15.785" v="0" actId="478"/>
          <ac:spMkLst>
            <pc:docMk/>
            <pc:sldMk cId="613201508" sldId="257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09:22:45.3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6:42:51.5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758E528-7B9F-4F10-9BF0-0E323369EA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F2FC58-334F-4387-8E81-81061E1BF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BD6BCFA-3F2B-4A50-B4F4-6FAD2195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12851CC-EE87-4E2F-A0D5-B0621156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BCED8A6-D741-4279-83C2-D3747624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E117CE6-F1B6-45E6-9950-A759751E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EC18DE6-471D-47C5-8C69-2578DE21A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1F3419B-CFFB-44DA-9935-5B59B73EB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971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EE466CF-64AE-405F-ACEF-8D53948E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843322-2190-4E10-BFF2-01895C74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B6E82FA-7BD9-4C85-9F74-D9CC892A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62A8CDF-9977-4FE0-8DC7-0E203E60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A1B960DE-905E-44C7-968F-E7743F037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D710B87A-DD4B-4CF3-9AF2-B20BB37F8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572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4B07C3B-E2A1-4F27-9E37-4774040A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BC8DA8D-080B-4D57-B3E5-A9D07DF1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ACC8FDE-3DA6-47C3-ABCC-CDBA0841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FBC0A10-7D26-4AB7-BA5B-ACEC751D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998F6128-2BFC-4E91-A9AD-002A3A888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0A84D45-872C-4976-8973-E9957048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973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271A65D-CAE1-41EC-BA7F-F5999ABA7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8D328A8-2466-474E-AEE9-24AE64DC6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30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9495B75-B4F4-46D6-A874-983F6815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C34386-C422-4043-87F3-DAB4450B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7D33552-79C8-4564-8C92-636A885EB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0904A0D-3BB0-42E0-ADD2-3F267EAD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DB2F0B4-3FCB-4DC2-9941-42B5801B8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2324100-7D55-46CB-BA11-640F99D65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86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0F0218C-C766-4E57-95AB-87DA7928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2C83727-EAAF-4C35-8F96-F21F96EE0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00B4C5F-A360-4771-9B9C-0326CF47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22AEAB5-57CB-42A2-9B21-0FF80A74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45BD3D6-8C20-4A1A-A293-90152FEA3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A8FFCF7-5FEF-49A0-8FA7-D03524FD9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980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46CB509-0F6D-4361-A5CC-FD91F2C6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4B89B6D-2B6F-4478-AE2A-17C2FEE5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F98E145-6384-4BBD-A7DD-20C3210C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299555C-FC0A-416E-B394-F10D6CDC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BED5090-FCC2-443B-9D2C-692A688AA0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8ADA019-6A51-4FE8-8BA8-786FC206F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3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336D47-3B6E-4F3A-8B9C-A43FFAB8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F5E1F5-EEEB-4740-99AB-68A44257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C644957-549E-4D4C-9877-39598B2A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D555EEAF-56FC-4595-A239-BD34EB83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20BCEF55-ED91-4798-B410-5A4694CB6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F0BDF43-F9D4-4139-A6F8-C6B56E614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995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E358619-B82C-4180-A161-A43D36AB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FA0259-829A-4599-97D7-ACF4B78C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50CFCBF3-DFA4-48A4-BC4F-3FD04CE5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8B55776-87CB-47AE-9863-7114D5E1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8CB2D16-CC7F-4DE2-8CD4-3978FC53F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CE67CEE0-5814-49E6-B669-A64CA7034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078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0F3544E-E5B8-4707-BA20-67D6E419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4411807-0CDB-4647-8BC4-F4D7A5D9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0EA7A5C-2861-4F0D-A90D-FDEBD500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07BCA71-13DE-453B-8D72-5D722E38E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9C6767D-787C-43EA-AE48-B8FEDACAA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AF383D02-853C-45F5-B59D-BA5B0885E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832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BF8B92A-D8A3-4F79-ABA7-5CFD3C12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2C78644-B8B4-4135-87F6-DD3CD923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A559FDB3-A4A9-4A9A-A642-0E4AC789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41F0FB25-323C-4330-A92A-C4D19029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2F9B5F16-CE0A-445A-B89B-281375C6E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5D1AEDE-BDC7-42EA-9A59-A6597AF11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00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4C4C3CF-45E9-4366-A4C7-25D8FE93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C6C0898-ABB6-4955-9373-34F00E41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528EBC8F-EA38-4B2D-B909-7518DF5E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18348A0B-6E71-4B24-8437-A13F05BD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CB4B00C-3F19-4690-BD55-561D23004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8CA43CDA-97E3-4F8D-8C3D-9617E9375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806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58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7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EC1-930F-40BD-AA0D-3CA477A1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152400"/>
            <a:ext cx="109389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9D413-2984-4CD8-B6B9-DE130647D9E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5350933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5337E-921D-4877-91CC-8920B483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3734" y="1066800"/>
            <a:ext cx="5350933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6C628-32C6-490C-8FF3-20B1420FC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47767" y="6237288"/>
            <a:ext cx="2438400" cy="514350"/>
          </a:xfrm>
        </p:spPr>
        <p:txBody>
          <a:bodyPr/>
          <a:lstStyle>
            <a:lvl1pPr>
              <a:defRPr/>
            </a:lvl1pPr>
          </a:lstStyle>
          <a:p>
            <a:fld id="{F84FB8A0-3CDD-4F66-A643-4B86132A59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43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9CFA2-CF1E-4737-92B6-683F9DD67C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613201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284A03-0263-4E28-8D54-F340E249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7990198-35F6-478E-84CD-5D60BC471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Register Indirect Addressing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2CDEB05-7AFA-4EC1-A6CA-3F58523D3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576" y="1704313"/>
            <a:ext cx="8849183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Indirect addressing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EA =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Operand is in memory cell pointed to by contents of register 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Large address space (2</a:t>
            </a:r>
            <a:r>
              <a:rPr lang="en-US" altLang="zh-TW" sz="2400" baseline="30000" dirty="0">
                <a:latin typeface="+mj-lt"/>
                <a:ea typeface="+mj-ea"/>
              </a:rPr>
              <a:t>n</a:t>
            </a:r>
            <a:r>
              <a:rPr lang="en-US" altLang="zh-TW" sz="2400" dirty="0">
                <a:latin typeface="+mj-lt"/>
                <a:ea typeface="+mj-ea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One fewer memory access than indirect addressing</a:t>
            </a:r>
          </a:p>
        </p:txBody>
      </p:sp>
      <p:graphicFrame>
        <p:nvGraphicFramePr>
          <p:cNvPr id="5" name="Object 29">
            <a:extLst>
              <a:ext uri="{FF2B5EF4-FFF2-40B4-BE49-F238E27FC236}">
                <a16:creationId xmlns:a16="http://schemas.microsoft.com/office/drawing/2014/main" id="{AFD2FA3F-4E39-4599-8E38-A2C069D33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76095"/>
              </p:ext>
            </p:extLst>
          </p:nvPr>
        </p:nvGraphicFramePr>
        <p:xfrm>
          <a:off x="8651942" y="3429000"/>
          <a:ext cx="3168516" cy="318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00000" imgH="3019048" progId="Paint.Picture">
                  <p:embed/>
                </p:oleObj>
              </mc:Choice>
              <mc:Fallback>
                <p:oleObj name="點陣圖影像" r:id="rId3" imgW="3000000" imgH="3019048" progId="Paint.Picture">
                  <p:embed/>
                  <p:pic>
                    <p:nvPicPr>
                      <p:cNvPr id="5" name="Object 29">
                        <a:extLst>
                          <a:ext uri="{FF2B5EF4-FFF2-40B4-BE49-F238E27FC236}">
                            <a16:creationId xmlns:a16="http://schemas.microsoft.com/office/drawing/2014/main" id="{AFD2FA3F-4E39-4599-8E38-A2C069D33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942" y="3429000"/>
                        <a:ext cx="3168516" cy="3188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40127D9-512E-40DC-9034-C5211A93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0B5B69E-903F-4DE7-A350-B3A6F7088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Displacement Addressing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D7176911-2BF2-4EDD-8C6A-5E47C1A3B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7780039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A +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address=start address + displacement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address=Offset + (Segment Register)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Use direct and register 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Address field hold two values</a:t>
            </a:r>
          </a:p>
          <a:p>
            <a:pPr lvl="1"/>
            <a:r>
              <a:rPr lang="en-US" altLang="zh-TW" dirty="0"/>
              <a:t>A = base value</a:t>
            </a:r>
          </a:p>
          <a:p>
            <a:pPr lvl="1"/>
            <a:r>
              <a:rPr lang="en-US" altLang="zh-TW" dirty="0"/>
              <a:t>R = register that holds displacement</a:t>
            </a:r>
          </a:p>
          <a:p>
            <a:pPr lvl="1"/>
            <a:r>
              <a:rPr lang="en-US" altLang="zh-TW" dirty="0"/>
              <a:t>or vice versa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graphicFrame>
        <p:nvGraphicFramePr>
          <p:cNvPr id="5" name="Object 36">
            <a:extLst>
              <a:ext uri="{FF2B5EF4-FFF2-40B4-BE49-F238E27FC236}">
                <a16:creationId xmlns:a16="http://schemas.microsoft.com/office/drawing/2014/main" id="{299A4561-DB3F-4EC5-9ADE-082202A6A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85067"/>
              </p:ext>
            </p:extLst>
          </p:nvPr>
        </p:nvGraphicFramePr>
        <p:xfrm>
          <a:off x="8331202" y="3290519"/>
          <a:ext cx="3385162" cy="339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10320" imgH="3019048" progId="Paint.Picture">
                  <p:embed/>
                </p:oleObj>
              </mc:Choice>
              <mc:Fallback>
                <p:oleObj name="點陣圖影像" r:id="rId3" imgW="3010320" imgH="3019048" progId="Paint.Picture">
                  <p:embed/>
                  <p:pic>
                    <p:nvPicPr>
                      <p:cNvPr id="5" name="Object 36">
                        <a:extLst>
                          <a:ext uri="{FF2B5EF4-FFF2-40B4-BE49-F238E27FC236}">
                            <a16:creationId xmlns:a16="http://schemas.microsoft.com/office/drawing/2014/main" id="{299A4561-DB3F-4EC5-9ADE-082202A6A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2" y="3290519"/>
                        <a:ext cx="3385162" cy="339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>
            <a:extLst>
              <a:ext uri="{FF2B5EF4-FFF2-40B4-BE49-F238E27FC236}">
                <a16:creationId xmlns:a16="http://schemas.microsoft.com/office/drawing/2014/main" id="{86BF9FE6-5435-45CB-8AB5-C397ED47B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Relative Addressing (PC-Relative)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47583DC7-D366-4B7E-B2F8-78D92E01D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version of displacement addressing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= Program counter, PC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A + (PC)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i.e. get operand from A cells from current location pointed to by PC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+mj-lt"/>
                <a:ea typeface="+mj-ea"/>
              </a:rPr>
              <a:t>c.f</a:t>
            </a:r>
            <a:r>
              <a:rPr lang="en-US" altLang="zh-TW" sz="2800" dirty="0">
                <a:latin typeface="+mj-lt"/>
                <a:ea typeface="+mj-ea"/>
              </a:rPr>
              <a:t> locality of reference &amp; cache usage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66A62F9-F35D-484F-8EC2-0B29C273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9D68051-BC24-41AF-B9F7-0B91BDA5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23F0205-311F-412B-942B-3EE503F94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Base-Register Addressing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621A95E-E385-4F5B-850D-85C0E6042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holds displacement</a:t>
            </a:r>
          </a:p>
          <a:p>
            <a:pPr lvl="1"/>
            <a:r>
              <a:rPr lang="en-US" altLang="zh-TW" dirty="0"/>
              <a:t>EA = (CS) + 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holds pointer to base address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may be explicit or implicit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B5C8235-493F-420F-BCC1-3445D1B0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CAA166F-A1AB-455E-92A2-73D3C6D5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Indexed Addressing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18A00C7-3515-4F33-996B-34519E299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= base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= displacement</a:t>
            </a:r>
          </a:p>
          <a:p>
            <a:pPr lvl="1"/>
            <a:r>
              <a:rPr lang="en-US" altLang="zh-TW" dirty="0"/>
              <a:t>EA = A +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Good for accessing arrays</a:t>
            </a:r>
          </a:p>
          <a:p>
            <a:pPr lvl="1"/>
            <a:r>
              <a:rPr lang="en-US" altLang="zh-TW" dirty="0"/>
              <a:t>EA = A + (R)</a:t>
            </a:r>
          </a:p>
          <a:p>
            <a:pPr lvl="1"/>
            <a:r>
              <a:rPr lang="en-US" altLang="zh-TW" dirty="0"/>
              <a:t>R++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33C9DA3-B06E-43A3-9579-F90D1735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4F0FCAE-3E8C-49E1-A0AD-12F0D9CB8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Stack Addressing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58A50AF6-00F4-466F-8EED-84C4C29D3A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3498" y="1573236"/>
            <a:ext cx="5286120" cy="444773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(implicitly) on top of stack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</a:t>
            </a:r>
          </a:p>
          <a:p>
            <a:pPr lvl="1"/>
            <a:r>
              <a:rPr lang="en-US" altLang="zh-TW" dirty="0"/>
              <a:t>ADD	Pop top two items from stack				and add and push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30441193-2348-42F8-B6B2-BD27419975F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3336768"/>
              </p:ext>
            </p:extLst>
          </p:nvPr>
        </p:nvGraphicFramePr>
        <p:xfrm>
          <a:off x="6871410" y="1485106"/>
          <a:ext cx="3862387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00000" imgH="3019048" progId="Paint.Picture">
                  <p:embed/>
                </p:oleObj>
              </mc:Choice>
              <mc:Fallback>
                <p:oleObj name="點陣圖影像" r:id="rId3" imgW="3000000" imgH="3019048" progId="Paint.Picture">
                  <p:embed/>
                  <p:pic>
                    <p:nvPicPr>
                      <p:cNvPr id="45062" name="Object 6">
                        <a:extLst>
                          <a:ext uri="{FF2B5EF4-FFF2-40B4-BE49-F238E27FC236}">
                            <a16:creationId xmlns:a16="http://schemas.microsoft.com/office/drawing/2014/main" id="{30441193-2348-42F8-B6B2-BD2741997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410" y="1485106"/>
                        <a:ext cx="3862387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E4BE469B-6231-48F0-838B-98D09DCD9B3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675636"/>
              </p:ext>
            </p:extLst>
          </p:nvPr>
        </p:nvGraphicFramePr>
        <p:xfrm>
          <a:off x="1205347" y="1913206"/>
          <a:ext cx="9781306" cy="405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10438095" imgH="4323810" progId="Paint.Picture">
                  <p:embed/>
                </p:oleObj>
              </mc:Choice>
              <mc:Fallback>
                <p:oleObj name="點陣圖影像" r:id="rId3" imgW="10438095" imgH="4323810" progId="Paint.Picture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E4BE469B-6231-48F0-838B-98D09DCD9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347" y="1913206"/>
                        <a:ext cx="9781306" cy="4051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4591F9-F5FC-4163-96EA-AD49FB50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867" y="152400"/>
            <a:ext cx="10938933" cy="8382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Finally…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698" y="1535502"/>
            <a:ext cx="10339718" cy="3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4E440-FB28-40B2-9156-F74889FC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5" y="998353"/>
            <a:ext cx="6330396" cy="509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4BE94-7D98-4CFD-8B18-6356396E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30" y="1530804"/>
            <a:ext cx="5151794" cy="37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63" y="187314"/>
            <a:ext cx="9512051" cy="64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Operand, Operator and Opcode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768286" y="1589468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Operands are the objects that are manipulated and operators are the symbols that represent specific actions.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For example, in the expression x + 5, x and 5 are operands and + is an operator. 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</a:rPr>
              <a:t>Opcode is an instruction that tells processor what to do with the variable or data written besides it.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For Example: ADD R1,R2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ADD is the Opcode and R1 and R2 are the Operand.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0EAC68-3EB9-4A9A-A799-C6D432F76415}"/>
                  </a:ext>
                </a:extLst>
              </p14:cNvPr>
              <p14:cNvContentPartPr/>
              <p14:nvPr/>
            </p14:nvContentPartPr>
            <p14:xfrm>
              <a:off x="6062594" y="6456988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0EAC68-3EB9-4A9A-A799-C6D432F764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4954" y="64389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02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65" y="741871"/>
            <a:ext cx="7812392" cy="54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841F4-C546-BE9B-6602-CBF9F3B0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41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12BF4-2BE5-4F66-90AE-554A4F93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79" y="1093763"/>
            <a:ext cx="10974642" cy="46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3D7C1-F1C7-45D0-A362-867EAC97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2" y="933034"/>
            <a:ext cx="10116295" cy="53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37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C39CA-248F-4F46-86C6-06A5AEA1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0" y="833583"/>
            <a:ext cx="9926901" cy="56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20308-0EAE-4598-8D20-174D27DD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458707"/>
            <a:ext cx="9340947" cy="60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Addressing Modes – What is</a:t>
            </a:r>
            <a:r>
              <a:rPr lang="en-US" altLang="ko-KR" sz="3600" dirty="0">
                <a:latin typeface="Arial" panose="020B0604020202020204" pitchFamily="34" charset="0"/>
              </a:rPr>
              <a:t>…</a:t>
            </a:r>
            <a:endParaRPr lang="en-US" altLang="ko-KR" sz="3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The term addressing modes refers to the way in which the operand of an instruction is specified.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The addressing mode specifies a rule for interpreting or modifying the address field of the instruction before the operand is actually executed.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An addressing mode specifies how to calculate the effective memory address of an operand by using information held in registers and/or constants contained within a machine instruction</a:t>
            </a:r>
          </a:p>
        </p:txBody>
      </p:sp>
    </p:spTree>
    <p:extLst>
      <p:ext uri="{BB962C8B-B14F-4D97-AF65-F5344CB8AC3E}">
        <p14:creationId xmlns:p14="http://schemas.microsoft.com/office/powerpoint/2010/main" val="5281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Format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403248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The control unit is designed to go through an instruction cycle that is divided into three major phases: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Fetch the instruction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Decode the instruction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Execute the instruction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There is one register called Program Counter (PC) that keeps track of the instructions in the program stored in memory.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An example of an instruction format with a distinct addressing mode field is shown in following figure: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9B1DD-83E1-42A9-9F92-09CBE52E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82" y="5851309"/>
            <a:ext cx="4403188" cy="9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190F3B-BC58-445D-9F56-0B6AC1D2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5C0E62-7AF3-40F8-9970-FE3A3AA5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ABF0462-18F9-4CE6-A6BA-CA84C0CE8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Addressing Modes – Types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BB95B47-5ED8-4170-A4BD-275719496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Immediate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Register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Register 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Displacement (Indexed)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Stack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>
            <a:extLst>
              <a:ext uri="{FF2B5EF4-FFF2-40B4-BE49-F238E27FC236}">
                <a16:creationId xmlns:a16="http://schemas.microsoft.com/office/drawing/2014/main" id="{37D6BEA3-C74F-4821-995D-2A2894485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Immediate Addressing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75E88C2-6DF8-4967-8C4F-CC87F8B7D0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5416" y="1219200"/>
            <a:ext cx="5978769" cy="56388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part of instruction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= address field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 - ADD AX, 5h</a:t>
            </a:r>
          </a:p>
          <a:p>
            <a:pPr marL="0" indent="0" algn="just">
              <a:buNone/>
            </a:pPr>
            <a:r>
              <a:rPr lang="en-US" altLang="zh-TW" sz="2800" dirty="0">
                <a:latin typeface="+mj-lt"/>
                <a:ea typeface="+mj-ea"/>
              </a:rPr>
              <a:t>             - LDA  #5</a:t>
            </a:r>
          </a:p>
          <a:p>
            <a:pPr lvl="1"/>
            <a:r>
              <a:rPr lang="en-US" altLang="zh-TW" dirty="0"/>
              <a:t>Add 5 to contents of accumulator</a:t>
            </a:r>
          </a:p>
          <a:p>
            <a:pPr lvl="1"/>
            <a:r>
              <a:rPr lang="en-US" altLang="zh-TW" dirty="0"/>
              <a:t>5 is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No memory reference to fetch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Fast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range</a:t>
            </a:r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20C9123A-C15D-49F7-BB9F-02AA2F411B0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3425524"/>
              </p:ext>
            </p:extLst>
          </p:nvPr>
        </p:nvGraphicFramePr>
        <p:xfrm>
          <a:off x="7587249" y="1698747"/>
          <a:ext cx="3698485" cy="374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4" imgW="3000000" imgH="3038095" progId="Paint.Picture">
                  <p:embed/>
                </p:oleObj>
              </mc:Choice>
              <mc:Fallback>
                <p:oleObj name="點陣圖影像" r:id="rId4" imgW="3000000" imgH="3038095" progId="Paint.Picture">
                  <p:embed/>
                  <p:pic>
                    <p:nvPicPr>
                      <p:cNvPr id="8200" name="Object 8">
                        <a:extLst>
                          <a:ext uri="{FF2B5EF4-FFF2-40B4-BE49-F238E27FC236}">
                            <a16:creationId xmlns:a16="http://schemas.microsoft.com/office/drawing/2014/main" id="{20C9123A-C15D-49F7-BB9F-02AA2F411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249" y="1698747"/>
                        <a:ext cx="3698485" cy="374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>
            <a:extLst>
              <a:ext uri="{FF2B5EF4-FFF2-40B4-BE49-F238E27FC236}">
                <a16:creationId xmlns:a16="http://schemas.microsoft.com/office/drawing/2014/main" id="{2C981432-5CCA-410B-AF23-558B1080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B56266B-ECED-4443-B794-473791B3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5EC1107-4444-41B5-B4D7-14C2977FC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Direct Addressing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5FF4D62-8A76-4888-840C-29E79ECC2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9017996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Address field contains address of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 EA = address field (A)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 AX, value</a:t>
            </a:r>
          </a:p>
          <a:p>
            <a:pPr marL="0" indent="0" algn="just">
              <a:buNone/>
            </a:pPr>
            <a:r>
              <a:rPr lang="en-US" altLang="zh-TW" sz="2800" dirty="0">
                <a:latin typeface="+mj-lt"/>
                <a:ea typeface="+mj-ea"/>
              </a:rPr>
              <a:t>	Value DB 05h</a:t>
            </a:r>
          </a:p>
          <a:p>
            <a:pPr lvl="1"/>
            <a:r>
              <a:rPr lang="en-US" altLang="zh-TW" dirty="0"/>
              <a:t>Add contents of cell value to accumulator AX</a:t>
            </a:r>
          </a:p>
          <a:p>
            <a:pPr lvl="1"/>
            <a:r>
              <a:rPr lang="en-US" altLang="zh-TW" dirty="0"/>
              <a:t>Look in memory at address value for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Single memory reference to access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No additional calculations to work out effective address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address space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BB6AA806-F092-458C-9286-A37294B80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87673"/>
              </p:ext>
            </p:extLst>
          </p:nvPr>
        </p:nvGraphicFramePr>
        <p:xfrm>
          <a:off x="8389071" y="953085"/>
          <a:ext cx="3085439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10320" imgH="3019048" progId="Paint.Picture">
                  <p:embed/>
                </p:oleObj>
              </mc:Choice>
              <mc:Fallback>
                <p:oleObj name="點陣圖影像" r:id="rId3" imgW="3010320" imgH="3019048" progId="Paint.Picture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BB6AA806-F092-458C-9286-A37294B80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071" y="953085"/>
                        <a:ext cx="3085439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761C5D-9F89-4006-B2C0-09B21C83B5EC}"/>
                  </a:ext>
                </a:extLst>
              </p14:cNvPr>
              <p14:cNvContentPartPr/>
              <p14:nvPr/>
            </p14:nvContentPartPr>
            <p14:xfrm>
              <a:off x="3516314" y="286958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761C5D-9F89-4006-B2C0-09B21C83B5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8674" y="28515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5DE4FBA0-1F98-4096-A672-9616B8E7F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Indirect Addressing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FEBB929-74D2-4F47-BAA7-110D0C97F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Memory cell pointed to by address field contains the address of (pointer to) the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=(A)</a:t>
            </a:r>
          </a:p>
          <a:p>
            <a:pPr lvl="1"/>
            <a:r>
              <a:rPr lang="en-US" altLang="zh-TW" dirty="0"/>
              <a:t>Look in A, find address (A) and look there for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ADD AX, (A)</a:t>
            </a:r>
          </a:p>
          <a:p>
            <a:pPr lvl="1"/>
            <a:r>
              <a:rPr lang="en-US" altLang="zh-TW" dirty="0"/>
              <a:t>Add contents of cell pointed to by contents of A to accumulator</a:t>
            </a:r>
          </a:p>
        </p:txBody>
      </p:sp>
      <p:graphicFrame>
        <p:nvGraphicFramePr>
          <p:cNvPr id="5" name="Object 23">
            <a:extLst>
              <a:ext uri="{FF2B5EF4-FFF2-40B4-BE49-F238E27FC236}">
                <a16:creationId xmlns:a16="http://schemas.microsoft.com/office/drawing/2014/main" id="{52D3A29A-A901-4D7A-A05D-455D20874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49717"/>
              </p:ext>
            </p:extLst>
          </p:nvPr>
        </p:nvGraphicFramePr>
        <p:xfrm>
          <a:off x="8374871" y="2899189"/>
          <a:ext cx="3319202" cy="333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2991268" imgH="3000000" progId="Paint.Picture">
                  <p:embed/>
                </p:oleObj>
              </mc:Choice>
              <mc:Fallback>
                <p:oleObj name="點陣圖影像" r:id="rId3" imgW="2991268" imgH="3000000" progId="Paint.Picture">
                  <p:embed/>
                  <p:pic>
                    <p:nvPicPr>
                      <p:cNvPr id="5" name="Object 23">
                        <a:extLst>
                          <a:ext uri="{FF2B5EF4-FFF2-40B4-BE49-F238E27FC236}">
                            <a16:creationId xmlns:a16="http://schemas.microsoft.com/office/drawing/2014/main" id="{52D3A29A-A901-4D7A-A05D-455D20874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871" y="2899189"/>
                        <a:ext cx="3319202" cy="3330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>
                <a16:creationId xmlns:a16="http://schemas.microsoft.com/office/drawing/2014/main" id="{5731E8AB-3DFF-476F-86AC-BFC3983EE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Register Addressing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9BA542B-108D-4695-8E6B-590E7ED82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held in register named in address filed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number of registers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Very small address field needed </a:t>
            </a:r>
          </a:p>
          <a:p>
            <a:pPr lvl="1"/>
            <a:r>
              <a:rPr lang="en-US" altLang="zh-TW" dirty="0"/>
              <a:t>Shorter instructions</a:t>
            </a:r>
          </a:p>
          <a:p>
            <a:pPr lvl="1"/>
            <a:r>
              <a:rPr lang="en-US" altLang="zh-TW" dirty="0"/>
              <a:t>Faster instruction fetch</a:t>
            </a:r>
          </a:p>
          <a:p>
            <a:pPr lvl="1"/>
            <a:r>
              <a:rPr lang="en-US" altLang="zh-TW" dirty="0"/>
              <a:t>MOV AX, BX</a:t>
            </a:r>
          </a:p>
          <a:p>
            <a:pPr lvl="1"/>
            <a:r>
              <a:rPr lang="en-US" altLang="zh-TW" dirty="0"/>
              <a:t>ADD AX, BX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018FAFCF-0296-4EE3-A2E5-2102E4A2E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20158"/>
              </p:ext>
            </p:extLst>
          </p:nvPr>
        </p:nvGraphicFramePr>
        <p:xfrm>
          <a:off x="7420290" y="2413609"/>
          <a:ext cx="4101149" cy="408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10320" imgH="3000000" progId="Paint.Picture">
                  <p:embed/>
                </p:oleObj>
              </mc:Choice>
              <mc:Fallback>
                <p:oleObj name="點陣圖影像" r:id="rId3" imgW="3010320" imgH="3000000" progId="Paint.Picture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018FAFCF-0296-4EE3-A2E5-2102E4A2E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290" y="2413609"/>
                        <a:ext cx="4101149" cy="408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2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3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C24825C182E4FB717DCA8EBAF464D" ma:contentTypeVersion="2" ma:contentTypeDescription="Create a new document." ma:contentTypeScope="" ma:versionID="43bc1dbc3373f7437d309aa1d481a85e">
  <xsd:schema xmlns:xsd="http://www.w3.org/2001/XMLSchema" xmlns:xs="http://www.w3.org/2001/XMLSchema" xmlns:p="http://schemas.microsoft.com/office/2006/metadata/properties" xmlns:ns2="395f2d3c-028c-4187-8f9f-37207bbf3d43" targetNamespace="http://schemas.microsoft.com/office/2006/metadata/properties" ma:root="true" ma:fieldsID="d331cd2afba887cf805ebd611a1ff310" ns2:_="">
    <xsd:import namespace="395f2d3c-028c-4187-8f9f-37207bbf3d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f2d3c-028c-4187-8f9f-37207bbf3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8B3841-EE8D-459D-973D-F24B7BF60E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54F05-A4CF-4AD0-B6BB-6853367F90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E010A9-82DD-46B7-AAD9-C0F2378DE0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5f2d3c-028c-4187-8f9f-37207bbf3d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669</Words>
  <Application>Microsoft Office PowerPoint</Application>
  <PresentationFormat>Widescreen</PresentationFormat>
  <Paragraphs>113</Paragraphs>
  <Slides>25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Calisto MT</vt:lpstr>
      <vt:lpstr>Times New Roman</vt:lpstr>
      <vt:lpstr>Wingdings 2</vt:lpstr>
      <vt:lpstr>Slate</vt:lpstr>
      <vt:lpstr>點陣圖影像</vt:lpstr>
      <vt:lpstr>Addressing Modes</vt:lpstr>
      <vt:lpstr>PowerPoint Presentation</vt:lpstr>
      <vt:lpstr>PowerPoint Presentation</vt:lpstr>
      <vt:lpstr>PowerPoint Presentation</vt:lpstr>
      <vt:lpstr>Addressing Modes – Types</vt:lpstr>
      <vt:lpstr>Immediate Addressing</vt:lpstr>
      <vt:lpstr>Direct Addressing</vt:lpstr>
      <vt:lpstr>Indirect Addressing</vt:lpstr>
      <vt:lpstr>Register Addressing</vt:lpstr>
      <vt:lpstr>Register Indirect Addressing</vt:lpstr>
      <vt:lpstr>Displacement Addressing</vt:lpstr>
      <vt:lpstr>Relative Addressing (PC-Relative)</vt:lpstr>
      <vt:lpstr>Base-Register Addressing</vt:lpstr>
      <vt:lpstr>Indexed Addressing</vt:lpstr>
      <vt:lpstr>Stack Addressing</vt:lpstr>
      <vt:lpstr>Finally…</vt:lpstr>
      <vt:lpstr>PowerPoint Presentation</vt:lpstr>
      <vt:lpstr>PowerPoint Presentation</vt:lpstr>
      <vt:lpstr>PowerPoint Presentation</vt:lpstr>
      <vt:lpstr>PowerPoint Presentation</vt:lpstr>
      <vt:lpstr>Address Instructions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Tanmay Bhowmik</dc:creator>
  <cp:lastModifiedBy>HarshShah</cp:lastModifiedBy>
  <cp:revision>57</cp:revision>
  <cp:lastPrinted>2019-08-19T11:52:11Z</cp:lastPrinted>
  <dcterms:created xsi:type="dcterms:W3CDTF">2019-08-13T10:13:55Z</dcterms:created>
  <dcterms:modified xsi:type="dcterms:W3CDTF">2022-12-05T04:34:34Z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0x010100B15C24825C182E4FB717DCA8EBAF464D</vt:lpwstr>
  </property>
</Properties>
</file>