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4"/>
  </p:sldMasterIdLst>
  <p:sldIdLst>
    <p:sldId id="256" r:id="rId5"/>
    <p:sldId id="257" r:id="rId6"/>
    <p:sldId id="258" r:id="rId7"/>
    <p:sldId id="259" r:id="rId8"/>
    <p:sldId id="260" r:id="rId9"/>
    <p:sldId id="261" r:id="rId10"/>
    <p:sldId id="281" r:id="rId11"/>
    <p:sldId id="263" r:id="rId12"/>
    <p:sldId id="264" r:id="rId13"/>
    <p:sldId id="267" r:id="rId14"/>
    <p:sldId id="266" r:id="rId15"/>
    <p:sldId id="268" r:id="rId16"/>
    <p:sldId id="276" r:id="rId17"/>
    <p:sldId id="284" r:id="rId18"/>
    <p:sldId id="269" r:id="rId19"/>
    <p:sldId id="282" r:id="rId20"/>
    <p:sldId id="278" r:id="rId21"/>
    <p:sldId id="279" r:id="rId22"/>
    <p:sldId id="280" r:id="rId23"/>
    <p:sldId id="270" r:id="rId24"/>
    <p:sldId id="272" r:id="rId25"/>
    <p:sldId id="274" r:id="rId26"/>
    <p:sldId id="275"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FC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726" autoAdjust="0"/>
  </p:normalViewPr>
  <p:slideViewPr>
    <p:cSldViewPr snapToGrid="0">
      <p:cViewPr>
        <p:scale>
          <a:sx n="90" d="100"/>
          <a:sy n="90" d="100"/>
        </p:scale>
        <p:origin x="398"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Shah" userId="09f0fd61-6b86-4661-b86c-1b6ee46cae57" providerId="ADAL" clId="{9548AEB7-E889-4121-8C1F-11ED0218620F}"/>
    <pc:docChg chg="undo custSel addSld delSld modSld sldOrd">
      <pc:chgData name="HarshShah" userId="09f0fd61-6b86-4661-b86c-1b6ee46cae57" providerId="ADAL" clId="{9548AEB7-E889-4121-8C1F-11ED0218620F}" dt="2022-12-04T10:06:29.793" v="44" actId="1076"/>
      <pc:docMkLst>
        <pc:docMk/>
      </pc:docMkLst>
      <pc:sldChg chg="addSp delSp modSp new mod">
        <pc:chgData name="HarshShah" userId="09f0fd61-6b86-4661-b86c-1b6ee46cae57" providerId="ADAL" clId="{9548AEB7-E889-4121-8C1F-11ED0218620F}" dt="2022-12-04T10:02:46.118" v="11" actId="1076"/>
        <pc:sldMkLst>
          <pc:docMk/>
          <pc:sldMk cId="2541481981" sldId="282"/>
        </pc:sldMkLst>
        <pc:spChg chg="del">
          <ac:chgData name="HarshShah" userId="09f0fd61-6b86-4661-b86c-1b6ee46cae57" providerId="ADAL" clId="{9548AEB7-E889-4121-8C1F-11ED0218620F}" dt="2022-12-04T10:02:08.650" v="2" actId="478"/>
          <ac:spMkLst>
            <pc:docMk/>
            <pc:sldMk cId="2541481981" sldId="282"/>
            <ac:spMk id="2" creationId="{0C45AD09-19F0-7BD1-3F3C-61D9BD751EA8}"/>
          </ac:spMkLst>
        </pc:spChg>
        <pc:spChg chg="del">
          <ac:chgData name="HarshShah" userId="09f0fd61-6b86-4661-b86c-1b6ee46cae57" providerId="ADAL" clId="{9548AEB7-E889-4121-8C1F-11ED0218620F}" dt="2022-12-04T10:02:04.507" v="1"/>
          <ac:spMkLst>
            <pc:docMk/>
            <pc:sldMk cId="2541481981" sldId="282"/>
            <ac:spMk id="3" creationId="{9FF7CA40-BA73-1C1F-6D5B-9198158962B9}"/>
          </ac:spMkLst>
        </pc:spChg>
        <pc:picChg chg="add mod modCrop">
          <ac:chgData name="HarshShah" userId="09f0fd61-6b86-4661-b86c-1b6ee46cae57" providerId="ADAL" clId="{9548AEB7-E889-4121-8C1F-11ED0218620F}" dt="2022-12-04T10:02:46.118" v="11" actId="1076"/>
          <ac:picMkLst>
            <pc:docMk/>
            <pc:sldMk cId="2541481981" sldId="282"/>
            <ac:picMk id="5" creationId="{A8262657-F2CF-7EA1-A40C-591732981476}"/>
          </ac:picMkLst>
        </pc:picChg>
      </pc:sldChg>
      <pc:sldChg chg="new del">
        <pc:chgData name="HarshShah" userId="09f0fd61-6b86-4661-b86c-1b6ee46cae57" providerId="ADAL" clId="{9548AEB7-E889-4121-8C1F-11ED0218620F}" dt="2022-12-04T10:03:57.241" v="14" actId="47"/>
        <pc:sldMkLst>
          <pc:docMk/>
          <pc:sldMk cId="149055893" sldId="283"/>
        </pc:sldMkLst>
      </pc:sldChg>
      <pc:sldChg chg="modSp add mod ord">
        <pc:chgData name="HarshShah" userId="09f0fd61-6b86-4661-b86c-1b6ee46cae57" providerId="ADAL" clId="{9548AEB7-E889-4121-8C1F-11ED0218620F}" dt="2022-12-04T10:06:29.793" v="44" actId="1076"/>
        <pc:sldMkLst>
          <pc:docMk/>
          <pc:sldMk cId="3674564718" sldId="284"/>
        </pc:sldMkLst>
        <pc:picChg chg="mod modCrop">
          <ac:chgData name="HarshShah" userId="09f0fd61-6b86-4661-b86c-1b6ee46cae57" providerId="ADAL" clId="{9548AEB7-E889-4121-8C1F-11ED0218620F}" dt="2022-12-04T10:06:29.793" v="44" actId="1076"/>
          <ac:picMkLst>
            <pc:docMk/>
            <pc:sldMk cId="3674564718" sldId="284"/>
            <ac:picMk id="5" creationId="{A8262657-F2CF-7EA1-A40C-59173298147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12/4/2022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a:t>Memory Organization</a:t>
            </a:r>
          </a:p>
        </p:txBody>
      </p:sp>
    </p:spTree>
    <p:extLst>
      <p:ext uri="{BB962C8B-B14F-4D97-AF65-F5344CB8AC3E}">
        <p14:creationId xmlns:p14="http://schemas.microsoft.com/office/powerpoint/2010/main" val="613201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000" dirty="0"/>
              <a:t>Memory connection to the CPU</a:t>
            </a:r>
          </a:p>
        </p:txBody>
      </p:sp>
      <p:grpSp>
        <p:nvGrpSpPr>
          <p:cNvPr id="28" name="Group 27"/>
          <p:cNvGrpSpPr/>
          <p:nvPr/>
        </p:nvGrpSpPr>
        <p:grpSpPr>
          <a:xfrm>
            <a:off x="8895081" y="1452543"/>
            <a:ext cx="1466385" cy="964236"/>
            <a:chOff x="6981371" y="2236996"/>
            <a:chExt cx="1466385" cy="1214928"/>
          </a:xfrm>
        </p:grpSpPr>
        <p:sp>
          <p:nvSpPr>
            <p:cNvPr id="4" name="Rectangle 3"/>
            <p:cNvSpPr/>
            <p:nvPr/>
          </p:nvSpPr>
          <p:spPr>
            <a:xfrm>
              <a:off x="6981371" y="2249714"/>
              <a:ext cx="1466385" cy="12022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995886" y="2236996"/>
              <a:ext cx="505267" cy="307777"/>
            </a:xfrm>
            <a:prstGeom prst="rect">
              <a:avLst/>
            </a:prstGeom>
            <a:noFill/>
          </p:spPr>
          <p:txBody>
            <a:bodyPr wrap="none" rtlCol="0">
              <a:spAutoFit/>
            </a:bodyPr>
            <a:lstStyle/>
            <a:p>
              <a:r>
                <a:rPr lang="en-US" sz="1400" dirty="0"/>
                <a:t>CS1</a:t>
              </a:r>
            </a:p>
          </p:txBody>
        </p:sp>
        <p:sp>
          <p:nvSpPr>
            <p:cNvPr id="12" name="TextBox 11"/>
            <p:cNvSpPr txBox="1"/>
            <p:nvPr/>
          </p:nvSpPr>
          <p:spPr>
            <a:xfrm>
              <a:off x="6988632" y="2490998"/>
              <a:ext cx="505267" cy="307777"/>
            </a:xfrm>
            <a:prstGeom prst="rect">
              <a:avLst/>
            </a:prstGeom>
            <a:noFill/>
          </p:spPr>
          <p:txBody>
            <a:bodyPr wrap="none" rtlCol="0">
              <a:spAutoFit/>
            </a:bodyPr>
            <a:lstStyle/>
            <a:p>
              <a:r>
                <a:rPr lang="en-US" sz="1400" dirty="0"/>
                <a:t>CS2</a:t>
              </a:r>
            </a:p>
          </p:txBody>
        </p:sp>
        <p:sp>
          <p:nvSpPr>
            <p:cNvPr id="13" name="TextBox 12"/>
            <p:cNvSpPr txBox="1"/>
            <p:nvPr/>
          </p:nvSpPr>
          <p:spPr>
            <a:xfrm>
              <a:off x="6988632" y="2708718"/>
              <a:ext cx="460382" cy="307777"/>
            </a:xfrm>
            <a:prstGeom prst="rect">
              <a:avLst/>
            </a:prstGeom>
            <a:noFill/>
          </p:spPr>
          <p:txBody>
            <a:bodyPr wrap="none" rtlCol="0">
              <a:spAutoFit/>
            </a:bodyPr>
            <a:lstStyle/>
            <a:p>
              <a:r>
                <a:rPr lang="en-US" sz="1400" dirty="0"/>
                <a:t>RD</a:t>
              </a:r>
            </a:p>
          </p:txBody>
        </p:sp>
        <p:sp>
          <p:nvSpPr>
            <p:cNvPr id="14" name="TextBox 13"/>
            <p:cNvSpPr txBox="1"/>
            <p:nvPr/>
          </p:nvSpPr>
          <p:spPr>
            <a:xfrm>
              <a:off x="6995892" y="2933687"/>
              <a:ext cx="502061" cy="307777"/>
            </a:xfrm>
            <a:prstGeom prst="rect">
              <a:avLst/>
            </a:prstGeom>
            <a:noFill/>
          </p:spPr>
          <p:txBody>
            <a:bodyPr wrap="none" rtlCol="0">
              <a:spAutoFit/>
            </a:bodyPr>
            <a:lstStyle/>
            <a:p>
              <a:r>
                <a:rPr lang="en-US" sz="1400" dirty="0"/>
                <a:t>WR</a:t>
              </a:r>
            </a:p>
          </p:txBody>
        </p:sp>
        <p:sp>
          <p:nvSpPr>
            <p:cNvPr id="15" name="TextBox 14"/>
            <p:cNvSpPr txBox="1"/>
            <p:nvPr/>
          </p:nvSpPr>
          <p:spPr>
            <a:xfrm>
              <a:off x="6988637" y="3144146"/>
              <a:ext cx="559769" cy="307777"/>
            </a:xfrm>
            <a:prstGeom prst="rect">
              <a:avLst/>
            </a:prstGeom>
            <a:noFill/>
          </p:spPr>
          <p:txBody>
            <a:bodyPr wrap="none" rtlCol="0">
              <a:spAutoFit/>
            </a:bodyPr>
            <a:lstStyle/>
            <a:p>
              <a:r>
                <a:rPr lang="en-US" sz="1400" dirty="0"/>
                <a:t>AD7</a:t>
              </a:r>
            </a:p>
          </p:txBody>
        </p:sp>
        <p:cxnSp>
          <p:nvCxnSpPr>
            <p:cNvPr id="16" name="Straight Connector 15"/>
            <p:cNvCxnSpPr/>
            <p:nvPr/>
          </p:nvCxnSpPr>
          <p:spPr>
            <a:xfrm flipV="1">
              <a:off x="7069412" y="2533418"/>
              <a:ext cx="373514" cy="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06815" y="2486419"/>
              <a:ext cx="1040941" cy="646331"/>
            </a:xfrm>
            <a:prstGeom prst="rect">
              <a:avLst/>
            </a:prstGeom>
            <a:noFill/>
          </p:spPr>
          <p:txBody>
            <a:bodyPr wrap="square" rtlCol="0">
              <a:spAutoFit/>
            </a:bodyPr>
            <a:lstStyle/>
            <a:p>
              <a:pPr algn="ctr"/>
              <a:r>
                <a:rPr lang="en-US" dirty="0"/>
                <a:t>128 × 8</a:t>
              </a:r>
            </a:p>
            <a:p>
              <a:pPr algn="ctr"/>
              <a:r>
                <a:rPr lang="en-US" dirty="0"/>
                <a:t>RAM 1</a:t>
              </a:r>
            </a:p>
          </p:txBody>
        </p:sp>
      </p:grpSp>
      <p:grpSp>
        <p:nvGrpSpPr>
          <p:cNvPr id="246" name="Group 245"/>
          <p:cNvGrpSpPr/>
          <p:nvPr/>
        </p:nvGrpSpPr>
        <p:grpSpPr>
          <a:xfrm>
            <a:off x="8903103" y="2552316"/>
            <a:ext cx="1466385" cy="964236"/>
            <a:chOff x="6981371" y="2236996"/>
            <a:chExt cx="1466385" cy="1214928"/>
          </a:xfrm>
        </p:grpSpPr>
        <p:sp>
          <p:nvSpPr>
            <p:cNvPr id="247" name="Rectangle 246"/>
            <p:cNvSpPr/>
            <p:nvPr/>
          </p:nvSpPr>
          <p:spPr>
            <a:xfrm>
              <a:off x="6981371" y="2249714"/>
              <a:ext cx="1466385" cy="12022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TextBox 251"/>
            <p:cNvSpPr txBox="1"/>
            <p:nvPr/>
          </p:nvSpPr>
          <p:spPr>
            <a:xfrm>
              <a:off x="6995886" y="2236996"/>
              <a:ext cx="505267" cy="307777"/>
            </a:xfrm>
            <a:prstGeom prst="rect">
              <a:avLst/>
            </a:prstGeom>
            <a:noFill/>
          </p:spPr>
          <p:txBody>
            <a:bodyPr wrap="none" rtlCol="0">
              <a:spAutoFit/>
            </a:bodyPr>
            <a:lstStyle/>
            <a:p>
              <a:r>
                <a:rPr lang="en-US" sz="1400" dirty="0"/>
                <a:t>CS1</a:t>
              </a:r>
            </a:p>
          </p:txBody>
        </p:sp>
        <p:sp>
          <p:nvSpPr>
            <p:cNvPr id="253" name="TextBox 252"/>
            <p:cNvSpPr txBox="1"/>
            <p:nvPr/>
          </p:nvSpPr>
          <p:spPr>
            <a:xfrm>
              <a:off x="6988632" y="2490998"/>
              <a:ext cx="505267" cy="307777"/>
            </a:xfrm>
            <a:prstGeom prst="rect">
              <a:avLst/>
            </a:prstGeom>
            <a:noFill/>
          </p:spPr>
          <p:txBody>
            <a:bodyPr wrap="none" rtlCol="0">
              <a:spAutoFit/>
            </a:bodyPr>
            <a:lstStyle/>
            <a:p>
              <a:r>
                <a:rPr lang="en-US" sz="1400" dirty="0"/>
                <a:t>CS2</a:t>
              </a:r>
            </a:p>
          </p:txBody>
        </p:sp>
        <p:sp>
          <p:nvSpPr>
            <p:cNvPr id="254" name="TextBox 253"/>
            <p:cNvSpPr txBox="1"/>
            <p:nvPr/>
          </p:nvSpPr>
          <p:spPr>
            <a:xfrm>
              <a:off x="6988632" y="2708718"/>
              <a:ext cx="460382" cy="307777"/>
            </a:xfrm>
            <a:prstGeom prst="rect">
              <a:avLst/>
            </a:prstGeom>
            <a:noFill/>
          </p:spPr>
          <p:txBody>
            <a:bodyPr wrap="none" rtlCol="0">
              <a:spAutoFit/>
            </a:bodyPr>
            <a:lstStyle/>
            <a:p>
              <a:r>
                <a:rPr lang="en-US" sz="1400" dirty="0"/>
                <a:t>RD</a:t>
              </a:r>
            </a:p>
          </p:txBody>
        </p:sp>
        <p:sp>
          <p:nvSpPr>
            <p:cNvPr id="255" name="TextBox 254"/>
            <p:cNvSpPr txBox="1"/>
            <p:nvPr/>
          </p:nvSpPr>
          <p:spPr>
            <a:xfrm>
              <a:off x="6995892" y="2933687"/>
              <a:ext cx="502061" cy="307777"/>
            </a:xfrm>
            <a:prstGeom prst="rect">
              <a:avLst/>
            </a:prstGeom>
            <a:noFill/>
          </p:spPr>
          <p:txBody>
            <a:bodyPr wrap="none" rtlCol="0">
              <a:spAutoFit/>
            </a:bodyPr>
            <a:lstStyle/>
            <a:p>
              <a:r>
                <a:rPr lang="en-US" sz="1400" dirty="0"/>
                <a:t>WR</a:t>
              </a:r>
            </a:p>
          </p:txBody>
        </p:sp>
        <p:sp>
          <p:nvSpPr>
            <p:cNvPr id="256" name="TextBox 255"/>
            <p:cNvSpPr txBox="1"/>
            <p:nvPr/>
          </p:nvSpPr>
          <p:spPr>
            <a:xfrm>
              <a:off x="6988637" y="3144146"/>
              <a:ext cx="559769" cy="307777"/>
            </a:xfrm>
            <a:prstGeom prst="rect">
              <a:avLst/>
            </a:prstGeom>
            <a:noFill/>
          </p:spPr>
          <p:txBody>
            <a:bodyPr wrap="none" rtlCol="0">
              <a:spAutoFit/>
            </a:bodyPr>
            <a:lstStyle/>
            <a:p>
              <a:r>
                <a:rPr lang="en-US" sz="1400" dirty="0"/>
                <a:t>AD7</a:t>
              </a:r>
            </a:p>
          </p:txBody>
        </p:sp>
        <p:cxnSp>
          <p:nvCxnSpPr>
            <p:cNvPr id="257" name="Straight Connector 256"/>
            <p:cNvCxnSpPr/>
            <p:nvPr/>
          </p:nvCxnSpPr>
          <p:spPr>
            <a:xfrm flipV="1">
              <a:off x="7069412" y="2550979"/>
              <a:ext cx="373514" cy="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8" name="TextBox 257"/>
            <p:cNvSpPr txBox="1"/>
            <p:nvPr/>
          </p:nvSpPr>
          <p:spPr>
            <a:xfrm>
              <a:off x="7406815" y="2486419"/>
              <a:ext cx="1040941" cy="814371"/>
            </a:xfrm>
            <a:prstGeom prst="rect">
              <a:avLst/>
            </a:prstGeom>
            <a:noFill/>
          </p:spPr>
          <p:txBody>
            <a:bodyPr wrap="square" rtlCol="0">
              <a:spAutoFit/>
            </a:bodyPr>
            <a:lstStyle/>
            <a:p>
              <a:pPr algn="ctr"/>
              <a:r>
                <a:rPr lang="en-US" dirty="0"/>
                <a:t>128 × 8</a:t>
              </a:r>
            </a:p>
            <a:p>
              <a:pPr algn="ctr"/>
              <a:r>
                <a:rPr lang="en-US" dirty="0"/>
                <a:t>RAM 2</a:t>
              </a:r>
            </a:p>
          </p:txBody>
        </p:sp>
      </p:grpSp>
      <p:grpSp>
        <p:nvGrpSpPr>
          <p:cNvPr id="260" name="Group 259"/>
          <p:cNvGrpSpPr/>
          <p:nvPr/>
        </p:nvGrpSpPr>
        <p:grpSpPr>
          <a:xfrm>
            <a:off x="8903103" y="3644077"/>
            <a:ext cx="1466385" cy="964236"/>
            <a:chOff x="6981371" y="2236996"/>
            <a:chExt cx="1466385" cy="1214928"/>
          </a:xfrm>
        </p:grpSpPr>
        <p:sp>
          <p:nvSpPr>
            <p:cNvPr id="261" name="Rectangle 260"/>
            <p:cNvSpPr/>
            <p:nvPr/>
          </p:nvSpPr>
          <p:spPr>
            <a:xfrm>
              <a:off x="6981371" y="2249714"/>
              <a:ext cx="1466385" cy="12022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TextBox 265"/>
            <p:cNvSpPr txBox="1"/>
            <p:nvPr/>
          </p:nvSpPr>
          <p:spPr>
            <a:xfrm>
              <a:off x="6995886" y="2236996"/>
              <a:ext cx="505267" cy="307777"/>
            </a:xfrm>
            <a:prstGeom prst="rect">
              <a:avLst/>
            </a:prstGeom>
            <a:noFill/>
          </p:spPr>
          <p:txBody>
            <a:bodyPr wrap="none" rtlCol="0">
              <a:spAutoFit/>
            </a:bodyPr>
            <a:lstStyle/>
            <a:p>
              <a:r>
                <a:rPr lang="en-US" sz="1400" dirty="0"/>
                <a:t>CS1</a:t>
              </a:r>
            </a:p>
          </p:txBody>
        </p:sp>
        <p:sp>
          <p:nvSpPr>
            <p:cNvPr id="267" name="TextBox 266"/>
            <p:cNvSpPr txBox="1"/>
            <p:nvPr/>
          </p:nvSpPr>
          <p:spPr>
            <a:xfrm>
              <a:off x="6988632" y="2490998"/>
              <a:ext cx="505267" cy="307777"/>
            </a:xfrm>
            <a:prstGeom prst="rect">
              <a:avLst/>
            </a:prstGeom>
            <a:noFill/>
          </p:spPr>
          <p:txBody>
            <a:bodyPr wrap="none" rtlCol="0">
              <a:spAutoFit/>
            </a:bodyPr>
            <a:lstStyle/>
            <a:p>
              <a:r>
                <a:rPr lang="en-US" sz="1400" dirty="0"/>
                <a:t>CS2</a:t>
              </a:r>
            </a:p>
          </p:txBody>
        </p:sp>
        <p:sp>
          <p:nvSpPr>
            <p:cNvPr id="268" name="TextBox 267"/>
            <p:cNvSpPr txBox="1"/>
            <p:nvPr/>
          </p:nvSpPr>
          <p:spPr>
            <a:xfrm>
              <a:off x="6988632" y="2708718"/>
              <a:ext cx="460382" cy="307777"/>
            </a:xfrm>
            <a:prstGeom prst="rect">
              <a:avLst/>
            </a:prstGeom>
            <a:noFill/>
          </p:spPr>
          <p:txBody>
            <a:bodyPr wrap="none" rtlCol="0">
              <a:spAutoFit/>
            </a:bodyPr>
            <a:lstStyle/>
            <a:p>
              <a:r>
                <a:rPr lang="en-US" sz="1400" dirty="0"/>
                <a:t>RD</a:t>
              </a:r>
            </a:p>
          </p:txBody>
        </p:sp>
        <p:sp>
          <p:nvSpPr>
            <p:cNvPr id="269" name="TextBox 268"/>
            <p:cNvSpPr txBox="1"/>
            <p:nvPr/>
          </p:nvSpPr>
          <p:spPr>
            <a:xfrm>
              <a:off x="6995892" y="2933687"/>
              <a:ext cx="502061" cy="307777"/>
            </a:xfrm>
            <a:prstGeom prst="rect">
              <a:avLst/>
            </a:prstGeom>
            <a:noFill/>
          </p:spPr>
          <p:txBody>
            <a:bodyPr wrap="none" rtlCol="0">
              <a:spAutoFit/>
            </a:bodyPr>
            <a:lstStyle/>
            <a:p>
              <a:r>
                <a:rPr lang="en-US" sz="1400" dirty="0"/>
                <a:t>WR</a:t>
              </a:r>
            </a:p>
          </p:txBody>
        </p:sp>
        <p:sp>
          <p:nvSpPr>
            <p:cNvPr id="270" name="TextBox 269"/>
            <p:cNvSpPr txBox="1"/>
            <p:nvPr/>
          </p:nvSpPr>
          <p:spPr>
            <a:xfrm>
              <a:off x="6988637" y="3144146"/>
              <a:ext cx="559769" cy="307777"/>
            </a:xfrm>
            <a:prstGeom prst="rect">
              <a:avLst/>
            </a:prstGeom>
            <a:noFill/>
          </p:spPr>
          <p:txBody>
            <a:bodyPr wrap="none" rtlCol="0">
              <a:spAutoFit/>
            </a:bodyPr>
            <a:lstStyle/>
            <a:p>
              <a:r>
                <a:rPr lang="en-US" sz="1400" dirty="0"/>
                <a:t>AD7</a:t>
              </a:r>
            </a:p>
          </p:txBody>
        </p:sp>
        <p:cxnSp>
          <p:nvCxnSpPr>
            <p:cNvPr id="271" name="Straight Connector 270"/>
            <p:cNvCxnSpPr/>
            <p:nvPr/>
          </p:nvCxnSpPr>
          <p:spPr>
            <a:xfrm flipV="1">
              <a:off x="7069412" y="2550979"/>
              <a:ext cx="373514" cy="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2" name="TextBox 271"/>
            <p:cNvSpPr txBox="1"/>
            <p:nvPr/>
          </p:nvSpPr>
          <p:spPr>
            <a:xfrm>
              <a:off x="7406815" y="2486419"/>
              <a:ext cx="1040941" cy="814371"/>
            </a:xfrm>
            <a:prstGeom prst="rect">
              <a:avLst/>
            </a:prstGeom>
            <a:noFill/>
          </p:spPr>
          <p:txBody>
            <a:bodyPr wrap="square" rtlCol="0">
              <a:spAutoFit/>
            </a:bodyPr>
            <a:lstStyle/>
            <a:p>
              <a:pPr algn="ctr"/>
              <a:r>
                <a:rPr lang="en-US" dirty="0"/>
                <a:t>128 × 8</a:t>
              </a:r>
            </a:p>
            <a:p>
              <a:pPr algn="ctr"/>
              <a:r>
                <a:rPr lang="en-US" dirty="0"/>
                <a:t>RAM 3</a:t>
              </a:r>
            </a:p>
          </p:txBody>
        </p:sp>
      </p:grpSp>
      <p:grpSp>
        <p:nvGrpSpPr>
          <p:cNvPr id="274" name="Group 273"/>
          <p:cNvGrpSpPr/>
          <p:nvPr/>
        </p:nvGrpSpPr>
        <p:grpSpPr>
          <a:xfrm>
            <a:off x="8911125" y="4726917"/>
            <a:ext cx="1466385" cy="964236"/>
            <a:chOff x="6981371" y="2236996"/>
            <a:chExt cx="1466385" cy="1214928"/>
          </a:xfrm>
        </p:grpSpPr>
        <p:sp>
          <p:nvSpPr>
            <p:cNvPr id="275" name="Rectangle 274"/>
            <p:cNvSpPr/>
            <p:nvPr/>
          </p:nvSpPr>
          <p:spPr>
            <a:xfrm>
              <a:off x="6981371" y="2249714"/>
              <a:ext cx="1466385" cy="12022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Box 279"/>
            <p:cNvSpPr txBox="1"/>
            <p:nvPr/>
          </p:nvSpPr>
          <p:spPr>
            <a:xfrm>
              <a:off x="6995886" y="2236996"/>
              <a:ext cx="505267" cy="307777"/>
            </a:xfrm>
            <a:prstGeom prst="rect">
              <a:avLst/>
            </a:prstGeom>
            <a:noFill/>
          </p:spPr>
          <p:txBody>
            <a:bodyPr wrap="none" rtlCol="0">
              <a:spAutoFit/>
            </a:bodyPr>
            <a:lstStyle/>
            <a:p>
              <a:r>
                <a:rPr lang="en-US" sz="1400" dirty="0"/>
                <a:t>CS1</a:t>
              </a:r>
            </a:p>
          </p:txBody>
        </p:sp>
        <p:sp>
          <p:nvSpPr>
            <p:cNvPr id="281" name="TextBox 280"/>
            <p:cNvSpPr txBox="1"/>
            <p:nvPr/>
          </p:nvSpPr>
          <p:spPr>
            <a:xfrm>
              <a:off x="6988632" y="2490998"/>
              <a:ext cx="505267" cy="307777"/>
            </a:xfrm>
            <a:prstGeom prst="rect">
              <a:avLst/>
            </a:prstGeom>
            <a:noFill/>
          </p:spPr>
          <p:txBody>
            <a:bodyPr wrap="none" rtlCol="0">
              <a:spAutoFit/>
            </a:bodyPr>
            <a:lstStyle/>
            <a:p>
              <a:r>
                <a:rPr lang="en-US" sz="1400" dirty="0"/>
                <a:t>CS2</a:t>
              </a:r>
            </a:p>
          </p:txBody>
        </p:sp>
        <p:sp>
          <p:nvSpPr>
            <p:cNvPr id="282" name="TextBox 281"/>
            <p:cNvSpPr txBox="1"/>
            <p:nvPr/>
          </p:nvSpPr>
          <p:spPr>
            <a:xfrm>
              <a:off x="6988632" y="2708718"/>
              <a:ext cx="460382" cy="307777"/>
            </a:xfrm>
            <a:prstGeom prst="rect">
              <a:avLst/>
            </a:prstGeom>
            <a:noFill/>
          </p:spPr>
          <p:txBody>
            <a:bodyPr wrap="none" rtlCol="0">
              <a:spAutoFit/>
            </a:bodyPr>
            <a:lstStyle/>
            <a:p>
              <a:r>
                <a:rPr lang="en-US" sz="1400" dirty="0"/>
                <a:t>RD</a:t>
              </a:r>
            </a:p>
          </p:txBody>
        </p:sp>
        <p:sp>
          <p:nvSpPr>
            <p:cNvPr id="283" name="TextBox 282"/>
            <p:cNvSpPr txBox="1"/>
            <p:nvPr/>
          </p:nvSpPr>
          <p:spPr>
            <a:xfrm>
              <a:off x="6995892" y="2933687"/>
              <a:ext cx="502061" cy="307777"/>
            </a:xfrm>
            <a:prstGeom prst="rect">
              <a:avLst/>
            </a:prstGeom>
            <a:noFill/>
          </p:spPr>
          <p:txBody>
            <a:bodyPr wrap="none" rtlCol="0">
              <a:spAutoFit/>
            </a:bodyPr>
            <a:lstStyle/>
            <a:p>
              <a:r>
                <a:rPr lang="en-US" sz="1400" dirty="0"/>
                <a:t>WR</a:t>
              </a:r>
            </a:p>
          </p:txBody>
        </p:sp>
        <p:sp>
          <p:nvSpPr>
            <p:cNvPr id="284" name="TextBox 283"/>
            <p:cNvSpPr txBox="1"/>
            <p:nvPr/>
          </p:nvSpPr>
          <p:spPr>
            <a:xfrm>
              <a:off x="6988637" y="3144146"/>
              <a:ext cx="559769" cy="307777"/>
            </a:xfrm>
            <a:prstGeom prst="rect">
              <a:avLst/>
            </a:prstGeom>
            <a:noFill/>
          </p:spPr>
          <p:txBody>
            <a:bodyPr wrap="none" rtlCol="0">
              <a:spAutoFit/>
            </a:bodyPr>
            <a:lstStyle/>
            <a:p>
              <a:r>
                <a:rPr lang="en-US" sz="1400" dirty="0"/>
                <a:t>AD7</a:t>
              </a:r>
            </a:p>
          </p:txBody>
        </p:sp>
        <p:cxnSp>
          <p:nvCxnSpPr>
            <p:cNvPr id="285" name="Straight Connector 284"/>
            <p:cNvCxnSpPr/>
            <p:nvPr/>
          </p:nvCxnSpPr>
          <p:spPr>
            <a:xfrm flipV="1">
              <a:off x="7069412" y="2571192"/>
              <a:ext cx="373514" cy="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7406815" y="2486419"/>
              <a:ext cx="1040941" cy="814371"/>
            </a:xfrm>
            <a:prstGeom prst="rect">
              <a:avLst/>
            </a:prstGeom>
            <a:noFill/>
          </p:spPr>
          <p:txBody>
            <a:bodyPr wrap="square" rtlCol="0">
              <a:spAutoFit/>
            </a:bodyPr>
            <a:lstStyle/>
            <a:p>
              <a:pPr algn="ctr"/>
              <a:r>
                <a:rPr lang="en-US" dirty="0"/>
                <a:t>128 × 8</a:t>
              </a:r>
            </a:p>
            <a:p>
              <a:pPr algn="ctr"/>
              <a:r>
                <a:rPr lang="en-US" dirty="0"/>
                <a:t>RAM 4</a:t>
              </a:r>
            </a:p>
          </p:txBody>
        </p:sp>
      </p:grpSp>
      <p:grpSp>
        <p:nvGrpSpPr>
          <p:cNvPr id="288" name="Group 287"/>
          <p:cNvGrpSpPr/>
          <p:nvPr/>
        </p:nvGrpSpPr>
        <p:grpSpPr>
          <a:xfrm>
            <a:off x="8908067" y="5809756"/>
            <a:ext cx="1477465" cy="964236"/>
            <a:chOff x="6970291" y="2236996"/>
            <a:chExt cx="1477465" cy="1214928"/>
          </a:xfrm>
        </p:grpSpPr>
        <p:sp>
          <p:nvSpPr>
            <p:cNvPr id="289" name="Rectangle 288"/>
            <p:cNvSpPr/>
            <p:nvPr/>
          </p:nvSpPr>
          <p:spPr>
            <a:xfrm>
              <a:off x="6981371" y="2249714"/>
              <a:ext cx="1466385" cy="12022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p:cNvSpPr txBox="1"/>
            <p:nvPr/>
          </p:nvSpPr>
          <p:spPr>
            <a:xfrm>
              <a:off x="6995886" y="2236996"/>
              <a:ext cx="505267" cy="307777"/>
            </a:xfrm>
            <a:prstGeom prst="rect">
              <a:avLst/>
            </a:prstGeom>
            <a:noFill/>
          </p:spPr>
          <p:txBody>
            <a:bodyPr wrap="none" rtlCol="0">
              <a:spAutoFit/>
            </a:bodyPr>
            <a:lstStyle/>
            <a:p>
              <a:r>
                <a:rPr lang="en-US" sz="1400" dirty="0"/>
                <a:t>CS1</a:t>
              </a:r>
            </a:p>
          </p:txBody>
        </p:sp>
        <p:sp>
          <p:nvSpPr>
            <p:cNvPr id="295" name="TextBox 294"/>
            <p:cNvSpPr txBox="1"/>
            <p:nvPr/>
          </p:nvSpPr>
          <p:spPr>
            <a:xfrm>
              <a:off x="6970291" y="2490997"/>
              <a:ext cx="505267" cy="307777"/>
            </a:xfrm>
            <a:prstGeom prst="rect">
              <a:avLst/>
            </a:prstGeom>
            <a:noFill/>
          </p:spPr>
          <p:txBody>
            <a:bodyPr wrap="none" rtlCol="0">
              <a:spAutoFit/>
            </a:bodyPr>
            <a:lstStyle/>
            <a:p>
              <a:r>
                <a:rPr lang="en-US" sz="1400" dirty="0"/>
                <a:t>CS2</a:t>
              </a:r>
            </a:p>
          </p:txBody>
        </p:sp>
        <p:sp>
          <p:nvSpPr>
            <p:cNvPr id="298" name="TextBox 297"/>
            <p:cNvSpPr txBox="1"/>
            <p:nvPr/>
          </p:nvSpPr>
          <p:spPr>
            <a:xfrm>
              <a:off x="7022821" y="2887918"/>
              <a:ext cx="559769" cy="387796"/>
            </a:xfrm>
            <a:prstGeom prst="rect">
              <a:avLst/>
            </a:prstGeom>
            <a:noFill/>
          </p:spPr>
          <p:txBody>
            <a:bodyPr wrap="none" rtlCol="0">
              <a:spAutoFit/>
            </a:bodyPr>
            <a:lstStyle/>
            <a:p>
              <a:r>
                <a:rPr lang="en-US" sz="1400" dirty="0"/>
                <a:t>AD9</a:t>
              </a:r>
            </a:p>
          </p:txBody>
        </p:sp>
        <p:cxnSp>
          <p:nvCxnSpPr>
            <p:cNvPr id="299" name="Straight Connector 298"/>
            <p:cNvCxnSpPr/>
            <p:nvPr/>
          </p:nvCxnSpPr>
          <p:spPr>
            <a:xfrm flipV="1">
              <a:off x="7069412" y="2550979"/>
              <a:ext cx="373514" cy="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0" name="TextBox 299"/>
            <p:cNvSpPr txBox="1"/>
            <p:nvPr/>
          </p:nvSpPr>
          <p:spPr>
            <a:xfrm>
              <a:off x="7406815" y="2486419"/>
              <a:ext cx="1040941" cy="814371"/>
            </a:xfrm>
            <a:prstGeom prst="rect">
              <a:avLst/>
            </a:prstGeom>
            <a:noFill/>
          </p:spPr>
          <p:txBody>
            <a:bodyPr wrap="square" rtlCol="0">
              <a:spAutoFit/>
            </a:bodyPr>
            <a:lstStyle/>
            <a:p>
              <a:pPr algn="ctr"/>
              <a:r>
                <a:rPr lang="en-US" dirty="0"/>
                <a:t>512 × 8</a:t>
              </a:r>
            </a:p>
            <a:p>
              <a:pPr algn="ctr"/>
              <a:r>
                <a:rPr lang="en-US" dirty="0"/>
                <a:t>ROM</a:t>
              </a:r>
            </a:p>
          </p:txBody>
        </p:sp>
      </p:grpSp>
      <p:sp>
        <p:nvSpPr>
          <p:cNvPr id="308" name="Right Brace 307"/>
          <p:cNvSpPr/>
          <p:nvPr/>
        </p:nvSpPr>
        <p:spPr>
          <a:xfrm>
            <a:off x="8976306" y="6296011"/>
            <a:ext cx="45719" cy="347826"/>
          </a:xfrm>
          <a:prstGeom prst="rightBrace">
            <a:avLst>
              <a:gd name="adj1" fmla="val 7975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9" name="Rectangle 308"/>
          <p:cNvSpPr/>
          <p:nvPr/>
        </p:nvSpPr>
        <p:spPr>
          <a:xfrm>
            <a:off x="466504" y="764742"/>
            <a:ext cx="7321917" cy="5871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0" name="Straight Connector 309"/>
          <p:cNvCxnSpPr/>
          <p:nvPr/>
        </p:nvCxnSpPr>
        <p:spPr>
          <a:xfrm>
            <a:off x="7157753" y="1352471"/>
            <a:ext cx="0" cy="1044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a:off x="7157753" y="1456959"/>
            <a:ext cx="12136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a:off x="11026638" y="1173460"/>
            <a:ext cx="0" cy="5122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a:xfrm>
            <a:off x="8371386" y="1165637"/>
            <a:ext cx="266976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flipH="1">
            <a:off x="8371386" y="1173460"/>
            <a:ext cx="888" cy="289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p:nvCxnSpPr>
        <p:spPr>
          <a:xfrm flipH="1">
            <a:off x="10362508" y="1906981"/>
            <a:ext cx="678644" cy="0"/>
          </a:xfrm>
          <a:prstGeom prst="line">
            <a:avLst/>
          </a:prstGeom>
          <a:ln w="1905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flipH="1">
            <a:off x="10362508" y="3060260"/>
            <a:ext cx="678644" cy="0"/>
          </a:xfrm>
          <a:prstGeom prst="line">
            <a:avLst/>
          </a:prstGeom>
          <a:ln w="1905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flipH="1">
            <a:off x="10369488" y="4134181"/>
            <a:ext cx="678644" cy="0"/>
          </a:xfrm>
          <a:prstGeom prst="line">
            <a:avLst/>
          </a:prstGeom>
          <a:ln w="1905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flipH="1">
            <a:off x="10379902" y="5232733"/>
            <a:ext cx="653228" cy="0"/>
          </a:xfrm>
          <a:prstGeom prst="line">
            <a:avLst/>
          </a:prstGeom>
          <a:ln w="1905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flipH="1">
            <a:off x="10386346" y="6301273"/>
            <a:ext cx="652919" cy="958"/>
          </a:xfrm>
          <a:prstGeom prst="line">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a:off x="5831301" y="1351937"/>
            <a:ext cx="166" cy="4595844"/>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a:off x="5831467" y="3046275"/>
            <a:ext cx="3073500" cy="1"/>
          </a:xfrm>
          <a:prstGeom prst="line">
            <a:avLst/>
          </a:prstGeom>
          <a:ln w="19050">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a:off x="5831467" y="1949063"/>
            <a:ext cx="3067232" cy="0"/>
          </a:xfrm>
          <a:prstGeom prst="line">
            <a:avLst/>
          </a:prstGeom>
          <a:ln w="19050">
            <a:solidFill>
              <a:srgbClr val="FFFF0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831467" y="5210784"/>
            <a:ext cx="3073500" cy="1"/>
          </a:xfrm>
          <a:prstGeom prst="line">
            <a:avLst/>
          </a:prstGeom>
          <a:ln w="19050">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831692" y="5952323"/>
            <a:ext cx="3073500" cy="1"/>
          </a:xfrm>
          <a:prstGeom prst="line">
            <a:avLst/>
          </a:prstGeom>
          <a:ln w="19050">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6371664" y="1370277"/>
            <a:ext cx="3129" cy="4025596"/>
          </a:xfrm>
          <a:prstGeom prst="line">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374793" y="2127611"/>
            <a:ext cx="2520288" cy="0"/>
          </a:xfrm>
          <a:prstGeom prst="line">
            <a:avLst/>
          </a:prstGeom>
          <a:ln w="19050">
            <a:solidFill>
              <a:schemeClr val="accent5">
                <a:lumMod val="60000"/>
                <a:lumOff val="4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6374793" y="3221395"/>
            <a:ext cx="2520288" cy="0"/>
          </a:xfrm>
          <a:prstGeom prst="line">
            <a:avLst/>
          </a:prstGeom>
          <a:ln w="19050">
            <a:solidFill>
              <a:schemeClr val="accent5">
                <a:lumMod val="60000"/>
                <a:lumOff val="4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374793" y="4329903"/>
            <a:ext cx="2520288" cy="0"/>
          </a:xfrm>
          <a:prstGeom prst="line">
            <a:avLst/>
          </a:prstGeom>
          <a:ln w="19050">
            <a:solidFill>
              <a:schemeClr val="accent5">
                <a:lumMod val="60000"/>
                <a:lumOff val="4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6374793" y="5395873"/>
            <a:ext cx="2520288" cy="0"/>
          </a:xfrm>
          <a:prstGeom prst="line">
            <a:avLst/>
          </a:prstGeom>
          <a:ln w="19050">
            <a:solidFill>
              <a:schemeClr val="accent5">
                <a:lumMod val="60000"/>
                <a:lumOff val="4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597549" y="1067239"/>
            <a:ext cx="498855" cy="338554"/>
          </a:xfrm>
          <a:prstGeom prst="rect">
            <a:avLst/>
          </a:prstGeom>
          <a:noFill/>
        </p:spPr>
        <p:txBody>
          <a:bodyPr wrap="none" rtlCol="0">
            <a:spAutoFit/>
          </a:bodyPr>
          <a:lstStyle/>
          <a:p>
            <a:r>
              <a:rPr lang="en-US" sz="1600" dirty="0">
                <a:solidFill>
                  <a:srgbClr val="FFFF00"/>
                </a:solidFill>
              </a:rPr>
              <a:t>RD</a:t>
            </a:r>
          </a:p>
        </p:txBody>
      </p:sp>
      <p:sp>
        <p:nvSpPr>
          <p:cNvPr id="110" name="TextBox 109"/>
          <p:cNvSpPr txBox="1"/>
          <p:nvPr/>
        </p:nvSpPr>
        <p:spPr>
          <a:xfrm>
            <a:off x="6093228" y="1075054"/>
            <a:ext cx="545342" cy="338554"/>
          </a:xfrm>
          <a:prstGeom prst="rect">
            <a:avLst/>
          </a:prstGeom>
          <a:noFill/>
        </p:spPr>
        <p:txBody>
          <a:bodyPr wrap="none" rtlCol="0">
            <a:spAutoFit/>
          </a:bodyPr>
          <a:lstStyle/>
          <a:p>
            <a:r>
              <a:rPr lang="en-US" sz="1600" dirty="0">
                <a:solidFill>
                  <a:schemeClr val="accent5">
                    <a:lumMod val="40000"/>
                    <a:lumOff val="60000"/>
                  </a:schemeClr>
                </a:solidFill>
              </a:rPr>
              <a:t>WR</a:t>
            </a:r>
          </a:p>
        </p:txBody>
      </p:sp>
      <p:sp>
        <p:nvSpPr>
          <p:cNvPr id="111" name="TextBox 110"/>
          <p:cNvSpPr txBox="1"/>
          <p:nvPr/>
        </p:nvSpPr>
        <p:spPr>
          <a:xfrm>
            <a:off x="6629878" y="1067430"/>
            <a:ext cx="965329" cy="338554"/>
          </a:xfrm>
          <a:prstGeom prst="rect">
            <a:avLst/>
          </a:prstGeom>
          <a:noFill/>
        </p:spPr>
        <p:txBody>
          <a:bodyPr wrap="none" rtlCol="0">
            <a:spAutoFit/>
          </a:bodyPr>
          <a:lstStyle/>
          <a:p>
            <a:r>
              <a:rPr lang="en-US" sz="1600" dirty="0"/>
              <a:t>Data bus</a:t>
            </a:r>
          </a:p>
        </p:txBody>
      </p:sp>
      <p:sp>
        <p:nvSpPr>
          <p:cNvPr id="114" name="Rectangle 113"/>
          <p:cNvSpPr/>
          <p:nvPr/>
        </p:nvSpPr>
        <p:spPr>
          <a:xfrm>
            <a:off x="2263966" y="1939206"/>
            <a:ext cx="1021548" cy="5918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Decoder</a:t>
            </a:r>
          </a:p>
          <a:p>
            <a:pPr algn="ctr"/>
            <a:r>
              <a:rPr lang="en-US" sz="1600" dirty="0"/>
              <a:t>3  2  1  0</a:t>
            </a:r>
          </a:p>
        </p:txBody>
      </p:sp>
      <p:cxnSp>
        <p:nvCxnSpPr>
          <p:cNvPr id="115" name="Straight Connector 114"/>
          <p:cNvCxnSpPr/>
          <p:nvPr/>
        </p:nvCxnSpPr>
        <p:spPr>
          <a:xfrm>
            <a:off x="4385586" y="1348243"/>
            <a:ext cx="0" cy="49477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385586" y="2318071"/>
            <a:ext cx="4506366" cy="0"/>
          </a:xfrm>
          <a:prstGeom prst="line">
            <a:avLst/>
          </a:prstGeom>
          <a:ln w="19050">
            <a:solidFill>
              <a:srgbClr val="00B0F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4396738" y="3408343"/>
            <a:ext cx="4506366" cy="0"/>
          </a:xfrm>
          <a:prstGeom prst="line">
            <a:avLst/>
          </a:prstGeom>
          <a:ln w="19050">
            <a:solidFill>
              <a:srgbClr val="00B0F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389483" y="4518683"/>
            <a:ext cx="4506366" cy="0"/>
          </a:xfrm>
          <a:prstGeom prst="line">
            <a:avLst/>
          </a:prstGeom>
          <a:ln w="19050">
            <a:solidFill>
              <a:srgbClr val="00B0F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403230" y="5583531"/>
            <a:ext cx="4506366" cy="0"/>
          </a:xfrm>
          <a:prstGeom prst="line">
            <a:avLst/>
          </a:prstGeom>
          <a:ln w="19050">
            <a:solidFill>
              <a:srgbClr val="00B0F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4394095" y="6293070"/>
            <a:ext cx="4521310" cy="0"/>
          </a:xfrm>
          <a:prstGeom prst="line">
            <a:avLst/>
          </a:prstGeom>
          <a:ln w="19050">
            <a:solidFill>
              <a:srgbClr val="00B0F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084178" y="2527675"/>
            <a:ext cx="0" cy="16970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2876339" y="2533833"/>
            <a:ext cx="0" cy="6226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2670521" y="2534935"/>
            <a:ext cx="0" cy="124904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62682" y="2526579"/>
            <a:ext cx="0" cy="23359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084178" y="2699312"/>
            <a:ext cx="71245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3794719" y="1608175"/>
            <a:ext cx="1" cy="10778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3794718" y="1593661"/>
            <a:ext cx="5097234" cy="0"/>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4114691" y="2700748"/>
            <a:ext cx="4791775" cy="0"/>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876339" y="3170970"/>
            <a:ext cx="12383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4114691" y="2697381"/>
            <a:ext cx="0" cy="45907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2670521" y="3783977"/>
            <a:ext cx="6221431" cy="0"/>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2462682" y="4862565"/>
            <a:ext cx="6443784" cy="0"/>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4098068" y="1066161"/>
            <a:ext cx="601447" cy="338554"/>
          </a:xfrm>
          <a:prstGeom prst="rect">
            <a:avLst/>
          </a:prstGeom>
          <a:noFill/>
        </p:spPr>
        <p:txBody>
          <a:bodyPr wrap="none" rtlCol="0">
            <a:spAutoFit/>
          </a:bodyPr>
          <a:lstStyle/>
          <a:p>
            <a:r>
              <a:rPr lang="en-US" sz="1600" dirty="0">
                <a:solidFill>
                  <a:srgbClr val="00B0F0"/>
                </a:solidFill>
              </a:rPr>
              <a:t>7 – 1</a:t>
            </a:r>
          </a:p>
        </p:txBody>
      </p:sp>
      <p:cxnSp>
        <p:nvCxnSpPr>
          <p:cNvPr id="171" name="Straight Connector 170"/>
          <p:cNvCxnSpPr/>
          <p:nvPr/>
        </p:nvCxnSpPr>
        <p:spPr>
          <a:xfrm>
            <a:off x="3037707" y="1359001"/>
            <a:ext cx="0" cy="573314"/>
          </a:xfrm>
          <a:prstGeom prst="line">
            <a:avLst/>
          </a:prstGeom>
          <a:ln w="1905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501097" y="1356197"/>
            <a:ext cx="0" cy="565101"/>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951102" y="6650797"/>
            <a:ext cx="6957124" cy="0"/>
          </a:xfrm>
          <a:prstGeom prst="line">
            <a:avLst/>
          </a:prstGeom>
          <a:ln w="19050">
            <a:solidFill>
              <a:schemeClr val="tx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2112369" y="6469924"/>
            <a:ext cx="6805249" cy="0"/>
          </a:xfrm>
          <a:prstGeom prst="line">
            <a:avLst/>
          </a:prstGeom>
          <a:ln w="19050">
            <a:solidFill>
              <a:schemeClr val="accent2">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951102" y="1639225"/>
            <a:ext cx="539237" cy="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2112369" y="1788770"/>
            <a:ext cx="925338" cy="0"/>
          </a:xfrm>
          <a:prstGeom prst="line">
            <a:avLst/>
          </a:prstGeom>
          <a:ln w="1905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2112369" y="1788770"/>
            <a:ext cx="0" cy="4681154"/>
          </a:xfrm>
          <a:prstGeom prst="line">
            <a:avLst/>
          </a:prstGeom>
          <a:ln w="1905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1951102" y="1645658"/>
            <a:ext cx="0" cy="5005139"/>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2372766" y="1066009"/>
            <a:ext cx="812770" cy="338554"/>
          </a:xfrm>
          <a:prstGeom prst="rect">
            <a:avLst/>
          </a:prstGeom>
          <a:noFill/>
        </p:spPr>
        <p:txBody>
          <a:bodyPr wrap="square" rtlCol="0">
            <a:spAutoFit/>
          </a:bodyPr>
          <a:lstStyle/>
          <a:p>
            <a:r>
              <a:rPr lang="en-US" sz="1600" dirty="0">
                <a:solidFill>
                  <a:schemeClr val="tx1">
                    <a:lumMod val="75000"/>
                  </a:schemeClr>
                </a:solidFill>
              </a:rPr>
              <a:t>9</a:t>
            </a:r>
            <a:r>
              <a:rPr lang="en-US" sz="1600" dirty="0"/>
              <a:t>        </a:t>
            </a:r>
            <a:r>
              <a:rPr lang="en-US" sz="1600" dirty="0">
                <a:solidFill>
                  <a:schemeClr val="accent3">
                    <a:lumMod val="20000"/>
                    <a:lumOff val="80000"/>
                  </a:schemeClr>
                </a:solidFill>
              </a:rPr>
              <a:t>8</a:t>
            </a:r>
          </a:p>
        </p:txBody>
      </p:sp>
      <p:cxnSp>
        <p:nvCxnSpPr>
          <p:cNvPr id="201" name="Straight Connector 200"/>
          <p:cNvCxnSpPr/>
          <p:nvPr/>
        </p:nvCxnSpPr>
        <p:spPr>
          <a:xfrm>
            <a:off x="1941365" y="1495218"/>
            <a:ext cx="1594053" cy="0"/>
          </a:xfrm>
          <a:prstGeom prst="line">
            <a:avLst/>
          </a:prstGeom>
          <a:ln w="19050">
            <a:solidFill>
              <a:srgbClr val="08FC54"/>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3527789" y="1776267"/>
            <a:ext cx="5364163" cy="0"/>
          </a:xfrm>
          <a:prstGeom prst="line">
            <a:avLst/>
          </a:prstGeom>
          <a:ln w="19050">
            <a:solidFill>
              <a:srgbClr val="08FC5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3542779" y="1502116"/>
            <a:ext cx="0" cy="4604750"/>
          </a:xfrm>
          <a:prstGeom prst="line">
            <a:avLst/>
          </a:prstGeom>
          <a:ln w="19050">
            <a:solidFill>
              <a:srgbClr val="08FC54"/>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3527789" y="2871670"/>
            <a:ext cx="5364163" cy="0"/>
          </a:xfrm>
          <a:prstGeom prst="line">
            <a:avLst/>
          </a:prstGeom>
          <a:ln w="19050">
            <a:solidFill>
              <a:srgbClr val="08FC5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3527789" y="3964413"/>
            <a:ext cx="5364163" cy="0"/>
          </a:xfrm>
          <a:prstGeom prst="line">
            <a:avLst/>
          </a:prstGeom>
          <a:ln w="19050">
            <a:solidFill>
              <a:srgbClr val="08FC5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5838131" y="4156115"/>
            <a:ext cx="3057871" cy="0"/>
          </a:xfrm>
          <a:prstGeom prst="line">
            <a:avLst/>
          </a:prstGeom>
          <a:ln w="19050">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p:nvCxnSpPr>
        <p:spPr>
          <a:xfrm>
            <a:off x="1940175" y="1367214"/>
            <a:ext cx="0" cy="128004"/>
          </a:xfrm>
          <a:prstGeom prst="line">
            <a:avLst/>
          </a:prstGeom>
          <a:ln w="19050">
            <a:solidFill>
              <a:srgbClr val="08FC54"/>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flipV="1">
            <a:off x="5214799" y="6105550"/>
            <a:ext cx="3686205" cy="1316"/>
          </a:xfrm>
          <a:prstGeom prst="line">
            <a:avLst/>
          </a:prstGeom>
          <a:ln w="19050">
            <a:solidFill>
              <a:srgbClr val="08FC5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a:off x="3527788" y="5039883"/>
            <a:ext cx="5364163" cy="0"/>
          </a:xfrm>
          <a:prstGeom prst="line">
            <a:avLst/>
          </a:prstGeom>
          <a:ln w="19050">
            <a:solidFill>
              <a:srgbClr val="08FC54"/>
            </a:solidFill>
            <a:tailEnd type="stealth" w="lg" len="lg"/>
          </a:ln>
        </p:spPr>
        <p:style>
          <a:lnRef idx="1">
            <a:schemeClr val="accent1"/>
          </a:lnRef>
          <a:fillRef idx="0">
            <a:schemeClr val="accent1"/>
          </a:fillRef>
          <a:effectRef idx="0">
            <a:schemeClr val="accent1"/>
          </a:effectRef>
          <a:fontRef idx="minor">
            <a:schemeClr val="tx1"/>
          </a:fontRef>
        </p:style>
      </p:cxnSp>
      <p:sp>
        <p:nvSpPr>
          <p:cNvPr id="367" name="TextBox 366"/>
          <p:cNvSpPr txBox="1"/>
          <p:nvPr/>
        </p:nvSpPr>
        <p:spPr>
          <a:xfrm>
            <a:off x="1718731" y="1067700"/>
            <a:ext cx="393056" cy="338554"/>
          </a:xfrm>
          <a:prstGeom prst="rect">
            <a:avLst/>
          </a:prstGeom>
          <a:noFill/>
        </p:spPr>
        <p:txBody>
          <a:bodyPr wrap="none" rtlCol="0">
            <a:spAutoFit/>
          </a:bodyPr>
          <a:lstStyle/>
          <a:p>
            <a:r>
              <a:rPr lang="en-US" sz="1600" dirty="0">
                <a:solidFill>
                  <a:srgbClr val="08FC54"/>
                </a:solidFill>
              </a:rPr>
              <a:t>10</a:t>
            </a:r>
          </a:p>
        </p:txBody>
      </p:sp>
      <p:sp>
        <p:nvSpPr>
          <p:cNvPr id="368" name="TextBox 367"/>
          <p:cNvSpPr txBox="1"/>
          <p:nvPr/>
        </p:nvSpPr>
        <p:spPr>
          <a:xfrm>
            <a:off x="594589" y="1064323"/>
            <a:ext cx="809837" cy="338554"/>
          </a:xfrm>
          <a:prstGeom prst="rect">
            <a:avLst/>
          </a:prstGeom>
          <a:noFill/>
        </p:spPr>
        <p:txBody>
          <a:bodyPr wrap="none" rtlCol="0">
            <a:spAutoFit/>
          </a:bodyPr>
          <a:lstStyle/>
          <a:p>
            <a:r>
              <a:rPr lang="en-US" sz="1600" dirty="0">
                <a:solidFill>
                  <a:schemeClr val="tx1">
                    <a:lumMod val="95000"/>
                  </a:schemeClr>
                </a:solidFill>
              </a:rPr>
              <a:t>16 – 11</a:t>
            </a:r>
          </a:p>
        </p:txBody>
      </p:sp>
      <p:sp>
        <p:nvSpPr>
          <p:cNvPr id="369" name="Right Brace 368"/>
          <p:cNvSpPr/>
          <p:nvPr/>
        </p:nvSpPr>
        <p:spPr>
          <a:xfrm rot="16200000">
            <a:off x="2515016" y="-891351"/>
            <a:ext cx="196154" cy="3813318"/>
          </a:xfrm>
          <a:prstGeom prst="rightBrace">
            <a:avLst>
              <a:gd name="adj1" fmla="val 76932"/>
              <a:gd name="adj2" fmla="val 50418"/>
            </a:avLst>
          </a:prstGeom>
          <a:ln w="15875">
            <a:solidFill>
              <a:schemeClr val="tx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2" name="TextBox 371"/>
          <p:cNvSpPr txBox="1"/>
          <p:nvPr/>
        </p:nvSpPr>
        <p:spPr>
          <a:xfrm>
            <a:off x="1204425" y="723441"/>
            <a:ext cx="1237839" cy="338554"/>
          </a:xfrm>
          <a:prstGeom prst="rect">
            <a:avLst/>
          </a:prstGeom>
          <a:noFill/>
        </p:spPr>
        <p:txBody>
          <a:bodyPr wrap="none" rtlCol="0">
            <a:spAutoFit/>
          </a:bodyPr>
          <a:lstStyle/>
          <a:p>
            <a:r>
              <a:rPr lang="en-US" sz="1600" dirty="0"/>
              <a:t>Address bus</a:t>
            </a:r>
          </a:p>
        </p:txBody>
      </p:sp>
      <p:sp>
        <p:nvSpPr>
          <p:cNvPr id="373" name="TextBox 372"/>
          <p:cNvSpPr txBox="1"/>
          <p:nvPr/>
        </p:nvSpPr>
        <p:spPr>
          <a:xfrm>
            <a:off x="4626903" y="775688"/>
            <a:ext cx="731290" cy="400110"/>
          </a:xfrm>
          <a:prstGeom prst="rect">
            <a:avLst/>
          </a:prstGeom>
          <a:noFill/>
        </p:spPr>
        <p:txBody>
          <a:bodyPr wrap="none" rtlCol="0">
            <a:spAutoFit/>
          </a:bodyPr>
          <a:lstStyle/>
          <a:p>
            <a:r>
              <a:rPr lang="en-US" sz="2000" dirty="0"/>
              <a:t>CPU</a:t>
            </a:r>
          </a:p>
        </p:txBody>
      </p:sp>
      <p:sp>
        <p:nvSpPr>
          <p:cNvPr id="376" name="Oval 375"/>
          <p:cNvSpPr/>
          <p:nvPr/>
        </p:nvSpPr>
        <p:spPr>
          <a:xfrm>
            <a:off x="5118919" y="6066213"/>
            <a:ext cx="83712" cy="78674"/>
          </a:xfrm>
          <a:prstGeom prst="ellipse">
            <a:avLst/>
          </a:prstGeom>
          <a:noFill/>
          <a:ln>
            <a:solidFill>
              <a:srgbClr val="08F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Isosceles Triangle 376"/>
          <p:cNvSpPr/>
          <p:nvPr/>
        </p:nvSpPr>
        <p:spPr>
          <a:xfrm rot="5400000">
            <a:off x="4852671" y="5988886"/>
            <a:ext cx="285826" cy="239831"/>
          </a:xfrm>
          <a:prstGeom prst="triangle">
            <a:avLst>
              <a:gd name="adj" fmla="val 47369"/>
            </a:avLst>
          </a:prstGeom>
          <a:noFill/>
          <a:ln>
            <a:solidFill>
              <a:srgbClr val="08F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2" name="Straight Connector 381"/>
          <p:cNvCxnSpPr/>
          <p:nvPr/>
        </p:nvCxnSpPr>
        <p:spPr>
          <a:xfrm>
            <a:off x="3528979" y="6105550"/>
            <a:ext cx="1341502" cy="0"/>
          </a:xfrm>
          <a:prstGeom prst="line">
            <a:avLst/>
          </a:prstGeom>
          <a:ln w="19050">
            <a:solidFill>
              <a:srgbClr val="08FC5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17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dirty="0"/>
              <a:t>Memory Address map</a:t>
            </a:r>
          </a:p>
        </p:txBody>
      </p:sp>
      <p:sp>
        <p:nvSpPr>
          <p:cNvPr id="4" name="Subtitle 2"/>
          <p:cNvSpPr>
            <a:spLocks noGrp="1"/>
          </p:cNvSpPr>
          <p:nvPr>
            <p:ph type="subTitle" idx="1"/>
          </p:nvPr>
        </p:nvSpPr>
        <p:spPr>
          <a:xfrm>
            <a:off x="679269" y="1239134"/>
            <a:ext cx="10724605" cy="5393895"/>
          </a:xfrm>
        </p:spPr>
        <p:txBody>
          <a:bodyPr>
            <a:normAutofit/>
          </a:bodyPr>
          <a:lstStyle/>
          <a:p>
            <a:pPr lvl="1" indent="-457200" algn="just">
              <a:buFont typeface="Wingdings" panose="05000000000000000000" pitchFamily="2" charset="2"/>
              <a:buChar char="Ø"/>
            </a:pPr>
            <a:r>
              <a:rPr lang="en-US" sz="3000" dirty="0"/>
              <a:t>It is a tabular representation for the assigned address space for each chip in the system.</a:t>
            </a:r>
          </a:p>
          <a:p>
            <a:pPr lvl="1" indent="-457200" algn="just">
              <a:buFont typeface="Wingdings" panose="05000000000000000000" pitchFamily="2" charset="2"/>
              <a:buChar char="Ø"/>
            </a:pPr>
            <a:endParaRPr lang="en-US" sz="3000" dirty="0"/>
          </a:p>
        </p:txBody>
      </p:sp>
      <p:graphicFrame>
        <p:nvGraphicFramePr>
          <p:cNvPr id="5" name="Table 4"/>
          <p:cNvGraphicFramePr>
            <a:graphicFrameLocks noGrp="1"/>
          </p:cNvGraphicFramePr>
          <p:nvPr>
            <p:extLst>
              <p:ext uri="{D42A27DB-BD31-4B8C-83A1-F6EECF244321}">
                <p14:modId xmlns:p14="http://schemas.microsoft.com/office/powerpoint/2010/main" val="1174385579"/>
              </p:ext>
            </p:extLst>
          </p:nvPr>
        </p:nvGraphicFramePr>
        <p:xfrm>
          <a:off x="754502" y="2579429"/>
          <a:ext cx="10649372" cy="3854732"/>
        </p:xfrm>
        <a:graphic>
          <a:graphicData uri="http://schemas.openxmlformats.org/drawingml/2006/table">
            <a:tbl>
              <a:tblPr firstRow="1" bandRow="1">
                <a:tableStyleId>{2D5ABB26-0587-4C30-8999-92F81FD0307C}</a:tableStyleId>
              </a:tblPr>
              <a:tblGrid>
                <a:gridCol w="1433573">
                  <a:extLst>
                    <a:ext uri="{9D8B030D-6E8A-4147-A177-3AD203B41FA5}">
                      <a16:colId xmlns:a16="http://schemas.microsoft.com/office/drawing/2014/main" val="1707893488"/>
                    </a:ext>
                  </a:extLst>
                </a:gridCol>
                <a:gridCol w="1843159">
                  <a:extLst>
                    <a:ext uri="{9D8B030D-6E8A-4147-A177-3AD203B41FA5}">
                      <a16:colId xmlns:a16="http://schemas.microsoft.com/office/drawing/2014/main" val="1548486350"/>
                    </a:ext>
                  </a:extLst>
                </a:gridCol>
                <a:gridCol w="737264">
                  <a:extLst>
                    <a:ext uri="{9D8B030D-6E8A-4147-A177-3AD203B41FA5}">
                      <a16:colId xmlns:a16="http://schemas.microsoft.com/office/drawing/2014/main" val="1614093120"/>
                    </a:ext>
                  </a:extLst>
                </a:gridCol>
                <a:gridCol w="737264">
                  <a:extLst>
                    <a:ext uri="{9D8B030D-6E8A-4147-A177-3AD203B41FA5}">
                      <a16:colId xmlns:a16="http://schemas.microsoft.com/office/drawing/2014/main" val="755814060"/>
                    </a:ext>
                  </a:extLst>
                </a:gridCol>
                <a:gridCol w="737264">
                  <a:extLst>
                    <a:ext uri="{9D8B030D-6E8A-4147-A177-3AD203B41FA5}">
                      <a16:colId xmlns:a16="http://schemas.microsoft.com/office/drawing/2014/main" val="1189541337"/>
                    </a:ext>
                  </a:extLst>
                </a:gridCol>
                <a:gridCol w="737264">
                  <a:extLst>
                    <a:ext uri="{9D8B030D-6E8A-4147-A177-3AD203B41FA5}">
                      <a16:colId xmlns:a16="http://schemas.microsoft.com/office/drawing/2014/main" val="652610922"/>
                    </a:ext>
                  </a:extLst>
                </a:gridCol>
                <a:gridCol w="737264">
                  <a:extLst>
                    <a:ext uri="{9D8B030D-6E8A-4147-A177-3AD203B41FA5}">
                      <a16:colId xmlns:a16="http://schemas.microsoft.com/office/drawing/2014/main" val="3049898409"/>
                    </a:ext>
                  </a:extLst>
                </a:gridCol>
                <a:gridCol w="737264">
                  <a:extLst>
                    <a:ext uri="{9D8B030D-6E8A-4147-A177-3AD203B41FA5}">
                      <a16:colId xmlns:a16="http://schemas.microsoft.com/office/drawing/2014/main" val="1368897600"/>
                    </a:ext>
                  </a:extLst>
                </a:gridCol>
                <a:gridCol w="737264">
                  <a:extLst>
                    <a:ext uri="{9D8B030D-6E8A-4147-A177-3AD203B41FA5}">
                      <a16:colId xmlns:a16="http://schemas.microsoft.com/office/drawing/2014/main" val="2920833019"/>
                    </a:ext>
                  </a:extLst>
                </a:gridCol>
                <a:gridCol w="737264">
                  <a:extLst>
                    <a:ext uri="{9D8B030D-6E8A-4147-A177-3AD203B41FA5}">
                      <a16:colId xmlns:a16="http://schemas.microsoft.com/office/drawing/2014/main" val="4120554657"/>
                    </a:ext>
                  </a:extLst>
                </a:gridCol>
                <a:gridCol w="737264">
                  <a:extLst>
                    <a:ext uri="{9D8B030D-6E8A-4147-A177-3AD203B41FA5}">
                      <a16:colId xmlns:a16="http://schemas.microsoft.com/office/drawing/2014/main" val="1610986"/>
                    </a:ext>
                  </a:extLst>
                </a:gridCol>
                <a:gridCol w="737264">
                  <a:extLst>
                    <a:ext uri="{9D8B030D-6E8A-4147-A177-3AD203B41FA5}">
                      <a16:colId xmlns:a16="http://schemas.microsoft.com/office/drawing/2014/main" val="4093751978"/>
                    </a:ext>
                  </a:extLst>
                </a:gridCol>
              </a:tblGrid>
              <a:tr h="591713">
                <a:tc rowSpan="2">
                  <a:txBody>
                    <a:bodyPr/>
                    <a:lstStyle/>
                    <a:p>
                      <a:pPr algn="ctr"/>
                      <a:r>
                        <a:rPr lang="en-US" dirty="0"/>
                        <a:t>Component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dirty="0"/>
                        <a:t>Hexadecimal</a:t>
                      </a:r>
                      <a:r>
                        <a:rPr lang="en-US" baseline="0" dirty="0"/>
                        <a:t> Address</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algn="ctr"/>
                      <a:r>
                        <a:rPr lang="en-US" dirty="0"/>
                        <a:t>Address bus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0326973"/>
                  </a:ext>
                </a:extLst>
              </a:tr>
              <a:tr h="591713">
                <a:tc vMerge="1">
                  <a:txBody>
                    <a:bodyPr/>
                    <a:lstStyle/>
                    <a:p>
                      <a:endParaRPr lang="en-US"/>
                    </a:p>
                  </a:txBody>
                  <a:tcPr/>
                </a:tc>
                <a:tc vMerge="1">
                  <a:txBody>
                    <a:bodyPr/>
                    <a:lstStyle/>
                    <a:p>
                      <a:endParaRPr lang="en-US"/>
                    </a:p>
                  </a:txBody>
                  <a:tcPr/>
                </a:tc>
                <a:tc>
                  <a:txBody>
                    <a:bodyPr/>
                    <a:lstStyle/>
                    <a:p>
                      <a:pPr algn="ctr"/>
                      <a:r>
                        <a:rPr lang="en-US" dirty="0"/>
                        <a:t>10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712571"/>
                  </a:ext>
                </a:extLst>
              </a:tr>
              <a:tr h="538389">
                <a:tc>
                  <a:txBody>
                    <a:bodyPr/>
                    <a:lstStyle/>
                    <a:p>
                      <a:pPr algn="ctr"/>
                      <a:r>
                        <a:rPr lang="en-US" dirty="0"/>
                        <a:t>RAM 1</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0000 – 007F</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963433377"/>
                  </a:ext>
                </a:extLst>
              </a:tr>
              <a:tr h="538389">
                <a:tc>
                  <a:txBody>
                    <a:bodyPr/>
                    <a:lstStyle/>
                    <a:p>
                      <a:pPr algn="ctr"/>
                      <a:r>
                        <a:rPr lang="en-US" dirty="0"/>
                        <a:t>RAM 2</a:t>
                      </a:r>
                    </a:p>
                  </a:txBody>
                  <a:tcPr anchor="ctr">
                    <a:lnL w="12700" cap="flat" cmpd="sng" algn="ctr">
                      <a:solidFill>
                        <a:schemeClr val="tx1"/>
                      </a:solidFill>
                      <a:prstDash val="solid"/>
                      <a:round/>
                      <a:headEnd type="none" w="med" len="med"/>
                      <a:tailEnd type="none" w="med" len="med"/>
                    </a:lnL>
                  </a:tcPr>
                </a:tc>
                <a:tc>
                  <a:txBody>
                    <a:bodyPr/>
                    <a:lstStyle/>
                    <a:p>
                      <a:pPr algn="ctr"/>
                      <a:r>
                        <a:rPr lang="en-US" dirty="0"/>
                        <a:t>0080</a:t>
                      </a:r>
                      <a:r>
                        <a:rPr lang="en-US" baseline="0" dirty="0"/>
                        <a:t> – 00FF</a:t>
                      </a:r>
                      <a:endParaRPr lang="en-US" dirty="0"/>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lnR w="12700" cap="flat" cmpd="sng" algn="ctr">
                      <a:noFill/>
                      <a:prstDash val="solid"/>
                      <a:round/>
                      <a:headEnd type="none" w="med" len="med"/>
                      <a:tailEnd type="none" w="med" len="med"/>
                    </a:lnR>
                  </a:tcPr>
                </a:tc>
                <a:tc>
                  <a:txBody>
                    <a:bodyPr/>
                    <a:lstStyle/>
                    <a:p>
                      <a:pPr algn="ctr"/>
                      <a:r>
                        <a:rPr lang="en-US" dirty="0"/>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24507894"/>
                  </a:ext>
                </a:extLst>
              </a:tr>
              <a:tr h="538389">
                <a:tc>
                  <a:txBody>
                    <a:bodyPr/>
                    <a:lstStyle/>
                    <a:p>
                      <a:pPr algn="ctr"/>
                      <a:r>
                        <a:rPr lang="en-US" dirty="0"/>
                        <a:t>RAM 3</a:t>
                      </a:r>
                    </a:p>
                  </a:txBody>
                  <a:tcPr anchor="ctr">
                    <a:lnL w="12700" cap="flat" cmpd="sng" algn="ctr">
                      <a:solidFill>
                        <a:schemeClr val="tx1"/>
                      </a:solidFill>
                      <a:prstDash val="solid"/>
                      <a:round/>
                      <a:headEnd type="none" w="med" len="med"/>
                      <a:tailEnd type="none" w="med" len="med"/>
                    </a:lnL>
                  </a:tcPr>
                </a:tc>
                <a:tc>
                  <a:txBody>
                    <a:bodyPr/>
                    <a:lstStyle/>
                    <a:p>
                      <a:pPr algn="ctr"/>
                      <a:r>
                        <a:rPr lang="en-US" dirty="0"/>
                        <a:t>0100</a:t>
                      </a:r>
                      <a:r>
                        <a:rPr lang="en-US" baseline="0" dirty="0"/>
                        <a:t> – 017F</a:t>
                      </a:r>
                      <a:endParaRPr lang="en-US" dirty="0"/>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lnR w="12700" cap="flat" cmpd="sng" algn="ctr">
                      <a:noFill/>
                      <a:prstDash val="solid"/>
                      <a:round/>
                      <a:headEnd type="none" w="med" len="med"/>
                      <a:tailEnd type="none" w="med" len="med"/>
                    </a:lnR>
                  </a:tcPr>
                </a:tc>
                <a:tc>
                  <a:txBody>
                    <a:bodyPr/>
                    <a:lstStyle/>
                    <a:p>
                      <a:pPr algn="ctr"/>
                      <a:r>
                        <a:rPr lang="en-US" dirty="0"/>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88061866"/>
                  </a:ext>
                </a:extLst>
              </a:tr>
              <a:tr h="538389">
                <a:tc>
                  <a:txBody>
                    <a:bodyPr/>
                    <a:lstStyle/>
                    <a:p>
                      <a:pPr algn="ctr"/>
                      <a:r>
                        <a:rPr lang="en-US" dirty="0"/>
                        <a:t>RAM</a:t>
                      </a:r>
                      <a:r>
                        <a:rPr lang="en-US" baseline="0" dirty="0"/>
                        <a:t> 4</a:t>
                      </a: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a:t>0180</a:t>
                      </a:r>
                      <a:r>
                        <a:rPr lang="en-US" baseline="0" dirty="0"/>
                        <a:t> – 01FF</a:t>
                      </a:r>
                      <a:endParaRPr lang="en-US" dirty="0"/>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lnR w="12700" cap="flat" cmpd="sng" algn="ctr">
                      <a:noFill/>
                      <a:prstDash val="solid"/>
                      <a:round/>
                      <a:headEnd type="none" w="med" len="med"/>
                      <a:tailEnd type="none" w="med" len="med"/>
                    </a:lnR>
                  </a:tcPr>
                </a:tc>
                <a:tc>
                  <a:txBody>
                    <a:bodyPr/>
                    <a:lstStyle/>
                    <a:p>
                      <a:pPr algn="ctr"/>
                      <a:r>
                        <a:rPr lang="en-US" dirty="0"/>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00550974"/>
                  </a:ext>
                </a:extLst>
              </a:tr>
              <a:tr h="517750">
                <a:tc>
                  <a:txBody>
                    <a:bodyPr/>
                    <a:lstStyle/>
                    <a:p>
                      <a:pPr algn="ctr"/>
                      <a:r>
                        <a:rPr lang="en-US" dirty="0"/>
                        <a:t>ROM</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a:t>0200 – 03FF</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a:t>
                      </a:r>
                    </a:p>
                  </a:txBody>
                  <a:tcPr anchor="ctr">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1010635"/>
                  </a:ext>
                </a:extLst>
              </a:tr>
            </a:tbl>
          </a:graphicData>
        </a:graphic>
      </p:graphicFrame>
    </p:spTree>
    <p:extLst>
      <p:ext uri="{BB962C8B-B14F-4D97-AF65-F5344CB8AC3E}">
        <p14:creationId xmlns:p14="http://schemas.microsoft.com/office/powerpoint/2010/main" val="345163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dirty="0"/>
              <a:t>Semiconductor Memory</a:t>
            </a:r>
          </a:p>
        </p:txBody>
      </p:sp>
      <p:sp>
        <p:nvSpPr>
          <p:cNvPr id="4" name="Subtitle 2"/>
          <p:cNvSpPr>
            <a:spLocks noGrp="1"/>
          </p:cNvSpPr>
          <p:nvPr>
            <p:ph type="subTitle" idx="1"/>
          </p:nvPr>
        </p:nvSpPr>
        <p:spPr>
          <a:xfrm>
            <a:off x="679269" y="4426857"/>
            <a:ext cx="10724605" cy="2206172"/>
          </a:xfrm>
        </p:spPr>
        <p:txBody>
          <a:bodyPr>
            <a:normAutofit/>
          </a:bodyPr>
          <a:lstStyle/>
          <a:p>
            <a:pPr lvl="1" indent="-457200" algn="just">
              <a:buFont typeface="Wingdings" panose="05000000000000000000" pitchFamily="2" charset="2"/>
              <a:buChar char="Ø"/>
            </a:pPr>
            <a:r>
              <a:rPr lang="en-US" sz="3000" dirty="0"/>
              <a:t>Essential element of today's electronics.</a:t>
            </a:r>
          </a:p>
          <a:p>
            <a:pPr lvl="1" indent="-457200" algn="just">
              <a:buFont typeface="Wingdings" panose="05000000000000000000" pitchFamily="2" charset="2"/>
              <a:buChar char="Ø"/>
            </a:pPr>
            <a:r>
              <a:rPr lang="en-US" sz="3000" dirty="0"/>
              <a:t>It is a type of semiconductor device tasked with storing data.</a:t>
            </a:r>
          </a:p>
        </p:txBody>
      </p:sp>
      <p:pic>
        <p:nvPicPr>
          <p:cNvPr id="1026" name="Picture 2" descr="A view of a typical computer memory c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7924" y="1456916"/>
            <a:ext cx="4327293" cy="2752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852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dirty="0"/>
              <a:t>Types of Semiconductor Memory</a:t>
            </a:r>
          </a:p>
        </p:txBody>
      </p:sp>
      <p:sp>
        <p:nvSpPr>
          <p:cNvPr id="4" name="Subtitle 2"/>
          <p:cNvSpPr>
            <a:spLocks noGrp="1"/>
          </p:cNvSpPr>
          <p:nvPr>
            <p:ph type="subTitle" idx="1"/>
          </p:nvPr>
        </p:nvSpPr>
        <p:spPr>
          <a:xfrm>
            <a:off x="679269" y="1422400"/>
            <a:ext cx="10724605" cy="5210629"/>
          </a:xfrm>
        </p:spPr>
        <p:txBody>
          <a:bodyPr>
            <a:normAutofit fontScale="77500" lnSpcReduction="20000"/>
          </a:bodyPr>
          <a:lstStyle/>
          <a:p>
            <a:pPr marL="0" lvl="1" algn="just"/>
            <a:r>
              <a:rPr lang="en-US" sz="3000" dirty="0"/>
              <a:t>Electronic semiconductor memory technology can be split into two main types or categories, according to the way in which the memory operates:</a:t>
            </a:r>
          </a:p>
          <a:p>
            <a:pPr marL="0" lvl="1" algn="just"/>
            <a:endParaRPr lang="en-US" sz="3000" dirty="0"/>
          </a:p>
          <a:p>
            <a:pPr lvl="1" indent="-457200" algn="just">
              <a:buFont typeface="Wingdings" panose="05000000000000000000" pitchFamily="2" charset="2"/>
              <a:buChar char="Ø"/>
            </a:pPr>
            <a:r>
              <a:rPr lang="en-US" sz="3000" dirty="0"/>
              <a:t>RAM (Random Access Memory): </a:t>
            </a:r>
            <a:r>
              <a:rPr lang="en-US" sz="3200" dirty="0"/>
              <a:t>RAM or random access memory is a form of semiconductor memory technology that is used for reading and writing data in any order as required. It is used for such applications as the computer or processor memory where variables and other stored and are required on a random basis. Data is stored and read many times to and from this type of memory.</a:t>
            </a:r>
            <a:endParaRPr lang="en-US" sz="3000" dirty="0"/>
          </a:p>
          <a:p>
            <a:pPr lvl="1" indent="-457200" algn="just">
              <a:buFont typeface="Wingdings" panose="05000000000000000000" pitchFamily="2" charset="2"/>
              <a:buChar char="Ø"/>
            </a:pPr>
            <a:endParaRPr lang="en-US" sz="3000" dirty="0"/>
          </a:p>
          <a:p>
            <a:pPr lvl="1" indent="-457200" algn="just">
              <a:buFont typeface="Wingdings" panose="05000000000000000000" pitchFamily="2" charset="2"/>
              <a:buChar char="Ø"/>
            </a:pPr>
            <a:r>
              <a:rPr lang="en-US" sz="3000" dirty="0"/>
              <a:t>ROM (Read only Memory): </a:t>
            </a:r>
            <a:r>
              <a:rPr lang="en-US" sz="3200" dirty="0"/>
              <a:t>A ROM is a form of semiconductor memory technology used where the data is written once and then not changed. In view of this it is used where data needs to be stored permanently, even when the power is removed - many memory technologies lose the data once the power is removed.</a:t>
            </a:r>
            <a:endParaRPr lang="en-US" sz="3000" dirty="0"/>
          </a:p>
        </p:txBody>
      </p:sp>
    </p:spTree>
    <p:extLst>
      <p:ext uri="{BB962C8B-B14F-4D97-AF65-F5344CB8AC3E}">
        <p14:creationId xmlns:p14="http://schemas.microsoft.com/office/powerpoint/2010/main" val="1061179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262657-F2CF-7EA1-A40C-591732981476}"/>
              </a:ext>
            </a:extLst>
          </p:cNvPr>
          <p:cNvPicPr>
            <a:picLocks noGrp="1" noChangeAspect="1"/>
          </p:cNvPicPr>
          <p:nvPr>
            <p:ph idx="1"/>
          </p:nvPr>
        </p:nvPicPr>
        <p:blipFill rotWithShape="1">
          <a:blip r:embed="rId2"/>
          <a:srcRect l="12839" t="1162" r="11656" b="2885"/>
          <a:stretch/>
        </p:blipFill>
        <p:spPr>
          <a:xfrm>
            <a:off x="1504462" y="146828"/>
            <a:ext cx="9183076" cy="6564344"/>
          </a:xfrm>
        </p:spPr>
      </p:pic>
    </p:spTree>
    <p:extLst>
      <p:ext uri="{BB962C8B-B14F-4D97-AF65-F5344CB8AC3E}">
        <p14:creationId xmlns:p14="http://schemas.microsoft.com/office/powerpoint/2010/main" val="3674564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dirty="0"/>
              <a:t>Types of Semiconductor Memory</a:t>
            </a:r>
          </a:p>
        </p:txBody>
      </p:sp>
      <p:cxnSp>
        <p:nvCxnSpPr>
          <p:cNvPr id="5" name="Straight Arrow Connector 4"/>
          <p:cNvCxnSpPr/>
          <p:nvPr/>
        </p:nvCxnSpPr>
        <p:spPr>
          <a:xfrm flipH="1">
            <a:off x="2525488" y="2075541"/>
            <a:ext cx="1569192" cy="943429"/>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094680" y="2075541"/>
            <a:ext cx="1587138" cy="916291"/>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06865" y="1521543"/>
            <a:ext cx="4175630" cy="553998"/>
          </a:xfrm>
          <a:prstGeom prst="rect">
            <a:avLst/>
          </a:prstGeom>
          <a:noFill/>
        </p:spPr>
        <p:txBody>
          <a:bodyPr wrap="none" rtlCol="0">
            <a:spAutoFit/>
          </a:bodyPr>
          <a:lstStyle/>
          <a:p>
            <a:pPr marL="0" lvl="1"/>
            <a:r>
              <a:rPr lang="en-US" sz="3000" dirty="0"/>
              <a:t>Semiconductor Memory</a:t>
            </a:r>
          </a:p>
        </p:txBody>
      </p:sp>
      <p:sp>
        <p:nvSpPr>
          <p:cNvPr id="12" name="TextBox 11"/>
          <p:cNvSpPr txBox="1"/>
          <p:nvPr/>
        </p:nvSpPr>
        <p:spPr>
          <a:xfrm>
            <a:off x="1008214" y="3051677"/>
            <a:ext cx="2958374" cy="830997"/>
          </a:xfrm>
          <a:prstGeom prst="rect">
            <a:avLst/>
          </a:prstGeom>
          <a:noFill/>
        </p:spPr>
        <p:txBody>
          <a:bodyPr wrap="none" rtlCol="0">
            <a:spAutoFit/>
          </a:bodyPr>
          <a:lstStyle/>
          <a:p>
            <a:pPr marL="0" lvl="1"/>
            <a:r>
              <a:rPr lang="en-US" sz="3000" dirty="0"/>
              <a:t>Volatile Memory</a:t>
            </a:r>
          </a:p>
          <a:p>
            <a:endParaRPr lang="en-US" dirty="0"/>
          </a:p>
        </p:txBody>
      </p:sp>
      <p:sp>
        <p:nvSpPr>
          <p:cNvPr id="13" name="TextBox 12"/>
          <p:cNvSpPr txBox="1"/>
          <p:nvPr/>
        </p:nvSpPr>
        <p:spPr>
          <a:xfrm>
            <a:off x="4583976" y="3051677"/>
            <a:ext cx="3803157" cy="553998"/>
          </a:xfrm>
          <a:prstGeom prst="rect">
            <a:avLst/>
          </a:prstGeom>
          <a:noFill/>
        </p:spPr>
        <p:txBody>
          <a:bodyPr wrap="none" rtlCol="0">
            <a:spAutoFit/>
          </a:bodyPr>
          <a:lstStyle/>
          <a:p>
            <a:pPr marL="0" lvl="1"/>
            <a:r>
              <a:rPr lang="en-US" sz="3000" dirty="0"/>
              <a:t>Non-Volatile Memory</a:t>
            </a:r>
          </a:p>
        </p:txBody>
      </p:sp>
      <p:cxnSp>
        <p:nvCxnSpPr>
          <p:cNvPr id="16" name="Straight Connector 15"/>
          <p:cNvCxnSpPr/>
          <p:nvPr/>
        </p:nvCxnSpPr>
        <p:spPr>
          <a:xfrm>
            <a:off x="1625602" y="3628570"/>
            <a:ext cx="0" cy="1602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571474" y="3606695"/>
            <a:ext cx="0" cy="2713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25602" y="4049484"/>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40116" y="4637313"/>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57831" y="3824169"/>
            <a:ext cx="1191352" cy="461665"/>
          </a:xfrm>
          <a:prstGeom prst="rect">
            <a:avLst/>
          </a:prstGeom>
          <a:noFill/>
        </p:spPr>
        <p:txBody>
          <a:bodyPr wrap="none" rtlCol="0" anchor="ctr">
            <a:spAutoFit/>
          </a:bodyPr>
          <a:lstStyle/>
          <a:p>
            <a:pPr marL="0" lvl="1"/>
            <a:r>
              <a:rPr lang="en-US" sz="2400" dirty="0"/>
              <a:t>DRAM</a:t>
            </a:r>
          </a:p>
        </p:txBody>
      </p:sp>
      <p:sp>
        <p:nvSpPr>
          <p:cNvPr id="26" name="TextBox 25"/>
          <p:cNvSpPr txBox="1"/>
          <p:nvPr/>
        </p:nvSpPr>
        <p:spPr>
          <a:xfrm>
            <a:off x="1857831" y="4378167"/>
            <a:ext cx="1111202" cy="461665"/>
          </a:xfrm>
          <a:prstGeom prst="rect">
            <a:avLst/>
          </a:prstGeom>
          <a:noFill/>
        </p:spPr>
        <p:txBody>
          <a:bodyPr wrap="none" rtlCol="0" anchor="ctr">
            <a:spAutoFit/>
          </a:bodyPr>
          <a:lstStyle/>
          <a:p>
            <a:pPr marL="0" lvl="1"/>
            <a:r>
              <a:rPr lang="en-US" sz="2400" dirty="0"/>
              <a:t>SRAM</a:t>
            </a:r>
          </a:p>
        </p:txBody>
      </p:sp>
      <p:cxnSp>
        <p:nvCxnSpPr>
          <p:cNvPr id="27" name="Straight Connector 26"/>
          <p:cNvCxnSpPr/>
          <p:nvPr/>
        </p:nvCxnSpPr>
        <p:spPr>
          <a:xfrm>
            <a:off x="5570954" y="6307600"/>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85994" y="3955041"/>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578740" y="4622694"/>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578740" y="5268581"/>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818217" y="6089815"/>
            <a:ext cx="4151457" cy="461665"/>
          </a:xfrm>
          <a:prstGeom prst="rect">
            <a:avLst/>
          </a:prstGeom>
          <a:noFill/>
        </p:spPr>
        <p:txBody>
          <a:bodyPr wrap="none" rtlCol="0" anchor="ctr">
            <a:spAutoFit/>
          </a:bodyPr>
          <a:lstStyle/>
          <a:p>
            <a:pPr marL="0" lvl="1"/>
            <a:r>
              <a:rPr lang="en-US" sz="2400" dirty="0" err="1"/>
              <a:t>FeRAM</a:t>
            </a:r>
            <a:r>
              <a:rPr lang="en-US" sz="2400" dirty="0"/>
              <a:t> (Ferro Electric RAM)</a:t>
            </a:r>
          </a:p>
        </p:txBody>
      </p:sp>
      <p:sp>
        <p:nvSpPr>
          <p:cNvPr id="33" name="TextBox 32"/>
          <p:cNvSpPr txBox="1"/>
          <p:nvPr/>
        </p:nvSpPr>
        <p:spPr>
          <a:xfrm>
            <a:off x="5818743" y="3717939"/>
            <a:ext cx="1121525" cy="461665"/>
          </a:xfrm>
          <a:prstGeom prst="rect">
            <a:avLst/>
          </a:prstGeom>
          <a:noFill/>
        </p:spPr>
        <p:txBody>
          <a:bodyPr wrap="none" rtlCol="0" anchor="ctr">
            <a:spAutoFit/>
          </a:bodyPr>
          <a:lstStyle/>
          <a:p>
            <a:pPr marL="0" lvl="1"/>
            <a:r>
              <a:rPr lang="en-US" sz="2400" dirty="0"/>
              <a:t>PROM</a:t>
            </a:r>
          </a:p>
        </p:txBody>
      </p:sp>
      <p:sp>
        <p:nvSpPr>
          <p:cNvPr id="34" name="TextBox 33"/>
          <p:cNvSpPr txBox="1"/>
          <p:nvPr/>
        </p:nvSpPr>
        <p:spPr>
          <a:xfrm>
            <a:off x="5803703" y="4207195"/>
            <a:ext cx="4335098" cy="830997"/>
          </a:xfrm>
          <a:prstGeom prst="rect">
            <a:avLst/>
          </a:prstGeom>
          <a:noFill/>
        </p:spPr>
        <p:txBody>
          <a:bodyPr wrap="none" rtlCol="0" anchor="ctr">
            <a:spAutoFit/>
          </a:bodyPr>
          <a:lstStyle/>
          <a:p>
            <a:pPr marL="0" lvl="1"/>
            <a:r>
              <a:rPr lang="en-US" sz="2400" dirty="0"/>
              <a:t>EPROM (UV-PROM) </a:t>
            </a:r>
          </a:p>
          <a:p>
            <a:pPr marL="0" lvl="1"/>
            <a:r>
              <a:rPr lang="en-US" sz="2400" dirty="0"/>
              <a:t>(Erasable Programmable ROM)</a:t>
            </a:r>
          </a:p>
        </p:txBody>
      </p:sp>
      <p:sp>
        <p:nvSpPr>
          <p:cNvPr id="39" name="TextBox 38"/>
          <p:cNvSpPr txBox="1"/>
          <p:nvPr/>
        </p:nvSpPr>
        <p:spPr>
          <a:xfrm>
            <a:off x="5818217" y="5044389"/>
            <a:ext cx="5480731" cy="461665"/>
          </a:xfrm>
          <a:prstGeom prst="rect">
            <a:avLst/>
          </a:prstGeom>
          <a:noFill/>
        </p:spPr>
        <p:txBody>
          <a:bodyPr wrap="none" rtlCol="0" anchor="ctr">
            <a:spAutoFit/>
          </a:bodyPr>
          <a:lstStyle/>
          <a:p>
            <a:pPr marL="0" lvl="1"/>
            <a:r>
              <a:rPr lang="en-US" sz="2400" dirty="0"/>
              <a:t>EEPROM (Electrically Erasable PROM)</a:t>
            </a:r>
          </a:p>
        </p:txBody>
      </p:sp>
      <p:cxnSp>
        <p:nvCxnSpPr>
          <p:cNvPr id="40" name="Straight Connector 39"/>
          <p:cNvCxnSpPr/>
          <p:nvPr/>
        </p:nvCxnSpPr>
        <p:spPr>
          <a:xfrm>
            <a:off x="5585997" y="5841892"/>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855862" y="5596334"/>
            <a:ext cx="1233030" cy="461665"/>
          </a:xfrm>
          <a:prstGeom prst="rect">
            <a:avLst/>
          </a:prstGeom>
          <a:noFill/>
        </p:spPr>
        <p:txBody>
          <a:bodyPr wrap="none" rtlCol="0" anchor="ctr">
            <a:spAutoFit/>
          </a:bodyPr>
          <a:lstStyle/>
          <a:p>
            <a:pPr marL="0" lvl="1"/>
            <a:r>
              <a:rPr lang="en-US" sz="2400" dirty="0"/>
              <a:t>FLASH</a:t>
            </a:r>
          </a:p>
        </p:txBody>
      </p:sp>
      <p:cxnSp>
        <p:nvCxnSpPr>
          <p:cNvPr id="43" name="Straight Connector 42"/>
          <p:cNvCxnSpPr/>
          <p:nvPr/>
        </p:nvCxnSpPr>
        <p:spPr>
          <a:xfrm>
            <a:off x="1640116" y="5230965"/>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872345" y="4971819"/>
            <a:ext cx="1361270" cy="461665"/>
          </a:xfrm>
          <a:prstGeom prst="rect">
            <a:avLst/>
          </a:prstGeom>
          <a:noFill/>
        </p:spPr>
        <p:txBody>
          <a:bodyPr wrap="none" rtlCol="0" anchor="ctr">
            <a:spAutoFit/>
          </a:bodyPr>
          <a:lstStyle/>
          <a:p>
            <a:pPr marL="0" lvl="1"/>
            <a:r>
              <a:rPr lang="en-US" sz="2400" dirty="0"/>
              <a:t>SDRAM</a:t>
            </a:r>
          </a:p>
        </p:txBody>
      </p:sp>
    </p:spTree>
    <p:extLst>
      <p:ext uri="{BB962C8B-B14F-4D97-AF65-F5344CB8AC3E}">
        <p14:creationId xmlns:p14="http://schemas.microsoft.com/office/powerpoint/2010/main" val="996494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262657-F2CF-7EA1-A40C-591732981476}"/>
              </a:ext>
            </a:extLst>
          </p:cNvPr>
          <p:cNvPicPr>
            <a:picLocks noGrp="1" noChangeAspect="1"/>
          </p:cNvPicPr>
          <p:nvPr>
            <p:ph idx="1"/>
          </p:nvPr>
        </p:nvPicPr>
        <p:blipFill rotWithShape="1">
          <a:blip r:embed="rId2"/>
          <a:srcRect l="11649" t="1211" r="9239" b="3983"/>
          <a:stretch/>
        </p:blipFill>
        <p:spPr>
          <a:xfrm>
            <a:off x="1190045" y="121922"/>
            <a:ext cx="9811910" cy="6614156"/>
          </a:xfrm>
        </p:spPr>
      </p:pic>
    </p:spTree>
    <p:extLst>
      <p:ext uri="{BB962C8B-B14F-4D97-AF65-F5344CB8AC3E}">
        <p14:creationId xmlns:p14="http://schemas.microsoft.com/office/powerpoint/2010/main" val="2541481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dirty="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2800" b="1" dirty="0"/>
              <a:t>DRAM: </a:t>
            </a:r>
            <a:r>
              <a:rPr lang="en-US" sz="2800" dirty="0"/>
              <a:t>Dynamic RAM is a form of random access memory. DRAM uses a capacitor to store each bit of data, and the level of charge on each capacitor determines whether that bit is a logical 1 or 0. However these capacitors do not hold their charge indefinitely, and therefore the data needs to be refreshed periodically. As a result of this dynamic refreshing it gains its name of being a dynamic RAM. DRAM is the form of semiconductor memory that is often used in equipment including personal computers and workstations where it forms the main RAM for the computer.</a:t>
            </a:r>
          </a:p>
        </p:txBody>
      </p:sp>
    </p:spTree>
    <p:extLst>
      <p:ext uri="{BB962C8B-B14F-4D97-AF65-F5344CB8AC3E}">
        <p14:creationId xmlns:p14="http://schemas.microsoft.com/office/powerpoint/2010/main" val="4119780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dirty="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2800" b="1" dirty="0"/>
              <a:t>SRAM: </a:t>
            </a:r>
            <a:r>
              <a:rPr lang="en-US" sz="2800" dirty="0"/>
              <a:t>Static Random Access Memory. This form of semiconductor memory gains its name from the fact that, unlike DRAM, the data does not need to be refreshed dynamically. It is able to support faster read and write times than DRAM (typically 10 ns against 60 ns for DRAM), and in addition its cycle time is much shorter because it does not need to pause between accesses. However it consumes more power, is less dense and more expensive than DRAM. As a result of this it is normally used for caches, while DRAM is used as the main semiconductor memory technology.</a:t>
            </a:r>
          </a:p>
        </p:txBody>
      </p:sp>
    </p:spTree>
    <p:extLst>
      <p:ext uri="{BB962C8B-B14F-4D97-AF65-F5344CB8AC3E}">
        <p14:creationId xmlns:p14="http://schemas.microsoft.com/office/powerpoint/2010/main" val="3467382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dirty="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2800" b="1" dirty="0"/>
              <a:t>SDRAM: </a:t>
            </a:r>
            <a:r>
              <a:rPr lang="en-US" sz="2800" dirty="0"/>
              <a:t>Synchronous DRAM. This form of semiconductor memory can run at faster speeds than conventional DRAM. It is synchronized to the clock of the processor and is capable of keeping two sets of memory addresses open simultaneously. By transferring data alternately from one set of addresses, and then the other, SDRAM cuts down on the delays associated with non-synchronous RAM, which must close one address bank before opening the next.</a:t>
            </a:r>
          </a:p>
        </p:txBody>
      </p:sp>
    </p:spTree>
    <p:extLst>
      <p:ext uri="{BB962C8B-B14F-4D97-AF65-F5344CB8AC3E}">
        <p14:creationId xmlns:p14="http://schemas.microsoft.com/office/powerpoint/2010/main" val="29232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58304"/>
            <a:ext cx="9440034" cy="1828801"/>
          </a:xfrm>
        </p:spPr>
        <p:txBody>
          <a:bodyPr anchor="t"/>
          <a:lstStyle/>
          <a:p>
            <a:r>
              <a:rPr lang="en-US" dirty="0"/>
              <a:t>Outline</a:t>
            </a:r>
          </a:p>
        </p:txBody>
      </p:sp>
      <p:sp>
        <p:nvSpPr>
          <p:cNvPr id="3" name="Subtitle 2"/>
          <p:cNvSpPr>
            <a:spLocks noGrp="1"/>
          </p:cNvSpPr>
          <p:nvPr>
            <p:ph type="subTitle" idx="1"/>
          </p:nvPr>
        </p:nvSpPr>
        <p:spPr>
          <a:xfrm>
            <a:off x="728407" y="1586853"/>
            <a:ext cx="10724605" cy="4431809"/>
          </a:xfrm>
        </p:spPr>
        <p:txBody>
          <a:bodyPr>
            <a:normAutofit fontScale="85000" lnSpcReduction="20000"/>
          </a:bodyPr>
          <a:lstStyle/>
          <a:p>
            <a:pPr marL="342900" indent="-342900" algn="just">
              <a:buFont typeface="Wingdings" panose="05000000000000000000" pitchFamily="2" charset="2"/>
              <a:buChar char="Ø"/>
            </a:pPr>
            <a:r>
              <a:rPr lang="en-US" sz="3200" dirty="0"/>
              <a:t>Introduction</a:t>
            </a:r>
          </a:p>
          <a:p>
            <a:pPr marL="342900" indent="-342900" algn="just">
              <a:buFont typeface="Wingdings" panose="05000000000000000000" pitchFamily="2" charset="2"/>
              <a:buChar char="Ø"/>
            </a:pPr>
            <a:endParaRPr lang="en-US" sz="3200" dirty="0"/>
          </a:p>
          <a:p>
            <a:pPr marL="342900" indent="-342900" algn="just">
              <a:buFont typeface="Wingdings" panose="05000000000000000000" pitchFamily="2" charset="2"/>
              <a:buChar char="Ø"/>
            </a:pPr>
            <a:r>
              <a:rPr lang="en-US" sz="3200" dirty="0"/>
              <a:t>Characteristics of Memory Systems</a:t>
            </a:r>
          </a:p>
          <a:p>
            <a:pPr marL="342900" indent="-342900" algn="just">
              <a:buFont typeface="Wingdings" panose="05000000000000000000" pitchFamily="2" charset="2"/>
              <a:buChar char="Ø"/>
            </a:pPr>
            <a:endParaRPr lang="en-US" sz="3200" dirty="0"/>
          </a:p>
          <a:p>
            <a:pPr marL="342900" indent="-342900" algn="just">
              <a:buFont typeface="Wingdings" panose="05000000000000000000" pitchFamily="2" charset="2"/>
              <a:buChar char="Ø"/>
            </a:pPr>
            <a:r>
              <a:rPr lang="en-US" sz="3200" dirty="0"/>
              <a:t>Memory Hierarchy</a:t>
            </a:r>
          </a:p>
          <a:p>
            <a:pPr marL="342900" indent="-342900" algn="just">
              <a:buFont typeface="Wingdings" panose="05000000000000000000" pitchFamily="2" charset="2"/>
              <a:buChar char="Ø"/>
            </a:pPr>
            <a:endParaRPr lang="en-US" sz="3200" dirty="0"/>
          </a:p>
          <a:p>
            <a:pPr marL="342900" indent="-342900" algn="just">
              <a:buFont typeface="Wingdings" panose="05000000000000000000" pitchFamily="2" charset="2"/>
              <a:buChar char="Ø"/>
            </a:pPr>
            <a:r>
              <a:rPr lang="en-US" sz="3200" dirty="0">
                <a:sym typeface="Wingdings" panose="05000000000000000000" pitchFamily="2" charset="2"/>
              </a:rPr>
              <a:t>Memory Locations and Addresses</a:t>
            </a:r>
          </a:p>
          <a:p>
            <a:pPr marL="342900" indent="-342900" algn="just">
              <a:buFont typeface="Wingdings" panose="05000000000000000000" pitchFamily="2" charset="2"/>
              <a:buChar char="Ø"/>
            </a:pPr>
            <a:endParaRPr lang="en-US" sz="3200" dirty="0">
              <a:sym typeface="Wingdings" panose="05000000000000000000" pitchFamily="2" charset="2"/>
            </a:endParaRPr>
          </a:p>
          <a:p>
            <a:pPr marL="342900" indent="-342900" algn="just">
              <a:buFont typeface="Wingdings" panose="05000000000000000000" pitchFamily="2" charset="2"/>
              <a:buChar char="Ø"/>
            </a:pPr>
            <a:r>
              <a:rPr lang="en-US" sz="3200" dirty="0">
                <a:sym typeface="Wingdings" panose="05000000000000000000" pitchFamily="2" charset="2"/>
              </a:rPr>
              <a:t>Semiconductor Memory</a:t>
            </a:r>
          </a:p>
          <a:p>
            <a:pPr marL="342900" indent="-342900" algn="just">
              <a:buFont typeface="Wingdings" panose="05000000000000000000" pitchFamily="2" charset="2"/>
              <a:buChar char="Ø"/>
            </a:pPr>
            <a:endParaRPr lang="en-US" sz="3200" dirty="0"/>
          </a:p>
        </p:txBody>
      </p:sp>
    </p:spTree>
    <p:extLst>
      <p:ext uri="{BB962C8B-B14F-4D97-AF65-F5344CB8AC3E}">
        <p14:creationId xmlns:p14="http://schemas.microsoft.com/office/powerpoint/2010/main" val="2048006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dirty="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2800" b="1" dirty="0"/>
              <a:t>PROM:</a:t>
            </a:r>
            <a:r>
              <a:rPr lang="en-US" sz="2800" dirty="0"/>
              <a:t> This stands for Programmable Read Only Memory. It is a semiconductor memory which can only have data written to it once - the data written to it is permanent. These memories are bought in a blank format and they are programmed using a special PROM programmer. </a:t>
            </a:r>
          </a:p>
        </p:txBody>
      </p:sp>
    </p:spTree>
    <p:extLst>
      <p:ext uri="{BB962C8B-B14F-4D97-AF65-F5344CB8AC3E}">
        <p14:creationId xmlns:p14="http://schemas.microsoft.com/office/powerpoint/2010/main" val="915221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dirty="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3000" b="1" dirty="0"/>
              <a:t>EPROM:</a:t>
            </a:r>
            <a:r>
              <a:rPr lang="en-US" sz="3000" dirty="0"/>
              <a:t> This is an Erasable Programmable Read Only Memory. This form of semiconductor memory can be programmed and then erased at a later time. This is normally achieved by exposing the silicon to ultraviolet light. </a:t>
            </a:r>
            <a:endParaRPr lang="en-US" sz="2800" dirty="0"/>
          </a:p>
        </p:txBody>
      </p:sp>
    </p:spTree>
    <p:extLst>
      <p:ext uri="{BB962C8B-B14F-4D97-AF65-F5344CB8AC3E}">
        <p14:creationId xmlns:p14="http://schemas.microsoft.com/office/powerpoint/2010/main" val="3415125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dirty="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3000" b="1" dirty="0"/>
              <a:t>EEPROM: </a:t>
            </a:r>
            <a:r>
              <a:rPr lang="en-US" sz="3000" dirty="0"/>
              <a:t>This is an Electrically Erasable Programmable Read Only Memory. Data can be written to it and it can be erased using an electrical voltage. This is typically applied to an erase pin on the chip. Like other types of PROM, EEPROM retains the contents of the memory even when the power is turned off. Also like other types of ROM, EEPROM is not as fast as RAM.</a:t>
            </a:r>
            <a:endParaRPr lang="en-US" sz="2800" dirty="0"/>
          </a:p>
        </p:txBody>
      </p:sp>
    </p:spTree>
    <p:extLst>
      <p:ext uri="{BB962C8B-B14F-4D97-AF65-F5344CB8AC3E}">
        <p14:creationId xmlns:p14="http://schemas.microsoft.com/office/powerpoint/2010/main" val="3498257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dirty="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3000" b="1" dirty="0"/>
              <a:t>Flash memory: </a:t>
            </a:r>
            <a:r>
              <a:rPr lang="en-US" sz="3000" dirty="0"/>
              <a:t>Flash memory may be considered as a development of EEPROM technology. Data can be written to it and it can be erased, although only in blocks, but data can be read on an individual cell basis. </a:t>
            </a:r>
          </a:p>
          <a:p>
            <a:pPr marL="0" lvl="1" algn="just"/>
            <a:r>
              <a:rPr lang="en-US" sz="3000" dirty="0"/>
              <a:t>It is also non-volatile, and this makes it particularly useful. As a result Flash memory is widely used in many applications including memory cards for digital cameras, mobile phones, computer memory sticks and many other applications.</a:t>
            </a:r>
            <a:endParaRPr lang="en-US" sz="2800" dirty="0"/>
          </a:p>
        </p:txBody>
      </p:sp>
    </p:spTree>
    <p:extLst>
      <p:ext uri="{BB962C8B-B14F-4D97-AF65-F5344CB8AC3E}">
        <p14:creationId xmlns:p14="http://schemas.microsoft.com/office/powerpoint/2010/main" val="293567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dirty="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3000" b="1" dirty="0" err="1"/>
              <a:t>FeRAM</a:t>
            </a:r>
            <a:r>
              <a:rPr lang="en-US" sz="3000" b="1" dirty="0"/>
              <a:t>: </a:t>
            </a:r>
            <a:r>
              <a:rPr lang="en-US" sz="2800" dirty="0"/>
              <a:t>Ferroelectric RAM is a random-access memory technology that has many similarities to the standard DRAM technology. The major difference is that it incorporates a ferroelectric layer instead of the more usual dielectric layer and this provides its non-volatile capability. As it offers a non-volatile capability, F-RAM is a direct competitor to Flash.</a:t>
            </a:r>
          </a:p>
        </p:txBody>
      </p:sp>
    </p:spTree>
    <p:extLst>
      <p:ext uri="{BB962C8B-B14F-4D97-AF65-F5344CB8AC3E}">
        <p14:creationId xmlns:p14="http://schemas.microsoft.com/office/powerpoint/2010/main" val="3108932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dirty="0"/>
              <a:t>Introduction</a:t>
            </a:r>
          </a:p>
        </p:txBody>
      </p:sp>
      <p:sp>
        <p:nvSpPr>
          <p:cNvPr id="3" name="Subtitle 2"/>
          <p:cNvSpPr>
            <a:spLocks noGrp="1"/>
          </p:cNvSpPr>
          <p:nvPr>
            <p:ph type="subTitle" idx="1"/>
          </p:nvPr>
        </p:nvSpPr>
        <p:spPr>
          <a:xfrm>
            <a:off x="679269" y="1514900"/>
            <a:ext cx="10724605" cy="5076969"/>
          </a:xfrm>
        </p:spPr>
        <p:txBody>
          <a:bodyPr>
            <a:normAutofit fontScale="85000" lnSpcReduction="10000"/>
          </a:bodyPr>
          <a:lstStyle/>
          <a:p>
            <a:pPr marL="342900" indent="-342900" algn="just">
              <a:buFont typeface="Wingdings" panose="05000000000000000000" pitchFamily="2" charset="2"/>
              <a:buChar char="Ø"/>
            </a:pPr>
            <a:r>
              <a:rPr lang="en-US" sz="3200" dirty="0">
                <a:sym typeface="Wingdings" panose="05000000000000000000" pitchFamily="2" charset="2"/>
              </a:rPr>
              <a:t>Memory unit  </a:t>
            </a:r>
            <a:r>
              <a:rPr lang="en-US" sz="2800" dirty="0">
                <a:sym typeface="Wingdings" panose="05000000000000000000" pitchFamily="2" charset="2"/>
              </a:rPr>
              <a:t>One of the most essential component of digital computer</a:t>
            </a:r>
            <a:r>
              <a:rPr lang="en-US" sz="3200" dirty="0">
                <a:sym typeface="Wingdings" panose="05000000000000000000" pitchFamily="2" charset="2"/>
              </a:rPr>
              <a:t> </a:t>
            </a:r>
          </a:p>
          <a:p>
            <a:pPr marL="342900" indent="-342900" algn="just">
              <a:buFont typeface="Wingdings" panose="05000000000000000000" pitchFamily="2" charset="2"/>
              <a:buChar char="Ø"/>
            </a:pPr>
            <a:r>
              <a:rPr lang="en-US" sz="3200" dirty="0"/>
              <a:t>Memory is divided into two tiers:</a:t>
            </a:r>
          </a:p>
          <a:p>
            <a:pPr marL="914400" lvl="1" indent="-457200" algn="just">
              <a:buFont typeface="Wingdings" panose="05000000000000000000" pitchFamily="2" charset="2"/>
              <a:buChar char="ü"/>
            </a:pPr>
            <a:r>
              <a:rPr lang="en-US" sz="3000" dirty="0"/>
              <a:t>Main Memory</a:t>
            </a:r>
          </a:p>
          <a:p>
            <a:pPr marL="1309688" lvl="1" indent="-341313" algn="just">
              <a:buFont typeface="Courier New" panose="02070309020205020404" pitchFamily="49" charset="0"/>
              <a:buChar char="o"/>
            </a:pPr>
            <a:r>
              <a:rPr lang="en-US" sz="2900" dirty="0"/>
              <a:t>Expensive</a:t>
            </a:r>
          </a:p>
          <a:p>
            <a:pPr marL="1309688" lvl="1" indent="-341313" algn="just">
              <a:buFont typeface="Courier New" panose="02070309020205020404" pitchFamily="49" charset="0"/>
              <a:buChar char="o"/>
            </a:pPr>
            <a:r>
              <a:rPr lang="en-US" sz="2900" dirty="0"/>
              <a:t>Small capacity</a:t>
            </a:r>
          </a:p>
          <a:p>
            <a:pPr marL="1309688" lvl="1" indent="-341313" algn="just">
              <a:buFont typeface="Courier New" panose="02070309020205020404" pitchFamily="49" charset="0"/>
              <a:buChar char="o"/>
            </a:pPr>
            <a:r>
              <a:rPr lang="en-US" sz="2900" dirty="0"/>
              <a:t>High – performance</a:t>
            </a:r>
          </a:p>
          <a:p>
            <a:pPr marL="914400" lvl="1" indent="-457200" algn="just">
              <a:buFont typeface="Wingdings" panose="05000000000000000000" pitchFamily="2" charset="2"/>
              <a:buChar char="ü"/>
            </a:pPr>
            <a:r>
              <a:rPr lang="en-US" sz="3000" dirty="0"/>
              <a:t>Auxiliary Memory or Secondary Storage</a:t>
            </a:r>
          </a:p>
          <a:p>
            <a:pPr marL="1309688" lvl="1" indent="-341313" algn="just">
              <a:buFont typeface="Courier New" panose="02070309020205020404" pitchFamily="49" charset="0"/>
              <a:buChar char="o"/>
            </a:pPr>
            <a:r>
              <a:rPr lang="en-US" sz="2900" dirty="0"/>
              <a:t>Cheap</a:t>
            </a:r>
          </a:p>
          <a:p>
            <a:pPr marL="1309688" lvl="1" indent="-341313" algn="just">
              <a:buFont typeface="Courier New" panose="02070309020205020404" pitchFamily="49" charset="0"/>
              <a:buChar char="o"/>
            </a:pPr>
            <a:r>
              <a:rPr lang="en-US" sz="2900" dirty="0"/>
              <a:t>Large capacity</a:t>
            </a:r>
          </a:p>
          <a:p>
            <a:pPr marL="1309688" lvl="1" indent="-341313" algn="just">
              <a:buFont typeface="Courier New" panose="02070309020205020404" pitchFamily="49" charset="0"/>
              <a:buChar char="o"/>
            </a:pPr>
            <a:r>
              <a:rPr lang="en-US" sz="2900" dirty="0"/>
              <a:t>Slow</a:t>
            </a:r>
          </a:p>
          <a:p>
            <a:pPr marL="914400" lvl="1" indent="-457200" algn="just">
              <a:buFont typeface="Wingdings" panose="05000000000000000000" pitchFamily="2" charset="2"/>
              <a:buChar char="ü"/>
            </a:pPr>
            <a:endParaRPr lang="en-US" sz="3000" dirty="0"/>
          </a:p>
        </p:txBody>
      </p:sp>
    </p:spTree>
    <p:extLst>
      <p:ext uri="{BB962C8B-B14F-4D97-AF65-F5344CB8AC3E}">
        <p14:creationId xmlns:p14="http://schemas.microsoft.com/office/powerpoint/2010/main" val="3043480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59045883"/>
              </p:ext>
            </p:extLst>
          </p:nvPr>
        </p:nvGraphicFramePr>
        <p:xfrm>
          <a:off x="297654" y="1194937"/>
          <a:ext cx="11618575" cy="5321978"/>
        </p:xfrm>
        <a:graphic>
          <a:graphicData uri="http://schemas.openxmlformats.org/drawingml/2006/table">
            <a:tbl>
              <a:tblPr firstRow="1" bandRow="1">
                <a:tableStyleId>{2D5ABB26-0587-4C30-8999-92F81FD0307C}</a:tableStyleId>
              </a:tblPr>
              <a:tblGrid>
                <a:gridCol w="2886057">
                  <a:extLst>
                    <a:ext uri="{9D8B030D-6E8A-4147-A177-3AD203B41FA5}">
                      <a16:colId xmlns:a16="http://schemas.microsoft.com/office/drawing/2014/main" val="3982290842"/>
                    </a:ext>
                  </a:extLst>
                </a:gridCol>
                <a:gridCol w="2886057">
                  <a:extLst>
                    <a:ext uri="{9D8B030D-6E8A-4147-A177-3AD203B41FA5}">
                      <a16:colId xmlns:a16="http://schemas.microsoft.com/office/drawing/2014/main" val="895062333"/>
                    </a:ext>
                  </a:extLst>
                </a:gridCol>
                <a:gridCol w="2886057">
                  <a:extLst>
                    <a:ext uri="{9D8B030D-6E8A-4147-A177-3AD203B41FA5}">
                      <a16:colId xmlns:a16="http://schemas.microsoft.com/office/drawing/2014/main" val="2285157278"/>
                    </a:ext>
                  </a:extLst>
                </a:gridCol>
                <a:gridCol w="2960404">
                  <a:extLst>
                    <a:ext uri="{9D8B030D-6E8A-4147-A177-3AD203B41FA5}">
                      <a16:colId xmlns:a16="http://schemas.microsoft.com/office/drawing/2014/main" val="2304862188"/>
                    </a:ext>
                  </a:extLst>
                </a:gridCol>
              </a:tblGrid>
              <a:tr h="2660989">
                <a:tc>
                  <a:txBody>
                    <a:bodyPr/>
                    <a:lstStyle/>
                    <a:p>
                      <a:r>
                        <a:rPr lang="en-US" sz="2400" b="1" dirty="0">
                          <a:solidFill>
                            <a:srgbClr val="FFFF00"/>
                          </a:solidFill>
                        </a:rPr>
                        <a:t>Location</a:t>
                      </a:r>
                    </a:p>
                    <a:p>
                      <a:pPr marL="231775" indent="0"/>
                      <a:r>
                        <a:rPr lang="en-US" sz="1800" dirty="0"/>
                        <a:t>Internal</a:t>
                      </a:r>
                    </a:p>
                    <a:p>
                      <a:pPr marL="517525" indent="-111125">
                        <a:buFont typeface="Arial" panose="020B0604020202020204" pitchFamily="34" charset="0"/>
                        <a:buChar char="•"/>
                      </a:pPr>
                      <a:r>
                        <a:rPr lang="en-US" sz="1600" dirty="0"/>
                        <a:t>Processor Register</a:t>
                      </a:r>
                    </a:p>
                    <a:p>
                      <a:pPr marL="517525" indent="-111125">
                        <a:buFont typeface="Arial" panose="020B0604020202020204" pitchFamily="34" charset="0"/>
                        <a:buChar char="•"/>
                      </a:pPr>
                      <a:r>
                        <a:rPr lang="en-US" sz="1600" dirty="0"/>
                        <a:t>Cache Memory</a:t>
                      </a:r>
                    </a:p>
                    <a:p>
                      <a:pPr marL="517525" indent="-111125">
                        <a:buFont typeface="Arial" panose="020B0604020202020204" pitchFamily="34" charset="0"/>
                        <a:buChar char="•"/>
                      </a:pPr>
                      <a:r>
                        <a:rPr lang="en-US" sz="1600" dirty="0"/>
                        <a:t>Main</a:t>
                      </a:r>
                      <a:r>
                        <a:rPr lang="en-US" sz="1600" baseline="0" dirty="0"/>
                        <a:t> Memory</a:t>
                      </a:r>
                      <a:endParaRPr lang="en-US" sz="1600" dirty="0"/>
                    </a:p>
                    <a:p>
                      <a:pPr marL="231775" indent="0">
                        <a:buFont typeface="Wingdings" panose="05000000000000000000" pitchFamily="2" charset="2"/>
                        <a:buNone/>
                      </a:pPr>
                      <a:r>
                        <a:rPr lang="en-US" sz="1800" dirty="0"/>
                        <a:t>External</a:t>
                      </a:r>
                    </a:p>
                    <a:p>
                      <a:pPr marL="517525" indent="-111125">
                        <a:buFont typeface="Arial" panose="020B0604020202020204" pitchFamily="34" charset="0"/>
                        <a:buChar char="•"/>
                      </a:pPr>
                      <a:r>
                        <a:rPr lang="en-US" sz="1600" dirty="0"/>
                        <a:t>Optical</a:t>
                      </a:r>
                      <a:r>
                        <a:rPr lang="en-US" sz="1600" baseline="0" dirty="0"/>
                        <a:t> Disk</a:t>
                      </a:r>
                    </a:p>
                    <a:p>
                      <a:pPr marL="517525" indent="-111125">
                        <a:buFont typeface="Arial" panose="020B0604020202020204" pitchFamily="34" charset="0"/>
                        <a:buChar char="•"/>
                      </a:pPr>
                      <a:r>
                        <a:rPr lang="en-US" sz="1600" dirty="0"/>
                        <a:t>Magnetic Disk</a:t>
                      </a:r>
                    </a:p>
                    <a:p>
                      <a:pPr marL="517525" indent="-111125">
                        <a:buFont typeface="Arial" panose="020B0604020202020204" pitchFamily="34" charset="0"/>
                        <a:buChar char="•"/>
                      </a:pPr>
                      <a:r>
                        <a:rPr lang="en-US" sz="1600" dirty="0"/>
                        <a:t>Magnetic</a:t>
                      </a:r>
                      <a:r>
                        <a:rPr lang="en-US" sz="1600" baseline="0" dirty="0"/>
                        <a:t> Tape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rgbClr val="FFFF00"/>
                          </a:solidFill>
                        </a:rPr>
                        <a:t>Capacity</a:t>
                      </a:r>
                    </a:p>
                    <a:p>
                      <a:endParaRPr lang="en-US" sz="2400" dirty="0"/>
                    </a:p>
                    <a:p>
                      <a:pPr marL="0" indent="231775"/>
                      <a:r>
                        <a:rPr lang="en-US" sz="2000" dirty="0"/>
                        <a:t>Number</a:t>
                      </a:r>
                      <a:r>
                        <a:rPr lang="en-US" sz="2000" baseline="0" dirty="0"/>
                        <a:t> of words</a:t>
                      </a:r>
                    </a:p>
                    <a:p>
                      <a:pPr marL="0" indent="231775"/>
                      <a:endParaRPr lang="en-US" sz="2000" baseline="0" dirty="0"/>
                    </a:p>
                    <a:p>
                      <a:pPr marL="0" indent="231775"/>
                      <a:r>
                        <a:rPr lang="en-US" sz="2000" baseline="0" dirty="0"/>
                        <a:t>Number of bytes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rgbClr val="FFFF00"/>
                          </a:solidFill>
                        </a:rPr>
                        <a:t>Unit of Transfer</a:t>
                      </a:r>
                    </a:p>
                    <a:p>
                      <a:endParaRPr lang="en-US" sz="2400" dirty="0"/>
                    </a:p>
                    <a:p>
                      <a:pPr marL="0" indent="231775"/>
                      <a:r>
                        <a:rPr lang="en-US" sz="2000" dirty="0"/>
                        <a:t>Words</a:t>
                      </a:r>
                      <a:endParaRPr lang="en-US" sz="2000" baseline="0" dirty="0"/>
                    </a:p>
                    <a:p>
                      <a:pPr marL="0" indent="231775"/>
                      <a:endParaRPr lang="en-US" sz="2000" baseline="0" dirty="0"/>
                    </a:p>
                    <a:p>
                      <a:pPr marL="0" indent="231775"/>
                      <a:r>
                        <a:rPr lang="en-US" sz="2000" baseline="0" dirty="0"/>
                        <a:t>Block</a:t>
                      </a:r>
                      <a:endParaRPr lang="en-US" sz="2000" dirty="0"/>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rgbClr val="FFFF00"/>
                          </a:solidFill>
                        </a:rPr>
                        <a:t>Access Method</a:t>
                      </a:r>
                    </a:p>
                    <a:p>
                      <a:endParaRPr lang="en-US" sz="2400" dirty="0"/>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Sequential</a:t>
                      </a: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Direct</a:t>
                      </a: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Random</a:t>
                      </a:r>
                    </a:p>
                    <a:p>
                      <a:pPr marL="0" marR="0" lvl="0" indent="231775"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Associative</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573855"/>
                  </a:ext>
                </a:extLst>
              </a:tr>
              <a:tr h="2660989">
                <a:tc>
                  <a:txBody>
                    <a:bodyPr/>
                    <a:lstStyle/>
                    <a:p>
                      <a:r>
                        <a:rPr lang="en-US" sz="2400" b="1" dirty="0">
                          <a:solidFill>
                            <a:srgbClr val="FFFF00"/>
                          </a:solidFill>
                        </a:rPr>
                        <a:t>Performance</a:t>
                      </a:r>
                    </a:p>
                    <a:p>
                      <a:endParaRPr lang="en-US" sz="2400" b="1" dirty="0">
                        <a:solidFill>
                          <a:srgbClr val="FFFF00"/>
                        </a:solidFill>
                      </a:endParaRP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Access time</a:t>
                      </a: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Cycle time</a:t>
                      </a: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Transfer rate</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rgbClr val="FFFF00"/>
                          </a:solidFill>
                        </a:rPr>
                        <a:t>Physical</a:t>
                      </a:r>
                      <a:r>
                        <a:rPr lang="en-US" sz="2400" b="1" baseline="0" dirty="0">
                          <a:solidFill>
                            <a:srgbClr val="FFFF00"/>
                          </a:solidFill>
                        </a:rPr>
                        <a:t> Tape</a:t>
                      </a:r>
                    </a:p>
                    <a:p>
                      <a:endParaRPr lang="en-US" sz="2400" b="1" baseline="0" dirty="0">
                        <a:solidFill>
                          <a:srgbClr val="FFFF00"/>
                        </a:solidFill>
                      </a:endParaRP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Semiconductor</a:t>
                      </a: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Magnetic</a:t>
                      </a: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Optical</a:t>
                      </a:r>
                    </a:p>
                    <a:p>
                      <a:pPr marL="0" marR="0" lvl="0" indent="231775"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Magneto-optical</a:t>
                      </a:r>
                      <a:endParaRPr lang="en-US" sz="2400" b="1" baseline="0" dirty="0">
                        <a:solidFill>
                          <a:srgbClr val="FFFF00"/>
                        </a:solidFill>
                      </a:endParaRPr>
                    </a:p>
                    <a:p>
                      <a:endParaRPr lang="en-US" sz="2400" b="1"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rgbClr val="FFFF00"/>
                          </a:solidFill>
                        </a:rPr>
                        <a:t>Physical Characteristics</a:t>
                      </a:r>
                    </a:p>
                    <a:p>
                      <a:endParaRPr lang="en-US" sz="2400" b="1" dirty="0">
                        <a:solidFill>
                          <a:srgbClr val="FFFF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Volatile / Non-volatile</a:t>
                      </a:r>
                    </a:p>
                    <a:p>
                      <a:pPr marL="0" marR="0" lvl="0" indent="231775"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Erasable / Non-erasable</a:t>
                      </a:r>
                    </a:p>
                    <a:p>
                      <a:endParaRPr lang="en-US" sz="2400" b="1"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rgbClr val="FFFF00"/>
                          </a:solidFill>
                        </a:rPr>
                        <a:t>Organization</a:t>
                      </a:r>
                    </a:p>
                    <a:p>
                      <a:endParaRPr lang="en-US" sz="2400" b="1" dirty="0">
                        <a:solidFill>
                          <a:srgbClr val="FFFF00"/>
                        </a:solidFill>
                      </a:endParaRPr>
                    </a:p>
                    <a:p>
                      <a:pPr marL="0" marR="0" lvl="0" indent="231775" algn="l" defTabSz="457200" rtl="0" eaLnBrk="1" fontAlgn="auto" latinLnBrk="0" hangingPunct="1">
                        <a:lnSpc>
                          <a:spcPct val="100000"/>
                        </a:lnSpc>
                        <a:spcBef>
                          <a:spcPts val="0"/>
                        </a:spcBef>
                        <a:spcAft>
                          <a:spcPts val="0"/>
                        </a:spcAft>
                        <a:buClrTx/>
                        <a:buSzTx/>
                        <a:buFontTx/>
                        <a:buNone/>
                        <a:tabLst/>
                        <a:defRPr/>
                      </a:pPr>
                      <a:r>
                        <a:rPr lang="en-US" sz="2400" b="1" baseline="0" dirty="0">
                          <a:solidFill>
                            <a:srgbClr val="FFFF00"/>
                          </a:solidFill>
                        </a:rPr>
                        <a:t> </a:t>
                      </a:r>
                      <a:r>
                        <a:rPr kumimoji="0" lang="en-US" sz="2000" b="0" i="0" u="none" strike="noStrike" kern="1200" cap="none" spc="0" normalizeH="0" baseline="0" noProof="0" dirty="0">
                          <a:ln>
                            <a:noFill/>
                          </a:ln>
                          <a:solidFill>
                            <a:prstClr val="white"/>
                          </a:solidFill>
                          <a:effectLst/>
                          <a:uLnTx/>
                          <a:uFillTx/>
                          <a:latin typeface="+mn-lt"/>
                          <a:ea typeface="+mn-ea"/>
                          <a:cs typeface="+mn-cs"/>
                        </a:rPr>
                        <a:t>Memory Modules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6116130"/>
                  </a:ext>
                </a:extLst>
              </a:tr>
            </a:tbl>
          </a:graphicData>
        </a:graphic>
      </p:graphicFrame>
      <p:sp>
        <p:nvSpPr>
          <p:cNvPr id="2" name="Title 1"/>
          <p:cNvSpPr>
            <a:spLocks noGrp="1"/>
          </p:cNvSpPr>
          <p:nvPr>
            <p:ph type="ctrTitle"/>
          </p:nvPr>
        </p:nvSpPr>
        <p:spPr>
          <a:xfrm>
            <a:off x="0" y="248"/>
            <a:ext cx="12192000" cy="1828801"/>
          </a:xfrm>
        </p:spPr>
        <p:txBody>
          <a:bodyPr anchor="t">
            <a:normAutofit/>
          </a:bodyPr>
          <a:lstStyle/>
          <a:p>
            <a:r>
              <a:rPr lang="en-US" sz="4400" dirty="0"/>
              <a:t>Characteristics of Memory Systems</a:t>
            </a:r>
          </a:p>
        </p:txBody>
      </p:sp>
      <p:sp>
        <p:nvSpPr>
          <p:cNvPr id="3" name="TextBox 2"/>
          <p:cNvSpPr txBox="1"/>
          <p:nvPr/>
        </p:nvSpPr>
        <p:spPr>
          <a:xfrm>
            <a:off x="5656497" y="6516915"/>
            <a:ext cx="900888" cy="369332"/>
          </a:xfrm>
          <a:prstGeom prst="rect">
            <a:avLst/>
          </a:prstGeom>
          <a:noFill/>
        </p:spPr>
        <p:txBody>
          <a:bodyPr wrap="none" rtlCol="0">
            <a:spAutoFit/>
          </a:bodyPr>
          <a:lstStyle/>
          <a:p>
            <a:r>
              <a:rPr lang="en-US" dirty="0"/>
              <a:t>Table 1</a:t>
            </a:r>
          </a:p>
        </p:txBody>
      </p:sp>
    </p:spTree>
    <p:extLst>
      <p:ext uri="{BB962C8B-B14F-4D97-AF65-F5344CB8AC3E}">
        <p14:creationId xmlns:p14="http://schemas.microsoft.com/office/powerpoint/2010/main" val="84027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dirty="0"/>
              <a:t>Memory Hierarchy</a:t>
            </a:r>
          </a:p>
        </p:txBody>
      </p:sp>
      <p:grpSp>
        <p:nvGrpSpPr>
          <p:cNvPr id="57" name="Group 56"/>
          <p:cNvGrpSpPr/>
          <p:nvPr/>
        </p:nvGrpSpPr>
        <p:grpSpPr>
          <a:xfrm rot="795376">
            <a:off x="3756489" y="978444"/>
            <a:ext cx="6244471" cy="4987831"/>
            <a:chOff x="3501994" y="543665"/>
            <a:chExt cx="6244471" cy="4987831"/>
          </a:xfrm>
        </p:grpSpPr>
        <p:sp>
          <p:nvSpPr>
            <p:cNvPr id="5" name="Isosceles Triangle 4"/>
            <p:cNvSpPr/>
            <p:nvPr/>
          </p:nvSpPr>
          <p:spPr>
            <a:xfrm rot="19766629">
              <a:off x="3501994" y="543665"/>
              <a:ext cx="6244471" cy="4987831"/>
            </a:xfrm>
            <a:prstGeom prst="triangle">
              <a:avLst>
                <a:gd name="adj" fmla="val 47757"/>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5212560" y="2332399"/>
              <a:ext cx="2827896" cy="174807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5196115" y="2931886"/>
              <a:ext cx="3976914" cy="246742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22989" y="1580703"/>
              <a:ext cx="1249092" cy="79131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210630" y="1927232"/>
              <a:ext cx="2025459" cy="127350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19665303">
              <a:off x="5242431" y="1401155"/>
              <a:ext cx="923971" cy="584775"/>
            </a:xfrm>
            <a:prstGeom prst="rect">
              <a:avLst/>
            </a:prstGeom>
            <a:noFill/>
          </p:spPr>
          <p:txBody>
            <a:bodyPr wrap="none" rtlCol="0">
              <a:spAutoFit/>
            </a:bodyPr>
            <a:lstStyle/>
            <a:p>
              <a:pPr algn="ctr"/>
              <a:r>
                <a:rPr lang="en-US" sz="1600" b="1" dirty="0">
                  <a:solidFill>
                    <a:schemeClr val="accent1"/>
                  </a:solidFill>
                </a:rPr>
                <a:t>CPU</a:t>
              </a:r>
            </a:p>
            <a:p>
              <a:pPr algn="ctr"/>
              <a:r>
                <a:rPr lang="en-US" sz="1600" b="1" dirty="0">
                  <a:solidFill>
                    <a:schemeClr val="accent1"/>
                  </a:solidFill>
                </a:rPr>
                <a:t>Register</a:t>
              </a:r>
            </a:p>
          </p:txBody>
        </p:sp>
        <p:sp>
          <p:nvSpPr>
            <p:cNvPr id="46" name="TextBox 45"/>
            <p:cNvSpPr txBox="1"/>
            <p:nvPr/>
          </p:nvSpPr>
          <p:spPr>
            <a:xfrm rot="19647052">
              <a:off x="5533682" y="1933129"/>
              <a:ext cx="1047146" cy="646331"/>
            </a:xfrm>
            <a:prstGeom prst="rect">
              <a:avLst/>
            </a:prstGeom>
            <a:noFill/>
          </p:spPr>
          <p:txBody>
            <a:bodyPr wrap="none" rtlCol="0">
              <a:spAutoFit/>
            </a:bodyPr>
            <a:lstStyle/>
            <a:p>
              <a:pPr algn="ctr"/>
              <a:r>
                <a:rPr lang="en-US" b="1" dirty="0">
                  <a:solidFill>
                    <a:schemeClr val="accent1"/>
                  </a:solidFill>
                </a:rPr>
                <a:t>Cache </a:t>
              </a:r>
            </a:p>
            <a:p>
              <a:pPr algn="ctr"/>
              <a:r>
                <a:rPr lang="en-US" b="1" dirty="0">
                  <a:solidFill>
                    <a:schemeClr val="accent1"/>
                  </a:solidFill>
                </a:rPr>
                <a:t>Memory</a:t>
              </a:r>
            </a:p>
          </p:txBody>
        </p:sp>
        <p:sp>
          <p:nvSpPr>
            <p:cNvPr id="47" name="TextBox 46"/>
            <p:cNvSpPr txBox="1"/>
            <p:nvPr/>
          </p:nvSpPr>
          <p:spPr>
            <a:xfrm rot="19669070">
              <a:off x="5953954" y="2552782"/>
              <a:ext cx="1047146" cy="646331"/>
            </a:xfrm>
            <a:prstGeom prst="rect">
              <a:avLst/>
            </a:prstGeom>
            <a:noFill/>
          </p:spPr>
          <p:txBody>
            <a:bodyPr wrap="none" rtlCol="0">
              <a:spAutoFit/>
            </a:bodyPr>
            <a:lstStyle/>
            <a:p>
              <a:pPr algn="ctr"/>
              <a:r>
                <a:rPr lang="en-US" b="1" dirty="0">
                  <a:solidFill>
                    <a:schemeClr val="accent1"/>
                  </a:solidFill>
                </a:rPr>
                <a:t>Main</a:t>
              </a:r>
            </a:p>
            <a:p>
              <a:pPr algn="ctr"/>
              <a:r>
                <a:rPr lang="en-US" b="1" dirty="0">
                  <a:solidFill>
                    <a:schemeClr val="accent1"/>
                  </a:solidFill>
                </a:rPr>
                <a:t>Memory</a:t>
              </a:r>
            </a:p>
          </p:txBody>
        </p:sp>
        <p:sp>
          <p:nvSpPr>
            <p:cNvPr id="48" name="TextBox 47"/>
            <p:cNvSpPr txBox="1"/>
            <p:nvPr/>
          </p:nvSpPr>
          <p:spPr>
            <a:xfrm rot="19701593">
              <a:off x="5592094" y="3186933"/>
              <a:ext cx="2705564" cy="923330"/>
            </a:xfrm>
            <a:prstGeom prst="rect">
              <a:avLst/>
            </a:prstGeom>
            <a:noFill/>
          </p:spPr>
          <p:txBody>
            <a:bodyPr wrap="square" rtlCol="0">
              <a:spAutoFit/>
            </a:bodyPr>
            <a:lstStyle/>
            <a:p>
              <a:pPr algn="ctr"/>
              <a:r>
                <a:rPr lang="en-US" b="1" dirty="0">
                  <a:solidFill>
                    <a:schemeClr val="accent1"/>
                  </a:solidFill>
                </a:rPr>
                <a:t>CD/DVD-ROM/RW</a:t>
              </a:r>
            </a:p>
            <a:p>
              <a:pPr algn="ctr"/>
              <a:r>
                <a:rPr lang="en-US" b="1" dirty="0">
                  <a:solidFill>
                    <a:schemeClr val="accent1"/>
                  </a:solidFill>
                </a:rPr>
                <a:t>Blu-Ray</a:t>
              </a:r>
            </a:p>
            <a:p>
              <a:pPr algn="ctr"/>
              <a:r>
                <a:rPr lang="en-US" b="1" dirty="0">
                  <a:solidFill>
                    <a:schemeClr val="accent1"/>
                  </a:solidFill>
                </a:rPr>
                <a:t>Magnetic Disk</a:t>
              </a:r>
            </a:p>
          </p:txBody>
        </p:sp>
        <p:sp>
          <p:nvSpPr>
            <p:cNvPr id="56" name="TextBox 55"/>
            <p:cNvSpPr txBox="1"/>
            <p:nvPr/>
          </p:nvSpPr>
          <p:spPr>
            <a:xfrm rot="19701593">
              <a:off x="6198965" y="4473832"/>
              <a:ext cx="2705564" cy="369332"/>
            </a:xfrm>
            <a:prstGeom prst="rect">
              <a:avLst/>
            </a:prstGeom>
            <a:noFill/>
          </p:spPr>
          <p:txBody>
            <a:bodyPr wrap="square" rtlCol="0">
              <a:spAutoFit/>
            </a:bodyPr>
            <a:lstStyle/>
            <a:p>
              <a:pPr algn="ctr"/>
              <a:r>
                <a:rPr lang="en-US" b="1" dirty="0">
                  <a:solidFill>
                    <a:schemeClr val="accent1"/>
                  </a:solidFill>
                </a:rPr>
                <a:t>Magnetic Tape</a:t>
              </a:r>
            </a:p>
          </p:txBody>
        </p:sp>
      </p:grpSp>
      <p:grpSp>
        <p:nvGrpSpPr>
          <p:cNvPr id="66" name="Group 65"/>
          <p:cNvGrpSpPr/>
          <p:nvPr/>
        </p:nvGrpSpPr>
        <p:grpSpPr>
          <a:xfrm>
            <a:off x="2661273" y="804419"/>
            <a:ext cx="3911055" cy="5392612"/>
            <a:chOff x="3299898" y="804419"/>
            <a:chExt cx="3911055" cy="5392612"/>
          </a:xfrm>
        </p:grpSpPr>
        <p:sp>
          <p:nvSpPr>
            <p:cNvPr id="6" name="Isosceles Triangle 5"/>
            <p:cNvSpPr/>
            <p:nvPr/>
          </p:nvSpPr>
          <p:spPr>
            <a:xfrm rot="2128327" flipH="1">
              <a:off x="3472571" y="804419"/>
              <a:ext cx="3738382" cy="5392612"/>
            </a:xfrm>
            <a:prstGeom prst="triangle">
              <a:avLst>
                <a:gd name="adj" fmla="val 58524"/>
              </a:avLst>
            </a:prstGeom>
            <a:solidFill>
              <a:schemeClr val="tx1">
                <a:lumMod val="6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3299898" y="3771421"/>
              <a:ext cx="2328076" cy="167792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18724" y="2929051"/>
              <a:ext cx="1690875" cy="12347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rot="2205661">
              <a:off x="4830785" y="2439206"/>
              <a:ext cx="1477011" cy="646331"/>
            </a:xfrm>
            <a:prstGeom prst="rect">
              <a:avLst/>
            </a:prstGeom>
            <a:noFill/>
          </p:spPr>
          <p:txBody>
            <a:bodyPr wrap="square" rtlCol="0">
              <a:spAutoFit/>
            </a:bodyPr>
            <a:lstStyle/>
            <a:p>
              <a:pPr algn="ctr"/>
              <a:r>
                <a:rPr lang="en-US" b="1" dirty="0">
                  <a:solidFill>
                    <a:schemeClr val="accent1"/>
                  </a:solidFill>
                </a:rPr>
                <a:t>Inboard</a:t>
              </a:r>
            </a:p>
            <a:p>
              <a:pPr algn="ctr"/>
              <a:r>
                <a:rPr lang="en-US" b="1" dirty="0">
                  <a:solidFill>
                    <a:schemeClr val="accent1"/>
                  </a:solidFill>
                </a:rPr>
                <a:t>Memory</a:t>
              </a:r>
            </a:p>
          </p:txBody>
        </p:sp>
        <p:sp>
          <p:nvSpPr>
            <p:cNvPr id="64" name="TextBox 63"/>
            <p:cNvSpPr txBox="1"/>
            <p:nvPr/>
          </p:nvSpPr>
          <p:spPr>
            <a:xfrm rot="2205661">
              <a:off x="3993600" y="3719570"/>
              <a:ext cx="1477011" cy="646331"/>
            </a:xfrm>
            <a:prstGeom prst="rect">
              <a:avLst/>
            </a:prstGeom>
            <a:noFill/>
          </p:spPr>
          <p:txBody>
            <a:bodyPr wrap="square" rtlCol="0">
              <a:spAutoFit/>
            </a:bodyPr>
            <a:lstStyle/>
            <a:p>
              <a:pPr algn="ctr"/>
              <a:r>
                <a:rPr lang="en-US" b="1" dirty="0">
                  <a:solidFill>
                    <a:schemeClr val="accent1"/>
                  </a:solidFill>
                </a:rPr>
                <a:t>Outboard</a:t>
              </a:r>
            </a:p>
            <a:p>
              <a:pPr algn="ctr"/>
              <a:r>
                <a:rPr lang="en-US" b="1" dirty="0">
                  <a:solidFill>
                    <a:schemeClr val="accent1"/>
                  </a:solidFill>
                </a:rPr>
                <a:t>Storage</a:t>
              </a:r>
            </a:p>
          </p:txBody>
        </p:sp>
      </p:grpSp>
      <p:sp>
        <p:nvSpPr>
          <p:cNvPr id="65" name="TextBox 64"/>
          <p:cNvSpPr txBox="1"/>
          <p:nvPr/>
        </p:nvSpPr>
        <p:spPr>
          <a:xfrm rot="2205661">
            <a:off x="2665000" y="4709867"/>
            <a:ext cx="1477011" cy="646331"/>
          </a:xfrm>
          <a:prstGeom prst="rect">
            <a:avLst/>
          </a:prstGeom>
          <a:noFill/>
        </p:spPr>
        <p:txBody>
          <a:bodyPr wrap="square" rtlCol="0">
            <a:spAutoFit/>
          </a:bodyPr>
          <a:lstStyle/>
          <a:p>
            <a:pPr algn="ctr"/>
            <a:r>
              <a:rPr lang="en-US" b="1" dirty="0">
                <a:solidFill>
                  <a:schemeClr val="accent1"/>
                </a:solidFill>
              </a:rPr>
              <a:t>Off-line</a:t>
            </a:r>
          </a:p>
          <a:p>
            <a:pPr algn="ctr"/>
            <a:r>
              <a:rPr lang="en-US" b="1" dirty="0">
                <a:solidFill>
                  <a:schemeClr val="accent1"/>
                </a:solidFill>
              </a:rPr>
              <a:t>Storage</a:t>
            </a:r>
          </a:p>
        </p:txBody>
      </p:sp>
      <p:cxnSp>
        <p:nvCxnSpPr>
          <p:cNvPr id="68" name="Straight Arrow Connector 67"/>
          <p:cNvCxnSpPr/>
          <p:nvPr/>
        </p:nvCxnSpPr>
        <p:spPr>
          <a:xfrm flipH="1" flipV="1">
            <a:off x="6346358" y="1045031"/>
            <a:ext cx="4304715" cy="353766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1524005" y="1010824"/>
            <a:ext cx="4126398" cy="327310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rot="2405645">
            <a:off x="7276501" y="2416087"/>
            <a:ext cx="2701393" cy="369332"/>
          </a:xfrm>
          <a:prstGeom prst="rect">
            <a:avLst/>
          </a:prstGeom>
          <a:noFill/>
        </p:spPr>
        <p:txBody>
          <a:bodyPr wrap="square" rtlCol="0">
            <a:spAutoFit/>
          </a:bodyPr>
          <a:lstStyle/>
          <a:p>
            <a:pPr algn="ctr"/>
            <a:r>
              <a:rPr lang="en-US" b="1" dirty="0"/>
              <a:t>INCREASING SPEED</a:t>
            </a:r>
          </a:p>
        </p:txBody>
      </p:sp>
      <p:sp>
        <p:nvSpPr>
          <p:cNvPr id="73" name="TextBox 72"/>
          <p:cNvSpPr txBox="1"/>
          <p:nvPr/>
        </p:nvSpPr>
        <p:spPr>
          <a:xfrm rot="19312836">
            <a:off x="1864847" y="2310360"/>
            <a:ext cx="3046510" cy="369332"/>
          </a:xfrm>
          <a:prstGeom prst="rect">
            <a:avLst/>
          </a:prstGeom>
          <a:noFill/>
        </p:spPr>
        <p:txBody>
          <a:bodyPr wrap="square" rtlCol="0">
            <a:spAutoFit/>
          </a:bodyPr>
          <a:lstStyle/>
          <a:p>
            <a:pPr algn="ctr"/>
            <a:r>
              <a:rPr lang="en-US" b="1" dirty="0"/>
              <a:t>INCREASING STORAGE</a:t>
            </a:r>
          </a:p>
        </p:txBody>
      </p:sp>
      <p:sp>
        <p:nvSpPr>
          <p:cNvPr id="3" name="TextBox 2"/>
          <p:cNvSpPr txBox="1"/>
          <p:nvPr/>
        </p:nvSpPr>
        <p:spPr>
          <a:xfrm>
            <a:off x="7544338" y="6248243"/>
            <a:ext cx="997389" cy="369332"/>
          </a:xfrm>
          <a:prstGeom prst="rect">
            <a:avLst/>
          </a:prstGeom>
          <a:noFill/>
        </p:spPr>
        <p:txBody>
          <a:bodyPr wrap="none" rtlCol="0">
            <a:spAutoFit/>
          </a:bodyPr>
          <a:lstStyle/>
          <a:p>
            <a:r>
              <a:rPr lang="en-US" dirty="0"/>
              <a:t>Figure 1</a:t>
            </a:r>
          </a:p>
        </p:txBody>
      </p:sp>
    </p:spTree>
    <p:extLst>
      <p:ext uri="{BB962C8B-B14F-4D97-AF65-F5344CB8AC3E}">
        <p14:creationId xmlns:p14="http://schemas.microsoft.com/office/powerpoint/2010/main" val="901858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dirty="0"/>
              <a:t>Memory Locations and Addresses</a:t>
            </a:r>
          </a:p>
        </p:txBody>
      </p:sp>
      <p:sp>
        <p:nvSpPr>
          <p:cNvPr id="26" name="Subtitle 2"/>
          <p:cNvSpPr>
            <a:spLocks noGrp="1"/>
          </p:cNvSpPr>
          <p:nvPr>
            <p:ph type="subTitle" idx="1"/>
          </p:nvPr>
        </p:nvSpPr>
        <p:spPr>
          <a:xfrm>
            <a:off x="679269" y="1239134"/>
            <a:ext cx="10724605" cy="5393895"/>
          </a:xfrm>
        </p:spPr>
        <p:txBody>
          <a:bodyPr>
            <a:normAutofit fontScale="92500" lnSpcReduction="20000"/>
          </a:bodyPr>
          <a:lstStyle/>
          <a:p>
            <a:pPr lvl="1" indent="-457200" algn="just">
              <a:buFont typeface="Wingdings" panose="05000000000000000000" pitchFamily="2" charset="2"/>
              <a:buChar char="Ø"/>
            </a:pPr>
            <a:r>
              <a:rPr lang="en-US" sz="3000" dirty="0"/>
              <a:t>Memory holds both instruction and data. </a:t>
            </a:r>
          </a:p>
          <a:p>
            <a:pPr lvl="1" indent="-457200" algn="just">
              <a:buFont typeface="Wingdings" panose="05000000000000000000" pitchFamily="2" charset="2"/>
              <a:buChar char="Ø"/>
            </a:pPr>
            <a:r>
              <a:rPr lang="en-US" sz="3000" dirty="0"/>
              <a:t>Memory uses ‘k’ </a:t>
            </a:r>
            <a:r>
              <a:rPr lang="en-US" sz="3000"/>
              <a:t>address locations </a:t>
            </a:r>
            <a:r>
              <a:rPr lang="en-US" sz="3000" dirty="0"/>
              <a:t>and ‘n’ bits per location to store instruction or data.</a:t>
            </a:r>
          </a:p>
          <a:p>
            <a:pPr lvl="1" indent="-457200" algn="just">
              <a:buFont typeface="Wingdings" panose="05000000000000000000" pitchFamily="2" charset="2"/>
              <a:buChar char="Ø"/>
            </a:pPr>
            <a:endParaRPr lang="en-US" sz="3000" dirty="0"/>
          </a:p>
          <a:p>
            <a:pPr lvl="1" indent="-457200" algn="just">
              <a:buFont typeface="Wingdings" panose="05000000000000000000" pitchFamily="2" charset="2"/>
              <a:buChar char="Ø"/>
            </a:pPr>
            <a:endParaRPr lang="en-US" sz="3000" dirty="0"/>
          </a:p>
          <a:p>
            <a:pPr lvl="1" indent="-457200" algn="just">
              <a:buFont typeface="Wingdings" panose="05000000000000000000" pitchFamily="2" charset="2"/>
              <a:buChar char="Ø"/>
            </a:pPr>
            <a:endParaRPr lang="en-US" sz="3000" dirty="0"/>
          </a:p>
          <a:p>
            <a:pPr lvl="1" indent="-457200" algn="just">
              <a:buFont typeface="Wingdings" panose="05000000000000000000" pitchFamily="2" charset="2"/>
              <a:buChar char="Ø"/>
            </a:pPr>
            <a:endParaRPr lang="en-US" sz="3000" dirty="0"/>
          </a:p>
          <a:p>
            <a:pPr lvl="1" indent="-457200" algn="just">
              <a:buFont typeface="Wingdings" panose="05000000000000000000" pitchFamily="2" charset="2"/>
              <a:buChar char="Ø"/>
            </a:pPr>
            <a:endParaRPr lang="en-US" sz="3000" dirty="0"/>
          </a:p>
          <a:p>
            <a:pPr lvl="1" indent="-457200" algn="just">
              <a:buFont typeface="Wingdings" panose="05000000000000000000" pitchFamily="2" charset="2"/>
              <a:buChar char="Ø"/>
            </a:pPr>
            <a:endParaRPr lang="en-US" sz="3000" dirty="0"/>
          </a:p>
          <a:p>
            <a:pPr lvl="1" indent="-457200" algn="just">
              <a:buFont typeface="Wingdings" panose="05000000000000000000" pitchFamily="2" charset="2"/>
              <a:buChar char="Ø"/>
            </a:pPr>
            <a:r>
              <a:rPr lang="en-US" sz="3000" dirty="0"/>
              <a:t>The size of ‘n’ is typically ‘8’ (represents Byte), ‘16’ (represents word), etc…</a:t>
            </a:r>
          </a:p>
          <a:p>
            <a:pPr lvl="1" indent="-457200" algn="just">
              <a:buFont typeface="Wingdings" panose="05000000000000000000" pitchFamily="2" charset="2"/>
              <a:buChar char="Ø"/>
            </a:pPr>
            <a:endParaRPr lang="en-US" sz="3000" dirty="0"/>
          </a:p>
        </p:txBody>
      </p:sp>
      <p:graphicFrame>
        <p:nvGraphicFramePr>
          <p:cNvPr id="16" name="Table 15"/>
          <p:cNvGraphicFramePr>
            <a:graphicFrameLocks noGrp="1"/>
          </p:cNvGraphicFramePr>
          <p:nvPr>
            <p:extLst>
              <p:ext uri="{D42A27DB-BD31-4B8C-83A1-F6EECF244321}">
                <p14:modId xmlns:p14="http://schemas.microsoft.com/office/powerpoint/2010/main" val="228729872"/>
              </p:ext>
            </p:extLst>
          </p:nvPr>
        </p:nvGraphicFramePr>
        <p:xfrm>
          <a:off x="1175657" y="2969384"/>
          <a:ext cx="4549322" cy="2067080"/>
        </p:xfrm>
        <a:graphic>
          <a:graphicData uri="http://schemas.openxmlformats.org/drawingml/2006/table">
            <a:tbl>
              <a:tblPr firstRow="1" bandRow="1">
                <a:tableStyleId>{2D5ABB26-0587-4C30-8999-92F81FD0307C}</a:tableStyleId>
              </a:tblPr>
              <a:tblGrid>
                <a:gridCol w="1152495">
                  <a:extLst>
                    <a:ext uri="{9D8B030D-6E8A-4147-A177-3AD203B41FA5}">
                      <a16:colId xmlns:a16="http://schemas.microsoft.com/office/drawing/2014/main" val="1493542704"/>
                    </a:ext>
                  </a:extLst>
                </a:gridCol>
                <a:gridCol w="3396827">
                  <a:extLst>
                    <a:ext uri="{9D8B030D-6E8A-4147-A177-3AD203B41FA5}">
                      <a16:colId xmlns:a16="http://schemas.microsoft.com/office/drawing/2014/main" val="2886340722"/>
                    </a:ext>
                  </a:extLst>
                </a:gridCol>
              </a:tblGrid>
              <a:tr h="516770">
                <a:tc>
                  <a:txBody>
                    <a:bodyPr/>
                    <a:lstStyle/>
                    <a:p>
                      <a:pPr algn="ctr"/>
                      <a:r>
                        <a:rPr lang="en-US" sz="2400" b="1" dirty="0"/>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t>No. of locations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6115473"/>
                  </a:ext>
                </a:extLst>
              </a:tr>
              <a:tr h="516770">
                <a:tc>
                  <a:txBody>
                    <a:bodyPr/>
                    <a:lstStyle/>
                    <a:p>
                      <a:pPr algn="ctr"/>
                      <a:r>
                        <a:rPr lang="en-US" sz="2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2</a:t>
                      </a:r>
                      <a:r>
                        <a:rPr lang="en-US" sz="2400" baseline="30000" dirty="0"/>
                        <a:t>10  </a:t>
                      </a:r>
                      <a:r>
                        <a:rPr lang="en-US" sz="2400" baseline="0" dirty="0"/>
                        <a:t>= 1024 = 1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888262"/>
                  </a:ext>
                </a:extLst>
              </a:tr>
              <a:tr h="516770">
                <a:tc>
                  <a:txBody>
                    <a:bodyPr/>
                    <a:lstStyle/>
                    <a:p>
                      <a:pPr algn="ctr"/>
                      <a:r>
                        <a:rPr lang="en-US" sz="2400"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a:t>2</a:t>
                      </a:r>
                      <a:r>
                        <a:rPr lang="en-US" sz="2400" baseline="30000" dirty="0"/>
                        <a:t>16  </a:t>
                      </a:r>
                      <a:r>
                        <a:rPr lang="en-US" sz="2400" baseline="0" dirty="0"/>
                        <a:t>= 65,536 = 64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9070650"/>
                  </a:ext>
                </a:extLst>
              </a:tr>
              <a:tr h="516770">
                <a:tc>
                  <a:txBody>
                    <a:bodyPr/>
                    <a:lstStyle/>
                    <a:p>
                      <a:pPr algn="ctr"/>
                      <a:r>
                        <a:rPr lang="en-US" sz="24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a:t>2</a:t>
                      </a:r>
                      <a:r>
                        <a:rPr lang="en-US" sz="2400" baseline="30000" dirty="0"/>
                        <a:t>20  </a:t>
                      </a:r>
                      <a:r>
                        <a:rPr lang="en-US" sz="2400" baseline="0" dirty="0"/>
                        <a:t>= 1,048,576 = 1 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7259220"/>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2768942475"/>
              </p:ext>
            </p:extLst>
          </p:nvPr>
        </p:nvGraphicFramePr>
        <p:xfrm>
          <a:off x="6851178" y="2733794"/>
          <a:ext cx="4325162" cy="2350660"/>
        </p:xfrm>
        <a:graphic>
          <a:graphicData uri="http://schemas.openxmlformats.org/drawingml/2006/table">
            <a:tbl>
              <a:tblPr firstRow="1" bandRow="1">
                <a:tableStyleId>{2D5ABB26-0587-4C30-8999-92F81FD0307C}</a:tableStyleId>
              </a:tblPr>
              <a:tblGrid>
                <a:gridCol w="1108690">
                  <a:extLst>
                    <a:ext uri="{9D8B030D-6E8A-4147-A177-3AD203B41FA5}">
                      <a16:colId xmlns:a16="http://schemas.microsoft.com/office/drawing/2014/main" val="3323165356"/>
                    </a:ext>
                  </a:extLst>
                </a:gridCol>
                <a:gridCol w="706670">
                  <a:extLst>
                    <a:ext uri="{9D8B030D-6E8A-4147-A177-3AD203B41FA5}">
                      <a16:colId xmlns:a16="http://schemas.microsoft.com/office/drawing/2014/main" val="1493542704"/>
                    </a:ext>
                  </a:extLst>
                </a:gridCol>
                <a:gridCol w="1315192">
                  <a:extLst>
                    <a:ext uri="{9D8B030D-6E8A-4147-A177-3AD203B41FA5}">
                      <a16:colId xmlns:a16="http://schemas.microsoft.com/office/drawing/2014/main" val="2164705749"/>
                    </a:ext>
                  </a:extLst>
                </a:gridCol>
                <a:gridCol w="588893">
                  <a:extLst>
                    <a:ext uri="{9D8B030D-6E8A-4147-A177-3AD203B41FA5}">
                      <a16:colId xmlns:a16="http://schemas.microsoft.com/office/drawing/2014/main" val="3445001847"/>
                    </a:ext>
                  </a:extLst>
                </a:gridCol>
                <a:gridCol w="605717">
                  <a:extLst>
                    <a:ext uri="{9D8B030D-6E8A-4147-A177-3AD203B41FA5}">
                      <a16:colId xmlns:a16="http://schemas.microsoft.com/office/drawing/2014/main" val="1621034865"/>
                    </a:ext>
                  </a:extLst>
                </a:gridCol>
              </a:tblGrid>
              <a:tr h="412405">
                <a:tc>
                  <a:txBody>
                    <a:bodyPr/>
                    <a:lstStyle/>
                    <a:p>
                      <a:pPr algn="ctr"/>
                      <a:r>
                        <a:rPr lang="en-US" sz="20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n-1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6115473"/>
                  </a:ext>
                </a:extLst>
              </a:tr>
              <a:tr h="412405">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888262"/>
                  </a:ext>
                </a:extLst>
              </a:tr>
              <a:tr h="412405">
                <a:tc>
                  <a:txBody>
                    <a:bodyPr/>
                    <a:lstStyle/>
                    <a:p>
                      <a:pPr algn="ctr"/>
                      <a:r>
                        <a:rPr lang="en-US" sz="2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3663555"/>
                  </a:ext>
                </a:extLst>
              </a:tr>
              <a:tr h="680561">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endParaRPr lang="en-US" sz="2000" dirty="0"/>
                    </a:p>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49772559"/>
                  </a:ext>
                </a:extLst>
              </a:tr>
              <a:tr h="412405">
                <a:tc>
                  <a:txBody>
                    <a:bodyPr/>
                    <a:lstStyle/>
                    <a:p>
                      <a:pPr algn="ctr"/>
                      <a:r>
                        <a:rPr lang="en-US" sz="2000" baseline="0" dirty="0"/>
                        <a:t>2</a:t>
                      </a:r>
                      <a:r>
                        <a:rPr lang="en-US" sz="2000" baseline="30000" dirty="0"/>
                        <a:t>k</a:t>
                      </a:r>
                      <a:r>
                        <a:rPr lang="en-US" sz="2000" baseline="0" dirty="0"/>
                        <a:t>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0216425"/>
                  </a:ext>
                </a:extLst>
              </a:tr>
            </a:tbl>
          </a:graphicData>
        </a:graphic>
      </p:graphicFrame>
      <p:sp>
        <p:nvSpPr>
          <p:cNvPr id="3" name="Rectangle 2"/>
          <p:cNvSpPr/>
          <p:nvPr/>
        </p:nvSpPr>
        <p:spPr>
          <a:xfrm>
            <a:off x="6966855" y="2317322"/>
            <a:ext cx="997389" cy="369332"/>
          </a:xfrm>
          <a:prstGeom prst="rect">
            <a:avLst/>
          </a:prstGeom>
        </p:spPr>
        <p:txBody>
          <a:bodyPr wrap="none">
            <a:spAutoFit/>
          </a:bodyPr>
          <a:lstStyle/>
          <a:p>
            <a:pPr algn="ctr"/>
            <a:r>
              <a:rPr lang="en-US" b="1" dirty="0"/>
              <a:t>Address</a:t>
            </a:r>
          </a:p>
        </p:txBody>
      </p:sp>
      <p:cxnSp>
        <p:nvCxnSpPr>
          <p:cNvPr id="5" name="Straight Connector 4"/>
          <p:cNvCxnSpPr/>
          <p:nvPr/>
        </p:nvCxnSpPr>
        <p:spPr>
          <a:xfrm>
            <a:off x="9581712" y="4111448"/>
            <a:ext cx="0" cy="468356"/>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406407" y="4094555"/>
            <a:ext cx="0" cy="468356"/>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844647" y="2324582"/>
            <a:ext cx="1465466" cy="369332"/>
          </a:xfrm>
          <a:prstGeom prst="rect">
            <a:avLst/>
          </a:prstGeom>
        </p:spPr>
        <p:txBody>
          <a:bodyPr wrap="none">
            <a:spAutoFit/>
          </a:bodyPr>
          <a:lstStyle/>
          <a:p>
            <a:pPr algn="ctr"/>
            <a:r>
              <a:rPr lang="en-US" b="1" dirty="0"/>
              <a:t>Data Length</a:t>
            </a:r>
          </a:p>
        </p:txBody>
      </p:sp>
      <p:cxnSp>
        <p:nvCxnSpPr>
          <p:cNvPr id="7" name="Straight Arrow Connector 6"/>
          <p:cNvCxnSpPr/>
          <p:nvPr/>
        </p:nvCxnSpPr>
        <p:spPr>
          <a:xfrm>
            <a:off x="10315388" y="2510977"/>
            <a:ext cx="829178" cy="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014870" y="2503723"/>
            <a:ext cx="829178" cy="0"/>
          </a:xfrm>
          <a:prstGeom prst="straightConnector1">
            <a:avLst/>
          </a:prstGeom>
          <a:ln>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999874" y="5063977"/>
            <a:ext cx="900888" cy="369332"/>
          </a:xfrm>
          <a:prstGeom prst="rect">
            <a:avLst/>
          </a:prstGeom>
          <a:noFill/>
        </p:spPr>
        <p:txBody>
          <a:bodyPr wrap="none" rtlCol="0">
            <a:spAutoFit/>
          </a:bodyPr>
          <a:lstStyle/>
          <a:p>
            <a:r>
              <a:rPr lang="en-US" dirty="0"/>
              <a:t>Table 2</a:t>
            </a:r>
          </a:p>
        </p:txBody>
      </p:sp>
      <p:sp>
        <p:nvSpPr>
          <p:cNvPr id="14" name="TextBox 13"/>
          <p:cNvSpPr txBox="1"/>
          <p:nvPr/>
        </p:nvSpPr>
        <p:spPr>
          <a:xfrm>
            <a:off x="8676492" y="5122604"/>
            <a:ext cx="900888" cy="369332"/>
          </a:xfrm>
          <a:prstGeom prst="rect">
            <a:avLst/>
          </a:prstGeom>
          <a:noFill/>
        </p:spPr>
        <p:txBody>
          <a:bodyPr wrap="none" rtlCol="0">
            <a:spAutoFit/>
          </a:bodyPr>
          <a:lstStyle/>
          <a:p>
            <a:r>
              <a:rPr lang="en-US" dirty="0"/>
              <a:t>Table 3</a:t>
            </a:r>
          </a:p>
        </p:txBody>
      </p:sp>
    </p:spTree>
    <p:extLst>
      <p:ext uri="{BB962C8B-B14F-4D97-AF65-F5344CB8AC3E}">
        <p14:creationId xmlns:p14="http://schemas.microsoft.com/office/powerpoint/2010/main" val="382917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EDFE35E4-AE48-45EC-9A5C-BA3C92EAC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8078" y="212050"/>
            <a:ext cx="3829050" cy="6134100"/>
          </a:xfrm>
          <a:prstGeom prst="rect">
            <a:avLst/>
          </a:prstGeom>
          <a:noFill/>
          <a:extLst>
            <a:ext uri="{909E8E84-426E-40DD-AFC4-6F175D3DCCD1}">
              <a14:hiddenFill xmlns:a14="http://schemas.microsoft.com/office/drawing/2010/main">
                <a:solidFill>
                  <a:srgbClr val="FFFFFF"/>
                </a:solidFill>
              </a14:hiddenFill>
            </a:ext>
          </a:extLst>
        </p:spPr>
      </p:pic>
      <p:sp>
        <p:nvSpPr>
          <p:cNvPr id="12" name="Subtitle 2">
            <a:extLst>
              <a:ext uri="{FF2B5EF4-FFF2-40B4-BE49-F238E27FC236}">
                <a16:creationId xmlns:a16="http://schemas.microsoft.com/office/drawing/2014/main" id="{DF49C5C8-3409-4706-A965-CC2BF946476F}"/>
              </a:ext>
            </a:extLst>
          </p:cNvPr>
          <p:cNvSpPr txBox="1">
            <a:spLocks/>
          </p:cNvSpPr>
          <p:nvPr/>
        </p:nvSpPr>
        <p:spPr>
          <a:xfrm>
            <a:off x="366479" y="227040"/>
            <a:ext cx="7435120" cy="3445549"/>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44488" lvl="1" indent="-344488" algn="ctr">
              <a:spcBef>
                <a:spcPts val="600"/>
              </a:spcBef>
              <a:spcAft>
                <a:spcPts val="1800"/>
              </a:spcAft>
              <a:buNone/>
            </a:pPr>
            <a:r>
              <a:rPr lang="en-US" sz="2800" dirty="0">
                <a:solidFill>
                  <a:schemeClr val="tx1">
                    <a:lumMod val="95000"/>
                  </a:schemeClr>
                </a:solidFill>
              </a:rPr>
              <a:t>ASCII Character Set Table</a:t>
            </a:r>
          </a:p>
          <a:p>
            <a:pPr marL="344488" lvl="1" indent="-344488" algn="just">
              <a:buFont typeface="Wingdings" panose="05000000000000000000" pitchFamily="2" charset="2"/>
              <a:buChar char="Ø"/>
            </a:pPr>
            <a:r>
              <a:rPr lang="en-US" sz="2400" dirty="0">
                <a:solidFill>
                  <a:schemeClr val="tx1">
                    <a:lumMod val="95000"/>
                  </a:schemeClr>
                </a:solidFill>
              </a:rPr>
              <a:t>A Character takes 8 bits (1 Byte) to store in memory. </a:t>
            </a:r>
          </a:p>
          <a:p>
            <a:pPr marL="344488" lvl="1" indent="-344488" algn="just">
              <a:buFont typeface="Wingdings" panose="05000000000000000000" pitchFamily="2" charset="2"/>
              <a:buChar char="Ø"/>
            </a:pPr>
            <a:r>
              <a:rPr lang="en-US" sz="2400" dirty="0">
                <a:solidFill>
                  <a:schemeClr val="tx1">
                    <a:lumMod val="95000"/>
                  </a:schemeClr>
                </a:solidFill>
              </a:rPr>
              <a:t>That means total possible number of characters are 2</a:t>
            </a:r>
            <a:r>
              <a:rPr lang="en-US" sz="2400" baseline="30000" dirty="0">
                <a:solidFill>
                  <a:schemeClr val="tx1">
                    <a:lumMod val="95000"/>
                  </a:schemeClr>
                </a:solidFill>
              </a:rPr>
              <a:t>8</a:t>
            </a:r>
            <a:r>
              <a:rPr lang="en-US" sz="2400" dirty="0">
                <a:solidFill>
                  <a:schemeClr val="tx1">
                    <a:lumMod val="95000"/>
                  </a:schemeClr>
                </a:solidFill>
              </a:rPr>
              <a:t> = 256, which can use the ASCII value of 0 to 255.</a:t>
            </a:r>
          </a:p>
          <a:p>
            <a:pPr marL="344488" lvl="1" indent="-344488" algn="just">
              <a:buFont typeface="Wingdings" panose="05000000000000000000" pitchFamily="2" charset="2"/>
              <a:buChar char="Ø"/>
            </a:pPr>
            <a:r>
              <a:rPr lang="en-US" sz="2400" dirty="0">
                <a:solidFill>
                  <a:schemeClr val="tx1">
                    <a:lumMod val="95000"/>
                  </a:schemeClr>
                </a:solidFill>
              </a:rPr>
              <a:t>Figure shows the list of ASCII and Extended ASCII characters along with their respective ASCII values.</a:t>
            </a:r>
          </a:p>
        </p:txBody>
      </p:sp>
      <p:sp>
        <p:nvSpPr>
          <p:cNvPr id="4" name="TextBox 3">
            <a:extLst>
              <a:ext uri="{FF2B5EF4-FFF2-40B4-BE49-F238E27FC236}">
                <a16:creationId xmlns:a16="http://schemas.microsoft.com/office/drawing/2014/main" id="{1BFCCE45-D192-4708-A21B-CE836A47717F}"/>
              </a:ext>
            </a:extLst>
          </p:cNvPr>
          <p:cNvSpPr txBox="1"/>
          <p:nvPr/>
        </p:nvSpPr>
        <p:spPr>
          <a:xfrm>
            <a:off x="3387777" y="4239985"/>
            <a:ext cx="921214" cy="461665"/>
          </a:xfrm>
          <a:prstGeom prst="rect">
            <a:avLst/>
          </a:prstGeom>
          <a:noFill/>
        </p:spPr>
        <p:txBody>
          <a:bodyPr wrap="none" rtlCol="0">
            <a:spAutoFit/>
          </a:bodyPr>
          <a:lstStyle/>
          <a:p>
            <a:r>
              <a:rPr lang="en-US" sz="2400" dirty="0"/>
              <a:t>Word</a:t>
            </a:r>
          </a:p>
        </p:txBody>
      </p:sp>
      <p:sp>
        <p:nvSpPr>
          <p:cNvPr id="5" name="Thought Bubble: Cloud 4">
            <a:extLst>
              <a:ext uri="{FF2B5EF4-FFF2-40B4-BE49-F238E27FC236}">
                <a16:creationId xmlns:a16="http://schemas.microsoft.com/office/drawing/2014/main" id="{18A625BB-9A14-48F1-A1D2-6AB6A34AF5DC}"/>
              </a:ext>
            </a:extLst>
          </p:cNvPr>
          <p:cNvSpPr/>
          <p:nvPr/>
        </p:nvSpPr>
        <p:spPr>
          <a:xfrm rot="2169998">
            <a:off x="311859" y="4575411"/>
            <a:ext cx="2384378" cy="1112780"/>
          </a:xfrm>
          <a:prstGeom prst="cloudCallout">
            <a:avLst>
              <a:gd name="adj1" fmla="val 50151"/>
              <a:gd name="adj2" fmla="val -137857"/>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16 bit</a:t>
            </a:r>
          </a:p>
        </p:txBody>
      </p:sp>
      <p:sp>
        <p:nvSpPr>
          <p:cNvPr id="16" name="Thought Bubble: Cloud 15">
            <a:extLst>
              <a:ext uri="{FF2B5EF4-FFF2-40B4-BE49-F238E27FC236}">
                <a16:creationId xmlns:a16="http://schemas.microsoft.com/office/drawing/2014/main" id="{7F72A2B9-0134-4C49-9926-FB40993AAC6B}"/>
              </a:ext>
            </a:extLst>
          </p:cNvPr>
          <p:cNvSpPr/>
          <p:nvPr/>
        </p:nvSpPr>
        <p:spPr>
          <a:xfrm>
            <a:off x="3138808" y="5286911"/>
            <a:ext cx="2384378" cy="1112780"/>
          </a:xfrm>
          <a:prstGeom prst="cloudCallout">
            <a:avLst>
              <a:gd name="adj1" fmla="val -18088"/>
              <a:gd name="adj2" fmla="val -967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32 bit</a:t>
            </a:r>
          </a:p>
        </p:txBody>
      </p:sp>
      <p:sp>
        <p:nvSpPr>
          <p:cNvPr id="17" name="Thought Bubble: Cloud 16">
            <a:extLst>
              <a:ext uri="{FF2B5EF4-FFF2-40B4-BE49-F238E27FC236}">
                <a16:creationId xmlns:a16="http://schemas.microsoft.com/office/drawing/2014/main" id="{33CB29B0-8254-4B23-97E7-6EA9F69633DD}"/>
              </a:ext>
            </a:extLst>
          </p:cNvPr>
          <p:cNvSpPr/>
          <p:nvPr/>
        </p:nvSpPr>
        <p:spPr>
          <a:xfrm rot="20098621">
            <a:off x="5735016" y="4336689"/>
            <a:ext cx="2384378" cy="1112780"/>
          </a:xfrm>
          <a:prstGeom prst="cloudCallout">
            <a:avLst>
              <a:gd name="adj1" fmla="val -87171"/>
              <a:gd name="adj2" fmla="val -117860"/>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64 bit</a:t>
            </a:r>
          </a:p>
        </p:txBody>
      </p:sp>
    </p:spTree>
    <p:extLst>
      <p:ext uri="{BB962C8B-B14F-4D97-AF65-F5344CB8AC3E}">
        <p14:creationId xmlns:p14="http://schemas.microsoft.com/office/powerpoint/2010/main" val="3041907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dirty="0"/>
              <a:t>RAM Chip</a:t>
            </a:r>
          </a:p>
        </p:txBody>
      </p:sp>
      <p:sp>
        <p:nvSpPr>
          <p:cNvPr id="83" name="Subtitle 82"/>
          <p:cNvSpPr txBox="1">
            <a:spLocks noGrp="1"/>
          </p:cNvSpPr>
          <p:nvPr>
            <p:ph type="subTitle" idx="1"/>
          </p:nvPr>
        </p:nvSpPr>
        <p:spPr>
          <a:xfrm>
            <a:off x="4330816" y="3110518"/>
            <a:ext cx="997388" cy="646331"/>
          </a:xfrm>
          <a:prstGeom prst="rect">
            <a:avLst/>
          </a:prstGeom>
          <a:noFill/>
        </p:spPr>
        <p:txBody>
          <a:bodyPr wrap="none" rtlCol="0">
            <a:spAutoFit/>
          </a:bodyPr>
          <a:lstStyle/>
          <a:p>
            <a:pPr>
              <a:spcBef>
                <a:spcPts val="0"/>
              </a:spcBef>
              <a:spcAft>
                <a:spcPts val="0"/>
              </a:spcAft>
            </a:pPr>
            <a:r>
              <a:rPr lang="en-US" sz="1800" dirty="0"/>
              <a:t>8 bit </a:t>
            </a:r>
          </a:p>
          <a:p>
            <a:pPr>
              <a:spcBef>
                <a:spcPts val="0"/>
              </a:spcBef>
              <a:spcAft>
                <a:spcPts val="0"/>
              </a:spcAft>
            </a:pPr>
            <a:r>
              <a:rPr lang="en-US" sz="1800" dirty="0"/>
              <a:t>data bus</a:t>
            </a:r>
          </a:p>
        </p:txBody>
      </p:sp>
      <p:grpSp>
        <p:nvGrpSpPr>
          <p:cNvPr id="6" name="Group 5">
            <a:extLst>
              <a:ext uri="{FF2B5EF4-FFF2-40B4-BE49-F238E27FC236}">
                <a16:creationId xmlns:a16="http://schemas.microsoft.com/office/drawing/2014/main" id="{9846D84C-DEDC-4C6B-B24A-90E0065E9F2C}"/>
              </a:ext>
            </a:extLst>
          </p:cNvPr>
          <p:cNvGrpSpPr/>
          <p:nvPr/>
        </p:nvGrpSpPr>
        <p:grpSpPr>
          <a:xfrm>
            <a:off x="209875" y="1580394"/>
            <a:ext cx="5060375" cy="3657094"/>
            <a:chOff x="232234" y="943437"/>
            <a:chExt cx="5060375" cy="3657094"/>
          </a:xfrm>
        </p:grpSpPr>
        <p:sp>
          <p:nvSpPr>
            <p:cNvPr id="4" name="Rectangle 3"/>
            <p:cNvSpPr/>
            <p:nvPr/>
          </p:nvSpPr>
          <p:spPr>
            <a:xfrm>
              <a:off x="2061028" y="943437"/>
              <a:ext cx="2249714" cy="300445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1617438" y="2440198"/>
              <a:ext cx="443590" cy="546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617436" y="1836067"/>
              <a:ext cx="44359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617436" y="1282689"/>
              <a:ext cx="44359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617436" y="3628575"/>
              <a:ext cx="44359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617436" y="3031653"/>
              <a:ext cx="44359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075543" y="1104882"/>
              <a:ext cx="595035" cy="369332"/>
            </a:xfrm>
            <a:prstGeom prst="rect">
              <a:avLst/>
            </a:prstGeom>
            <a:noFill/>
          </p:spPr>
          <p:txBody>
            <a:bodyPr wrap="none" rtlCol="0">
              <a:spAutoFit/>
            </a:bodyPr>
            <a:lstStyle/>
            <a:p>
              <a:r>
                <a:rPr lang="en-US" dirty="0"/>
                <a:t>CS1</a:t>
              </a:r>
            </a:p>
          </p:txBody>
        </p:sp>
        <p:sp>
          <p:nvSpPr>
            <p:cNvPr id="67" name="TextBox 66"/>
            <p:cNvSpPr txBox="1"/>
            <p:nvPr/>
          </p:nvSpPr>
          <p:spPr>
            <a:xfrm>
              <a:off x="2068289" y="1663680"/>
              <a:ext cx="595035" cy="369332"/>
            </a:xfrm>
            <a:prstGeom prst="rect">
              <a:avLst/>
            </a:prstGeom>
            <a:noFill/>
          </p:spPr>
          <p:txBody>
            <a:bodyPr wrap="none" rtlCol="0">
              <a:spAutoFit/>
            </a:bodyPr>
            <a:lstStyle/>
            <a:p>
              <a:r>
                <a:rPr lang="en-US" dirty="0"/>
                <a:t>CS2</a:t>
              </a:r>
            </a:p>
          </p:txBody>
        </p:sp>
        <p:sp>
          <p:nvSpPr>
            <p:cNvPr id="68" name="TextBox 67"/>
            <p:cNvSpPr txBox="1"/>
            <p:nvPr/>
          </p:nvSpPr>
          <p:spPr>
            <a:xfrm>
              <a:off x="2068289" y="2273287"/>
              <a:ext cx="538930" cy="369332"/>
            </a:xfrm>
            <a:prstGeom prst="rect">
              <a:avLst/>
            </a:prstGeom>
            <a:noFill/>
          </p:spPr>
          <p:txBody>
            <a:bodyPr wrap="none" rtlCol="0">
              <a:spAutoFit/>
            </a:bodyPr>
            <a:lstStyle/>
            <a:p>
              <a:r>
                <a:rPr lang="en-US" dirty="0"/>
                <a:t>RD</a:t>
              </a:r>
            </a:p>
          </p:txBody>
        </p:sp>
        <p:sp>
          <p:nvSpPr>
            <p:cNvPr id="69" name="TextBox 68"/>
            <p:cNvSpPr txBox="1"/>
            <p:nvPr/>
          </p:nvSpPr>
          <p:spPr>
            <a:xfrm>
              <a:off x="2075549" y="2861113"/>
              <a:ext cx="591829" cy="369332"/>
            </a:xfrm>
            <a:prstGeom prst="rect">
              <a:avLst/>
            </a:prstGeom>
            <a:noFill/>
          </p:spPr>
          <p:txBody>
            <a:bodyPr wrap="none" rtlCol="0">
              <a:spAutoFit/>
            </a:bodyPr>
            <a:lstStyle/>
            <a:p>
              <a:r>
                <a:rPr lang="en-US" dirty="0"/>
                <a:t>WR</a:t>
              </a:r>
            </a:p>
          </p:txBody>
        </p:sp>
        <p:sp>
          <p:nvSpPr>
            <p:cNvPr id="70" name="TextBox 69"/>
            <p:cNvSpPr txBox="1"/>
            <p:nvPr/>
          </p:nvSpPr>
          <p:spPr>
            <a:xfrm>
              <a:off x="2068294" y="3448939"/>
              <a:ext cx="667170" cy="369332"/>
            </a:xfrm>
            <a:prstGeom prst="rect">
              <a:avLst/>
            </a:prstGeom>
            <a:noFill/>
          </p:spPr>
          <p:txBody>
            <a:bodyPr wrap="none" rtlCol="0">
              <a:spAutoFit/>
            </a:bodyPr>
            <a:lstStyle/>
            <a:p>
              <a:r>
                <a:rPr lang="en-US" dirty="0"/>
                <a:t>AD7</a:t>
              </a:r>
            </a:p>
          </p:txBody>
        </p:sp>
        <p:cxnSp>
          <p:nvCxnSpPr>
            <p:cNvPr id="72" name="Straight Connector 71"/>
            <p:cNvCxnSpPr/>
            <p:nvPr/>
          </p:nvCxnSpPr>
          <p:spPr>
            <a:xfrm>
              <a:off x="2163583" y="1661448"/>
              <a:ext cx="4291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30293" y="2120888"/>
              <a:ext cx="1158685" cy="707886"/>
            </a:xfrm>
            <a:prstGeom prst="rect">
              <a:avLst/>
            </a:prstGeom>
            <a:noFill/>
          </p:spPr>
          <p:txBody>
            <a:bodyPr wrap="square" rtlCol="0">
              <a:spAutoFit/>
            </a:bodyPr>
            <a:lstStyle/>
            <a:p>
              <a:pPr algn="ctr"/>
              <a:r>
                <a:rPr lang="en-US" sz="2000" dirty="0"/>
                <a:t>128 × 8</a:t>
              </a:r>
            </a:p>
            <a:p>
              <a:pPr algn="ctr"/>
              <a:r>
                <a:rPr lang="en-US" sz="2000" dirty="0"/>
                <a:t>RAM</a:t>
              </a:r>
            </a:p>
          </p:txBody>
        </p:sp>
        <p:sp>
          <p:nvSpPr>
            <p:cNvPr id="75" name="TextBox 74"/>
            <p:cNvSpPr txBox="1"/>
            <p:nvPr/>
          </p:nvSpPr>
          <p:spPr>
            <a:xfrm>
              <a:off x="239488" y="1097625"/>
              <a:ext cx="1435008" cy="369332"/>
            </a:xfrm>
            <a:prstGeom prst="rect">
              <a:avLst/>
            </a:prstGeom>
            <a:noFill/>
          </p:spPr>
          <p:txBody>
            <a:bodyPr wrap="none" rtlCol="0">
              <a:spAutoFit/>
            </a:bodyPr>
            <a:lstStyle/>
            <a:p>
              <a:r>
                <a:rPr lang="en-US" dirty="0"/>
                <a:t>Chip select 1</a:t>
              </a:r>
            </a:p>
          </p:txBody>
        </p:sp>
        <p:sp>
          <p:nvSpPr>
            <p:cNvPr id="77" name="TextBox 76"/>
            <p:cNvSpPr txBox="1"/>
            <p:nvPr/>
          </p:nvSpPr>
          <p:spPr>
            <a:xfrm>
              <a:off x="885375" y="2266030"/>
              <a:ext cx="689356" cy="369332"/>
            </a:xfrm>
            <a:prstGeom prst="rect">
              <a:avLst/>
            </a:prstGeom>
            <a:noFill/>
          </p:spPr>
          <p:txBody>
            <a:bodyPr wrap="none" rtlCol="0">
              <a:spAutoFit/>
            </a:bodyPr>
            <a:lstStyle/>
            <a:p>
              <a:r>
                <a:rPr lang="en-US" dirty="0"/>
                <a:t>Read</a:t>
              </a:r>
            </a:p>
          </p:txBody>
        </p:sp>
        <p:sp>
          <p:nvSpPr>
            <p:cNvPr id="78" name="TextBox 77"/>
            <p:cNvSpPr txBox="1"/>
            <p:nvPr/>
          </p:nvSpPr>
          <p:spPr>
            <a:xfrm>
              <a:off x="849092" y="2853856"/>
              <a:ext cx="734240" cy="369332"/>
            </a:xfrm>
            <a:prstGeom prst="rect">
              <a:avLst/>
            </a:prstGeom>
            <a:noFill/>
          </p:spPr>
          <p:txBody>
            <a:bodyPr wrap="none" rtlCol="0">
              <a:spAutoFit/>
            </a:bodyPr>
            <a:lstStyle/>
            <a:p>
              <a:r>
                <a:rPr lang="en-US" dirty="0"/>
                <a:t>Write</a:t>
              </a:r>
            </a:p>
          </p:txBody>
        </p:sp>
        <p:sp>
          <p:nvSpPr>
            <p:cNvPr id="79" name="TextBox 78"/>
            <p:cNvSpPr txBox="1"/>
            <p:nvPr/>
          </p:nvSpPr>
          <p:spPr>
            <a:xfrm>
              <a:off x="232238" y="3441682"/>
              <a:ext cx="1398140" cy="369332"/>
            </a:xfrm>
            <a:prstGeom prst="rect">
              <a:avLst/>
            </a:prstGeom>
            <a:noFill/>
          </p:spPr>
          <p:txBody>
            <a:bodyPr wrap="none" rtlCol="0">
              <a:spAutoFit/>
            </a:bodyPr>
            <a:lstStyle/>
            <a:p>
              <a:r>
                <a:rPr lang="en-US" dirty="0"/>
                <a:t>7 bit address</a:t>
              </a:r>
            </a:p>
          </p:txBody>
        </p:sp>
        <p:sp>
          <p:nvSpPr>
            <p:cNvPr id="80" name="TextBox 79"/>
            <p:cNvSpPr txBox="1"/>
            <p:nvPr/>
          </p:nvSpPr>
          <p:spPr>
            <a:xfrm>
              <a:off x="232234" y="1656423"/>
              <a:ext cx="1435008" cy="369332"/>
            </a:xfrm>
            <a:prstGeom prst="rect">
              <a:avLst/>
            </a:prstGeom>
            <a:noFill/>
          </p:spPr>
          <p:txBody>
            <a:bodyPr wrap="none" rtlCol="0">
              <a:spAutoFit/>
            </a:bodyPr>
            <a:lstStyle/>
            <a:p>
              <a:r>
                <a:rPr lang="en-US" dirty="0"/>
                <a:t>Chip select 2</a:t>
              </a:r>
            </a:p>
          </p:txBody>
        </p:sp>
        <p:cxnSp>
          <p:nvCxnSpPr>
            <p:cNvPr id="81" name="Straight Connector 80"/>
            <p:cNvCxnSpPr/>
            <p:nvPr/>
          </p:nvCxnSpPr>
          <p:spPr>
            <a:xfrm flipH="1" flipV="1">
              <a:off x="4324353" y="2438410"/>
              <a:ext cx="968256" cy="1788"/>
            </a:xfrm>
            <a:prstGeom prst="line">
              <a:avLst/>
            </a:prstGeom>
            <a:ln w="2222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218877" y="4231199"/>
              <a:ext cx="1675523" cy="369332"/>
            </a:xfrm>
            <a:prstGeom prst="rect">
              <a:avLst/>
            </a:prstGeom>
            <a:noFill/>
          </p:spPr>
          <p:txBody>
            <a:bodyPr wrap="none" rtlCol="0">
              <a:spAutoFit/>
            </a:bodyPr>
            <a:lstStyle/>
            <a:p>
              <a:r>
                <a:rPr lang="en-US" dirty="0"/>
                <a:t>Block Diagram</a:t>
              </a:r>
            </a:p>
          </p:txBody>
        </p:sp>
      </p:grpSp>
      <p:graphicFrame>
        <p:nvGraphicFramePr>
          <p:cNvPr id="85" name="Table 84"/>
          <p:cNvGraphicFramePr>
            <a:graphicFrameLocks noGrp="1"/>
          </p:cNvGraphicFramePr>
          <p:nvPr>
            <p:extLst>
              <p:ext uri="{D42A27DB-BD31-4B8C-83A1-F6EECF244321}">
                <p14:modId xmlns:p14="http://schemas.microsoft.com/office/powerpoint/2010/main" val="2447206987"/>
              </p:ext>
            </p:extLst>
          </p:nvPr>
        </p:nvGraphicFramePr>
        <p:xfrm>
          <a:off x="5740980" y="2293380"/>
          <a:ext cx="6241145" cy="1613894"/>
        </p:xfrm>
        <a:graphic>
          <a:graphicData uri="http://schemas.openxmlformats.org/drawingml/2006/table">
            <a:tbl>
              <a:tblPr firstRow="1" bandRow="1">
                <a:tableStyleId>{2D5ABB26-0587-4C30-8999-92F81FD0307C}</a:tableStyleId>
              </a:tblPr>
              <a:tblGrid>
                <a:gridCol w="613637">
                  <a:extLst>
                    <a:ext uri="{9D8B030D-6E8A-4147-A177-3AD203B41FA5}">
                      <a16:colId xmlns:a16="http://schemas.microsoft.com/office/drawing/2014/main" val="1707893488"/>
                    </a:ext>
                  </a:extLst>
                </a:gridCol>
                <a:gridCol w="628604">
                  <a:extLst>
                    <a:ext uri="{9D8B030D-6E8A-4147-A177-3AD203B41FA5}">
                      <a16:colId xmlns:a16="http://schemas.microsoft.com/office/drawing/2014/main" val="1548486350"/>
                    </a:ext>
                  </a:extLst>
                </a:gridCol>
                <a:gridCol w="553771">
                  <a:extLst>
                    <a:ext uri="{9D8B030D-6E8A-4147-A177-3AD203B41FA5}">
                      <a16:colId xmlns:a16="http://schemas.microsoft.com/office/drawing/2014/main" val="1614093120"/>
                    </a:ext>
                  </a:extLst>
                </a:gridCol>
                <a:gridCol w="613637">
                  <a:extLst>
                    <a:ext uri="{9D8B030D-6E8A-4147-A177-3AD203B41FA5}">
                      <a16:colId xmlns:a16="http://schemas.microsoft.com/office/drawing/2014/main" val="755814060"/>
                    </a:ext>
                  </a:extLst>
                </a:gridCol>
                <a:gridCol w="1167409">
                  <a:extLst>
                    <a:ext uri="{9D8B030D-6E8A-4147-A177-3AD203B41FA5}">
                      <a16:colId xmlns:a16="http://schemas.microsoft.com/office/drawing/2014/main" val="2033316485"/>
                    </a:ext>
                  </a:extLst>
                </a:gridCol>
                <a:gridCol w="2664087">
                  <a:extLst>
                    <a:ext uri="{9D8B030D-6E8A-4147-A177-3AD203B41FA5}">
                      <a16:colId xmlns:a16="http://schemas.microsoft.com/office/drawing/2014/main" val="1628663825"/>
                    </a:ext>
                  </a:extLst>
                </a:gridCol>
              </a:tblGrid>
              <a:tr h="751558">
                <a:tc>
                  <a:txBody>
                    <a:bodyPr/>
                    <a:lstStyle/>
                    <a:p>
                      <a:pPr algn="ctr"/>
                      <a:r>
                        <a:rPr lang="en-US" dirty="0"/>
                        <a:t>CS1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WR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Memory 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State of data bus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0326973"/>
                  </a:ext>
                </a:extLst>
              </a:tr>
              <a:tr h="431168">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Write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Input data to 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550974"/>
                  </a:ext>
                </a:extLst>
              </a:tr>
              <a:tr h="431168">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Output data from 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1010635"/>
                  </a:ext>
                </a:extLst>
              </a:tr>
            </a:tbl>
          </a:graphicData>
        </a:graphic>
      </p:graphicFrame>
      <p:sp>
        <p:nvSpPr>
          <p:cNvPr id="86" name="TextBox 85"/>
          <p:cNvSpPr txBox="1"/>
          <p:nvPr/>
        </p:nvSpPr>
        <p:spPr>
          <a:xfrm>
            <a:off x="6490741" y="4048439"/>
            <a:ext cx="5157235" cy="646331"/>
          </a:xfrm>
          <a:prstGeom prst="rect">
            <a:avLst/>
          </a:prstGeom>
          <a:noFill/>
        </p:spPr>
        <p:txBody>
          <a:bodyPr wrap="square" rtlCol="0">
            <a:spAutoFit/>
          </a:bodyPr>
          <a:lstStyle/>
          <a:p>
            <a:pPr algn="ctr"/>
            <a:r>
              <a:rPr lang="en-US" dirty="0"/>
              <a:t>Functional Table (All the other states remain in High-Impedance state)</a:t>
            </a:r>
          </a:p>
        </p:txBody>
      </p:sp>
      <p:sp>
        <p:nvSpPr>
          <p:cNvPr id="3" name="TextBox 2"/>
          <p:cNvSpPr txBox="1"/>
          <p:nvPr/>
        </p:nvSpPr>
        <p:spPr>
          <a:xfrm>
            <a:off x="209875" y="5880701"/>
            <a:ext cx="4765659" cy="646331"/>
          </a:xfrm>
          <a:prstGeom prst="rect">
            <a:avLst/>
          </a:prstGeom>
          <a:noFill/>
        </p:spPr>
        <p:txBody>
          <a:bodyPr wrap="square" rtlCol="0">
            <a:spAutoFit/>
          </a:bodyPr>
          <a:lstStyle/>
          <a:p>
            <a:r>
              <a:rPr lang="en-US" dirty="0"/>
              <a:t>* High-Impedance: Output is not being driven to any defined logic level by the output circuit.</a:t>
            </a:r>
          </a:p>
        </p:txBody>
      </p:sp>
    </p:spTree>
    <p:extLst>
      <p:ext uri="{BB962C8B-B14F-4D97-AF65-F5344CB8AC3E}">
        <p14:creationId xmlns:p14="http://schemas.microsoft.com/office/powerpoint/2010/main" val="1545245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dirty="0"/>
              <a:t>ROM Chip</a:t>
            </a:r>
          </a:p>
        </p:txBody>
      </p:sp>
      <p:sp>
        <p:nvSpPr>
          <p:cNvPr id="4" name="Rectangle 3"/>
          <p:cNvSpPr/>
          <p:nvPr/>
        </p:nvSpPr>
        <p:spPr>
          <a:xfrm>
            <a:off x="5573486" y="1814293"/>
            <a:ext cx="2249714" cy="300445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5129894" y="2706923"/>
            <a:ext cx="44359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129894" y="2153545"/>
            <a:ext cx="44359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129894" y="4499431"/>
            <a:ext cx="44359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588001" y="1975738"/>
            <a:ext cx="595035" cy="369332"/>
          </a:xfrm>
          <a:prstGeom prst="rect">
            <a:avLst/>
          </a:prstGeom>
          <a:noFill/>
        </p:spPr>
        <p:txBody>
          <a:bodyPr wrap="none" rtlCol="0">
            <a:spAutoFit/>
          </a:bodyPr>
          <a:lstStyle/>
          <a:p>
            <a:r>
              <a:rPr lang="en-US" dirty="0"/>
              <a:t>CS1</a:t>
            </a:r>
          </a:p>
        </p:txBody>
      </p:sp>
      <p:sp>
        <p:nvSpPr>
          <p:cNvPr id="67" name="TextBox 66"/>
          <p:cNvSpPr txBox="1"/>
          <p:nvPr/>
        </p:nvSpPr>
        <p:spPr>
          <a:xfrm>
            <a:off x="5580747" y="2534536"/>
            <a:ext cx="595035" cy="369332"/>
          </a:xfrm>
          <a:prstGeom prst="rect">
            <a:avLst/>
          </a:prstGeom>
          <a:noFill/>
        </p:spPr>
        <p:txBody>
          <a:bodyPr wrap="none" rtlCol="0">
            <a:spAutoFit/>
          </a:bodyPr>
          <a:lstStyle/>
          <a:p>
            <a:r>
              <a:rPr lang="en-US" dirty="0"/>
              <a:t>CS2</a:t>
            </a:r>
          </a:p>
        </p:txBody>
      </p:sp>
      <p:sp>
        <p:nvSpPr>
          <p:cNvPr id="70" name="TextBox 69"/>
          <p:cNvSpPr txBox="1"/>
          <p:nvPr/>
        </p:nvSpPr>
        <p:spPr>
          <a:xfrm>
            <a:off x="5580752" y="4319795"/>
            <a:ext cx="667170" cy="369332"/>
          </a:xfrm>
          <a:prstGeom prst="rect">
            <a:avLst/>
          </a:prstGeom>
          <a:noFill/>
        </p:spPr>
        <p:txBody>
          <a:bodyPr wrap="none" rtlCol="0">
            <a:spAutoFit/>
          </a:bodyPr>
          <a:lstStyle/>
          <a:p>
            <a:r>
              <a:rPr lang="en-US" dirty="0"/>
              <a:t>AD9</a:t>
            </a:r>
          </a:p>
        </p:txBody>
      </p:sp>
      <p:cxnSp>
        <p:nvCxnSpPr>
          <p:cNvPr id="72" name="Straight Connector 71"/>
          <p:cNvCxnSpPr/>
          <p:nvPr/>
        </p:nvCxnSpPr>
        <p:spPr>
          <a:xfrm>
            <a:off x="5676041" y="2532304"/>
            <a:ext cx="4291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212123" y="2991744"/>
            <a:ext cx="1158685" cy="707886"/>
          </a:xfrm>
          <a:prstGeom prst="rect">
            <a:avLst/>
          </a:prstGeom>
          <a:noFill/>
        </p:spPr>
        <p:txBody>
          <a:bodyPr wrap="square" rtlCol="0">
            <a:spAutoFit/>
          </a:bodyPr>
          <a:lstStyle/>
          <a:p>
            <a:pPr algn="ctr"/>
            <a:r>
              <a:rPr lang="en-US" sz="2000" dirty="0"/>
              <a:t>512 × 8</a:t>
            </a:r>
          </a:p>
          <a:p>
            <a:pPr algn="ctr"/>
            <a:r>
              <a:rPr lang="en-US" sz="2000" dirty="0"/>
              <a:t>ROM</a:t>
            </a:r>
          </a:p>
        </p:txBody>
      </p:sp>
      <p:sp>
        <p:nvSpPr>
          <p:cNvPr id="75" name="TextBox 74"/>
          <p:cNvSpPr txBox="1"/>
          <p:nvPr/>
        </p:nvSpPr>
        <p:spPr>
          <a:xfrm>
            <a:off x="3751946" y="1968481"/>
            <a:ext cx="1435008" cy="369332"/>
          </a:xfrm>
          <a:prstGeom prst="rect">
            <a:avLst/>
          </a:prstGeom>
          <a:noFill/>
        </p:spPr>
        <p:txBody>
          <a:bodyPr wrap="none" rtlCol="0">
            <a:spAutoFit/>
          </a:bodyPr>
          <a:lstStyle/>
          <a:p>
            <a:r>
              <a:rPr lang="en-US" dirty="0"/>
              <a:t>Chip select 1</a:t>
            </a:r>
          </a:p>
        </p:txBody>
      </p:sp>
      <p:sp>
        <p:nvSpPr>
          <p:cNvPr id="79" name="TextBox 78"/>
          <p:cNvSpPr txBox="1"/>
          <p:nvPr/>
        </p:nvSpPr>
        <p:spPr>
          <a:xfrm>
            <a:off x="3744696" y="4312538"/>
            <a:ext cx="1398140" cy="369332"/>
          </a:xfrm>
          <a:prstGeom prst="rect">
            <a:avLst/>
          </a:prstGeom>
          <a:noFill/>
        </p:spPr>
        <p:txBody>
          <a:bodyPr wrap="none" rtlCol="0">
            <a:spAutoFit/>
          </a:bodyPr>
          <a:lstStyle/>
          <a:p>
            <a:r>
              <a:rPr lang="en-US" dirty="0"/>
              <a:t>9 bit address</a:t>
            </a:r>
          </a:p>
        </p:txBody>
      </p:sp>
      <p:sp>
        <p:nvSpPr>
          <p:cNvPr id="80" name="TextBox 79"/>
          <p:cNvSpPr txBox="1"/>
          <p:nvPr/>
        </p:nvSpPr>
        <p:spPr>
          <a:xfrm>
            <a:off x="3744692" y="2527279"/>
            <a:ext cx="1435008" cy="369332"/>
          </a:xfrm>
          <a:prstGeom prst="rect">
            <a:avLst/>
          </a:prstGeom>
          <a:noFill/>
        </p:spPr>
        <p:txBody>
          <a:bodyPr wrap="none" rtlCol="0">
            <a:spAutoFit/>
          </a:bodyPr>
          <a:lstStyle/>
          <a:p>
            <a:r>
              <a:rPr lang="en-US" dirty="0"/>
              <a:t>Chip select 2</a:t>
            </a:r>
          </a:p>
        </p:txBody>
      </p:sp>
      <p:cxnSp>
        <p:nvCxnSpPr>
          <p:cNvPr id="81" name="Straight Connector 80"/>
          <p:cNvCxnSpPr/>
          <p:nvPr/>
        </p:nvCxnSpPr>
        <p:spPr>
          <a:xfrm flipH="1" flipV="1">
            <a:off x="7836811" y="3309266"/>
            <a:ext cx="968256" cy="1788"/>
          </a:xfrm>
          <a:prstGeom prst="line">
            <a:avLst/>
          </a:prstGeom>
          <a:ln w="22225">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83" name="Subtitle 82"/>
          <p:cNvSpPr txBox="1">
            <a:spLocks noGrp="1"/>
          </p:cNvSpPr>
          <p:nvPr>
            <p:ph type="subTitle" idx="1"/>
          </p:nvPr>
        </p:nvSpPr>
        <p:spPr>
          <a:xfrm>
            <a:off x="7865633" y="3344417"/>
            <a:ext cx="997388" cy="646331"/>
          </a:xfrm>
          <a:prstGeom prst="rect">
            <a:avLst/>
          </a:prstGeom>
          <a:noFill/>
        </p:spPr>
        <p:txBody>
          <a:bodyPr wrap="none" rtlCol="0">
            <a:spAutoFit/>
          </a:bodyPr>
          <a:lstStyle/>
          <a:p>
            <a:pPr>
              <a:spcBef>
                <a:spcPts val="0"/>
              </a:spcBef>
              <a:spcAft>
                <a:spcPts val="0"/>
              </a:spcAft>
            </a:pPr>
            <a:r>
              <a:rPr lang="en-US" sz="1800" dirty="0"/>
              <a:t>8 bit </a:t>
            </a:r>
          </a:p>
          <a:p>
            <a:pPr>
              <a:spcBef>
                <a:spcPts val="0"/>
              </a:spcBef>
              <a:spcAft>
                <a:spcPts val="0"/>
              </a:spcAft>
            </a:pPr>
            <a:r>
              <a:rPr lang="en-US" sz="1800" dirty="0"/>
              <a:t>data bus</a:t>
            </a:r>
          </a:p>
        </p:txBody>
      </p:sp>
      <p:sp>
        <p:nvSpPr>
          <p:cNvPr id="84" name="TextBox 83"/>
          <p:cNvSpPr txBox="1"/>
          <p:nvPr/>
        </p:nvSpPr>
        <p:spPr>
          <a:xfrm>
            <a:off x="5731335" y="5102055"/>
            <a:ext cx="1675523" cy="369332"/>
          </a:xfrm>
          <a:prstGeom prst="rect">
            <a:avLst/>
          </a:prstGeom>
          <a:noFill/>
        </p:spPr>
        <p:txBody>
          <a:bodyPr wrap="none" rtlCol="0">
            <a:spAutoFit/>
          </a:bodyPr>
          <a:lstStyle/>
          <a:p>
            <a:r>
              <a:rPr lang="en-US" dirty="0"/>
              <a:t>Block Diagram</a:t>
            </a:r>
          </a:p>
        </p:txBody>
      </p:sp>
    </p:spTree>
    <p:extLst>
      <p:ext uri="{BB962C8B-B14F-4D97-AF65-F5344CB8AC3E}">
        <p14:creationId xmlns:p14="http://schemas.microsoft.com/office/powerpoint/2010/main" val="2489666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15C24825C182E4FB717DCA8EBAF464D" ma:contentTypeVersion="2" ma:contentTypeDescription="Create a new document." ma:contentTypeScope="" ma:versionID="43bc1dbc3373f7437d309aa1d481a85e">
  <xsd:schema xmlns:xsd="http://www.w3.org/2001/XMLSchema" xmlns:xs="http://www.w3.org/2001/XMLSchema" xmlns:p="http://schemas.microsoft.com/office/2006/metadata/properties" xmlns:ns2="395f2d3c-028c-4187-8f9f-37207bbf3d43" targetNamespace="http://schemas.microsoft.com/office/2006/metadata/properties" ma:root="true" ma:fieldsID="d331cd2afba887cf805ebd611a1ff310" ns2:_="">
    <xsd:import namespace="395f2d3c-028c-4187-8f9f-37207bbf3d4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5f2d3c-028c-4187-8f9f-37207bbf3d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69886A-271B-421F-9511-3D61C6C18860}">
  <ds:schemaRefs>
    <ds:schemaRef ds:uri="http://schemas.microsoft.com/sharepoint/v3/contenttype/forms"/>
  </ds:schemaRefs>
</ds:datastoreItem>
</file>

<file path=customXml/itemProps2.xml><?xml version="1.0" encoding="utf-8"?>
<ds:datastoreItem xmlns:ds="http://schemas.openxmlformats.org/officeDocument/2006/customXml" ds:itemID="{F2FA5131-2E5D-4B2B-BF23-D26CF3DA9E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5f2d3c-028c-4187-8f9f-37207bbf3d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6A6295-B444-4A4C-8343-A81CA4706F2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149</TotalTime>
  <Words>1448</Words>
  <Application>Microsoft Office PowerPoint</Application>
  <PresentationFormat>Widescreen</PresentationFormat>
  <Paragraphs>333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Calisto MT</vt:lpstr>
      <vt:lpstr>Courier New</vt:lpstr>
      <vt:lpstr>Wingdings</vt:lpstr>
      <vt:lpstr>Wingdings 2</vt:lpstr>
      <vt:lpstr>Slate</vt:lpstr>
      <vt:lpstr>Memory Organization</vt:lpstr>
      <vt:lpstr>Outline</vt:lpstr>
      <vt:lpstr>Introduction</vt:lpstr>
      <vt:lpstr>Characteristics of Memory Systems</vt:lpstr>
      <vt:lpstr>Memory Hierarchy</vt:lpstr>
      <vt:lpstr>Memory Locations and Addresses</vt:lpstr>
      <vt:lpstr>PowerPoint Presentation</vt:lpstr>
      <vt:lpstr>RAM Chip</vt:lpstr>
      <vt:lpstr>ROM Chip</vt:lpstr>
      <vt:lpstr>Memory connection to the CPU</vt:lpstr>
      <vt:lpstr>Memory Address map</vt:lpstr>
      <vt:lpstr>Semiconductor Memory</vt:lpstr>
      <vt:lpstr>Types of Semiconductor Memory</vt:lpstr>
      <vt:lpstr>PowerPoint Presentation</vt:lpstr>
      <vt:lpstr>Types of Semiconductor Memory</vt:lpstr>
      <vt:lpstr>PowerPoint Presentation</vt:lpstr>
      <vt:lpstr>Semiconductor Memory Technologies</vt:lpstr>
      <vt:lpstr>Semiconductor Memory Technologies</vt:lpstr>
      <vt:lpstr>Semiconductor Memory Technologies</vt:lpstr>
      <vt:lpstr>Semiconductor Memory Technologies</vt:lpstr>
      <vt:lpstr>Semiconductor Memory Technologies</vt:lpstr>
      <vt:lpstr>Semiconductor Memory Technologies</vt:lpstr>
      <vt:lpstr>Semiconductor Memory Technologies</vt:lpstr>
      <vt:lpstr>Semiconductor Memory Technologies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Organization</dc:title>
  <dc:creator>Tanmay Bhowmik</dc:creator>
  <cp:lastModifiedBy>HarshShah</cp:lastModifiedBy>
  <cp:revision>9</cp:revision>
  <dcterms:created xsi:type="dcterms:W3CDTF">2020-05-06T21:32:03Z</dcterms:created>
  <dcterms:modified xsi:type="dcterms:W3CDTF">2022-12-04T10:06:40Z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0x010100B15C24825C182E4FB717DCA8EBAF464D</vt:lpwstr>
  </property>
</Properties>
</file>