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Tanmay Bhowmik</a:t>
            </a:r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/>
              <a:t>What is</a:t>
            </a:r>
            <a:r>
              <a:rPr lang="en-US" altLang="ko-KR" sz="360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>
                <a:effectLst/>
                <a:cs typeface="Calibri" panose="020F0502020204030204" pitchFamily="34" charset="0"/>
              </a:rPr>
              <a:t>Virtual Memory is a concept used in some large computer systems that permit the user to construct programs as though a large memory space were available, equal to the totality of auxiliary memory (secondary storage).</a:t>
            </a:r>
          </a:p>
          <a:p>
            <a:pPr algn="just"/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algn="just"/>
            <a:r>
              <a:rPr lang="en-US" altLang="ko-KR" sz="2800" dirty="0">
                <a:effectLst/>
                <a:cs typeface="Calibri" panose="020F0502020204030204" pitchFamily="34" charset="0"/>
              </a:rPr>
              <a:t>Virtual memory is used to give programmers the illusion that they have a very large memory space, even though the computer actually has a relatively small main memory.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 Space and Memory Space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An Address Space is the set of addresses of Auxiliary Memory.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 Memory Space is the set of addresses of Main Memory.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DE0F0-66BB-4651-8623-838B4501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9" y="3170112"/>
            <a:ext cx="7464490" cy="3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Page and Block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address and memory space are divided into groups of fixed sizes.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physical memory or the memory space is broken down into groups of equal size called blocks.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term page refers to groups of address space of same size.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For example, if an auxiliary memory storage can store 2</a:t>
            </a:r>
            <a:r>
              <a:rPr lang="en-US" altLang="ko-KR" sz="2800" baseline="30000" dirty="0">
                <a:solidFill>
                  <a:schemeClr val="tx2"/>
                </a:solidFill>
                <a:latin typeface="+mj-lt"/>
                <a:ea typeface="+mj-ea"/>
              </a:rPr>
              <a:t>20</a:t>
            </a: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 words and if a page consists of 1K words then address space is divided into 2</a:t>
            </a:r>
            <a:r>
              <a:rPr lang="en-US" altLang="ko-KR" sz="2800" baseline="30000" dirty="0">
                <a:solidFill>
                  <a:schemeClr val="tx2"/>
                </a:solidFill>
                <a:latin typeface="+mj-lt"/>
                <a:ea typeface="+mj-ea"/>
              </a:rPr>
              <a:t>20</a:t>
            </a: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/1K = </a:t>
            </a:r>
            <a:r>
              <a:rPr lang="en-US" altLang="ko-KR" sz="2800" dirty="0">
                <a:solidFill>
                  <a:schemeClr val="tx2"/>
                </a:solidFill>
              </a:rPr>
              <a:t>2</a:t>
            </a:r>
            <a:r>
              <a:rPr lang="en-US" altLang="ko-KR" sz="2800" baseline="30000" dirty="0">
                <a:solidFill>
                  <a:schemeClr val="tx2"/>
                </a:solidFill>
              </a:rPr>
              <a:t>20</a:t>
            </a:r>
            <a:r>
              <a:rPr lang="en-US" altLang="ko-KR" sz="2800" dirty="0">
                <a:solidFill>
                  <a:schemeClr val="tx2"/>
                </a:solidFill>
              </a:rPr>
              <a:t>/2</a:t>
            </a:r>
            <a:r>
              <a:rPr lang="en-US" altLang="ko-KR" sz="2800" baseline="30000" dirty="0">
                <a:solidFill>
                  <a:schemeClr val="tx2"/>
                </a:solidFill>
              </a:rPr>
              <a:t>10</a:t>
            </a:r>
            <a:r>
              <a:rPr lang="en-US" altLang="ko-KR" sz="2800" dirty="0">
                <a:solidFill>
                  <a:schemeClr val="tx2"/>
                </a:solidFill>
              </a:rPr>
              <a:t> = 2</a:t>
            </a:r>
            <a:r>
              <a:rPr lang="en-US" altLang="ko-KR" sz="2800" baseline="30000" dirty="0">
                <a:solidFill>
                  <a:schemeClr val="tx2"/>
                </a:solidFill>
              </a:rPr>
              <a:t>10</a:t>
            </a:r>
            <a:r>
              <a:rPr lang="en-US" altLang="ko-KR" sz="2800" dirty="0">
                <a:solidFill>
                  <a:schemeClr val="tx2"/>
                </a:solidFill>
              </a:rPr>
              <a:t> = 1024 pages.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If a main memory can store 32K words and a block consists of 1K words then memory space is divided into 32K/1K = 32 blocks.</a:t>
            </a:r>
          </a:p>
        </p:txBody>
      </p:sp>
    </p:spTree>
    <p:extLst>
      <p:ext uri="{BB962C8B-B14F-4D97-AF65-F5344CB8AC3E}">
        <p14:creationId xmlns:p14="http://schemas.microsoft.com/office/powerpoint/2010/main" val="22637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 Mapping using Pages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 page and a block both are split into groups of 1K words, a page refers to address space and a block refers to a memory space.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only mapping is required from the page no. to the block no.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16C5E-C3C7-4C49-BCE6-508D862A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4" y="3400675"/>
            <a:ext cx="5767754" cy="32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Memory Table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0845C-2E36-4107-888B-F7FDDE99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2" y="1432152"/>
            <a:ext cx="7105338" cy="52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MAR &amp; MBR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7F558E-C885-4190-9E13-C7CC5719297C}"/>
              </a:ext>
            </a:extLst>
          </p:cNvPr>
          <p:cNvSpPr txBox="1">
            <a:spLocks noChangeArrowheads="1"/>
          </p:cNvSpPr>
          <p:nvPr/>
        </p:nvSpPr>
        <p:spPr>
          <a:xfrm>
            <a:off x="528735" y="174544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Memory Address Register (MAR) is the CPU register that either stores the memory address from which data will be fetched from the CPU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			in other words,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MAR holds the memory location of data that needs to be accessed.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Memory buffer register (MBR) is the register in a computer's processor, or central processing unit, CPU, that stores the data being transferred to and from the immediate access store.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			in other words,</a:t>
            </a:r>
          </a:p>
          <a:p>
            <a:pPr marL="463550" indent="-463550"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MBR contains the copy of designated memory locations specified by the memory address register.</a:t>
            </a:r>
          </a:p>
        </p:txBody>
      </p:sp>
    </p:spTree>
    <p:extLst>
      <p:ext uri="{BB962C8B-B14F-4D97-AF65-F5344CB8AC3E}">
        <p14:creationId xmlns:p14="http://schemas.microsoft.com/office/powerpoint/2010/main" val="58504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C24825C182E4FB717DCA8EBAF464D" ma:contentTypeVersion="2" ma:contentTypeDescription="Create a new document." ma:contentTypeScope="" ma:versionID="43bc1dbc3373f7437d309aa1d481a85e">
  <xsd:schema xmlns:xsd="http://www.w3.org/2001/XMLSchema" xmlns:xs="http://www.w3.org/2001/XMLSchema" xmlns:p="http://schemas.microsoft.com/office/2006/metadata/properties" xmlns:ns2="395f2d3c-028c-4187-8f9f-37207bbf3d43" targetNamespace="http://schemas.microsoft.com/office/2006/metadata/properties" ma:root="true" ma:fieldsID="d331cd2afba887cf805ebd611a1ff310" ns2:_="">
    <xsd:import namespace="395f2d3c-028c-4187-8f9f-37207bbf3d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f2d3c-028c-4187-8f9f-37207bbf3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CE5A3-56A6-49E8-8383-C60F8F79A42D}"/>
</file>

<file path=customXml/itemProps2.xml><?xml version="1.0" encoding="utf-8"?>
<ds:datastoreItem xmlns:ds="http://schemas.openxmlformats.org/officeDocument/2006/customXml" ds:itemID="{7326B6D9-378B-42DE-BDF7-88AD80B3B3E1}"/>
</file>

<file path=customXml/itemProps3.xml><?xml version="1.0" encoding="utf-8"?>
<ds:datastoreItem xmlns:ds="http://schemas.openxmlformats.org/officeDocument/2006/customXml" ds:itemID="{BAED7F1E-6D13-4275-BFFE-C5435C520D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292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Virtual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Tanmay Bhowmik</cp:lastModifiedBy>
  <cp:revision>14</cp:revision>
  <dcterms:created xsi:type="dcterms:W3CDTF">2019-08-13T10:13:55Z</dcterms:created>
  <dcterms:modified xsi:type="dcterms:W3CDTF">2019-08-14T05:52:40Z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0x010100B15C24825C182E4FB717DCA8EBAF464D</vt:lpwstr>
  </property>
</Properties>
</file>