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 id="2147483672" r:id="rId6"/>
    <p:sldMasterId id="2147483684" r:id="rId7"/>
  </p:sldMasterIdLst>
  <p:notesMasterIdLst>
    <p:notesMasterId r:id="rId56"/>
  </p:notesMasterIdLst>
  <p:sldIdLst>
    <p:sldId id="453" r:id="rId8"/>
    <p:sldId id="452" r:id="rId9"/>
    <p:sldId id="308" r:id="rId10"/>
    <p:sldId id="309" r:id="rId11"/>
    <p:sldId id="310" r:id="rId12"/>
    <p:sldId id="311" r:id="rId13"/>
    <p:sldId id="312" r:id="rId14"/>
    <p:sldId id="256" r:id="rId15"/>
    <p:sldId id="380" r:id="rId16"/>
    <p:sldId id="412" r:id="rId17"/>
    <p:sldId id="413" r:id="rId18"/>
    <p:sldId id="414" r:id="rId19"/>
    <p:sldId id="415" r:id="rId20"/>
    <p:sldId id="416"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47" r:id="rId51"/>
    <p:sldId id="448" r:id="rId52"/>
    <p:sldId id="449" r:id="rId53"/>
    <p:sldId id="450" r:id="rId54"/>
    <p:sldId id="45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2D2"/>
    <a:srgbClr val="C0C0C0"/>
    <a:srgbClr val="008000"/>
    <a:srgbClr val="4D4C4D"/>
    <a:srgbClr val="66FF66"/>
    <a:srgbClr val="E40524"/>
    <a:srgbClr val="385D8A"/>
    <a:srgbClr val="34495E"/>
    <a:srgbClr val="FDFDF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5" autoAdjust="0"/>
    <p:restoredTop sz="93615" autoAdjust="0"/>
  </p:normalViewPr>
  <p:slideViewPr>
    <p:cSldViewPr>
      <p:cViewPr varScale="1">
        <p:scale>
          <a:sx n="82" d="100"/>
          <a:sy n="82" d="100"/>
        </p:scale>
        <p:origin x="1334"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809CD-52B5-4BFB-9E33-FFF76DE3BE80}"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D256751E-AFEE-420E-9FE0-3136D57F328C}">
      <dgm:prSet/>
      <dgm:spPr/>
      <dgm:t>
        <a:bodyPr/>
        <a:lstStyle/>
        <a:p>
          <a:r>
            <a:rPr lang="en-US"/>
            <a:t>A Hash Function is a mathematical function that maps data of arbitrary size to a fixed-size output.</a:t>
          </a:r>
        </a:p>
      </dgm:t>
    </dgm:pt>
    <dgm:pt modelId="{EB34BA9C-A474-4385-AC15-189180D682F7}" type="parTrans" cxnId="{C0DFD068-7378-48A4-B983-6E6FA1FA05DB}">
      <dgm:prSet/>
      <dgm:spPr/>
      <dgm:t>
        <a:bodyPr/>
        <a:lstStyle/>
        <a:p>
          <a:endParaRPr lang="en-US"/>
        </a:p>
      </dgm:t>
    </dgm:pt>
    <dgm:pt modelId="{DAA35E17-AF05-4AA0-9E28-7E00786EBD06}" type="sibTrans" cxnId="{C0DFD068-7378-48A4-B983-6E6FA1FA05DB}">
      <dgm:prSet/>
      <dgm:spPr/>
      <dgm:t>
        <a:bodyPr/>
        <a:lstStyle/>
        <a:p>
          <a:endParaRPr lang="en-US"/>
        </a:p>
      </dgm:t>
    </dgm:pt>
    <dgm:pt modelId="{982187F8-758C-4D4B-AD42-C965F7B32D67}">
      <dgm:prSet/>
      <dgm:spPr/>
      <dgm:t>
        <a:bodyPr/>
        <a:lstStyle/>
        <a:p>
          <a:r>
            <a:rPr lang="en-US"/>
            <a:t>In Blockchain, Hash Functions are used to provide a unique and tamper-proof digital fingerprint of data.</a:t>
          </a:r>
        </a:p>
      </dgm:t>
    </dgm:pt>
    <dgm:pt modelId="{91D5F0A9-0CDB-4312-BB72-B0018BD36918}" type="parTrans" cxnId="{7E9AF9DC-CA04-42AD-A29A-B859D429EE3C}">
      <dgm:prSet/>
      <dgm:spPr/>
      <dgm:t>
        <a:bodyPr/>
        <a:lstStyle/>
        <a:p>
          <a:endParaRPr lang="en-US"/>
        </a:p>
      </dgm:t>
    </dgm:pt>
    <dgm:pt modelId="{FF428368-CA2B-46D4-B79B-70BA78D8D701}" type="sibTrans" cxnId="{7E9AF9DC-CA04-42AD-A29A-B859D429EE3C}">
      <dgm:prSet/>
      <dgm:spPr/>
      <dgm:t>
        <a:bodyPr/>
        <a:lstStyle/>
        <a:p>
          <a:endParaRPr lang="en-US"/>
        </a:p>
      </dgm:t>
    </dgm:pt>
    <dgm:pt modelId="{3E498CE4-B872-44EE-81D9-4CA50FF0AC8C}">
      <dgm:prSet/>
      <dgm:spPr/>
      <dgm:t>
        <a:bodyPr/>
        <a:lstStyle/>
        <a:p>
          <a:r>
            <a:rPr lang="en-US" dirty="0"/>
            <a:t>The SHA-256 (Secure Hash Algorithm 256-bit) is commonly used Hash Function in Blockchain.</a:t>
          </a:r>
        </a:p>
      </dgm:t>
    </dgm:pt>
    <dgm:pt modelId="{DD3D4C4C-7E88-47D1-BEC2-5B0A0A6919EE}" type="parTrans" cxnId="{44F0C59D-6B31-445D-BA82-53E75CE91046}">
      <dgm:prSet/>
      <dgm:spPr/>
      <dgm:t>
        <a:bodyPr/>
        <a:lstStyle/>
        <a:p>
          <a:endParaRPr lang="en-US"/>
        </a:p>
      </dgm:t>
    </dgm:pt>
    <dgm:pt modelId="{84A18491-59D7-4D47-92B3-09E347251DB8}" type="sibTrans" cxnId="{44F0C59D-6B31-445D-BA82-53E75CE91046}">
      <dgm:prSet/>
      <dgm:spPr/>
      <dgm:t>
        <a:bodyPr/>
        <a:lstStyle/>
        <a:p>
          <a:endParaRPr lang="en-US"/>
        </a:p>
      </dgm:t>
    </dgm:pt>
    <dgm:pt modelId="{0F6D5789-FE85-43B1-8AC8-486810A09B55}">
      <dgm:prSet/>
      <dgm:spPr/>
      <dgm:t>
        <a:bodyPr/>
        <a:lstStyle/>
        <a:p>
          <a:r>
            <a:rPr lang="en-US"/>
            <a:t>In Blockchain, Hash Functions are used to create the Hash of each block's data, which includes transactions, timestamp, and a reference to the previous block's Hash.</a:t>
          </a:r>
        </a:p>
      </dgm:t>
    </dgm:pt>
    <dgm:pt modelId="{108A15A9-02A6-413D-8FFE-5D8A7E36EE00}" type="parTrans" cxnId="{04A77314-FC79-4774-BE2B-061EC0B76DDE}">
      <dgm:prSet/>
      <dgm:spPr/>
      <dgm:t>
        <a:bodyPr/>
        <a:lstStyle/>
        <a:p>
          <a:endParaRPr lang="en-US"/>
        </a:p>
      </dgm:t>
    </dgm:pt>
    <dgm:pt modelId="{28DB82AB-72A3-4DD5-A0F9-E79E70237039}" type="sibTrans" cxnId="{04A77314-FC79-4774-BE2B-061EC0B76DDE}">
      <dgm:prSet/>
      <dgm:spPr/>
      <dgm:t>
        <a:bodyPr/>
        <a:lstStyle/>
        <a:p>
          <a:endParaRPr lang="en-US"/>
        </a:p>
      </dgm:t>
    </dgm:pt>
    <dgm:pt modelId="{A156DE9D-3101-4199-B9FF-8121016A0330}">
      <dgm:prSet/>
      <dgm:spPr/>
      <dgm:t>
        <a:bodyPr/>
        <a:lstStyle/>
        <a:p>
          <a:r>
            <a:rPr lang="en-US"/>
            <a:t>The Hash of the current block is included in the next block, creating a chain of blocks that are linked together cryptographically.</a:t>
          </a:r>
        </a:p>
      </dgm:t>
    </dgm:pt>
    <dgm:pt modelId="{20902F11-97AA-4EEA-AC6B-6E355BC5AF8F}" type="parTrans" cxnId="{8D1163AF-E28A-4842-B995-160DB06D8872}">
      <dgm:prSet/>
      <dgm:spPr/>
      <dgm:t>
        <a:bodyPr/>
        <a:lstStyle/>
        <a:p>
          <a:endParaRPr lang="en-US"/>
        </a:p>
      </dgm:t>
    </dgm:pt>
    <dgm:pt modelId="{6A7649E6-225A-44AC-9A71-BCA707F6F157}" type="sibTrans" cxnId="{8D1163AF-E28A-4842-B995-160DB06D8872}">
      <dgm:prSet/>
      <dgm:spPr/>
      <dgm:t>
        <a:bodyPr/>
        <a:lstStyle/>
        <a:p>
          <a:endParaRPr lang="en-US"/>
        </a:p>
      </dgm:t>
    </dgm:pt>
    <dgm:pt modelId="{1CC71069-6217-4C5E-BBCB-33DEB6698E2D}" type="pres">
      <dgm:prSet presAssocID="{40C809CD-52B5-4BFB-9E33-FFF76DE3BE80}" presName="outerComposite" presStyleCnt="0">
        <dgm:presLayoutVars>
          <dgm:chMax val="5"/>
          <dgm:dir/>
          <dgm:resizeHandles val="exact"/>
        </dgm:presLayoutVars>
      </dgm:prSet>
      <dgm:spPr/>
    </dgm:pt>
    <dgm:pt modelId="{2AF757B0-DC47-4135-9284-25E62EB14EBE}" type="pres">
      <dgm:prSet presAssocID="{40C809CD-52B5-4BFB-9E33-FFF76DE3BE80}" presName="dummyMaxCanvas" presStyleCnt="0">
        <dgm:presLayoutVars/>
      </dgm:prSet>
      <dgm:spPr/>
    </dgm:pt>
    <dgm:pt modelId="{B6622A75-3AB4-4FC3-B5BB-473AE8B98AC5}" type="pres">
      <dgm:prSet presAssocID="{40C809CD-52B5-4BFB-9E33-FFF76DE3BE80}" presName="FiveNodes_1" presStyleLbl="node1" presStyleIdx="0" presStyleCnt="5">
        <dgm:presLayoutVars>
          <dgm:bulletEnabled val="1"/>
        </dgm:presLayoutVars>
      </dgm:prSet>
      <dgm:spPr/>
    </dgm:pt>
    <dgm:pt modelId="{7C6B3884-8EF6-4F0D-8205-98AC799A679E}" type="pres">
      <dgm:prSet presAssocID="{40C809CD-52B5-4BFB-9E33-FFF76DE3BE80}" presName="FiveNodes_2" presStyleLbl="node1" presStyleIdx="1" presStyleCnt="5" custLinFactNeighborX="-169" custLinFactNeighborY="784">
        <dgm:presLayoutVars>
          <dgm:bulletEnabled val="1"/>
        </dgm:presLayoutVars>
      </dgm:prSet>
      <dgm:spPr/>
    </dgm:pt>
    <dgm:pt modelId="{91D36C3D-F114-465A-B59E-D21C4F21EF1A}" type="pres">
      <dgm:prSet presAssocID="{40C809CD-52B5-4BFB-9E33-FFF76DE3BE80}" presName="FiveNodes_3" presStyleLbl="node1" presStyleIdx="2" presStyleCnt="5">
        <dgm:presLayoutVars>
          <dgm:bulletEnabled val="1"/>
        </dgm:presLayoutVars>
      </dgm:prSet>
      <dgm:spPr/>
    </dgm:pt>
    <dgm:pt modelId="{1EA19AE5-38E8-4DEE-936E-D54EB6D96F30}" type="pres">
      <dgm:prSet presAssocID="{40C809CD-52B5-4BFB-9E33-FFF76DE3BE80}" presName="FiveNodes_4" presStyleLbl="node1" presStyleIdx="3" presStyleCnt="5">
        <dgm:presLayoutVars>
          <dgm:bulletEnabled val="1"/>
        </dgm:presLayoutVars>
      </dgm:prSet>
      <dgm:spPr/>
    </dgm:pt>
    <dgm:pt modelId="{8E5FC776-94E3-4FAE-8D03-E627AAD268C1}" type="pres">
      <dgm:prSet presAssocID="{40C809CD-52B5-4BFB-9E33-FFF76DE3BE80}" presName="FiveNodes_5" presStyleLbl="node1" presStyleIdx="4" presStyleCnt="5">
        <dgm:presLayoutVars>
          <dgm:bulletEnabled val="1"/>
        </dgm:presLayoutVars>
      </dgm:prSet>
      <dgm:spPr/>
    </dgm:pt>
    <dgm:pt modelId="{7294CE14-9877-4394-B624-68C61E277E22}" type="pres">
      <dgm:prSet presAssocID="{40C809CD-52B5-4BFB-9E33-FFF76DE3BE80}" presName="FiveConn_1-2" presStyleLbl="fgAccFollowNode1" presStyleIdx="0" presStyleCnt="4">
        <dgm:presLayoutVars>
          <dgm:bulletEnabled val="1"/>
        </dgm:presLayoutVars>
      </dgm:prSet>
      <dgm:spPr/>
    </dgm:pt>
    <dgm:pt modelId="{325F7713-281B-4E0E-BF1B-BF07BEDE7100}" type="pres">
      <dgm:prSet presAssocID="{40C809CD-52B5-4BFB-9E33-FFF76DE3BE80}" presName="FiveConn_2-3" presStyleLbl="fgAccFollowNode1" presStyleIdx="1" presStyleCnt="4">
        <dgm:presLayoutVars>
          <dgm:bulletEnabled val="1"/>
        </dgm:presLayoutVars>
      </dgm:prSet>
      <dgm:spPr/>
    </dgm:pt>
    <dgm:pt modelId="{FC5DAD03-D9DA-41C0-9817-F694E0E74143}" type="pres">
      <dgm:prSet presAssocID="{40C809CD-52B5-4BFB-9E33-FFF76DE3BE80}" presName="FiveConn_3-4" presStyleLbl="fgAccFollowNode1" presStyleIdx="2" presStyleCnt="4">
        <dgm:presLayoutVars>
          <dgm:bulletEnabled val="1"/>
        </dgm:presLayoutVars>
      </dgm:prSet>
      <dgm:spPr/>
    </dgm:pt>
    <dgm:pt modelId="{2FCEDA69-95C4-4F84-98A8-C63A2522A1D9}" type="pres">
      <dgm:prSet presAssocID="{40C809CD-52B5-4BFB-9E33-FFF76DE3BE80}" presName="FiveConn_4-5" presStyleLbl="fgAccFollowNode1" presStyleIdx="3" presStyleCnt="4">
        <dgm:presLayoutVars>
          <dgm:bulletEnabled val="1"/>
        </dgm:presLayoutVars>
      </dgm:prSet>
      <dgm:spPr/>
    </dgm:pt>
    <dgm:pt modelId="{58E84649-06D7-468E-81CA-3802FD9AE060}" type="pres">
      <dgm:prSet presAssocID="{40C809CD-52B5-4BFB-9E33-FFF76DE3BE80}" presName="FiveNodes_1_text" presStyleLbl="node1" presStyleIdx="4" presStyleCnt="5">
        <dgm:presLayoutVars>
          <dgm:bulletEnabled val="1"/>
        </dgm:presLayoutVars>
      </dgm:prSet>
      <dgm:spPr/>
    </dgm:pt>
    <dgm:pt modelId="{6AE0EC52-8CD7-4E53-AF00-7B54B6A6E12A}" type="pres">
      <dgm:prSet presAssocID="{40C809CD-52B5-4BFB-9E33-FFF76DE3BE80}" presName="FiveNodes_2_text" presStyleLbl="node1" presStyleIdx="4" presStyleCnt="5">
        <dgm:presLayoutVars>
          <dgm:bulletEnabled val="1"/>
        </dgm:presLayoutVars>
      </dgm:prSet>
      <dgm:spPr/>
    </dgm:pt>
    <dgm:pt modelId="{8D6553B7-A921-4FD8-A6AC-F6E996941F2D}" type="pres">
      <dgm:prSet presAssocID="{40C809CD-52B5-4BFB-9E33-FFF76DE3BE80}" presName="FiveNodes_3_text" presStyleLbl="node1" presStyleIdx="4" presStyleCnt="5">
        <dgm:presLayoutVars>
          <dgm:bulletEnabled val="1"/>
        </dgm:presLayoutVars>
      </dgm:prSet>
      <dgm:spPr/>
    </dgm:pt>
    <dgm:pt modelId="{AC8694AF-1ADB-43C0-B8D8-6377B5D68411}" type="pres">
      <dgm:prSet presAssocID="{40C809CD-52B5-4BFB-9E33-FFF76DE3BE80}" presName="FiveNodes_4_text" presStyleLbl="node1" presStyleIdx="4" presStyleCnt="5">
        <dgm:presLayoutVars>
          <dgm:bulletEnabled val="1"/>
        </dgm:presLayoutVars>
      </dgm:prSet>
      <dgm:spPr/>
    </dgm:pt>
    <dgm:pt modelId="{D9AA1095-2D56-42B7-8E98-17AF00C0E018}" type="pres">
      <dgm:prSet presAssocID="{40C809CD-52B5-4BFB-9E33-FFF76DE3BE80}" presName="FiveNodes_5_text" presStyleLbl="node1" presStyleIdx="4" presStyleCnt="5">
        <dgm:presLayoutVars>
          <dgm:bulletEnabled val="1"/>
        </dgm:presLayoutVars>
      </dgm:prSet>
      <dgm:spPr/>
    </dgm:pt>
  </dgm:ptLst>
  <dgm:cxnLst>
    <dgm:cxn modelId="{AF76E708-C447-4583-BD02-884327C72292}" type="presOf" srcId="{A156DE9D-3101-4199-B9FF-8121016A0330}" destId="{8E5FC776-94E3-4FAE-8D03-E627AAD268C1}" srcOrd="0" destOrd="0" presId="urn:microsoft.com/office/officeart/2005/8/layout/vProcess5"/>
    <dgm:cxn modelId="{7B7A0C0B-1545-48B7-8E31-703D86851DBD}" type="presOf" srcId="{982187F8-758C-4D4B-AD42-C965F7B32D67}" destId="{6AE0EC52-8CD7-4E53-AF00-7B54B6A6E12A}" srcOrd="1" destOrd="0" presId="urn:microsoft.com/office/officeart/2005/8/layout/vProcess5"/>
    <dgm:cxn modelId="{04A77314-FC79-4774-BE2B-061EC0B76DDE}" srcId="{40C809CD-52B5-4BFB-9E33-FFF76DE3BE80}" destId="{0F6D5789-FE85-43B1-8AC8-486810A09B55}" srcOrd="3" destOrd="0" parTransId="{108A15A9-02A6-413D-8FFE-5D8A7E36EE00}" sibTransId="{28DB82AB-72A3-4DD5-A0F9-E79E70237039}"/>
    <dgm:cxn modelId="{6D3B4F20-C79E-4E6F-9FD8-A5489F8D34FB}" type="presOf" srcId="{28DB82AB-72A3-4DD5-A0F9-E79E70237039}" destId="{2FCEDA69-95C4-4F84-98A8-C63A2522A1D9}" srcOrd="0" destOrd="0" presId="urn:microsoft.com/office/officeart/2005/8/layout/vProcess5"/>
    <dgm:cxn modelId="{9AF0C529-F99C-43B7-B2BA-5C64D19453B6}" type="presOf" srcId="{0F6D5789-FE85-43B1-8AC8-486810A09B55}" destId="{1EA19AE5-38E8-4DEE-936E-D54EB6D96F30}" srcOrd="0" destOrd="0" presId="urn:microsoft.com/office/officeart/2005/8/layout/vProcess5"/>
    <dgm:cxn modelId="{6FE2F664-8728-4587-98AB-B04A5FBC9143}" type="presOf" srcId="{3E498CE4-B872-44EE-81D9-4CA50FF0AC8C}" destId="{8D6553B7-A921-4FD8-A6AC-F6E996941F2D}" srcOrd="1" destOrd="0" presId="urn:microsoft.com/office/officeart/2005/8/layout/vProcess5"/>
    <dgm:cxn modelId="{ECB0C968-2343-48BD-B97D-3F117444117A}" type="presOf" srcId="{A156DE9D-3101-4199-B9FF-8121016A0330}" destId="{D9AA1095-2D56-42B7-8E98-17AF00C0E018}" srcOrd="1" destOrd="0" presId="urn:microsoft.com/office/officeart/2005/8/layout/vProcess5"/>
    <dgm:cxn modelId="{C0DFD068-7378-48A4-B983-6E6FA1FA05DB}" srcId="{40C809CD-52B5-4BFB-9E33-FFF76DE3BE80}" destId="{D256751E-AFEE-420E-9FE0-3136D57F328C}" srcOrd="0" destOrd="0" parTransId="{EB34BA9C-A474-4385-AC15-189180D682F7}" sibTransId="{DAA35E17-AF05-4AA0-9E28-7E00786EBD06}"/>
    <dgm:cxn modelId="{9A20D997-14C1-4BC5-AF1F-0CBEC7C92EF3}" type="presOf" srcId="{D256751E-AFEE-420E-9FE0-3136D57F328C}" destId="{58E84649-06D7-468E-81CA-3802FD9AE060}" srcOrd="1" destOrd="0" presId="urn:microsoft.com/office/officeart/2005/8/layout/vProcess5"/>
    <dgm:cxn modelId="{44F0C59D-6B31-445D-BA82-53E75CE91046}" srcId="{40C809CD-52B5-4BFB-9E33-FFF76DE3BE80}" destId="{3E498CE4-B872-44EE-81D9-4CA50FF0AC8C}" srcOrd="2" destOrd="0" parTransId="{DD3D4C4C-7E88-47D1-BEC2-5B0A0A6919EE}" sibTransId="{84A18491-59D7-4D47-92B3-09E347251DB8}"/>
    <dgm:cxn modelId="{9F0899A6-3AA4-469C-A13F-6EB522BBD677}" type="presOf" srcId="{982187F8-758C-4D4B-AD42-C965F7B32D67}" destId="{7C6B3884-8EF6-4F0D-8205-98AC799A679E}" srcOrd="0" destOrd="0" presId="urn:microsoft.com/office/officeart/2005/8/layout/vProcess5"/>
    <dgm:cxn modelId="{8D1163AF-E28A-4842-B995-160DB06D8872}" srcId="{40C809CD-52B5-4BFB-9E33-FFF76DE3BE80}" destId="{A156DE9D-3101-4199-B9FF-8121016A0330}" srcOrd="4" destOrd="0" parTransId="{20902F11-97AA-4EEA-AC6B-6E355BC5AF8F}" sibTransId="{6A7649E6-225A-44AC-9A71-BCA707F6F157}"/>
    <dgm:cxn modelId="{0071A0B0-C48D-4D09-A528-40DD99960FA5}" type="presOf" srcId="{40C809CD-52B5-4BFB-9E33-FFF76DE3BE80}" destId="{1CC71069-6217-4C5E-BBCB-33DEB6698E2D}" srcOrd="0" destOrd="0" presId="urn:microsoft.com/office/officeart/2005/8/layout/vProcess5"/>
    <dgm:cxn modelId="{6D2516B6-828C-46F2-BA5E-E7D5543BCC1C}" type="presOf" srcId="{FF428368-CA2B-46D4-B79B-70BA78D8D701}" destId="{325F7713-281B-4E0E-BF1B-BF07BEDE7100}" srcOrd="0" destOrd="0" presId="urn:microsoft.com/office/officeart/2005/8/layout/vProcess5"/>
    <dgm:cxn modelId="{3D4B76D7-B346-4D54-8FEA-FB50A3F5C855}" type="presOf" srcId="{D256751E-AFEE-420E-9FE0-3136D57F328C}" destId="{B6622A75-3AB4-4FC3-B5BB-473AE8B98AC5}" srcOrd="0" destOrd="0" presId="urn:microsoft.com/office/officeart/2005/8/layout/vProcess5"/>
    <dgm:cxn modelId="{7E9AF9DC-CA04-42AD-A29A-B859D429EE3C}" srcId="{40C809CD-52B5-4BFB-9E33-FFF76DE3BE80}" destId="{982187F8-758C-4D4B-AD42-C965F7B32D67}" srcOrd="1" destOrd="0" parTransId="{91D5F0A9-0CDB-4312-BB72-B0018BD36918}" sibTransId="{FF428368-CA2B-46D4-B79B-70BA78D8D701}"/>
    <dgm:cxn modelId="{95DE9FE3-8A60-474E-9263-F4F35CB9D572}" type="presOf" srcId="{84A18491-59D7-4D47-92B3-09E347251DB8}" destId="{FC5DAD03-D9DA-41C0-9817-F694E0E74143}" srcOrd="0" destOrd="0" presId="urn:microsoft.com/office/officeart/2005/8/layout/vProcess5"/>
    <dgm:cxn modelId="{F9953CED-EC68-4BC6-8E63-19C8BF28FD2C}" type="presOf" srcId="{0F6D5789-FE85-43B1-8AC8-486810A09B55}" destId="{AC8694AF-1ADB-43C0-B8D8-6377B5D68411}" srcOrd="1" destOrd="0" presId="urn:microsoft.com/office/officeart/2005/8/layout/vProcess5"/>
    <dgm:cxn modelId="{729F22F3-F312-4FAA-93BC-8D7069C348F5}" type="presOf" srcId="{3E498CE4-B872-44EE-81D9-4CA50FF0AC8C}" destId="{91D36C3D-F114-465A-B59E-D21C4F21EF1A}" srcOrd="0" destOrd="0" presId="urn:microsoft.com/office/officeart/2005/8/layout/vProcess5"/>
    <dgm:cxn modelId="{E6F7D6FA-6D4E-4ED6-A956-1346D8CF4231}" type="presOf" srcId="{DAA35E17-AF05-4AA0-9E28-7E00786EBD06}" destId="{7294CE14-9877-4394-B624-68C61E277E22}" srcOrd="0" destOrd="0" presId="urn:microsoft.com/office/officeart/2005/8/layout/vProcess5"/>
    <dgm:cxn modelId="{F7D16C0A-8946-4791-A8C3-1A09BD534525}" type="presParOf" srcId="{1CC71069-6217-4C5E-BBCB-33DEB6698E2D}" destId="{2AF757B0-DC47-4135-9284-25E62EB14EBE}" srcOrd="0" destOrd="0" presId="urn:microsoft.com/office/officeart/2005/8/layout/vProcess5"/>
    <dgm:cxn modelId="{21E888B2-42AA-4B1F-AB9F-B3F57DC85197}" type="presParOf" srcId="{1CC71069-6217-4C5E-BBCB-33DEB6698E2D}" destId="{B6622A75-3AB4-4FC3-B5BB-473AE8B98AC5}" srcOrd="1" destOrd="0" presId="urn:microsoft.com/office/officeart/2005/8/layout/vProcess5"/>
    <dgm:cxn modelId="{25936788-623C-4D0C-BC8F-E8CF2A2DB9BA}" type="presParOf" srcId="{1CC71069-6217-4C5E-BBCB-33DEB6698E2D}" destId="{7C6B3884-8EF6-4F0D-8205-98AC799A679E}" srcOrd="2" destOrd="0" presId="urn:microsoft.com/office/officeart/2005/8/layout/vProcess5"/>
    <dgm:cxn modelId="{C1177CDF-1255-4CBE-914F-EB1DC433FE05}" type="presParOf" srcId="{1CC71069-6217-4C5E-BBCB-33DEB6698E2D}" destId="{91D36C3D-F114-465A-B59E-D21C4F21EF1A}" srcOrd="3" destOrd="0" presId="urn:microsoft.com/office/officeart/2005/8/layout/vProcess5"/>
    <dgm:cxn modelId="{44F1AB2A-3BA4-4B9A-8212-2208D6A8C64E}" type="presParOf" srcId="{1CC71069-6217-4C5E-BBCB-33DEB6698E2D}" destId="{1EA19AE5-38E8-4DEE-936E-D54EB6D96F30}" srcOrd="4" destOrd="0" presId="urn:microsoft.com/office/officeart/2005/8/layout/vProcess5"/>
    <dgm:cxn modelId="{3F8A6BFD-AB04-4596-BACC-DE4086EFF568}" type="presParOf" srcId="{1CC71069-6217-4C5E-BBCB-33DEB6698E2D}" destId="{8E5FC776-94E3-4FAE-8D03-E627AAD268C1}" srcOrd="5" destOrd="0" presId="urn:microsoft.com/office/officeart/2005/8/layout/vProcess5"/>
    <dgm:cxn modelId="{4FC92738-34D9-4C8A-B69D-CFF6F659FA56}" type="presParOf" srcId="{1CC71069-6217-4C5E-BBCB-33DEB6698E2D}" destId="{7294CE14-9877-4394-B624-68C61E277E22}" srcOrd="6" destOrd="0" presId="urn:microsoft.com/office/officeart/2005/8/layout/vProcess5"/>
    <dgm:cxn modelId="{D6936231-51ED-431A-9FEA-7AC04524B35A}" type="presParOf" srcId="{1CC71069-6217-4C5E-BBCB-33DEB6698E2D}" destId="{325F7713-281B-4E0E-BF1B-BF07BEDE7100}" srcOrd="7" destOrd="0" presId="urn:microsoft.com/office/officeart/2005/8/layout/vProcess5"/>
    <dgm:cxn modelId="{AEC58FAE-F739-459B-A54F-8426A4F5321E}" type="presParOf" srcId="{1CC71069-6217-4C5E-BBCB-33DEB6698E2D}" destId="{FC5DAD03-D9DA-41C0-9817-F694E0E74143}" srcOrd="8" destOrd="0" presId="urn:microsoft.com/office/officeart/2005/8/layout/vProcess5"/>
    <dgm:cxn modelId="{2BF9B536-7CE0-4F5D-8C02-8B649063A36C}" type="presParOf" srcId="{1CC71069-6217-4C5E-BBCB-33DEB6698E2D}" destId="{2FCEDA69-95C4-4F84-98A8-C63A2522A1D9}" srcOrd="9" destOrd="0" presId="urn:microsoft.com/office/officeart/2005/8/layout/vProcess5"/>
    <dgm:cxn modelId="{EE56246B-E797-46E1-A0BA-A1EF64A4C821}" type="presParOf" srcId="{1CC71069-6217-4C5E-BBCB-33DEB6698E2D}" destId="{58E84649-06D7-468E-81CA-3802FD9AE060}" srcOrd="10" destOrd="0" presId="urn:microsoft.com/office/officeart/2005/8/layout/vProcess5"/>
    <dgm:cxn modelId="{FA48A6FD-D6D1-4266-9C79-80C56DA15B75}" type="presParOf" srcId="{1CC71069-6217-4C5E-BBCB-33DEB6698E2D}" destId="{6AE0EC52-8CD7-4E53-AF00-7B54B6A6E12A}" srcOrd="11" destOrd="0" presId="urn:microsoft.com/office/officeart/2005/8/layout/vProcess5"/>
    <dgm:cxn modelId="{8E92D870-F7F3-4329-A10E-D38FED3337CC}" type="presParOf" srcId="{1CC71069-6217-4C5E-BBCB-33DEB6698E2D}" destId="{8D6553B7-A921-4FD8-A6AC-F6E996941F2D}" srcOrd="12" destOrd="0" presId="urn:microsoft.com/office/officeart/2005/8/layout/vProcess5"/>
    <dgm:cxn modelId="{A806A4C2-00D2-4378-86D8-B954886FE85A}" type="presParOf" srcId="{1CC71069-6217-4C5E-BBCB-33DEB6698E2D}" destId="{AC8694AF-1ADB-43C0-B8D8-6377B5D68411}" srcOrd="13" destOrd="0" presId="urn:microsoft.com/office/officeart/2005/8/layout/vProcess5"/>
    <dgm:cxn modelId="{81C6E919-4BAD-459F-B451-464381E8EDDE}" type="presParOf" srcId="{1CC71069-6217-4C5E-BBCB-33DEB6698E2D}" destId="{D9AA1095-2D56-42B7-8E98-17AF00C0E01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BF8BA-63DA-462F-8EC7-3B5AA436E9A8}" type="doc">
      <dgm:prSet loTypeId="urn:microsoft.com/office/officeart/2016/7/layout/RepeatingBendingProcessNew" loCatId="process" qsTypeId="urn:microsoft.com/office/officeart/2005/8/quickstyle/simple2" qsCatId="simple" csTypeId="urn:microsoft.com/office/officeart/2005/8/colors/accent5_2" csCatId="accent5"/>
      <dgm:spPr/>
      <dgm:t>
        <a:bodyPr/>
        <a:lstStyle/>
        <a:p>
          <a:endParaRPr lang="en-US"/>
        </a:p>
      </dgm:t>
    </dgm:pt>
    <dgm:pt modelId="{5DC82400-E0AC-4A1D-9292-EFD2ADE4197E}">
      <dgm:prSet/>
      <dgm:spPr/>
      <dgm:t>
        <a:bodyPr/>
        <a:lstStyle/>
        <a:p>
          <a:r>
            <a:rPr lang="en-US" b="0" i="0"/>
            <a:t>Uses the same key for both encryption and decryption</a:t>
          </a:r>
          <a:endParaRPr lang="en-US"/>
        </a:p>
      </dgm:t>
    </dgm:pt>
    <dgm:pt modelId="{735A294C-852D-4D70-81F0-6B3AAA9175BE}" type="parTrans" cxnId="{A99BB863-455C-4895-BD34-852281B4B8B2}">
      <dgm:prSet/>
      <dgm:spPr/>
      <dgm:t>
        <a:bodyPr/>
        <a:lstStyle/>
        <a:p>
          <a:endParaRPr lang="en-US"/>
        </a:p>
      </dgm:t>
    </dgm:pt>
    <dgm:pt modelId="{8D003BA8-0D19-4658-B649-CD9AD01F122B}" type="sibTrans" cxnId="{A99BB863-455C-4895-BD34-852281B4B8B2}">
      <dgm:prSet/>
      <dgm:spPr/>
      <dgm:t>
        <a:bodyPr/>
        <a:lstStyle/>
        <a:p>
          <a:endParaRPr lang="en-US"/>
        </a:p>
      </dgm:t>
    </dgm:pt>
    <dgm:pt modelId="{4B60F5BE-D5B8-44A0-805C-72DACDCB6BCB}">
      <dgm:prSet/>
      <dgm:spPr/>
      <dgm:t>
        <a:bodyPr/>
        <a:lstStyle/>
        <a:p>
          <a:r>
            <a:rPr lang="en-US" b="0" i="0"/>
            <a:t>Fast and efficient for bulk data encryption</a:t>
          </a:r>
          <a:endParaRPr lang="en-US"/>
        </a:p>
      </dgm:t>
    </dgm:pt>
    <dgm:pt modelId="{232D9A64-0867-463E-9A96-41700B2A7BC4}" type="parTrans" cxnId="{652FE395-ACE2-40FF-88FE-FA4A836FF23E}">
      <dgm:prSet/>
      <dgm:spPr/>
      <dgm:t>
        <a:bodyPr/>
        <a:lstStyle/>
        <a:p>
          <a:endParaRPr lang="en-US"/>
        </a:p>
      </dgm:t>
    </dgm:pt>
    <dgm:pt modelId="{17EE073A-A36C-4454-B585-6F0E441D8CD5}" type="sibTrans" cxnId="{652FE395-ACE2-40FF-88FE-FA4A836FF23E}">
      <dgm:prSet/>
      <dgm:spPr/>
      <dgm:t>
        <a:bodyPr/>
        <a:lstStyle/>
        <a:p>
          <a:endParaRPr lang="en-US"/>
        </a:p>
      </dgm:t>
    </dgm:pt>
    <dgm:pt modelId="{B8FB6B04-6311-4142-9B61-AA8F56C24E0D}">
      <dgm:prSet/>
      <dgm:spPr/>
      <dgm:t>
        <a:bodyPr/>
        <a:lstStyle/>
        <a:p>
          <a:r>
            <a:rPr lang="en-US" b="0" i="0"/>
            <a:t>Examples: AES, DES, Blowfish</a:t>
          </a:r>
          <a:endParaRPr lang="en-US"/>
        </a:p>
      </dgm:t>
    </dgm:pt>
    <dgm:pt modelId="{65D7F070-0816-4CF2-B01B-9A31DB0C1619}" type="parTrans" cxnId="{5BAB2231-7FD7-4EFE-B94B-167B2A94A6AF}">
      <dgm:prSet/>
      <dgm:spPr/>
      <dgm:t>
        <a:bodyPr/>
        <a:lstStyle/>
        <a:p>
          <a:endParaRPr lang="en-US"/>
        </a:p>
      </dgm:t>
    </dgm:pt>
    <dgm:pt modelId="{1A80FFD1-D01F-4D2A-B6A3-205892DE3948}" type="sibTrans" cxnId="{5BAB2231-7FD7-4EFE-B94B-167B2A94A6AF}">
      <dgm:prSet/>
      <dgm:spPr/>
      <dgm:t>
        <a:bodyPr/>
        <a:lstStyle/>
        <a:p>
          <a:endParaRPr lang="en-US"/>
        </a:p>
      </dgm:t>
    </dgm:pt>
    <dgm:pt modelId="{5ADB2318-1C5E-4184-94AA-F2D5D93B7FB7}">
      <dgm:prSet/>
      <dgm:spPr/>
      <dgm:t>
        <a:bodyPr/>
        <a:lstStyle/>
        <a:p>
          <a:r>
            <a:rPr lang="en-US" b="0" i="0"/>
            <a:t>Blockchain uses Symmetric Cryptography to secure communication between nodes</a:t>
          </a:r>
          <a:endParaRPr lang="en-US"/>
        </a:p>
      </dgm:t>
    </dgm:pt>
    <dgm:pt modelId="{0E7681CB-D5E9-4C44-8756-14FF1EFB589B}" type="parTrans" cxnId="{83426F1F-8138-40EB-BC20-175D943C8ACA}">
      <dgm:prSet/>
      <dgm:spPr/>
      <dgm:t>
        <a:bodyPr/>
        <a:lstStyle/>
        <a:p>
          <a:endParaRPr lang="en-US"/>
        </a:p>
      </dgm:t>
    </dgm:pt>
    <dgm:pt modelId="{461F51EC-A29F-4551-BB3B-8C9F25C49C00}" type="sibTrans" cxnId="{83426F1F-8138-40EB-BC20-175D943C8ACA}">
      <dgm:prSet/>
      <dgm:spPr/>
      <dgm:t>
        <a:bodyPr/>
        <a:lstStyle/>
        <a:p>
          <a:endParaRPr lang="en-US"/>
        </a:p>
      </dgm:t>
    </dgm:pt>
    <dgm:pt modelId="{7A42BE59-2249-4851-B70B-D5D7627301AF}">
      <dgm:prSet/>
      <dgm:spPr/>
      <dgm:t>
        <a:bodyPr/>
        <a:lstStyle/>
        <a:p>
          <a:r>
            <a:rPr lang="en-US" b="0" i="0"/>
            <a:t>Transactions are encrypted with a shared secret key to maintain confidentiality</a:t>
          </a:r>
          <a:endParaRPr lang="en-US"/>
        </a:p>
      </dgm:t>
    </dgm:pt>
    <dgm:pt modelId="{0802A518-2173-4F54-80D3-FD8E48CEC24C}" type="parTrans" cxnId="{D9F09AFB-00B4-4BB9-B313-5E0069EE229A}">
      <dgm:prSet/>
      <dgm:spPr/>
      <dgm:t>
        <a:bodyPr/>
        <a:lstStyle/>
        <a:p>
          <a:endParaRPr lang="en-US"/>
        </a:p>
      </dgm:t>
    </dgm:pt>
    <dgm:pt modelId="{EC55E8E7-49EE-4E96-B72E-94F3128894DC}" type="sibTrans" cxnId="{D9F09AFB-00B4-4BB9-B313-5E0069EE229A}">
      <dgm:prSet/>
      <dgm:spPr/>
      <dgm:t>
        <a:bodyPr/>
        <a:lstStyle/>
        <a:p>
          <a:endParaRPr lang="en-US"/>
        </a:p>
      </dgm:t>
    </dgm:pt>
    <dgm:pt modelId="{0138A1FC-847E-477F-920C-E4367E5EBBC4}">
      <dgm:prSet/>
      <dgm:spPr/>
      <dgm:t>
        <a:bodyPr/>
        <a:lstStyle/>
        <a:p>
          <a:r>
            <a:rPr lang="en-US" b="0" i="0" dirty="0"/>
            <a:t>In the Bitcoin network, transactions are encrypted using the Advanced Encryption Standard (AES) with a 256-bit key</a:t>
          </a:r>
          <a:endParaRPr lang="en-US" dirty="0"/>
        </a:p>
      </dgm:t>
    </dgm:pt>
    <dgm:pt modelId="{0764D9B2-CCC0-4CCC-B12A-E3EDDF382E45}" type="parTrans" cxnId="{22B42536-665E-4D8E-A2D2-3A0409142C51}">
      <dgm:prSet/>
      <dgm:spPr/>
      <dgm:t>
        <a:bodyPr/>
        <a:lstStyle/>
        <a:p>
          <a:endParaRPr lang="en-US"/>
        </a:p>
      </dgm:t>
    </dgm:pt>
    <dgm:pt modelId="{DAEC6AE4-C414-4448-9560-789B366080DD}" type="sibTrans" cxnId="{22B42536-665E-4D8E-A2D2-3A0409142C51}">
      <dgm:prSet/>
      <dgm:spPr/>
      <dgm:t>
        <a:bodyPr/>
        <a:lstStyle/>
        <a:p>
          <a:endParaRPr lang="en-US"/>
        </a:p>
      </dgm:t>
    </dgm:pt>
    <dgm:pt modelId="{266AE364-65C5-4D1B-842D-5AC3501ED8CF}" type="pres">
      <dgm:prSet presAssocID="{499BF8BA-63DA-462F-8EC7-3B5AA436E9A8}" presName="Name0" presStyleCnt="0">
        <dgm:presLayoutVars>
          <dgm:dir/>
          <dgm:resizeHandles val="exact"/>
        </dgm:presLayoutVars>
      </dgm:prSet>
      <dgm:spPr/>
    </dgm:pt>
    <dgm:pt modelId="{96146E36-4567-4536-B097-96D2EBE59E06}" type="pres">
      <dgm:prSet presAssocID="{5DC82400-E0AC-4A1D-9292-EFD2ADE4197E}" presName="node" presStyleLbl="node1" presStyleIdx="0" presStyleCnt="6">
        <dgm:presLayoutVars>
          <dgm:bulletEnabled val="1"/>
        </dgm:presLayoutVars>
      </dgm:prSet>
      <dgm:spPr/>
    </dgm:pt>
    <dgm:pt modelId="{F34E1E9F-CA65-4C87-BD7F-252ADBB25351}" type="pres">
      <dgm:prSet presAssocID="{8D003BA8-0D19-4658-B649-CD9AD01F122B}" presName="sibTrans" presStyleLbl="sibTrans1D1" presStyleIdx="0" presStyleCnt="5"/>
      <dgm:spPr/>
    </dgm:pt>
    <dgm:pt modelId="{7FE8911B-2D24-41DD-A2D3-AEBCF10C67C6}" type="pres">
      <dgm:prSet presAssocID="{8D003BA8-0D19-4658-B649-CD9AD01F122B}" presName="connectorText" presStyleLbl="sibTrans1D1" presStyleIdx="0" presStyleCnt="5"/>
      <dgm:spPr/>
    </dgm:pt>
    <dgm:pt modelId="{5C0C33AF-6C40-49C2-B230-28F08674317A}" type="pres">
      <dgm:prSet presAssocID="{4B60F5BE-D5B8-44A0-805C-72DACDCB6BCB}" presName="node" presStyleLbl="node1" presStyleIdx="1" presStyleCnt="6">
        <dgm:presLayoutVars>
          <dgm:bulletEnabled val="1"/>
        </dgm:presLayoutVars>
      </dgm:prSet>
      <dgm:spPr/>
    </dgm:pt>
    <dgm:pt modelId="{5E651F1E-E85F-4487-9343-1D8891213535}" type="pres">
      <dgm:prSet presAssocID="{17EE073A-A36C-4454-B585-6F0E441D8CD5}" presName="sibTrans" presStyleLbl="sibTrans1D1" presStyleIdx="1" presStyleCnt="5"/>
      <dgm:spPr/>
    </dgm:pt>
    <dgm:pt modelId="{CA73B059-3159-410D-92F9-4397D367B1FA}" type="pres">
      <dgm:prSet presAssocID="{17EE073A-A36C-4454-B585-6F0E441D8CD5}" presName="connectorText" presStyleLbl="sibTrans1D1" presStyleIdx="1" presStyleCnt="5"/>
      <dgm:spPr/>
    </dgm:pt>
    <dgm:pt modelId="{A3DAE470-7E62-4115-91D8-222D60FC1972}" type="pres">
      <dgm:prSet presAssocID="{B8FB6B04-6311-4142-9B61-AA8F56C24E0D}" presName="node" presStyleLbl="node1" presStyleIdx="2" presStyleCnt="6">
        <dgm:presLayoutVars>
          <dgm:bulletEnabled val="1"/>
        </dgm:presLayoutVars>
      </dgm:prSet>
      <dgm:spPr/>
    </dgm:pt>
    <dgm:pt modelId="{171AC967-02AB-42E1-ACF5-49DED73698FE}" type="pres">
      <dgm:prSet presAssocID="{1A80FFD1-D01F-4D2A-B6A3-205892DE3948}" presName="sibTrans" presStyleLbl="sibTrans1D1" presStyleIdx="2" presStyleCnt="5"/>
      <dgm:spPr/>
    </dgm:pt>
    <dgm:pt modelId="{D95D23C1-62E0-413F-8444-786DCF351548}" type="pres">
      <dgm:prSet presAssocID="{1A80FFD1-D01F-4D2A-B6A3-205892DE3948}" presName="connectorText" presStyleLbl="sibTrans1D1" presStyleIdx="2" presStyleCnt="5"/>
      <dgm:spPr/>
    </dgm:pt>
    <dgm:pt modelId="{E0DE2F01-863D-4106-8787-BCC4FDE81281}" type="pres">
      <dgm:prSet presAssocID="{5ADB2318-1C5E-4184-94AA-F2D5D93B7FB7}" presName="node" presStyleLbl="node1" presStyleIdx="3" presStyleCnt="6">
        <dgm:presLayoutVars>
          <dgm:bulletEnabled val="1"/>
        </dgm:presLayoutVars>
      </dgm:prSet>
      <dgm:spPr/>
    </dgm:pt>
    <dgm:pt modelId="{5F4911C5-B0FD-48B4-B246-691E957F74F4}" type="pres">
      <dgm:prSet presAssocID="{461F51EC-A29F-4551-BB3B-8C9F25C49C00}" presName="sibTrans" presStyleLbl="sibTrans1D1" presStyleIdx="3" presStyleCnt="5"/>
      <dgm:spPr/>
    </dgm:pt>
    <dgm:pt modelId="{D88B2ADA-A282-4322-B5E6-5F6B536853F5}" type="pres">
      <dgm:prSet presAssocID="{461F51EC-A29F-4551-BB3B-8C9F25C49C00}" presName="connectorText" presStyleLbl="sibTrans1D1" presStyleIdx="3" presStyleCnt="5"/>
      <dgm:spPr/>
    </dgm:pt>
    <dgm:pt modelId="{C9F11D66-52AC-4DC9-A463-7068064B3EE3}" type="pres">
      <dgm:prSet presAssocID="{7A42BE59-2249-4851-B70B-D5D7627301AF}" presName="node" presStyleLbl="node1" presStyleIdx="4" presStyleCnt="6">
        <dgm:presLayoutVars>
          <dgm:bulletEnabled val="1"/>
        </dgm:presLayoutVars>
      </dgm:prSet>
      <dgm:spPr/>
    </dgm:pt>
    <dgm:pt modelId="{815B5274-C0A3-492D-A6E8-C76D850EE2A4}" type="pres">
      <dgm:prSet presAssocID="{EC55E8E7-49EE-4E96-B72E-94F3128894DC}" presName="sibTrans" presStyleLbl="sibTrans1D1" presStyleIdx="4" presStyleCnt="5"/>
      <dgm:spPr/>
    </dgm:pt>
    <dgm:pt modelId="{96DB5B1C-8BEB-48C7-A8B0-B343E607DA77}" type="pres">
      <dgm:prSet presAssocID="{EC55E8E7-49EE-4E96-B72E-94F3128894DC}" presName="connectorText" presStyleLbl="sibTrans1D1" presStyleIdx="4" presStyleCnt="5"/>
      <dgm:spPr/>
    </dgm:pt>
    <dgm:pt modelId="{02AFF750-26C5-404D-8EA1-F3100F6A0840}" type="pres">
      <dgm:prSet presAssocID="{0138A1FC-847E-477F-920C-E4367E5EBBC4}" presName="node" presStyleLbl="node1" presStyleIdx="5" presStyleCnt="6">
        <dgm:presLayoutVars>
          <dgm:bulletEnabled val="1"/>
        </dgm:presLayoutVars>
      </dgm:prSet>
      <dgm:spPr/>
    </dgm:pt>
  </dgm:ptLst>
  <dgm:cxnLst>
    <dgm:cxn modelId="{541ADD11-1080-4D3E-93B6-E7EE3EAB755E}" type="presOf" srcId="{461F51EC-A29F-4551-BB3B-8C9F25C49C00}" destId="{5F4911C5-B0FD-48B4-B246-691E957F74F4}" srcOrd="0" destOrd="0" presId="urn:microsoft.com/office/officeart/2016/7/layout/RepeatingBendingProcessNew"/>
    <dgm:cxn modelId="{83426F1F-8138-40EB-BC20-175D943C8ACA}" srcId="{499BF8BA-63DA-462F-8EC7-3B5AA436E9A8}" destId="{5ADB2318-1C5E-4184-94AA-F2D5D93B7FB7}" srcOrd="3" destOrd="0" parTransId="{0E7681CB-D5E9-4C44-8756-14FF1EFB589B}" sibTransId="{461F51EC-A29F-4551-BB3B-8C9F25C49C00}"/>
    <dgm:cxn modelId="{4686981F-D4E4-4E64-BADA-17193687E0C1}" type="presOf" srcId="{461F51EC-A29F-4551-BB3B-8C9F25C49C00}" destId="{D88B2ADA-A282-4322-B5E6-5F6B536853F5}" srcOrd="1" destOrd="0" presId="urn:microsoft.com/office/officeart/2016/7/layout/RepeatingBendingProcessNew"/>
    <dgm:cxn modelId="{9001A027-2ACA-46AB-88C2-2A958BC3CA37}" type="presOf" srcId="{7A42BE59-2249-4851-B70B-D5D7627301AF}" destId="{C9F11D66-52AC-4DC9-A463-7068064B3EE3}" srcOrd="0" destOrd="0" presId="urn:microsoft.com/office/officeart/2016/7/layout/RepeatingBendingProcessNew"/>
    <dgm:cxn modelId="{5BAB2231-7FD7-4EFE-B94B-167B2A94A6AF}" srcId="{499BF8BA-63DA-462F-8EC7-3B5AA436E9A8}" destId="{B8FB6B04-6311-4142-9B61-AA8F56C24E0D}" srcOrd="2" destOrd="0" parTransId="{65D7F070-0816-4CF2-B01B-9A31DB0C1619}" sibTransId="{1A80FFD1-D01F-4D2A-B6A3-205892DE3948}"/>
    <dgm:cxn modelId="{22B42536-665E-4D8E-A2D2-3A0409142C51}" srcId="{499BF8BA-63DA-462F-8EC7-3B5AA436E9A8}" destId="{0138A1FC-847E-477F-920C-E4367E5EBBC4}" srcOrd="5" destOrd="0" parTransId="{0764D9B2-CCC0-4CCC-B12A-E3EDDF382E45}" sibTransId="{DAEC6AE4-C414-4448-9560-789B366080DD}"/>
    <dgm:cxn modelId="{A99BB863-455C-4895-BD34-852281B4B8B2}" srcId="{499BF8BA-63DA-462F-8EC7-3B5AA436E9A8}" destId="{5DC82400-E0AC-4A1D-9292-EFD2ADE4197E}" srcOrd="0" destOrd="0" parTransId="{735A294C-852D-4D70-81F0-6B3AAA9175BE}" sibTransId="{8D003BA8-0D19-4658-B649-CD9AD01F122B}"/>
    <dgm:cxn modelId="{3427F547-F089-4162-BC5C-6B38BA577A9B}" type="presOf" srcId="{1A80FFD1-D01F-4D2A-B6A3-205892DE3948}" destId="{171AC967-02AB-42E1-ACF5-49DED73698FE}" srcOrd="0" destOrd="0" presId="urn:microsoft.com/office/officeart/2016/7/layout/RepeatingBendingProcessNew"/>
    <dgm:cxn modelId="{2FC4EB49-C0D6-4DD2-8B55-BCCB0D39E77F}" type="presOf" srcId="{17EE073A-A36C-4454-B585-6F0E441D8CD5}" destId="{CA73B059-3159-410D-92F9-4397D367B1FA}" srcOrd="1" destOrd="0" presId="urn:microsoft.com/office/officeart/2016/7/layout/RepeatingBendingProcessNew"/>
    <dgm:cxn modelId="{E6EE694A-6C50-4E53-BACD-C2797788A676}" type="presOf" srcId="{17EE073A-A36C-4454-B585-6F0E441D8CD5}" destId="{5E651F1E-E85F-4487-9343-1D8891213535}" srcOrd="0" destOrd="0" presId="urn:microsoft.com/office/officeart/2016/7/layout/RepeatingBendingProcessNew"/>
    <dgm:cxn modelId="{7661168A-E763-4304-BD76-C9EF52F19F75}" type="presOf" srcId="{8D003BA8-0D19-4658-B649-CD9AD01F122B}" destId="{F34E1E9F-CA65-4C87-BD7F-252ADBB25351}" srcOrd="0" destOrd="0" presId="urn:microsoft.com/office/officeart/2016/7/layout/RepeatingBendingProcessNew"/>
    <dgm:cxn modelId="{342CAA91-DC90-44E5-B9CD-EF9DA134210D}" type="presOf" srcId="{0138A1FC-847E-477F-920C-E4367E5EBBC4}" destId="{02AFF750-26C5-404D-8EA1-F3100F6A0840}" srcOrd="0" destOrd="0" presId="urn:microsoft.com/office/officeart/2016/7/layout/RepeatingBendingProcessNew"/>
    <dgm:cxn modelId="{652FE395-ACE2-40FF-88FE-FA4A836FF23E}" srcId="{499BF8BA-63DA-462F-8EC7-3B5AA436E9A8}" destId="{4B60F5BE-D5B8-44A0-805C-72DACDCB6BCB}" srcOrd="1" destOrd="0" parTransId="{232D9A64-0867-463E-9A96-41700B2A7BC4}" sibTransId="{17EE073A-A36C-4454-B585-6F0E441D8CD5}"/>
    <dgm:cxn modelId="{E934C597-48C0-4DA4-88AC-5ED2ED1800D8}" type="presOf" srcId="{1A80FFD1-D01F-4D2A-B6A3-205892DE3948}" destId="{D95D23C1-62E0-413F-8444-786DCF351548}" srcOrd="1" destOrd="0" presId="urn:microsoft.com/office/officeart/2016/7/layout/RepeatingBendingProcessNew"/>
    <dgm:cxn modelId="{8E07739B-D16B-463B-B969-A9BAEF129B2F}" type="presOf" srcId="{EC55E8E7-49EE-4E96-B72E-94F3128894DC}" destId="{96DB5B1C-8BEB-48C7-A8B0-B343E607DA77}" srcOrd="1" destOrd="0" presId="urn:microsoft.com/office/officeart/2016/7/layout/RepeatingBendingProcessNew"/>
    <dgm:cxn modelId="{1A545AA8-A492-4799-A2FE-5C4ED7D7BE3E}" type="presOf" srcId="{5DC82400-E0AC-4A1D-9292-EFD2ADE4197E}" destId="{96146E36-4567-4536-B097-96D2EBE59E06}" srcOrd="0" destOrd="0" presId="urn:microsoft.com/office/officeart/2016/7/layout/RepeatingBendingProcessNew"/>
    <dgm:cxn modelId="{B9D703C9-9570-4147-AE30-CBE4049AE7DA}" type="presOf" srcId="{499BF8BA-63DA-462F-8EC7-3B5AA436E9A8}" destId="{266AE364-65C5-4D1B-842D-5AC3501ED8CF}" srcOrd="0" destOrd="0" presId="urn:microsoft.com/office/officeart/2016/7/layout/RepeatingBendingProcessNew"/>
    <dgm:cxn modelId="{E70410D5-E85A-4A16-9258-3D751669687F}" type="presOf" srcId="{EC55E8E7-49EE-4E96-B72E-94F3128894DC}" destId="{815B5274-C0A3-492D-A6E8-C76D850EE2A4}" srcOrd="0" destOrd="0" presId="urn:microsoft.com/office/officeart/2016/7/layout/RepeatingBendingProcessNew"/>
    <dgm:cxn modelId="{CB01CBD8-89A5-43E5-B32D-60E2294A0B94}" type="presOf" srcId="{5ADB2318-1C5E-4184-94AA-F2D5D93B7FB7}" destId="{E0DE2F01-863D-4106-8787-BCC4FDE81281}" srcOrd="0" destOrd="0" presId="urn:microsoft.com/office/officeart/2016/7/layout/RepeatingBendingProcessNew"/>
    <dgm:cxn modelId="{EFF3D2DA-77B6-4F3B-A1FA-505CE1F1EE6D}" type="presOf" srcId="{8D003BA8-0D19-4658-B649-CD9AD01F122B}" destId="{7FE8911B-2D24-41DD-A2D3-AEBCF10C67C6}" srcOrd="1" destOrd="0" presId="urn:microsoft.com/office/officeart/2016/7/layout/RepeatingBendingProcessNew"/>
    <dgm:cxn modelId="{60D951DF-B192-4404-852A-F660CBC7CA4C}" type="presOf" srcId="{B8FB6B04-6311-4142-9B61-AA8F56C24E0D}" destId="{A3DAE470-7E62-4115-91D8-222D60FC1972}" srcOrd="0" destOrd="0" presId="urn:microsoft.com/office/officeart/2016/7/layout/RepeatingBendingProcessNew"/>
    <dgm:cxn modelId="{2F5354E8-10D8-4139-B189-1845A3F24B38}" type="presOf" srcId="{4B60F5BE-D5B8-44A0-805C-72DACDCB6BCB}" destId="{5C0C33AF-6C40-49C2-B230-28F08674317A}" srcOrd="0" destOrd="0" presId="urn:microsoft.com/office/officeart/2016/7/layout/RepeatingBendingProcessNew"/>
    <dgm:cxn modelId="{D9F09AFB-00B4-4BB9-B313-5E0069EE229A}" srcId="{499BF8BA-63DA-462F-8EC7-3B5AA436E9A8}" destId="{7A42BE59-2249-4851-B70B-D5D7627301AF}" srcOrd="4" destOrd="0" parTransId="{0802A518-2173-4F54-80D3-FD8E48CEC24C}" sibTransId="{EC55E8E7-49EE-4E96-B72E-94F3128894DC}"/>
    <dgm:cxn modelId="{B869168C-8F30-4C4F-B553-01A4A28E1027}" type="presParOf" srcId="{266AE364-65C5-4D1B-842D-5AC3501ED8CF}" destId="{96146E36-4567-4536-B097-96D2EBE59E06}" srcOrd="0" destOrd="0" presId="urn:microsoft.com/office/officeart/2016/7/layout/RepeatingBendingProcessNew"/>
    <dgm:cxn modelId="{802ED954-5178-4D56-92E9-24D97E18AEAA}" type="presParOf" srcId="{266AE364-65C5-4D1B-842D-5AC3501ED8CF}" destId="{F34E1E9F-CA65-4C87-BD7F-252ADBB25351}" srcOrd="1" destOrd="0" presId="urn:microsoft.com/office/officeart/2016/7/layout/RepeatingBendingProcessNew"/>
    <dgm:cxn modelId="{DA812465-A18B-4C6A-B1EC-E5AF753D80DC}" type="presParOf" srcId="{F34E1E9F-CA65-4C87-BD7F-252ADBB25351}" destId="{7FE8911B-2D24-41DD-A2D3-AEBCF10C67C6}" srcOrd="0" destOrd="0" presId="urn:microsoft.com/office/officeart/2016/7/layout/RepeatingBendingProcessNew"/>
    <dgm:cxn modelId="{8B128155-A73B-4B0B-8017-51EE2FE0A4DF}" type="presParOf" srcId="{266AE364-65C5-4D1B-842D-5AC3501ED8CF}" destId="{5C0C33AF-6C40-49C2-B230-28F08674317A}" srcOrd="2" destOrd="0" presId="urn:microsoft.com/office/officeart/2016/7/layout/RepeatingBendingProcessNew"/>
    <dgm:cxn modelId="{9898D4E5-3726-45B9-AC5E-F616C9B356A8}" type="presParOf" srcId="{266AE364-65C5-4D1B-842D-5AC3501ED8CF}" destId="{5E651F1E-E85F-4487-9343-1D8891213535}" srcOrd="3" destOrd="0" presId="urn:microsoft.com/office/officeart/2016/7/layout/RepeatingBendingProcessNew"/>
    <dgm:cxn modelId="{27D0124D-F8A0-4FF1-B828-A1F59670B627}" type="presParOf" srcId="{5E651F1E-E85F-4487-9343-1D8891213535}" destId="{CA73B059-3159-410D-92F9-4397D367B1FA}" srcOrd="0" destOrd="0" presId="urn:microsoft.com/office/officeart/2016/7/layout/RepeatingBendingProcessNew"/>
    <dgm:cxn modelId="{59ECA961-38ED-4B94-BB6D-2397568390D3}" type="presParOf" srcId="{266AE364-65C5-4D1B-842D-5AC3501ED8CF}" destId="{A3DAE470-7E62-4115-91D8-222D60FC1972}" srcOrd="4" destOrd="0" presId="urn:microsoft.com/office/officeart/2016/7/layout/RepeatingBendingProcessNew"/>
    <dgm:cxn modelId="{0919A3DB-2DE3-419D-B4D1-192B6C0549F7}" type="presParOf" srcId="{266AE364-65C5-4D1B-842D-5AC3501ED8CF}" destId="{171AC967-02AB-42E1-ACF5-49DED73698FE}" srcOrd="5" destOrd="0" presId="urn:microsoft.com/office/officeart/2016/7/layout/RepeatingBendingProcessNew"/>
    <dgm:cxn modelId="{B49BBC71-C0BE-4289-B15E-2E5C9348997C}" type="presParOf" srcId="{171AC967-02AB-42E1-ACF5-49DED73698FE}" destId="{D95D23C1-62E0-413F-8444-786DCF351548}" srcOrd="0" destOrd="0" presId="urn:microsoft.com/office/officeart/2016/7/layout/RepeatingBendingProcessNew"/>
    <dgm:cxn modelId="{1FAD9DA1-8194-4C15-B002-26F0DB69AC89}" type="presParOf" srcId="{266AE364-65C5-4D1B-842D-5AC3501ED8CF}" destId="{E0DE2F01-863D-4106-8787-BCC4FDE81281}" srcOrd="6" destOrd="0" presId="urn:microsoft.com/office/officeart/2016/7/layout/RepeatingBendingProcessNew"/>
    <dgm:cxn modelId="{E26BEA88-2F23-4307-80B8-19EF1CC97B4F}" type="presParOf" srcId="{266AE364-65C5-4D1B-842D-5AC3501ED8CF}" destId="{5F4911C5-B0FD-48B4-B246-691E957F74F4}" srcOrd="7" destOrd="0" presId="urn:microsoft.com/office/officeart/2016/7/layout/RepeatingBendingProcessNew"/>
    <dgm:cxn modelId="{132B88F2-B625-42E9-AC69-C024E3B616DF}" type="presParOf" srcId="{5F4911C5-B0FD-48B4-B246-691E957F74F4}" destId="{D88B2ADA-A282-4322-B5E6-5F6B536853F5}" srcOrd="0" destOrd="0" presId="urn:microsoft.com/office/officeart/2016/7/layout/RepeatingBendingProcessNew"/>
    <dgm:cxn modelId="{76DCFC26-90BA-4CE6-B824-C359C3A55CDD}" type="presParOf" srcId="{266AE364-65C5-4D1B-842D-5AC3501ED8CF}" destId="{C9F11D66-52AC-4DC9-A463-7068064B3EE3}" srcOrd="8" destOrd="0" presId="urn:microsoft.com/office/officeart/2016/7/layout/RepeatingBendingProcessNew"/>
    <dgm:cxn modelId="{DB9FA46F-7D9F-473D-B5F3-481B5464916D}" type="presParOf" srcId="{266AE364-65C5-4D1B-842D-5AC3501ED8CF}" destId="{815B5274-C0A3-492D-A6E8-C76D850EE2A4}" srcOrd="9" destOrd="0" presId="urn:microsoft.com/office/officeart/2016/7/layout/RepeatingBendingProcessNew"/>
    <dgm:cxn modelId="{B05C4926-2B3E-418B-AA14-1BB07E26945C}" type="presParOf" srcId="{815B5274-C0A3-492D-A6E8-C76D850EE2A4}" destId="{96DB5B1C-8BEB-48C7-A8B0-B343E607DA77}" srcOrd="0" destOrd="0" presId="urn:microsoft.com/office/officeart/2016/7/layout/RepeatingBendingProcessNew"/>
    <dgm:cxn modelId="{B488B351-68F3-4994-9BE9-641A694C5118}" type="presParOf" srcId="{266AE364-65C5-4D1B-842D-5AC3501ED8CF}" destId="{02AFF750-26C5-404D-8EA1-F3100F6A0840}"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6240F3-D12F-4B60-8EBF-48AA5A55B5F4}" type="doc">
      <dgm:prSet loTypeId="urn:microsoft.com/office/officeart/2005/8/layout/process5" loCatId="process" qsTypeId="urn:microsoft.com/office/officeart/2005/8/quickstyle/simple4" qsCatId="simple" csTypeId="urn:microsoft.com/office/officeart/2005/8/colors/accent5_2" csCatId="accent5"/>
      <dgm:spPr/>
      <dgm:t>
        <a:bodyPr/>
        <a:lstStyle/>
        <a:p>
          <a:endParaRPr lang="en-US"/>
        </a:p>
      </dgm:t>
    </dgm:pt>
    <dgm:pt modelId="{8D589549-AFFA-4AD4-A07A-3F9E390126E2}">
      <dgm:prSet/>
      <dgm:spPr/>
      <dgm:t>
        <a:bodyPr/>
        <a:lstStyle/>
        <a:p>
          <a:r>
            <a:rPr lang="en-US"/>
            <a:t>Public key cryptography is a type of asymmetric cryptography used in Blockchain.</a:t>
          </a:r>
        </a:p>
      </dgm:t>
    </dgm:pt>
    <dgm:pt modelId="{4FB658B5-6B47-4DA1-9187-C94482193188}" type="parTrans" cxnId="{3261EFA7-0F76-49B3-851C-B952121B05BD}">
      <dgm:prSet/>
      <dgm:spPr/>
      <dgm:t>
        <a:bodyPr/>
        <a:lstStyle/>
        <a:p>
          <a:endParaRPr lang="en-US"/>
        </a:p>
      </dgm:t>
    </dgm:pt>
    <dgm:pt modelId="{91EC1DFA-F966-4D9B-856D-F2FC180B6643}" type="sibTrans" cxnId="{3261EFA7-0F76-49B3-851C-B952121B05BD}">
      <dgm:prSet/>
      <dgm:spPr/>
      <dgm:t>
        <a:bodyPr/>
        <a:lstStyle/>
        <a:p>
          <a:endParaRPr lang="en-US"/>
        </a:p>
      </dgm:t>
    </dgm:pt>
    <dgm:pt modelId="{EE874CFC-E4D4-432E-971D-01B5E9576A8B}">
      <dgm:prSet/>
      <dgm:spPr/>
      <dgm:t>
        <a:bodyPr/>
        <a:lstStyle/>
        <a:p>
          <a:r>
            <a:rPr lang="en-US"/>
            <a:t>It uses a pair of keys – a public key and a private key – for secure communication.</a:t>
          </a:r>
        </a:p>
      </dgm:t>
    </dgm:pt>
    <dgm:pt modelId="{54115F60-18AE-4147-8B49-6AEE1252F3B1}" type="parTrans" cxnId="{DC21DCB3-D95E-433E-803B-07FD6D87D7CE}">
      <dgm:prSet/>
      <dgm:spPr/>
      <dgm:t>
        <a:bodyPr/>
        <a:lstStyle/>
        <a:p>
          <a:endParaRPr lang="en-US"/>
        </a:p>
      </dgm:t>
    </dgm:pt>
    <dgm:pt modelId="{CF43D53C-1642-45F1-91D1-C56B5478B015}" type="sibTrans" cxnId="{DC21DCB3-D95E-433E-803B-07FD6D87D7CE}">
      <dgm:prSet/>
      <dgm:spPr/>
      <dgm:t>
        <a:bodyPr/>
        <a:lstStyle/>
        <a:p>
          <a:endParaRPr lang="en-US"/>
        </a:p>
      </dgm:t>
    </dgm:pt>
    <dgm:pt modelId="{BEADC805-A656-4EEB-A426-DE686D90FB5B}">
      <dgm:prSet/>
      <dgm:spPr/>
      <dgm:t>
        <a:bodyPr/>
        <a:lstStyle/>
        <a:p>
          <a:r>
            <a:rPr lang="en-US"/>
            <a:t>The public key is used for encryption and is available to anyone, while the private key is kept secret and used for decryption.</a:t>
          </a:r>
        </a:p>
      </dgm:t>
    </dgm:pt>
    <dgm:pt modelId="{C99FA65C-9C09-40D8-9072-15A0B5CB51B2}" type="parTrans" cxnId="{8370F27B-F937-488D-AF2B-146CE5F4E76E}">
      <dgm:prSet/>
      <dgm:spPr/>
      <dgm:t>
        <a:bodyPr/>
        <a:lstStyle/>
        <a:p>
          <a:endParaRPr lang="en-US"/>
        </a:p>
      </dgm:t>
    </dgm:pt>
    <dgm:pt modelId="{14A74422-BF88-48A1-B036-7F9EC8DDFE02}" type="sibTrans" cxnId="{8370F27B-F937-488D-AF2B-146CE5F4E76E}">
      <dgm:prSet/>
      <dgm:spPr/>
      <dgm:t>
        <a:bodyPr/>
        <a:lstStyle/>
        <a:p>
          <a:endParaRPr lang="en-US"/>
        </a:p>
      </dgm:t>
    </dgm:pt>
    <dgm:pt modelId="{515DAE77-123F-48EB-B9F9-141715244DE1}">
      <dgm:prSet/>
      <dgm:spPr/>
      <dgm:t>
        <a:bodyPr/>
        <a:lstStyle/>
        <a:p>
          <a:r>
            <a:rPr lang="en-US"/>
            <a:t>In Blockchain, public key cryptography is used for digital signatures.</a:t>
          </a:r>
        </a:p>
      </dgm:t>
    </dgm:pt>
    <dgm:pt modelId="{90E2D691-6F86-4AAB-A91F-7E55FDF0A494}" type="parTrans" cxnId="{737596C6-E4EE-4480-9EF1-82AF03063733}">
      <dgm:prSet/>
      <dgm:spPr/>
      <dgm:t>
        <a:bodyPr/>
        <a:lstStyle/>
        <a:p>
          <a:endParaRPr lang="en-US"/>
        </a:p>
      </dgm:t>
    </dgm:pt>
    <dgm:pt modelId="{810038C2-52D0-410B-9022-8C3527935A14}" type="sibTrans" cxnId="{737596C6-E4EE-4480-9EF1-82AF03063733}">
      <dgm:prSet/>
      <dgm:spPr/>
      <dgm:t>
        <a:bodyPr/>
        <a:lstStyle/>
        <a:p>
          <a:endParaRPr lang="en-US"/>
        </a:p>
      </dgm:t>
    </dgm:pt>
    <dgm:pt modelId="{325D00F0-2DFB-499D-BD37-9B59C1DD484D}" type="pres">
      <dgm:prSet presAssocID="{D96240F3-D12F-4B60-8EBF-48AA5A55B5F4}" presName="diagram" presStyleCnt="0">
        <dgm:presLayoutVars>
          <dgm:dir/>
          <dgm:resizeHandles val="exact"/>
        </dgm:presLayoutVars>
      </dgm:prSet>
      <dgm:spPr/>
    </dgm:pt>
    <dgm:pt modelId="{85EAEA3B-0F89-4736-BA2F-75DD977A67C4}" type="pres">
      <dgm:prSet presAssocID="{8D589549-AFFA-4AD4-A07A-3F9E390126E2}" presName="node" presStyleLbl="node1" presStyleIdx="0" presStyleCnt="4">
        <dgm:presLayoutVars>
          <dgm:bulletEnabled val="1"/>
        </dgm:presLayoutVars>
      </dgm:prSet>
      <dgm:spPr/>
    </dgm:pt>
    <dgm:pt modelId="{09DA2307-0AD7-4293-9569-44B12DBA863F}" type="pres">
      <dgm:prSet presAssocID="{91EC1DFA-F966-4D9B-856D-F2FC180B6643}" presName="sibTrans" presStyleLbl="sibTrans2D1" presStyleIdx="0" presStyleCnt="3"/>
      <dgm:spPr/>
    </dgm:pt>
    <dgm:pt modelId="{2800151A-49EF-40A0-BFCC-C40726CF20E0}" type="pres">
      <dgm:prSet presAssocID="{91EC1DFA-F966-4D9B-856D-F2FC180B6643}" presName="connectorText" presStyleLbl="sibTrans2D1" presStyleIdx="0" presStyleCnt="3"/>
      <dgm:spPr/>
    </dgm:pt>
    <dgm:pt modelId="{5DEE1E7D-6F34-4954-BBF0-51ED0E4A5E36}" type="pres">
      <dgm:prSet presAssocID="{EE874CFC-E4D4-432E-971D-01B5E9576A8B}" presName="node" presStyleLbl="node1" presStyleIdx="1" presStyleCnt="4">
        <dgm:presLayoutVars>
          <dgm:bulletEnabled val="1"/>
        </dgm:presLayoutVars>
      </dgm:prSet>
      <dgm:spPr/>
    </dgm:pt>
    <dgm:pt modelId="{7B0166E1-07C6-46E6-B68B-E71526315ADD}" type="pres">
      <dgm:prSet presAssocID="{CF43D53C-1642-45F1-91D1-C56B5478B015}" presName="sibTrans" presStyleLbl="sibTrans2D1" presStyleIdx="1" presStyleCnt="3"/>
      <dgm:spPr/>
    </dgm:pt>
    <dgm:pt modelId="{49386307-8A0A-4B51-8DCE-DF7CAA04D291}" type="pres">
      <dgm:prSet presAssocID="{CF43D53C-1642-45F1-91D1-C56B5478B015}" presName="connectorText" presStyleLbl="sibTrans2D1" presStyleIdx="1" presStyleCnt="3"/>
      <dgm:spPr/>
    </dgm:pt>
    <dgm:pt modelId="{E62003AA-C50D-4EE7-AF68-A72F17029550}" type="pres">
      <dgm:prSet presAssocID="{BEADC805-A656-4EEB-A426-DE686D90FB5B}" presName="node" presStyleLbl="node1" presStyleIdx="2" presStyleCnt="4">
        <dgm:presLayoutVars>
          <dgm:bulletEnabled val="1"/>
        </dgm:presLayoutVars>
      </dgm:prSet>
      <dgm:spPr/>
    </dgm:pt>
    <dgm:pt modelId="{309F0F7B-3B66-4BF1-ADEC-E2141A90590E}" type="pres">
      <dgm:prSet presAssocID="{14A74422-BF88-48A1-B036-7F9EC8DDFE02}" presName="sibTrans" presStyleLbl="sibTrans2D1" presStyleIdx="2" presStyleCnt="3"/>
      <dgm:spPr/>
    </dgm:pt>
    <dgm:pt modelId="{F8F1C892-95D8-4220-B1F1-0362939E8995}" type="pres">
      <dgm:prSet presAssocID="{14A74422-BF88-48A1-B036-7F9EC8DDFE02}" presName="connectorText" presStyleLbl="sibTrans2D1" presStyleIdx="2" presStyleCnt="3"/>
      <dgm:spPr/>
    </dgm:pt>
    <dgm:pt modelId="{786672A4-D288-4A38-8243-AD2E0823F38B}" type="pres">
      <dgm:prSet presAssocID="{515DAE77-123F-48EB-B9F9-141715244DE1}" presName="node" presStyleLbl="node1" presStyleIdx="3" presStyleCnt="4">
        <dgm:presLayoutVars>
          <dgm:bulletEnabled val="1"/>
        </dgm:presLayoutVars>
      </dgm:prSet>
      <dgm:spPr/>
    </dgm:pt>
  </dgm:ptLst>
  <dgm:cxnLst>
    <dgm:cxn modelId="{6CB20522-B061-4AD9-92EC-106DB0252A09}" type="presOf" srcId="{CF43D53C-1642-45F1-91D1-C56B5478B015}" destId="{49386307-8A0A-4B51-8DCE-DF7CAA04D291}" srcOrd="1" destOrd="0" presId="urn:microsoft.com/office/officeart/2005/8/layout/process5"/>
    <dgm:cxn modelId="{3865F041-5A7F-48B9-B30D-2659E0D0D040}" type="presOf" srcId="{CF43D53C-1642-45F1-91D1-C56B5478B015}" destId="{7B0166E1-07C6-46E6-B68B-E71526315ADD}" srcOrd="0" destOrd="0" presId="urn:microsoft.com/office/officeart/2005/8/layout/process5"/>
    <dgm:cxn modelId="{5B776F58-D95D-4170-BD56-44F79308F4AE}" type="presOf" srcId="{8D589549-AFFA-4AD4-A07A-3F9E390126E2}" destId="{85EAEA3B-0F89-4736-BA2F-75DD977A67C4}" srcOrd="0" destOrd="0" presId="urn:microsoft.com/office/officeart/2005/8/layout/process5"/>
    <dgm:cxn modelId="{4F4F7278-D484-4846-9A12-C2905EA366C4}" type="presOf" srcId="{D96240F3-D12F-4B60-8EBF-48AA5A55B5F4}" destId="{325D00F0-2DFB-499D-BD37-9B59C1DD484D}" srcOrd="0" destOrd="0" presId="urn:microsoft.com/office/officeart/2005/8/layout/process5"/>
    <dgm:cxn modelId="{8370F27B-F937-488D-AF2B-146CE5F4E76E}" srcId="{D96240F3-D12F-4B60-8EBF-48AA5A55B5F4}" destId="{BEADC805-A656-4EEB-A426-DE686D90FB5B}" srcOrd="2" destOrd="0" parTransId="{C99FA65C-9C09-40D8-9072-15A0B5CB51B2}" sibTransId="{14A74422-BF88-48A1-B036-7F9EC8DDFE02}"/>
    <dgm:cxn modelId="{6DC9F78F-06A8-456F-9726-76F6A09BF14E}" type="presOf" srcId="{14A74422-BF88-48A1-B036-7F9EC8DDFE02}" destId="{F8F1C892-95D8-4220-B1F1-0362939E8995}" srcOrd="1" destOrd="0" presId="urn:microsoft.com/office/officeart/2005/8/layout/process5"/>
    <dgm:cxn modelId="{44BAD791-84F2-4549-AC09-2A3A35F2DBF7}" type="presOf" srcId="{BEADC805-A656-4EEB-A426-DE686D90FB5B}" destId="{E62003AA-C50D-4EE7-AF68-A72F17029550}" srcOrd="0" destOrd="0" presId="urn:microsoft.com/office/officeart/2005/8/layout/process5"/>
    <dgm:cxn modelId="{D56D9C9A-94D7-4F79-9974-432BEA0ECE65}" type="presOf" srcId="{91EC1DFA-F966-4D9B-856D-F2FC180B6643}" destId="{2800151A-49EF-40A0-BFCC-C40726CF20E0}" srcOrd="1" destOrd="0" presId="urn:microsoft.com/office/officeart/2005/8/layout/process5"/>
    <dgm:cxn modelId="{761EABA2-6434-4C9C-9D41-D13C84C3C6C1}" type="presOf" srcId="{515DAE77-123F-48EB-B9F9-141715244DE1}" destId="{786672A4-D288-4A38-8243-AD2E0823F38B}" srcOrd="0" destOrd="0" presId="urn:microsoft.com/office/officeart/2005/8/layout/process5"/>
    <dgm:cxn modelId="{3261EFA7-0F76-49B3-851C-B952121B05BD}" srcId="{D96240F3-D12F-4B60-8EBF-48AA5A55B5F4}" destId="{8D589549-AFFA-4AD4-A07A-3F9E390126E2}" srcOrd="0" destOrd="0" parTransId="{4FB658B5-6B47-4DA1-9187-C94482193188}" sibTransId="{91EC1DFA-F966-4D9B-856D-F2FC180B6643}"/>
    <dgm:cxn modelId="{DC21DCB3-D95E-433E-803B-07FD6D87D7CE}" srcId="{D96240F3-D12F-4B60-8EBF-48AA5A55B5F4}" destId="{EE874CFC-E4D4-432E-971D-01B5E9576A8B}" srcOrd="1" destOrd="0" parTransId="{54115F60-18AE-4147-8B49-6AEE1252F3B1}" sibTransId="{CF43D53C-1642-45F1-91D1-C56B5478B015}"/>
    <dgm:cxn modelId="{737596C6-E4EE-4480-9EF1-82AF03063733}" srcId="{D96240F3-D12F-4B60-8EBF-48AA5A55B5F4}" destId="{515DAE77-123F-48EB-B9F9-141715244DE1}" srcOrd="3" destOrd="0" parTransId="{90E2D691-6F86-4AAB-A91F-7E55FDF0A494}" sibTransId="{810038C2-52D0-410B-9022-8C3527935A14}"/>
    <dgm:cxn modelId="{F84557D3-9F5F-49B9-B1B8-82A02B88A01A}" type="presOf" srcId="{EE874CFC-E4D4-432E-971D-01B5E9576A8B}" destId="{5DEE1E7D-6F34-4954-BBF0-51ED0E4A5E36}" srcOrd="0" destOrd="0" presId="urn:microsoft.com/office/officeart/2005/8/layout/process5"/>
    <dgm:cxn modelId="{4493EED6-38E3-4A12-B609-356AA902CF2A}" type="presOf" srcId="{14A74422-BF88-48A1-B036-7F9EC8DDFE02}" destId="{309F0F7B-3B66-4BF1-ADEC-E2141A90590E}" srcOrd="0" destOrd="0" presId="urn:microsoft.com/office/officeart/2005/8/layout/process5"/>
    <dgm:cxn modelId="{35E6B9FB-D4B4-474C-A171-44C425260767}" type="presOf" srcId="{91EC1DFA-F966-4D9B-856D-F2FC180B6643}" destId="{09DA2307-0AD7-4293-9569-44B12DBA863F}" srcOrd="0" destOrd="0" presId="urn:microsoft.com/office/officeart/2005/8/layout/process5"/>
    <dgm:cxn modelId="{9DD0A909-83DF-4155-879F-49813A4CA054}" type="presParOf" srcId="{325D00F0-2DFB-499D-BD37-9B59C1DD484D}" destId="{85EAEA3B-0F89-4736-BA2F-75DD977A67C4}" srcOrd="0" destOrd="0" presId="urn:microsoft.com/office/officeart/2005/8/layout/process5"/>
    <dgm:cxn modelId="{304A0D76-37D6-4CEA-9228-35B5A393C438}" type="presParOf" srcId="{325D00F0-2DFB-499D-BD37-9B59C1DD484D}" destId="{09DA2307-0AD7-4293-9569-44B12DBA863F}" srcOrd="1" destOrd="0" presId="urn:microsoft.com/office/officeart/2005/8/layout/process5"/>
    <dgm:cxn modelId="{D98045D3-C47D-4B47-A338-7F3EEC746111}" type="presParOf" srcId="{09DA2307-0AD7-4293-9569-44B12DBA863F}" destId="{2800151A-49EF-40A0-BFCC-C40726CF20E0}" srcOrd="0" destOrd="0" presId="urn:microsoft.com/office/officeart/2005/8/layout/process5"/>
    <dgm:cxn modelId="{7BD34D6F-2E44-459B-B56B-451A193E85B6}" type="presParOf" srcId="{325D00F0-2DFB-499D-BD37-9B59C1DD484D}" destId="{5DEE1E7D-6F34-4954-BBF0-51ED0E4A5E36}" srcOrd="2" destOrd="0" presId="urn:microsoft.com/office/officeart/2005/8/layout/process5"/>
    <dgm:cxn modelId="{5D4E9FAC-C864-4378-9960-D092F5EBBB32}" type="presParOf" srcId="{325D00F0-2DFB-499D-BD37-9B59C1DD484D}" destId="{7B0166E1-07C6-46E6-B68B-E71526315ADD}" srcOrd="3" destOrd="0" presId="urn:microsoft.com/office/officeart/2005/8/layout/process5"/>
    <dgm:cxn modelId="{E58FE9D4-5310-4F87-BBF3-8BB6046BAED9}" type="presParOf" srcId="{7B0166E1-07C6-46E6-B68B-E71526315ADD}" destId="{49386307-8A0A-4B51-8DCE-DF7CAA04D291}" srcOrd="0" destOrd="0" presId="urn:microsoft.com/office/officeart/2005/8/layout/process5"/>
    <dgm:cxn modelId="{6DD57553-95A2-4EB4-BE68-25066AED7584}" type="presParOf" srcId="{325D00F0-2DFB-499D-BD37-9B59C1DD484D}" destId="{E62003AA-C50D-4EE7-AF68-A72F17029550}" srcOrd="4" destOrd="0" presId="urn:microsoft.com/office/officeart/2005/8/layout/process5"/>
    <dgm:cxn modelId="{8C3B57F3-0864-4990-A3FC-2E1F15D6D383}" type="presParOf" srcId="{325D00F0-2DFB-499D-BD37-9B59C1DD484D}" destId="{309F0F7B-3B66-4BF1-ADEC-E2141A90590E}" srcOrd="5" destOrd="0" presId="urn:microsoft.com/office/officeart/2005/8/layout/process5"/>
    <dgm:cxn modelId="{62FE5ACB-F519-4CF4-B655-2D771AB97548}" type="presParOf" srcId="{309F0F7B-3B66-4BF1-ADEC-E2141A90590E}" destId="{F8F1C892-95D8-4220-B1F1-0362939E8995}" srcOrd="0" destOrd="0" presId="urn:microsoft.com/office/officeart/2005/8/layout/process5"/>
    <dgm:cxn modelId="{BF64C59E-A859-48BB-AFEE-7C33A8CF230A}" type="presParOf" srcId="{325D00F0-2DFB-499D-BD37-9B59C1DD484D}" destId="{786672A4-D288-4A38-8243-AD2E0823F38B}"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22A75-3AB4-4FC3-B5BB-473AE8B98AC5}">
      <dsp:nvSpPr>
        <dsp:cNvPr id="0" name=""/>
        <dsp:cNvSpPr/>
      </dsp:nvSpPr>
      <dsp:spPr>
        <a:xfrm>
          <a:off x="0" y="0"/>
          <a:ext cx="3293634" cy="587430"/>
        </a:xfrm>
        <a:prstGeom prst="roundRect">
          <a:avLst>
            <a:gd name="adj" fmla="val 10000"/>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 Hash Function is a mathematical function that maps data of arbitrary size to a fixed-size output.</a:t>
          </a:r>
        </a:p>
      </dsp:txBody>
      <dsp:txXfrm>
        <a:off x="17205" y="17205"/>
        <a:ext cx="2591021" cy="553020"/>
      </dsp:txXfrm>
    </dsp:sp>
    <dsp:sp modelId="{7C6B3884-8EF6-4F0D-8205-98AC799A679E}">
      <dsp:nvSpPr>
        <dsp:cNvPr id="0" name=""/>
        <dsp:cNvSpPr/>
      </dsp:nvSpPr>
      <dsp:spPr>
        <a:xfrm>
          <a:off x="240386" y="673623"/>
          <a:ext cx="3293634" cy="587430"/>
        </a:xfrm>
        <a:prstGeom prst="roundRect">
          <a:avLst>
            <a:gd name="adj" fmla="val 10000"/>
          </a:avLst>
        </a:prstGeom>
        <a:blipFill>
          <a:blip xmlns:r="http://schemas.openxmlformats.org/officeDocument/2006/relationships" r:embed="rId1">
            <a:duotone>
              <a:schemeClr val="accent5">
                <a:hueOff val="248291"/>
                <a:satOff val="144"/>
                <a:lumOff val="1421"/>
                <a:alphaOff val="0"/>
                <a:shade val="74000"/>
                <a:satMod val="130000"/>
                <a:lumMod val="90000"/>
              </a:schemeClr>
              <a:schemeClr val="accent5">
                <a:hueOff val="248291"/>
                <a:satOff val="144"/>
                <a:lumOff val="1421"/>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In Blockchain, Hash Functions are used to provide a unique and tamper-proof digital fingerprint of data.</a:t>
          </a:r>
        </a:p>
      </dsp:txBody>
      <dsp:txXfrm>
        <a:off x="257591" y="690828"/>
        <a:ext cx="2631441" cy="553020"/>
      </dsp:txXfrm>
    </dsp:sp>
    <dsp:sp modelId="{91D36C3D-F114-465A-B59E-D21C4F21EF1A}">
      <dsp:nvSpPr>
        <dsp:cNvPr id="0" name=""/>
        <dsp:cNvSpPr/>
      </dsp:nvSpPr>
      <dsp:spPr>
        <a:xfrm>
          <a:off x="491906" y="1338036"/>
          <a:ext cx="3293634" cy="587430"/>
        </a:xfrm>
        <a:prstGeom prst="roundRect">
          <a:avLst>
            <a:gd name="adj" fmla="val 10000"/>
          </a:avLst>
        </a:prstGeom>
        <a:blipFill>
          <a:blip xmlns:r="http://schemas.openxmlformats.org/officeDocument/2006/relationships" r:embed="rId1">
            <a:duotone>
              <a:schemeClr val="accent5">
                <a:hueOff val="496582"/>
                <a:satOff val="288"/>
                <a:lumOff val="2843"/>
                <a:alphaOff val="0"/>
                <a:shade val="74000"/>
                <a:satMod val="130000"/>
                <a:lumMod val="90000"/>
              </a:schemeClr>
              <a:schemeClr val="accent5">
                <a:hueOff val="496582"/>
                <a:satOff val="288"/>
                <a:lumOff val="2843"/>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The SHA-256 (Secure Hash Algorithm 256-bit) is commonly used Hash Function in Blockchain.</a:t>
          </a:r>
        </a:p>
      </dsp:txBody>
      <dsp:txXfrm>
        <a:off x="509111" y="1355241"/>
        <a:ext cx="2631441" cy="553020"/>
      </dsp:txXfrm>
    </dsp:sp>
    <dsp:sp modelId="{1EA19AE5-38E8-4DEE-936E-D54EB6D96F30}">
      <dsp:nvSpPr>
        <dsp:cNvPr id="0" name=""/>
        <dsp:cNvSpPr/>
      </dsp:nvSpPr>
      <dsp:spPr>
        <a:xfrm>
          <a:off x="737859" y="2007054"/>
          <a:ext cx="3293634" cy="587430"/>
        </a:xfrm>
        <a:prstGeom prst="roundRect">
          <a:avLst>
            <a:gd name="adj" fmla="val 10000"/>
          </a:avLst>
        </a:prstGeom>
        <a:blipFill>
          <a:blip xmlns:r="http://schemas.openxmlformats.org/officeDocument/2006/relationships" r:embed="rId1">
            <a:duotone>
              <a:schemeClr val="accent5">
                <a:hueOff val="744874"/>
                <a:satOff val="432"/>
                <a:lumOff val="4264"/>
                <a:alphaOff val="0"/>
                <a:shade val="74000"/>
                <a:satMod val="130000"/>
                <a:lumMod val="90000"/>
              </a:schemeClr>
              <a:schemeClr val="accent5">
                <a:hueOff val="744874"/>
                <a:satOff val="432"/>
                <a:lumOff val="426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In Blockchain, Hash Functions are used to create the Hash of each block's data, which includes transactions, timestamp, and a reference to the previous block's Hash.</a:t>
          </a:r>
        </a:p>
      </dsp:txBody>
      <dsp:txXfrm>
        <a:off x="755064" y="2024259"/>
        <a:ext cx="2631441" cy="553020"/>
      </dsp:txXfrm>
    </dsp:sp>
    <dsp:sp modelId="{8E5FC776-94E3-4FAE-8D03-E627AAD268C1}">
      <dsp:nvSpPr>
        <dsp:cNvPr id="0" name=""/>
        <dsp:cNvSpPr/>
      </dsp:nvSpPr>
      <dsp:spPr>
        <a:xfrm>
          <a:off x="983812" y="2676073"/>
          <a:ext cx="3293634" cy="587430"/>
        </a:xfrm>
        <a:prstGeom prst="roundRect">
          <a:avLst>
            <a:gd name="adj" fmla="val 10000"/>
          </a:avLst>
        </a:prstGeom>
        <a:blipFill>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The Hash of the current block is included in the next block, creating a chain of blocks that are linked together cryptographically.</a:t>
          </a:r>
        </a:p>
      </dsp:txBody>
      <dsp:txXfrm>
        <a:off x="1001017" y="2693278"/>
        <a:ext cx="2631441" cy="553020"/>
      </dsp:txXfrm>
    </dsp:sp>
    <dsp:sp modelId="{7294CE14-9877-4394-B624-68C61E277E22}">
      <dsp:nvSpPr>
        <dsp:cNvPr id="0" name=""/>
        <dsp:cNvSpPr/>
      </dsp:nvSpPr>
      <dsp:spPr>
        <a:xfrm>
          <a:off x="2911804" y="429150"/>
          <a:ext cx="381829" cy="38182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997716" y="429150"/>
        <a:ext cx="210005" cy="287326"/>
      </dsp:txXfrm>
    </dsp:sp>
    <dsp:sp modelId="{325F7713-281B-4E0E-BF1B-BF07BEDE7100}">
      <dsp:nvSpPr>
        <dsp:cNvPr id="0" name=""/>
        <dsp:cNvSpPr/>
      </dsp:nvSpPr>
      <dsp:spPr>
        <a:xfrm>
          <a:off x="3157757" y="1098169"/>
          <a:ext cx="381829" cy="381829"/>
        </a:xfrm>
        <a:prstGeom prst="downArrow">
          <a:avLst>
            <a:gd name="adj1" fmla="val 55000"/>
            <a:gd name="adj2" fmla="val 45000"/>
          </a:avLst>
        </a:prstGeom>
        <a:solidFill>
          <a:schemeClr val="accent5">
            <a:tint val="40000"/>
            <a:alpha val="90000"/>
            <a:hueOff val="413832"/>
            <a:satOff val="1068"/>
            <a:lumOff val="232"/>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243669" y="1098169"/>
        <a:ext cx="210005" cy="287326"/>
      </dsp:txXfrm>
    </dsp:sp>
    <dsp:sp modelId="{FC5DAD03-D9DA-41C0-9817-F694E0E74143}">
      <dsp:nvSpPr>
        <dsp:cNvPr id="0" name=""/>
        <dsp:cNvSpPr/>
      </dsp:nvSpPr>
      <dsp:spPr>
        <a:xfrm>
          <a:off x="3403710" y="1757396"/>
          <a:ext cx="381829" cy="381829"/>
        </a:xfrm>
        <a:prstGeom prst="downArrow">
          <a:avLst>
            <a:gd name="adj1" fmla="val 55000"/>
            <a:gd name="adj2" fmla="val 45000"/>
          </a:avLst>
        </a:prstGeom>
        <a:solidFill>
          <a:schemeClr val="accent5">
            <a:tint val="40000"/>
            <a:alpha val="90000"/>
            <a:hueOff val="827665"/>
            <a:satOff val="2136"/>
            <a:lumOff val="464"/>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489622" y="1757396"/>
        <a:ext cx="210005" cy="287326"/>
      </dsp:txXfrm>
    </dsp:sp>
    <dsp:sp modelId="{2FCEDA69-95C4-4F84-98A8-C63A2522A1D9}">
      <dsp:nvSpPr>
        <dsp:cNvPr id="0" name=""/>
        <dsp:cNvSpPr/>
      </dsp:nvSpPr>
      <dsp:spPr>
        <a:xfrm>
          <a:off x="3649663" y="2432942"/>
          <a:ext cx="381829" cy="381829"/>
        </a:xfrm>
        <a:prstGeom prst="downArrow">
          <a:avLst>
            <a:gd name="adj1" fmla="val 55000"/>
            <a:gd name="adj2" fmla="val 45000"/>
          </a:avLst>
        </a:prstGeom>
        <a:solidFill>
          <a:schemeClr val="accent5">
            <a:tint val="40000"/>
            <a:alpha val="90000"/>
            <a:hueOff val="1241497"/>
            <a:satOff val="3204"/>
            <a:lumOff val="696"/>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735575" y="2432942"/>
        <a:ext cx="210005" cy="287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E1E9F-CA65-4C87-BD7F-252ADBB25351}">
      <dsp:nvSpPr>
        <dsp:cNvPr id="0" name=""/>
        <dsp:cNvSpPr/>
      </dsp:nvSpPr>
      <dsp:spPr>
        <a:xfrm>
          <a:off x="1657586" y="343781"/>
          <a:ext cx="265905" cy="91440"/>
        </a:xfrm>
        <a:custGeom>
          <a:avLst/>
          <a:gdLst/>
          <a:ahLst/>
          <a:cxnLst/>
          <a:rect l="0" t="0" r="0" b="0"/>
          <a:pathLst>
            <a:path>
              <a:moveTo>
                <a:pt x="0" y="45720"/>
              </a:moveTo>
              <a:lnTo>
                <a:pt x="26590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3126" y="388017"/>
        <a:ext cx="14825" cy="2967"/>
      </dsp:txXfrm>
    </dsp:sp>
    <dsp:sp modelId="{96146E36-4567-4536-B097-96D2EBE59E06}">
      <dsp:nvSpPr>
        <dsp:cNvPr id="0" name=""/>
        <dsp:cNvSpPr/>
      </dsp:nvSpPr>
      <dsp:spPr>
        <a:xfrm>
          <a:off x="370232" y="2755"/>
          <a:ext cx="1289153" cy="77349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3170" tIns="66308" rIns="63170" bIns="66308" numCol="1" spcCol="1270" anchor="ctr" anchorCtr="0">
          <a:noAutofit/>
        </a:bodyPr>
        <a:lstStyle/>
        <a:p>
          <a:pPr marL="0" lvl="0" indent="0" algn="ctr" defTabSz="533400">
            <a:lnSpc>
              <a:spcPct val="90000"/>
            </a:lnSpc>
            <a:spcBef>
              <a:spcPct val="0"/>
            </a:spcBef>
            <a:spcAft>
              <a:spcPct val="35000"/>
            </a:spcAft>
            <a:buNone/>
          </a:pPr>
          <a:r>
            <a:rPr lang="en-US" sz="1200" b="0" i="0" kern="1200"/>
            <a:t>Uses the same key for both encryption and decryption</a:t>
          </a:r>
          <a:endParaRPr lang="en-US" sz="1200" kern="1200"/>
        </a:p>
      </dsp:txBody>
      <dsp:txXfrm>
        <a:off x="370232" y="2755"/>
        <a:ext cx="1289153" cy="773492"/>
      </dsp:txXfrm>
    </dsp:sp>
    <dsp:sp modelId="{5E651F1E-E85F-4487-9343-1D8891213535}">
      <dsp:nvSpPr>
        <dsp:cNvPr id="0" name=""/>
        <dsp:cNvSpPr/>
      </dsp:nvSpPr>
      <dsp:spPr>
        <a:xfrm>
          <a:off x="1014809" y="774447"/>
          <a:ext cx="1585659" cy="265905"/>
        </a:xfrm>
        <a:custGeom>
          <a:avLst/>
          <a:gdLst/>
          <a:ahLst/>
          <a:cxnLst/>
          <a:rect l="0" t="0" r="0" b="0"/>
          <a:pathLst>
            <a:path>
              <a:moveTo>
                <a:pt x="1585659" y="0"/>
              </a:moveTo>
              <a:lnTo>
                <a:pt x="1585659" y="150052"/>
              </a:lnTo>
              <a:lnTo>
                <a:pt x="0" y="150052"/>
              </a:lnTo>
              <a:lnTo>
                <a:pt x="0" y="26590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7310" y="905916"/>
        <a:ext cx="80657" cy="2967"/>
      </dsp:txXfrm>
    </dsp:sp>
    <dsp:sp modelId="{5C0C33AF-6C40-49C2-B230-28F08674317A}">
      <dsp:nvSpPr>
        <dsp:cNvPr id="0" name=""/>
        <dsp:cNvSpPr/>
      </dsp:nvSpPr>
      <dsp:spPr>
        <a:xfrm>
          <a:off x="1955891" y="2755"/>
          <a:ext cx="1289153" cy="77349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3170" tIns="66308" rIns="63170" bIns="66308" numCol="1" spcCol="1270" anchor="ctr" anchorCtr="0">
          <a:noAutofit/>
        </a:bodyPr>
        <a:lstStyle/>
        <a:p>
          <a:pPr marL="0" lvl="0" indent="0" algn="ctr" defTabSz="533400">
            <a:lnSpc>
              <a:spcPct val="90000"/>
            </a:lnSpc>
            <a:spcBef>
              <a:spcPct val="0"/>
            </a:spcBef>
            <a:spcAft>
              <a:spcPct val="35000"/>
            </a:spcAft>
            <a:buNone/>
          </a:pPr>
          <a:r>
            <a:rPr lang="en-US" sz="1200" b="0" i="0" kern="1200"/>
            <a:t>Fast and efficient for bulk data encryption</a:t>
          </a:r>
          <a:endParaRPr lang="en-US" sz="1200" kern="1200"/>
        </a:p>
      </dsp:txBody>
      <dsp:txXfrm>
        <a:off x="1955891" y="2755"/>
        <a:ext cx="1289153" cy="773492"/>
      </dsp:txXfrm>
    </dsp:sp>
    <dsp:sp modelId="{171AC967-02AB-42E1-ACF5-49DED73698FE}">
      <dsp:nvSpPr>
        <dsp:cNvPr id="0" name=""/>
        <dsp:cNvSpPr/>
      </dsp:nvSpPr>
      <dsp:spPr>
        <a:xfrm>
          <a:off x="1657586" y="1413779"/>
          <a:ext cx="265905" cy="91440"/>
        </a:xfrm>
        <a:custGeom>
          <a:avLst/>
          <a:gdLst/>
          <a:ahLst/>
          <a:cxnLst/>
          <a:rect l="0" t="0" r="0" b="0"/>
          <a:pathLst>
            <a:path>
              <a:moveTo>
                <a:pt x="0" y="45720"/>
              </a:moveTo>
              <a:lnTo>
                <a:pt x="26590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3126" y="1458015"/>
        <a:ext cx="14825" cy="2967"/>
      </dsp:txXfrm>
    </dsp:sp>
    <dsp:sp modelId="{A3DAE470-7E62-4115-91D8-222D60FC1972}">
      <dsp:nvSpPr>
        <dsp:cNvPr id="0" name=""/>
        <dsp:cNvSpPr/>
      </dsp:nvSpPr>
      <dsp:spPr>
        <a:xfrm>
          <a:off x="370232" y="1072753"/>
          <a:ext cx="1289153" cy="77349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3170" tIns="66308" rIns="63170" bIns="66308" numCol="1" spcCol="1270" anchor="ctr" anchorCtr="0">
          <a:noAutofit/>
        </a:bodyPr>
        <a:lstStyle/>
        <a:p>
          <a:pPr marL="0" lvl="0" indent="0" algn="ctr" defTabSz="533400">
            <a:lnSpc>
              <a:spcPct val="90000"/>
            </a:lnSpc>
            <a:spcBef>
              <a:spcPct val="0"/>
            </a:spcBef>
            <a:spcAft>
              <a:spcPct val="35000"/>
            </a:spcAft>
            <a:buNone/>
          </a:pPr>
          <a:r>
            <a:rPr lang="en-US" sz="1200" b="0" i="0" kern="1200"/>
            <a:t>Examples: AES, DES, Blowfish</a:t>
          </a:r>
          <a:endParaRPr lang="en-US" sz="1200" kern="1200"/>
        </a:p>
      </dsp:txBody>
      <dsp:txXfrm>
        <a:off x="370232" y="1072753"/>
        <a:ext cx="1289153" cy="773492"/>
      </dsp:txXfrm>
    </dsp:sp>
    <dsp:sp modelId="{5F4911C5-B0FD-48B4-B246-691E957F74F4}">
      <dsp:nvSpPr>
        <dsp:cNvPr id="0" name=""/>
        <dsp:cNvSpPr/>
      </dsp:nvSpPr>
      <dsp:spPr>
        <a:xfrm>
          <a:off x="1014809" y="1844445"/>
          <a:ext cx="1585659" cy="265905"/>
        </a:xfrm>
        <a:custGeom>
          <a:avLst/>
          <a:gdLst/>
          <a:ahLst/>
          <a:cxnLst/>
          <a:rect l="0" t="0" r="0" b="0"/>
          <a:pathLst>
            <a:path>
              <a:moveTo>
                <a:pt x="1585659" y="0"/>
              </a:moveTo>
              <a:lnTo>
                <a:pt x="1585659" y="150052"/>
              </a:lnTo>
              <a:lnTo>
                <a:pt x="0" y="150052"/>
              </a:lnTo>
              <a:lnTo>
                <a:pt x="0" y="26590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7310" y="1975914"/>
        <a:ext cx="80657" cy="2967"/>
      </dsp:txXfrm>
    </dsp:sp>
    <dsp:sp modelId="{E0DE2F01-863D-4106-8787-BCC4FDE81281}">
      <dsp:nvSpPr>
        <dsp:cNvPr id="0" name=""/>
        <dsp:cNvSpPr/>
      </dsp:nvSpPr>
      <dsp:spPr>
        <a:xfrm>
          <a:off x="1955891" y="1072753"/>
          <a:ext cx="1289153" cy="77349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3170" tIns="66308" rIns="63170" bIns="66308" numCol="1" spcCol="1270" anchor="ctr" anchorCtr="0">
          <a:noAutofit/>
        </a:bodyPr>
        <a:lstStyle/>
        <a:p>
          <a:pPr marL="0" lvl="0" indent="0" algn="ctr" defTabSz="533400">
            <a:lnSpc>
              <a:spcPct val="90000"/>
            </a:lnSpc>
            <a:spcBef>
              <a:spcPct val="0"/>
            </a:spcBef>
            <a:spcAft>
              <a:spcPct val="35000"/>
            </a:spcAft>
            <a:buNone/>
          </a:pPr>
          <a:r>
            <a:rPr lang="en-US" sz="1200" b="0" i="0" kern="1200"/>
            <a:t>Blockchain uses Symmetric Cryptography to secure communication between nodes</a:t>
          </a:r>
          <a:endParaRPr lang="en-US" sz="1200" kern="1200"/>
        </a:p>
      </dsp:txBody>
      <dsp:txXfrm>
        <a:off x="1955891" y="1072753"/>
        <a:ext cx="1289153" cy="773492"/>
      </dsp:txXfrm>
    </dsp:sp>
    <dsp:sp modelId="{815B5274-C0A3-492D-A6E8-C76D850EE2A4}">
      <dsp:nvSpPr>
        <dsp:cNvPr id="0" name=""/>
        <dsp:cNvSpPr/>
      </dsp:nvSpPr>
      <dsp:spPr>
        <a:xfrm>
          <a:off x="1657586" y="2483777"/>
          <a:ext cx="265905" cy="91440"/>
        </a:xfrm>
        <a:custGeom>
          <a:avLst/>
          <a:gdLst/>
          <a:ahLst/>
          <a:cxnLst/>
          <a:rect l="0" t="0" r="0" b="0"/>
          <a:pathLst>
            <a:path>
              <a:moveTo>
                <a:pt x="0" y="45720"/>
              </a:moveTo>
              <a:lnTo>
                <a:pt x="26590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3126" y="2528013"/>
        <a:ext cx="14825" cy="2967"/>
      </dsp:txXfrm>
    </dsp:sp>
    <dsp:sp modelId="{C9F11D66-52AC-4DC9-A463-7068064B3EE3}">
      <dsp:nvSpPr>
        <dsp:cNvPr id="0" name=""/>
        <dsp:cNvSpPr/>
      </dsp:nvSpPr>
      <dsp:spPr>
        <a:xfrm>
          <a:off x="370232" y="2142751"/>
          <a:ext cx="1289153" cy="77349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3170" tIns="66308" rIns="63170" bIns="66308" numCol="1" spcCol="1270" anchor="ctr" anchorCtr="0">
          <a:noAutofit/>
        </a:bodyPr>
        <a:lstStyle/>
        <a:p>
          <a:pPr marL="0" lvl="0" indent="0" algn="ctr" defTabSz="533400">
            <a:lnSpc>
              <a:spcPct val="90000"/>
            </a:lnSpc>
            <a:spcBef>
              <a:spcPct val="0"/>
            </a:spcBef>
            <a:spcAft>
              <a:spcPct val="35000"/>
            </a:spcAft>
            <a:buNone/>
          </a:pPr>
          <a:r>
            <a:rPr lang="en-US" sz="1200" b="0" i="0" kern="1200"/>
            <a:t>Transactions are encrypted with a shared secret key to maintain confidentiality</a:t>
          </a:r>
          <a:endParaRPr lang="en-US" sz="1200" kern="1200"/>
        </a:p>
      </dsp:txBody>
      <dsp:txXfrm>
        <a:off x="370232" y="2142751"/>
        <a:ext cx="1289153" cy="773492"/>
      </dsp:txXfrm>
    </dsp:sp>
    <dsp:sp modelId="{02AFF750-26C5-404D-8EA1-F3100F6A0840}">
      <dsp:nvSpPr>
        <dsp:cNvPr id="0" name=""/>
        <dsp:cNvSpPr/>
      </dsp:nvSpPr>
      <dsp:spPr>
        <a:xfrm>
          <a:off x="1955891" y="2142751"/>
          <a:ext cx="1289153" cy="77349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3170" tIns="66308" rIns="63170" bIns="66308" numCol="1" spcCol="1270" anchor="ctr" anchorCtr="0">
          <a:noAutofit/>
        </a:bodyPr>
        <a:lstStyle/>
        <a:p>
          <a:pPr marL="0" lvl="0" indent="0" algn="ctr" defTabSz="533400">
            <a:lnSpc>
              <a:spcPct val="90000"/>
            </a:lnSpc>
            <a:spcBef>
              <a:spcPct val="0"/>
            </a:spcBef>
            <a:spcAft>
              <a:spcPct val="35000"/>
            </a:spcAft>
            <a:buNone/>
          </a:pPr>
          <a:r>
            <a:rPr lang="en-US" sz="1200" b="0" i="0" kern="1200" dirty="0"/>
            <a:t>In the Bitcoin network, transactions are encrypted using the Advanced Encryption Standard (AES) with a 256-bit key</a:t>
          </a:r>
          <a:endParaRPr lang="en-US" sz="1200" kern="1200" dirty="0"/>
        </a:p>
      </dsp:txBody>
      <dsp:txXfrm>
        <a:off x="1955891" y="2142751"/>
        <a:ext cx="1289153" cy="773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AEA3B-0F89-4736-BA2F-75DD977A67C4}">
      <dsp:nvSpPr>
        <dsp:cNvPr id="0" name=""/>
        <dsp:cNvSpPr/>
      </dsp:nvSpPr>
      <dsp:spPr>
        <a:xfrm>
          <a:off x="857" y="6696"/>
          <a:ext cx="1828085" cy="10968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Public key cryptography is a type of asymmetric cryptography used in Blockchain.</a:t>
          </a:r>
        </a:p>
      </dsp:txBody>
      <dsp:txXfrm>
        <a:off x="32983" y="38822"/>
        <a:ext cx="1763833" cy="1032599"/>
      </dsp:txXfrm>
    </dsp:sp>
    <dsp:sp modelId="{09DA2307-0AD7-4293-9569-44B12DBA863F}">
      <dsp:nvSpPr>
        <dsp:cNvPr id="0" name=""/>
        <dsp:cNvSpPr/>
      </dsp:nvSpPr>
      <dsp:spPr>
        <a:xfrm>
          <a:off x="1989814" y="328439"/>
          <a:ext cx="387554" cy="453365"/>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89814" y="419112"/>
        <a:ext cx="271288" cy="272019"/>
      </dsp:txXfrm>
    </dsp:sp>
    <dsp:sp modelId="{5DEE1E7D-6F34-4954-BBF0-51ED0E4A5E36}">
      <dsp:nvSpPr>
        <dsp:cNvPr id="0" name=""/>
        <dsp:cNvSpPr/>
      </dsp:nvSpPr>
      <dsp:spPr>
        <a:xfrm>
          <a:off x="2560177" y="6696"/>
          <a:ext cx="1828085" cy="10968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It uses a pair of keys – a public key and a private key – for secure communication.</a:t>
          </a:r>
        </a:p>
      </dsp:txBody>
      <dsp:txXfrm>
        <a:off x="2592303" y="38822"/>
        <a:ext cx="1763833" cy="1032599"/>
      </dsp:txXfrm>
    </dsp:sp>
    <dsp:sp modelId="{7B0166E1-07C6-46E6-B68B-E71526315ADD}">
      <dsp:nvSpPr>
        <dsp:cNvPr id="0" name=""/>
        <dsp:cNvSpPr/>
      </dsp:nvSpPr>
      <dsp:spPr>
        <a:xfrm rot="5400000">
          <a:off x="3280442" y="1231513"/>
          <a:ext cx="387554" cy="453365"/>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3338210" y="1264418"/>
        <a:ext cx="272019" cy="271288"/>
      </dsp:txXfrm>
    </dsp:sp>
    <dsp:sp modelId="{E62003AA-C50D-4EE7-AF68-A72F17029550}">
      <dsp:nvSpPr>
        <dsp:cNvPr id="0" name=""/>
        <dsp:cNvSpPr/>
      </dsp:nvSpPr>
      <dsp:spPr>
        <a:xfrm>
          <a:off x="2560177" y="1834782"/>
          <a:ext cx="1828085" cy="10968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public key is used for encryption and is available to anyone, while the private key is kept secret and used for decryption.</a:t>
          </a:r>
        </a:p>
      </dsp:txBody>
      <dsp:txXfrm>
        <a:off x="2592303" y="1866908"/>
        <a:ext cx="1763833" cy="1032599"/>
      </dsp:txXfrm>
    </dsp:sp>
    <dsp:sp modelId="{309F0F7B-3B66-4BF1-ADEC-E2141A90590E}">
      <dsp:nvSpPr>
        <dsp:cNvPr id="0" name=""/>
        <dsp:cNvSpPr/>
      </dsp:nvSpPr>
      <dsp:spPr>
        <a:xfrm rot="10800000">
          <a:off x="2011751" y="2156525"/>
          <a:ext cx="387554" cy="453365"/>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128017" y="2247198"/>
        <a:ext cx="271288" cy="272019"/>
      </dsp:txXfrm>
    </dsp:sp>
    <dsp:sp modelId="{786672A4-D288-4A38-8243-AD2E0823F38B}">
      <dsp:nvSpPr>
        <dsp:cNvPr id="0" name=""/>
        <dsp:cNvSpPr/>
      </dsp:nvSpPr>
      <dsp:spPr>
        <a:xfrm>
          <a:off x="857" y="1834782"/>
          <a:ext cx="1828085" cy="10968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 Blockchain, public key cryptography is used for digital signatures.</a:t>
          </a:r>
        </a:p>
      </dsp:txBody>
      <dsp:txXfrm>
        <a:off x="32983" y="1866908"/>
        <a:ext cx="1763833" cy="10325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BBB6043-21DA-406D-9B80-0BA65ED5B77D}"/>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8C8E05E-F507-4486-9D8B-AE74624AB3E3}" type="slidenum">
              <a:rPr lang="en-AU" altLang="en-US" sz="1200">
                <a:solidFill>
                  <a:srgbClr val="000000"/>
                </a:solidFill>
                <a:latin typeface="Times New Roman" panose="02020603050405020304" pitchFamily="18" charset="0"/>
              </a:rPr>
              <a:pPr eaLnBrk="1" hangingPunct="1"/>
              <a:t>2</a:t>
            </a:fld>
            <a:endParaRPr lang="en-AU" altLang="en-US" sz="1200">
              <a:solidFill>
                <a:srgbClr val="000000"/>
              </a:solidFill>
              <a:latin typeface="Times New Roman" panose="02020603050405020304" pitchFamily="18" charset="0"/>
            </a:endParaRPr>
          </a:p>
        </p:txBody>
      </p:sp>
      <p:sp>
        <p:nvSpPr>
          <p:cNvPr id="61443" name="Text Box 1">
            <a:extLst>
              <a:ext uri="{FF2B5EF4-FFF2-40B4-BE49-F238E27FC236}">
                <a16:creationId xmlns:a16="http://schemas.microsoft.com/office/drawing/2014/main" id="{192DB028-6EEC-482D-9958-29710C4647E3}"/>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MS PGothic" panose="020B0600070205080204" pitchFamily="34" charset="-128"/>
              </a:defRPr>
            </a:lvl9pPr>
          </a:lstStyle>
          <a:p>
            <a:pPr algn="r" eaLnBrk="1" hangingPunct="1">
              <a:buClrTx/>
              <a:buFontTx/>
              <a:buNone/>
            </a:pPr>
            <a:fld id="{A26B8E07-3C12-4A5A-8C00-D7925DB7E960}" type="slidenum">
              <a:rPr lang="en-AU" altLang="en-US" sz="1200">
                <a:solidFill>
                  <a:srgbClr val="FFFFFF"/>
                </a:solidFill>
              </a:rPr>
              <a:pPr algn="r" eaLnBrk="1" hangingPunct="1">
                <a:buClrTx/>
                <a:buFontTx/>
                <a:buNone/>
              </a:pPr>
              <a:t>2</a:t>
            </a:fld>
            <a:endParaRPr lang="en-AU" altLang="en-US" sz="1200">
              <a:solidFill>
                <a:srgbClr val="FFFFFF"/>
              </a:solidFill>
            </a:endParaRPr>
          </a:p>
        </p:txBody>
      </p:sp>
      <p:sp>
        <p:nvSpPr>
          <p:cNvPr id="61444" name="Rectangle 2">
            <a:extLst>
              <a:ext uri="{FF2B5EF4-FFF2-40B4-BE49-F238E27FC236}">
                <a16:creationId xmlns:a16="http://schemas.microsoft.com/office/drawing/2014/main" id="{BE15BF41-5851-4767-811D-6922469C8FB0}"/>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5" name="Text Box 3">
            <a:extLst>
              <a:ext uri="{FF2B5EF4-FFF2-40B4-BE49-F238E27FC236}">
                <a16:creationId xmlns:a16="http://schemas.microsoft.com/office/drawing/2014/main" id="{BE12BEBD-BAE1-458C-8B77-391E404D2CE2}"/>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Arial" panose="020B0604020202020204" pitchFamily="34" charset="0"/>
              </a:rPr>
              <a:t>This list is taken from Stallings Table 1.2 which provides details of the 5 Security Service categories and the 14 specific services given in X.800.</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Arial" panose="020B0604020202020204" pitchFamily="34" charset="0"/>
              </a:rPr>
              <a:t>This list includes the various "classic" security services which are traditionally discussed.  Note there is a degree of ambiguity as to the meaning of these terms, and overlap in their use. The broad service categories are:</a:t>
            </a:r>
          </a:p>
          <a:p>
            <a:pPr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a:latin typeface="Arial" panose="020B0604020202020204" pitchFamily="34" charset="0"/>
                <a:cs typeface="Arial" panose="020B0604020202020204" pitchFamily="34" charset="0"/>
              </a:rPr>
              <a:t>authentication </a:t>
            </a:r>
            <a:r>
              <a:rPr lang="en-US" altLang="en-US">
                <a:latin typeface="Arial" panose="020B0604020202020204" pitchFamily="34" charset="0"/>
                <a:cs typeface="Arial" panose="020B0604020202020204" pitchFamily="34" charset="0"/>
              </a:rPr>
              <a:t>is concerned with assuring that a communication is authentic. Two specific authentication services are defined in X.800: </a:t>
            </a:r>
            <a:r>
              <a:rPr lang="en-US" altLang="en-US" b="1">
                <a:latin typeface="Arial" panose="020B0604020202020204" pitchFamily="34" charset="0"/>
                <a:cs typeface="Arial" panose="020B0604020202020204" pitchFamily="34" charset="0"/>
              </a:rPr>
              <a:t>Peer entity authentication: </a:t>
            </a:r>
            <a:r>
              <a:rPr lang="en-US" altLang="en-US">
                <a:latin typeface="Arial" panose="020B0604020202020204" pitchFamily="34" charset="0"/>
                <a:cs typeface="Arial" panose="020B0604020202020204" pitchFamily="34" charset="0"/>
              </a:rPr>
              <a:t>provides corroboration of the identity of a peer entity in an association; and </a:t>
            </a:r>
            <a:r>
              <a:rPr lang="en-US" altLang="en-US" b="1">
                <a:latin typeface="Arial" panose="020B0604020202020204" pitchFamily="34" charset="0"/>
                <a:cs typeface="Arial" panose="020B0604020202020204" pitchFamily="34" charset="0"/>
              </a:rPr>
              <a:t>Data origin authentication: </a:t>
            </a:r>
            <a:r>
              <a:rPr lang="en-US" altLang="en-US">
                <a:latin typeface="Arial" panose="020B0604020202020204" pitchFamily="34" charset="0"/>
                <a:cs typeface="Arial" panose="020B0604020202020204" pitchFamily="34" charset="0"/>
              </a:rPr>
              <a:t>provides corroboration of the source of a data unit.</a:t>
            </a:r>
          </a:p>
          <a:p>
            <a:pPr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a:latin typeface="Arial" panose="020B0604020202020204" pitchFamily="34" charset="0"/>
                <a:cs typeface="Arial" panose="020B0604020202020204" pitchFamily="34" charset="0"/>
              </a:rPr>
              <a:t>access control </a:t>
            </a:r>
            <a:r>
              <a:rPr lang="en-US" altLang="en-US">
                <a:latin typeface="Arial" panose="020B0604020202020204" pitchFamily="34" charset="0"/>
                <a:cs typeface="Arial" panose="020B0604020202020204" pitchFamily="34" charset="0"/>
              </a:rPr>
              <a:t>is the ability to limit and control the access to host systems and applications via communications links.</a:t>
            </a:r>
          </a:p>
          <a:p>
            <a:pPr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a:latin typeface="Arial" panose="020B0604020202020204" pitchFamily="34" charset="0"/>
                <a:cs typeface="Arial" panose="020B0604020202020204" pitchFamily="34" charset="0"/>
              </a:rPr>
              <a:t>confidentiality </a:t>
            </a:r>
            <a:r>
              <a:rPr lang="en-US" altLang="en-US">
                <a:latin typeface="Arial" panose="020B0604020202020204" pitchFamily="34" charset="0"/>
                <a:cs typeface="Arial" panose="020B0604020202020204" pitchFamily="34" charset="0"/>
              </a:rPr>
              <a:t>is the protection of transmitted data from passive attacks, and the protection of traffic flow from analysis.</a:t>
            </a:r>
          </a:p>
          <a:p>
            <a:pPr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a:latin typeface="Arial" panose="020B0604020202020204" pitchFamily="34" charset="0"/>
                <a:cs typeface="Arial" panose="020B0604020202020204" pitchFamily="34" charset="0"/>
              </a:rPr>
              <a:t>integrity </a:t>
            </a:r>
            <a:r>
              <a:rPr lang="en-US" altLang="en-US">
                <a:latin typeface="Arial" panose="020B0604020202020204" pitchFamily="34" charset="0"/>
                <a:cs typeface="Arial" panose="020B0604020202020204" pitchFamily="34" charset="0"/>
              </a:rPr>
              <a:t>assures that messages are received as sent, with no duplication, insertion, modification, reordering, replay, or loss.</a:t>
            </a:r>
          </a:p>
          <a:p>
            <a:pPr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a:latin typeface="Arial" panose="020B0604020202020204" pitchFamily="34" charset="0"/>
                <a:cs typeface="Arial" panose="020B0604020202020204" pitchFamily="34" charset="0"/>
              </a:rPr>
              <a:t>availability </a:t>
            </a:r>
            <a:r>
              <a:rPr lang="en-US" altLang="en-US">
                <a:latin typeface="Arial" panose="020B0604020202020204" pitchFamily="34" charset="0"/>
                <a:cs typeface="Arial" panose="020B0604020202020204" pitchFamily="34" charset="0"/>
              </a:rPr>
              <a:t>is the property of a system / resource being accessible and usable upon demand by an authorized system entity, according to performance specifications for the system.</a:t>
            </a:r>
          </a:p>
        </p:txBody>
      </p:sp>
    </p:spTree>
    <p:extLst>
      <p:ext uri="{BB962C8B-B14F-4D97-AF65-F5344CB8AC3E}">
        <p14:creationId xmlns:p14="http://schemas.microsoft.com/office/powerpoint/2010/main" val="372295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10180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latin typeface="+mn-lt"/>
                <a:ea typeface="+mn-ea"/>
                <a:cs typeface="+mn-cs"/>
              </a:rPr>
              <a:t>X.800 and RFC 2828</a:t>
            </a:r>
          </a:p>
          <a:p>
            <a:r>
              <a:rPr lang="en-IN" sz="1200" kern="1200" dirty="0">
                <a:solidFill>
                  <a:schemeClr val="tx1"/>
                </a:solidFill>
                <a:latin typeface="+mn-lt"/>
                <a:ea typeface="+mn-ea"/>
                <a:cs typeface="+mn-cs"/>
              </a:rPr>
              <a:t>International Telecommunication Union (ITU)</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419579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385778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1C6A10-8B7E-4BAB-BB47-68A0B4C95D15}" type="slidenum">
              <a:rPr lang="en-AU" altLang="en-US" sz="1200"/>
              <a:pPr eaLnBrk="1" hangingPunct="1"/>
              <a:t>46</a:t>
            </a:fld>
            <a:endParaRPr lang="en-AU"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and </a:t>
            </a:r>
            <a:r>
              <a:rPr lang="en-US" altLang="en-US" i="1">
                <a:latin typeface="Arial" panose="020B0604020202020204" pitchFamily="34" charset="0"/>
                <a:ea typeface="ＭＳ Ｐゴシック" panose="020B0600070205080204" pitchFamily="34" charset="-128"/>
              </a:rPr>
              <a:t>a, </a:t>
            </a:r>
            <a:r>
              <a:rPr lang="en-US" altLang="en-US">
                <a:latin typeface="Arial" panose="020B0604020202020204" pitchFamily="34" charset="0"/>
                <a:ea typeface="ＭＳ Ｐゴシック" panose="020B0600070205080204" pitchFamily="34" charset="-128"/>
              </a:rPr>
              <a:t>which is a primitive root of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User A generates a private/public key pair as shown. The security of ElGamal is based on the difficulty of computing discrete logarithms, to recover either x given y, or k given K (next slide).</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25541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D9CA09-8B4A-4865-9F4F-438A5A44C36C}" type="slidenum">
              <a:rPr lang="en-AU" altLang="en-US" sz="1200"/>
              <a:pPr eaLnBrk="1" hangingPunct="1"/>
              <a:t>47</a:t>
            </a:fld>
            <a:endParaRPr lang="en-AU"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To sign a message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user </a:t>
            </a:r>
            <a:r>
              <a:rPr lang="en-US" altLang="en-US" i="1">
                <a:latin typeface="Arial" panose="020B0604020202020204" pitchFamily="34" charset="0"/>
                <a:ea typeface="ＭＳ Ｐゴシック" panose="020B0600070205080204" pitchFamily="34" charset="-128"/>
              </a:rPr>
              <a:t>A </a:t>
            </a:r>
            <a:r>
              <a:rPr lang="en-US" altLang="en-US">
                <a:latin typeface="Arial" panose="020B0604020202020204" pitchFamily="34" charset="0"/>
                <a:ea typeface="ＭＳ Ｐゴシック" panose="020B0600070205080204" pitchFamily="34" charset="-128"/>
              </a:rPr>
              <a:t>first computes the hash </a:t>
            </a:r>
            <a:r>
              <a:rPr lang="en-US" altLang="en-US" i="1">
                <a:latin typeface="Arial" panose="020B0604020202020204" pitchFamily="34" charset="0"/>
                <a:ea typeface="ＭＳ Ｐゴシック" panose="020B0600070205080204" pitchFamily="34" charset="-128"/>
              </a:rPr>
              <a:t>m = H(M)</a:t>
            </a:r>
            <a:r>
              <a:rPr lang="en-US" altLang="en-US">
                <a:latin typeface="Arial" panose="020B0604020202020204" pitchFamily="34" charset="0"/>
                <a:ea typeface="ＭＳ Ｐゴシック" panose="020B0600070205080204" pitchFamily="34" charset="-128"/>
              </a:rPr>
              <a:t>, such that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is an integer in the range</a:t>
            </a:r>
            <a:r>
              <a:rPr lang="en-US" altLang="en-US" i="1">
                <a:latin typeface="Arial" panose="020B0604020202020204" pitchFamily="34" charset="0"/>
                <a:ea typeface="ＭＳ Ｐゴシック" panose="020B0600070205080204" pitchFamily="34" charset="-128"/>
              </a:rPr>
              <a:t> 0 &lt;= m &lt;= q – 1. </a:t>
            </a:r>
            <a:r>
              <a:rPr lang="en-US" altLang="en-US">
                <a:latin typeface="Arial" panose="020B0604020202020204" pitchFamily="34" charset="0"/>
                <a:ea typeface="ＭＳ Ｐゴシック" panose="020B0600070205080204" pitchFamily="34" charset="-128"/>
              </a:rPr>
              <a:t>A then forms a digital signature as shown. </a:t>
            </a:r>
          </a:p>
          <a:p>
            <a:pPr eaLnBrk="1" hangingPunct="1"/>
            <a:r>
              <a:rPr lang="en-US" altLang="en-US">
                <a:latin typeface="Arial" panose="020B0604020202020204" pitchFamily="34" charset="0"/>
                <a:ea typeface="ＭＳ Ｐゴシック" panose="020B0600070205080204" pitchFamily="34" charset="-128"/>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740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AE4725B-80CA-48C6-82A8-2700385439CD}" type="slidenum">
              <a:rPr lang="en-AU" altLang="en-US" sz="1200"/>
              <a:pPr eaLnBrk="1" hangingPunct="1"/>
              <a:t>48</a:t>
            </a:fld>
            <a:endParaRPr lang="en-AU" altLang="en-US" sz="1200"/>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Here is an example of creating and verifying an </a:t>
            </a:r>
            <a:r>
              <a:rPr lang="en-AU" altLang="en-US">
                <a:latin typeface="Arial" panose="020B0604020202020204" pitchFamily="34" charset="0"/>
                <a:ea typeface="ＭＳ Ｐゴシック" panose="020B0600070205080204" pitchFamily="34" charset="-128"/>
                <a:cs typeface="Arial" panose="020B0604020202020204" pitchFamily="34" charset="0"/>
              </a:rPr>
              <a:t>ElGamal signature </a:t>
            </a:r>
            <a:r>
              <a:rPr lang="en-US" altLang="en-US">
                <a:latin typeface="Arial" panose="020B0604020202020204" pitchFamily="34" charset="0"/>
                <a:ea typeface="ＭＳ Ｐゴシック" panose="020B0600070205080204" pitchFamily="34" charset="-128"/>
                <a:cs typeface="Arial" panose="020B0604020202020204" pitchFamily="34" charset="0"/>
              </a:rPr>
              <a:t>from the text using the prime field GF(19); that is, q = </a:t>
            </a:r>
            <a:r>
              <a:rPr lang="en-US" altLang="en-US">
                <a:latin typeface="Arial" panose="020B0604020202020204" pitchFamily="34" charset="0"/>
                <a:ea typeface="ＭＳ Ｐゴシック" panose="020B0600070205080204" pitchFamily="34" charset="-128"/>
              </a:rPr>
              <a:t>19. It has primitive roots {2, 3, 10, 13, 14, 15}, as shown in Table 8.3.</a:t>
            </a:r>
            <a:r>
              <a:rPr lang="en-US" altLang="en-US">
                <a:latin typeface="Arial" panose="020B0604020202020204" pitchFamily="34" charset="0"/>
                <a:ea typeface="ＭＳ Ｐゴシック" panose="020B0600070205080204" pitchFamily="34" charset="-128"/>
                <a:cs typeface="Arial" panose="020B0604020202020204" pitchFamily="34" charset="0"/>
              </a:rPr>
              <a:t> We choose a = 10. Alice generates a key pair as shown, which is </a:t>
            </a:r>
            <a:r>
              <a:rPr lang="en-US" altLang="en-US">
                <a:latin typeface="Arial" panose="020B0604020202020204" pitchFamily="34" charset="0"/>
                <a:ea typeface="ＭＳ Ｐゴシック" panose="020B0600070205080204" pitchFamily="34" charset="-128"/>
              </a:rPr>
              <a:t>= {19, 10, 4}</a:t>
            </a: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rPr>
              <a:t>Alice can sign a message with hash </a:t>
            </a:r>
            <a:r>
              <a:rPr lang="en-US" altLang="en-US" i="1">
                <a:latin typeface="Arial" panose="020B0604020202020204" pitchFamily="34" charset="0"/>
                <a:ea typeface="ＭＳ Ｐゴシック" panose="020B0600070205080204" pitchFamily="34" charset="-128"/>
                <a:cs typeface="Arial" panose="020B0604020202020204" pitchFamily="34" charset="0"/>
              </a:rPr>
              <a:t>m </a:t>
            </a:r>
            <a:r>
              <a:rPr lang="en-US" altLang="en-US">
                <a:latin typeface="Arial" panose="020B0604020202020204" pitchFamily="34" charset="0"/>
                <a:ea typeface="ＭＳ Ｐゴシック" panose="020B0600070205080204" pitchFamily="34" charset="-128"/>
                <a:cs typeface="Arial" panose="020B0604020202020204" pitchFamily="34" charset="0"/>
              </a:rPr>
              <a:t>= 14 as shown to compute the signature pair (3,4). </a:t>
            </a:r>
            <a:r>
              <a:rPr lang="en-AU" altLang="en-US">
                <a:latin typeface="Arial" panose="020B0604020202020204" pitchFamily="34" charset="0"/>
                <a:ea typeface="ＭＳ Ｐゴシック" panose="020B0600070205080204" pitchFamily="34" charset="-128"/>
              </a:rPr>
              <a:t>Any user B can verify the signature by computing </a:t>
            </a:r>
            <a:r>
              <a:rPr lang="en-US" altLang="en-US">
                <a:latin typeface="Arial" panose="020B0604020202020204" pitchFamily="34" charset="0"/>
                <a:ea typeface="ＭＳ Ｐゴシック" panose="020B0600070205080204" pitchFamily="34" charset="-128"/>
              </a:rPr>
              <a:t>confirming the validation equation as shown.</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833001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FF9BC18-5F67-48C8-AE19-74C8DD218351}" type="datetime1">
              <a:rPr lang="en-US" altLang="en-US">
                <a:solidFill>
                  <a:srgbClr val="000000"/>
                </a:solidFill>
              </a:rPr>
              <a:pPr/>
              <a:t>10/20/2023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542CAB-82AF-48CC-9F29-41124BD444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5899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E3BC1A9-3026-4393-A80E-70E36827A4AD}" type="datetime1">
              <a:rPr lang="en-US" altLang="en-US">
                <a:solidFill>
                  <a:srgbClr val="000000"/>
                </a:solidFill>
              </a:rPr>
              <a:pPr/>
              <a:t>10/20/2023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ED1F-C8F3-43E9-AED7-01176710CDF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506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FC2276D-4A96-46EF-8F4E-3E4A2C9240C2}" type="datetime1">
              <a:rPr lang="en-US" altLang="en-US">
                <a:solidFill>
                  <a:srgbClr val="000000"/>
                </a:solidFill>
              </a:rPr>
              <a:pPr/>
              <a:t>10/20/2023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8E09EA-C0CE-4BED-A47A-07C359C9080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4430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F8817AE-1559-4AEF-BDB3-5BD030A59C90}" type="datetime1">
              <a:rPr lang="en-US" altLang="en-US">
                <a:solidFill>
                  <a:srgbClr val="000000"/>
                </a:solidFill>
              </a:rPr>
              <a:pPr/>
              <a:t>10/20/2023</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CB8AA6-F314-4771-A41D-9756F3A436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9334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49B86E4-7AE4-4E85-B048-146AB3044B18}" type="datetime1">
              <a:rPr lang="en-US" altLang="en-US">
                <a:solidFill>
                  <a:srgbClr val="000000"/>
                </a:solidFill>
              </a:rPr>
              <a:pPr/>
              <a:t>10/20/2023</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632A09A-456B-44E8-9ED5-46638CA9FA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930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15C2BFF-42B3-4937-97A6-34550EFA0AC8}" type="datetime1">
              <a:rPr lang="en-US" altLang="en-US">
                <a:solidFill>
                  <a:srgbClr val="000000"/>
                </a:solidFill>
              </a:rPr>
              <a:pPr/>
              <a:t>10/20/2023</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B0DDFA1-3E15-497A-AF8D-C26CAC1652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4096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D0F898-BE90-4F85-B1AC-FCBAACABB1BA}" type="datetime1">
              <a:rPr lang="en-US" altLang="en-US">
                <a:solidFill>
                  <a:srgbClr val="000000"/>
                </a:solidFill>
              </a:rPr>
              <a:pPr/>
              <a:t>10/20/2023</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7FEFCD8-9014-49B2-92DF-8F1FF27385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463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9BB57F4-4871-4F37-A6AB-98EE80D5FFB9}" type="datetime1">
              <a:rPr lang="en-US" altLang="en-US">
                <a:solidFill>
                  <a:srgbClr val="000000"/>
                </a:solidFill>
              </a:rPr>
              <a:pPr/>
              <a:t>10/20/2023</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032BB8-7F9C-4026-BEDA-6D71BD117C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781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B9B514-8B20-4D90-9E0B-3B5555402639}" type="datetime1">
              <a:rPr lang="en-US" altLang="en-US">
                <a:solidFill>
                  <a:srgbClr val="000000"/>
                </a:solidFill>
              </a:rPr>
              <a:pPr/>
              <a:t>10/20/2023</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2F591-EF32-4442-8DCE-923FCAC4D1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853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145F6A-67EF-4769-A964-C31A00AB2601}" type="datetime1">
              <a:rPr lang="en-US" altLang="en-US">
                <a:solidFill>
                  <a:srgbClr val="000000"/>
                </a:solidFill>
              </a:rPr>
              <a:pPr/>
              <a:t>10/20/2023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D75CBD-765C-459E-85B5-505902757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3132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DC31762-40F3-409E-A80A-6F1776BEEA3B}" type="datetime1">
              <a:rPr lang="en-US" altLang="en-US">
                <a:solidFill>
                  <a:srgbClr val="000000"/>
                </a:solidFill>
              </a:rPr>
              <a:pPr/>
              <a:t>10/20/2023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E0CCF3-82BA-4617-9267-681E7274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9704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F674-B070-2288-48D2-7DCA7759F5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EFBBD4C-2E6D-6C34-E91B-8E3464B9466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F97E71-A566-91D6-C4DE-C6D992724F38}"/>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5" name="Footer Placeholder 4">
            <a:extLst>
              <a:ext uri="{FF2B5EF4-FFF2-40B4-BE49-F238E27FC236}">
                <a16:creationId xmlns:a16="http://schemas.microsoft.com/office/drawing/2014/main" id="{09D5758B-9A05-F744-DFDD-8B8B9ACA47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0CC05-25F0-2051-D39C-407EBCB37299}"/>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2684141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1C1C-73DD-9B39-4AC3-52D563D9B5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9A63D-0169-814E-2F01-DE031E978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44798-7747-2572-C7A3-3842A3986181}"/>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5" name="Footer Placeholder 4">
            <a:extLst>
              <a:ext uri="{FF2B5EF4-FFF2-40B4-BE49-F238E27FC236}">
                <a16:creationId xmlns:a16="http://schemas.microsoft.com/office/drawing/2014/main" id="{A0512265-BF94-5DEC-A034-0187E8A9A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5F78B-33CC-E014-BDEB-DD677D817471}"/>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3340727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E93-7204-8745-7AF2-5841C3843F9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3A4681-1B40-A719-2358-183B03FA685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331DA5-F047-0C44-F6CF-5F1C625FC2F9}"/>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5" name="Footer Placeholder 4">
            <a:extLst>
              <a:ext uri="{FF2B5EF4-FFF2-40B4-BE49-F238E27FC236}">
                <a16:creationId xmlns:a16="http://schemas.microsoft.com/office/drawing/2014/main" id="{FC96594C-3E3A-319B-306E-B906B6C9F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B40C5-9617-77BF-99FD-15BE416E68CB}"/>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32933603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A8FE-B737-EEF6-1BA6-609ABDCD3F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8027D-C4D8-6EE5-7964-4A93E2468B8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6BC22-FCC0-241C-4B4F-291F7FC43BA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5B6711-8B0A-C5CC-8E08-2D6A8BB1D102}"/>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6" name="Footer Placeholder 5">
            <a:extLst>
              <a:ext uri="{FF2B5EF4-FFF2-40B4-BE49-F238E27FC236}">
                <a16:creationId xmlns:a16="http://schemas.microsoft.com/office/drawing/2014/main" id="{728BB5FE-6869-6CFF-04D5-1ADF443E1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D3EC56-760A-FA99-C507-87F4B282F62A}"/>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1990743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EE04-3132-E151-B3DA-0E5037401C7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0EDD63-E7D7-7120-5BF9-BA381F1C370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AC5D5-827B-0573-7213-7EBEC071A2C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8BC264-3245-01F0-02FD-499A470910B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2D25F0-8FE9-C956-6C08-9101602B27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684CDD-8D41-FEC6-D775-403FE66649EE}"/>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8" name="Footer Placeholder 7">
            <a:extLst>
              <a:ext uri="{FF2B5EF4-FFF2-40B4-BE49-F238E27FC236}">
                <a16:creationId xmlns:a16="http://schemas.microsoft.com/office/drawing/2014/main" id="{5B481CD6-7B30-B528-1B30-3F8CA8218C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3D5A16-D1BF-BB2A-E616-B3B71BD7C129}"/>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3492415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7BCA-2404-ED11-EEDD-875FA4EB6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275DD7-F712-1C61-AAC5-EF4DD3E3AF73}"/>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4" name="Footer Placeholder 3">
            <a:extLst>
              <a:ext uri="{FF2B5EF4-FFF2-40B4-BE49-F238E27FC236}">
                <a16:creationId xmlns:a16="http://schemas.microsoft.com/office/drawing/2014/main" id="{9754648A-EF27-C744-D2EB-090D9561D8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B998AF-C6A6-3DBC-6BC7-FC8D0ADC8822}"/>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10441269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DA3CC-94D9-9C84-1400-D6EACDBCA148}"/>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3" name="Footer Placeholder 2">
            <a:extLst>
              <a:ext uri="{FF2B5EF4-FFF2-40B4-BE49-F238E27FC236}">
                <a16:creationId xmlns:a16="http://schemas.microsoft.com/office/drawing/2014/main" id="{AB8F7438-E4E5-E93F-845B-1877463203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C67C2D-F00B-6808-F0B1-5737200F3F75}"/>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25520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dirty="0"/>
              <a:t>Click To Edit Master Title Style</a:t>
            </a:r>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046E-9549-2FED-6967-686969FA925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D02630-D19B-8417-1D69-1CAEBAA5ED9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7422EC-07F4-ECEA-C836-2428E813DBF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089046-D529-EBE8-6FAD-9D7638A082FB}"/>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6" name="Footer Placeholder 5">
            <a:extLst>
              <a:ext uri="{FF2B5EF4-FFF2-40B4-BE49-F238E27FC236}">
                <a16:creationId xmlns:a16="http://schemas.microsoft.com/office/drawing/2014/main" id="{D2D905EB-E0CB-BFA2-A7B3-480C9B110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60904-3596-0FC7-A271-1FA2AE39F173}"/>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575145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656E-EBCF-43E2-D941-9FBF41E048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D30781-6965-F74B-66D8-CCB15FDA540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E478A5B-925E-18CB-7F06-1BBD5EFFF72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8AB774-4ACE-801A-9385-C5669452076A}"/>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6" name="Footer Placeholder 5">
            <a:extLst>
              <a:ext uri="{FF2B5EF4-FFF2-40B4-BE49-F238E27FC236}">
                <a16:creationId xmlns:a16="http://schemas.microsoft.com/office/drawing/2014/main" id="{36BDB357-4A8C-0232-0FCF-5FEE3A721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A362C-CE80-5A47-9944-20B1E981A40B}"/>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2651197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FEF-D334-A24F-0A94-8185FE183B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24C28C-A4F7-F330-D191-DC6DA0690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DFE12-239B-6E3B-5EA6-E0AB8667FE39}"/>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5" name="Footer Placeholder 4">
            <a:extLst>
              <a:ext uri="{FF2B5EF4-FFF2-40B4-BE49-F238E27FC236}">
                <a16:creationId xmlns:a16="http://schemas.microsoft.com/office/drawing/2014/main" id="{87B1C986-3762-5F59-A2E0-DD5851725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4DC31-C4F8-31E0-68C3-93C1FF6A4EA3}"/>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32976517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A0C29-A220-C879-06FA-70372F35BA6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D4B93-880C-3965-4CDC-E4145F44656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85838-922B-004B-6C3B-2FD9D868887A}"/>
              </a:ext>
            </a:extLst>
          </p:cNvPr>
          <p:cNvSpPr>
            <a:spLocks noGrp="1"/>
          </p:cNvSpPr>
          <p:nvPr>
            <p:ph type="dt" sz="half" idx="10"/>
          </p:nvPr>
        </p:nvSpPr>
        <p:spPr/>
        <p:txBody>
          <a:bodyPr/>
          <a:lstStyle/>
          <a:p>
            <a:fld id="{24D49FB1-A4FD-4117-AF32-17DB1E8EB36C}" type="datetimeFigureOut">
              <a:rPr lang="en-IN" smtClean="0"/>
              <a:t>20-10-2023</a:t>
            </a:fld>
            <a:endParaRPr lang="en-IN"/>
          </a:p>
        </p:txBody>
      </p:sp>
      <p:sp>
        <p:nvSpPr>
          <p:cNvPr id="5" name="Footer Placeholder 4">
            <a:extLst>
              <a:ext uri="{FF2B5EF4-FFF2-40B4-BE49-F238E27FC236}">
                <a16:creationId xmlns:a16="http://schemas.microsoft.com/office/drawing/2014/main" id="{42E8F021-3383-6F5B-2714-D7B26048C3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58BF4-D4B2-FD8D-2F39-77791BD54D6D}"/>
              </a:ext>
            </a:extLst>
          </p:cNvPr>
          <p:cNvSpPr>
            <a:spLocks noGrp="1"/>
          </p:cNvSpPr>
          <p:nvPr>
            <p:ph type="sldNum" sz="quarter" idx="12"/>
          </p:nvPr>
        </p:nvSpPr>
        <p:spPr/>
        <p:txBody>
          <a:bodyPr/>
          <a:lstStyle/>
          <a:p>
            <a:fld id="{4C49658E-9706-45BD-AD58-1901EA1A6D63}" type="slidenum">
              <a:rPr lang="en-IN" smtClean="0"/>
              <a:t>‹#›</a:t>
            </a:fld>
            <a:endParaRPr lang="en-IN"/>
          </a:p>
        </p:txBody>
      </p:sp>
    </p:spTree>
    <p:extLst>
      <p:ext uri="{BB962C8B-B14F-4D97-AF65-F5344CB8AC3E}">
        <p14:creationId xmlns:p14="http://schemas.microsoft.com/office/powerpoint/2010/main" val="30502134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871132"/>
            <a:ext cx="5111752" cy="1515533"/>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3657597"/>
            <a:ext cx="5111752" cy="13208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5037663"/>
            <a:ext cx="673100" cy="279400"/>
          </a:xfrm>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a:xfrm>
            <a:off x="2019298" y="5037663"/>
            <a:ext cx="3910976" cy="279400"/>
          </a:xfrm>
        </p:spPr>
        <p:txBody>
          <a:bodyPr/>
          <a:lstStyle/>
          <a:p>
            <a:endParaRPr lang="en-US" dirty="0"/>
          </a:p>
        </p:txBody>
      </p:sp>
      <p:sp>
        <p:nvSpPr>
          <p:cNvPr id="6" name="Slide Number Placeholder 5"/>
          <p:cNvSpPr>
            <a:spLocks noGrp="1"/>
          </p:cNvSpPr>
          <p:nvPr>
            <p:ph type="sldNum" sz="quarter" idx="12"/>
          </p:nvPr>
        </p:nvSpPr>
        <p:spPr>
          <a:xfrm>
            <a:off x="6717676" y="5037663"/>
            <a:ext cx="413375"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6698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035148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752606"/>
            <a:ext cx="6119016" cy="1822514"/>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3846052"/>
            <a:ext cx="6119018" cy="954547"/>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509542" y="3710585"/>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637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2726807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2658533"/>
            <a:ext cx="3538728"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3243263"/>
            <a:ext cx="3538728"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3243263"/>
            <a:ext cx="3538728"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2473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98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16864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388534"/>
            <a:ext cx="2788841" cy="13716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982132"/>
            <a:ext cx="4102100"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3031065"/>
            <a:ext cx="2788841"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047127" y="2912533"/>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39149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883832"/>
            <a:ext cx="4681362" cy="13716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1041400"/>
            <a:ext cx="2297510"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3255432"/>
            <a:ext cx="4681362" cy="18288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2791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1041400"/>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39365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982132"/>
            <a:ext cx="7194549" cy="2954868"/>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4343400"/>
            <a:ext cx="7194549"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622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370668"/>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3352800"/>
            <a:ext cx="6629402" cy="58420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4343400"/>
            <a:ext cx="7207250"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646510" y="879961"/>
            <a:ext cx="457200" cy="584776"/>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827870"/>
            <a:ext cx="457200" cy="584776"/>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0521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4777381"/>
            <a:ext cx="7207251"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07304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243668"/>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3639312"/>
            <a:ext cx="7207251" cy="886968"/>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4529667"/>
            <a:ext cx="7207251" cy="1346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646510" y="879961"/>
            <a:ext cx="457200" cy="584776"/>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2599261"/>
            <a:ext cx="457200" cy="584776"/>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7294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3630168"/>
            <a:ext cx="7207251" cy="841248"/>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4470400"/>
            <a:ext cx="7207253" cy="1405467"/>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5178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34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982132"/>
            <a:ext cx="1418171"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982132"/>
            <a:ext cx="5574769"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6647918"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89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5.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4.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fontAlgn="base">
              <a:spcBef>
                <a:spcPct val="0"/>
              </a:spcBef>
              <a:spcAft>
                <a:spcPct val="0"/>
              </a:spcAft>
            </a:pPr>
            <a:fld id="{18FDA55D-4A49-4130-AC9C-7CCB25CEAAA8}" type="datetime1">
              <a:rPr lang="en-US" altLang="en-US" smtClean="0">
                <a:solidFill>
                  <a:srgbClr val="000000"/>
                </a:solidFill>
              </a:rPr>
              <a:pPr fontAlgn="base">
                <a:spcBef>
                  <a:spcPct val="0"/>
                </a:spcBef>
                <a:spcAft>
                  <a:spcPct val="0"/>
                </a:spcAft>
              </a:pPr>
              <a:t>10/20/2023</a:t>
            </a:fld>
            <a:endParaRPr lang="en-US" altLang="en-US">
              <a:solidFill>
                <a:srgbClr val="000000"/>
              </a:solidFill>
            </a:endParaRPr>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fontAlgn="base">
              <a:spcBef>
                <a:spcPct val="0"/>
              </a:spcBef>
              <a:spcAft>
                <a:spcPct val="0"/>
              </a:spcAft>
            </a:pPr>
            <a:endParaRPr lang="en-US" altLang="en-US">
              <a:solidFill>
                <a:srgbClr val="000000"/>
              </a:solidFill>
            </a:endParaRPr>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pPr>
            <a:fld id="{C3FFAF6E-EE6E-41BB-AB95-2D225EDB63A8}"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pic>
        <p:nvPicPr>
          <p:cNvPr id="150535" name="Picture 7" descr="1347-395_08_TTslid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574FC-45DE-010B-5169-DA3D91F143E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B4575C-AE9F-F07D-5268-953070805D2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0DB3DC-9CFC-0B98-E8D3-B77B0DAB977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D49FB1-A4FD-4117-AF32-17DB1E8EB36C}" type="datetimeFigureOut">
              <a:rPr lang="en-IN" smtClean="0"/>
              <a:t>20-10-2023</a:t>
            </a:fld>
            <a:endParaRPr lang="en-IN"/>
          </a:p>
        </p:txBody>
      </p:sp>
      <p:sp>
        <p:nvSpPr>
          <p:cNvPr id="5" name="Footer Placeholder 4">
            <a:extLst>
              <a:ext uri="{FF2B5EF4-FFF2-40B4-BE49-F238E27FC236}">
                <a16:creationId xmlns:a16="http://schemas.microsoft.com/office/drawing/2014/main" id="{9841C832-1CAF-6405-CB43-A87076041DB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C287AA-BF81-0567-60F0-A88C459B0A7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9658E-9706-45BD-AD58-1901EA1A6D63}" type="slidenum">
              <a:rPr lang="en-IN" smtClean="0"/>
              <a:t>‹#›</a:t>
            </a:fld>
            <a:endParaRPr lang="en-IN"/>
          </a:p>
        </p:txBody>
      </p:sp>
      <p:sp>
        <p:nvSpPr>
          <p:cNvPr id="8" name="TextBox 7">
            <a:extLst>
              <a:ext uri="{FF2B5EF4-FFF2-40B4-BE49-F238E27FC236}">
                <a16:creationId xmlns:a16="http://schemas.microsoft.com/office/drawing/2014/main" id="{366278BD-FE71-E8C4-A1AA-C50EA4CA8F40}"/>
              </a:ext>
            </a:extLst>
          </p:cNvPr>
          <p:cNvSpPr txBox="1"/>
          <p:nvPr userDrawn="1">
            <p:extLst>
              <p:ext uri="{1162E1C5-73C7-4A58-AE30-91384D911F3F}">
                <p184:classification xmlns:p184="http://schemas.microsoft.com/office/powerpoint/2018/4/main" val="ftr"/>
              </p:ext>
            </p:extLst>
          </p:nvPr>
        </p:nvSpPr>
        <p:spPr>
          <a:xfrm>
            <a:off x="0" y="6705600"/>
            <a:ext cx="867966" cy="115416"/>
          </a:xfrm>
          <a:prstGeom prst="rect">
            <a:avLst/>
          </a:prstGeom>
        </p:spPr>
        <p:txBody>
          <a:bodyPr horzOverflow="overflow" lIns="0" tIns="0" rIns="0" bIns="0">
            <a:spAutoFit/>
          </a:bodyPr>
          <a:lstStyle/>
          <a:p>
            <a:pPr algn="l"/>
            <a:r>
              <a:rPr lang="en-IN" sz="750">
                <a:solidFill>
                  <a:srgbClr val="000000"/>
                </a:solidFill>
                <a:latin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38811661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982133"/>
            <a:ext cx="7200897"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2556932"/>
            <a:ext cx="7200897"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5969000"/>
            <a:ext cx="120015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10/20/2023</a:t>
            </a:fld>
            <a:endParaRPr lang="en-US" dirty="0"/>
          </a:p>
        </p:txBody>
      </p:sp>
      <p:sp>
        <p:nvSpPr>
          <p:cNvPr id="5" name="Footer Placeholder 4"/>
          <p:cNvSpPr>
            <a:spLocks noGrp="1"/>
          </p:cNvSpPr>
          <p:nvPr>
            <p:ph type="ftr" sz="quarter" idx="3"/>
          </p:nvPr>
        </p:nvSpPr>
        <p:spPr>
          <a:xfrm>
            <a:off x="971551" y="5969000"/>
            <a:ext cx="5479425"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5969000"/>
            <a:ext cx="407023"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85763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1797627" y="2260599"/>
            <a:ext cx="5443232" cy="1136650"/>
          </a:xfrm>
        </p:spPr>
        <p:txBody>
          <a:bodyPr/>
          <a:lstStyle/>
          <a:p>
            <a:r>
              <a:rPr lang="en-IN" sz="3300" dirty="0"/>
              <a:t>An Insight to Cryptosystems &amp; Authentication Protocols</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1797627" y="3600448"/>
            <a:ext cx="5600700" cy="990602"/>
          </a:xfrm>
        </p:spPr>
        <p:txBody>
          <a:bodyPr>
            <a:normAutofit fontScale="70000" lnSpcReduction="20000"/>
          </a:bodyPr>
          <a:lstStyle/>
          <a:p>
            <a:r>
              <a:rPr lang="en-IN" dirty="0"/>
              <a:t>By</a:t>
            </a:r>
          </a:p>
          <a:p>
            <a:r>
              <a:rPr lang="en-IN" sz="1950" b="1" dirty="0" err="1"/>
              <a:t>Dr.</a:t>
            </a:r>
            <a:r>
              <a:rPr lang="en-IN" sz="1950" b="1" dirty="0"/>
              <a:t> Shashidhar R</a:t>
            </a:r>
          </a:p>
          <a:p>
            <a:r>
              <a:rPr lang="en-IN" dirty="0"/>
              <a:t>Security &amp; Blockchain Researcher, </a:t>
            </a:r>
          </a:p>
          <a:p>
            <a:r>
              <a:rPr lang="en-IN" b="1" dirty="0"/>
              <a:t>Samsung R&amp;D Institute India    </a:t>
            </a: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Message Authentication</a:t>
            </a:r>
          </a:p>
        </p:txBody>
      </p:sp>
      <p:sp>
        <p:nvSpPr>
          <p:cNvPr id="3" name="Content Placeholder 2"/>
          <p:cNvSpPr>
            <a:spLocks noGrp="1"/>
          </p:cNvSpPr>
          <p:nvPr>
            <p:ph idx="1"/>
          </p:nvPr>
        </p:nvSpPr>
        <p:spPr/>
        <p:txBody>
          <a:bodyPr/>
          <a:lstStyle/>
          <a:p>
            <a:r>
              <a:rPr lang="en-IN" b="1" dirty="0">
                <a:solidFill>
                  <a:schemeClr val="tx2"/>
                </a:solidFill>
              </a:rPr>
              <a:t>Message authentication</a:t>
            </a:r>
            <a:r>
              <a:rPr lang="en-IN" dirty="0"/>
              <a:t> is a mechanism or service used to verify the integrity of a message. </a:t>
            </a:r>
          </a:p>
          <a:p>
            <a:endParaRPr lang="en-IN" dirty="0"/>
          </a:p>
          <a:p>
            <a:r>
              <a:rPr lang="en-IN" dirty="0"/>
              <a:t>Message authentication assures that data received are exactly as sent (i.e., contain no modification, insertion, deletion, or replay). </a:t>
            </a:r>
          </a:p>
          <a:p>
            <a:endParaRPr lang="en-IN" dirty="0"/>
          </a:p>
          <a:p>
            <a:r>
              <a:rPr lang="en-IN" dirty="0"/>
              <a:t>When a hash function is used to provide message authentication, the </a:t>
            </a:r>
            <a:r>
              <a:rPr lang="en-IN" b="1" dirty="0">
                <a:solidFill>
                  <a:schemeClr val="tx2"/>
                </a:solidFill>
              </a:rPr>
              <a:t>hash function value </a:t>
            </a:r>
            <a:r>
              <a:rPr lang="en-IN" dirty="0"/>
              <a:t>is often referred to as a </a:t>
            </a:r>
            <a:r>
              <a:rPr lang="en-IN" b="1" dirty="0">
                <a:solidFill>
                  <a:schemeClr val="tx2"/>
                </a:solidFill>
              </a:rPr>
              <a:t>message digest</a:t>
            </a:r>
            <a:r>
              <a:rPr lang="en-IN" dirty="0"/>
              <a:t>.</a:t>
            </a:r>
          </a:p>
        </p:txBody>
      </p:sp>
    </p:spTree>
    <p:extLst>
      <p:ext uri="{BB962C8B-B14F-4D97-AF65-F5344CB8AC3E}">
        <p14:creationId xmlns:p14="http://schemas.microsoft.com/office/powerpoint/2010/main" val="2977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Message authentication method - 1</a:t>
            </a:r>
          </a:p>
        </p:txBody>
      </p:sp>
      <p:sp>
        <p:nvSpPr>
          <p:cNvPr id="3" name="Content Placeholder 2"/>
          <p:cNvSpPr>
            <a:spLocks noGrp="1"/>
          </p:cNvSpPr>
          <p:nvPr>
            <p:ph idx="1"/>
          </p:nvPr>
        </p:nvSpPr>
        <p:spPr>
          <a:xfrm>
            <a:off x="190500" y="3817300"/>
            <a:ext cx="8763000" cy="2507300"/>
          </a:xfrm>
        </p:spPr>
        <p:txBody>
          <a:bodyPr>
            <a:noAutofit/>
          </a:bodyPr>
          <a:lstStyle/>
          <a:p>
            <a:r>
              <a:rPr lang="en-IN"/>
              <a:t>Only </a:t>
            </a:r>
            <a:r>
              <a:rPr lang="en-IN" dirty="0"/>
              <a:t>A and B share the secret key, the message must have come from A and has not been altered. </a:t>
            </a:r>
          </a:p>
          <a:p>
            <a:r>
              <a:rPr lang="en-IN" dirty="0"/>
              <a:t>The hash code provides the structure required to achieve authentication. </a:t>
            </a:r>
          </a:p>
          <a:p>
            <a:r>
              <a:rPr lang="en-IN" dirty="0"/>
              <a:t>Because encryption is applied to the entire message plus hash code, confidentiality is also provided.</a:t>
            </a:r>
          </a:p>
        </p:txBody>
      </p:sp>
      <p:sp>
        <p:nvSpPr>
          <p:cNvPr id="12" name="Rectangle 11"/>
          <p:cNvSpPr/>
          <p:nvPr/>
        </p:nvSpPr>
        <p:spPr>
          <a:xfrm>
            <a:off x="4175956" y="1310576"/>
            <a:ext cx="576064" cy="1152128"/>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3261076" y="1595177"/>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a:t>
            </a:r>
            <a:endParaRPr lang="en-IN" b="1" dirty="0">
              <a:solidFill>
                <a:schemeClr val="tx1"/>
              </a:solidFill>
            </a:endParaRPr>
          </a:p>
        </p:txBody>
      </p:sp>
      <p:sp>
        <p:nvSpPr>
          <p:cNvPr id="14" name="Rounded Rectangle 13"/>
          <p:cNvSpPr/>
          <p:nvPr/>
        </p:nvSpPr>
        <p:spPr>
          <a:xfrm>
            <a:off x="5306552" y="1595177"/>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D</a:t>
            </a:r>
            <a:endParaRPr lang="en-IN" b="1" dirty="0">
              <a:solidFill>
                <a:schemeClr val="tx1"/>
              </a:solidFill>
            </a:endParaRPr>
          </a:p>
        </p:txBody>
      </p:sp>
      <p:sp>
        <p:nvSpPr>
          <p:cNvPr id="15" name="Oval 14"/>
          <p:cNvSpPr/>
          <p:nvPr/>
        </p:nvSpPr>
        <p:spPr>
          <a:xfrm>
            <a:off x="2322198" y="1544576"/>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sp>
        <p:nvSpPr>
          <p:cNvPr id="17" name="Rounded Rectangle 16"/>
          <p:cNvSpPr/>
          <p:nvPr/>
        </p:nvSpPr>
        <p:spPr>
          <a:xfrm>
            <a:off x="7405008" y="1327034"/>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b="1" dirty="0">
              <a:solidFill>
                <a:schemeClr val="tx1"/>
              </a:solidFill>
            </a:endParaRPr>
          </a:p>
        </p:txBody>
      </p:sp>
      <p:sp>
        <p:nvSpPr>
          <p:cNvPr id="18" name="Rounded Rectangle 17"/>
          <p:cNvSpPr/>
          <p:nvPr/>
        </p:nvSpPr>
        <p:spPr>
          <a:xfrm>
            <a:off x="1451193" y="2438890"/>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sz="2000" b="1" dirty="0">
              <a:solidFill>
                <a:schemeClr val="tx1"/>
              </a:solidFill>
            </a:endParaRPr>
          </a:p>
        </p:txBody>
      </p:sp>
      <p:sp>
        <p:nvSpPr>
          <p:cNvPr id="19" name="Rectangle 18"/>
          <p:cNvSpPr/>
          <p:nvPr/>
        </p:nvSpPr>
        <p:spPr>
          <a:xfrm>
            <a:off x="287524" y="1309831"/>
            <a:ext cx="576064" cy="86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b="1" i="1" dirty="0">
              <a:solidFill>
                <a:schemeClr val="tx1"/>
              </a:solidFill>
            </a:endParaRPr>
          </a:p>
        </p:txBody>
      </p:sp>
      <p:grpSp>
        <p:nvGrpSpPr>
          <p:cNvPr id="22" name="Group 21"/>
          <p:cNvGrpSpPr/>
          <p:nvPr/>
        </p:nvGrpSpPr>
        <p:grpSpPr>
          <a:xfrm>
            <a:off x="6322066" y="1310676"/>
            <a:ext cx="576348" cy="1152000"/>
            <a:chOff x="6322066" y="1232856"/>
            <a:chExt cx="576348" cy="1152000"/>
          </a:xfrm>
        </p:grpSpPr>
        <p:sp>
          <p:nvSpPr>
            <p:cNvPr id="16" name="Rectangle 15"/>
            <p:cNvSpPr/>
            <p:nvPr/>
          </p:nvSpPr>
          <p:spPr>
            <a:xfrm>
              <a:off x="6322066" y="1232856"/>
              <a:ext cx="576064"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dirty="0"/>
            </a:p>
          </p:txBody>
        </p:sp>
        <p:sp>
          <p:nvSpPr>
            <p:cNvPr id="20" name="Rectangle 19"/>
            <p:cNvSpPr/>
            <p:nvPr/>
          </p:nvSpPr>
          <p:spPr>
            <a:xfrm>
              <a:off x="6322350" y="2132856"/>
              <a:ext cx="576064" cy="25200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Freeform 24"/>
          <p:cNvSpPr/>
          <p:nvPr/>
        </p:nvSpPr>
        <p:spPr>
          <a:xfrm>
            <a:off x="863587" y="1977957"/>
            <a:ext cx="587321" cy="622951"/>
          </a:xfrm>
          <a:custGeom>
            <a:avLst/>
            <a:gdLst>
              <a:gd name="connsiteX0" fmla="*/ 0 w 343711"/>
              <a:gd name="connsiteY0" fmla="*/ 0 h 590145"/>
              <a:gd name="connsiteX1" fmla="*/ 188068 w 343711"/>
              <a:gd name="connsiteY1" fmla="*/ 0 h 590145"/>
              <a:gd name="connsiteX2" fmla="*/ 188068 w 343711"/>
              <a:gd name="connsiteY2" fmla="*/ 590145 h 590145"/>
              <a:gd name="connsiteX3" fmla="*/ 343711 w 343711"/>
              <a:gd name="connsiteY3" fmla="*/ 590145 h 590145"/>
            </a:gdLst>
            <a:ahLst/>
            <a:cxnLst>
              <a:cxn ang="0">
                <a:pos x="connsiteX0" y="connsiteY0"/>
              </a:cxn>
              <a:cxn ang="0">
                <a:pos x="connsiteX1" y="connsiteY1"/>
              </a:cxn>
              <a:cxn ang="0">
                <a:pos x="connsiteX2" y="connsiteY2"/>
              </a:cxn>
              <a:cxn ang="0">
                <a:pos x="connsiteX3" y="connsiteY3"/>
              </a:cxn>
            </a:cxnLst>
            <a:rect l="l" t="t" r="r" b="b"/>
            <a:pathLst>
              <a:path w="343711" h="590145">
                <a:moveTo>
                  <a:pt x="0" y="0"/>
                </a:moveTo>
                <a:lnTo>
                  <a:pt x="188068" y="0"/>
                </a:lnTo>
                <a:lnTo>
                  <a:pt x="188068" y="590145"/>
                </a:lnTo>
                <a:lnTo>
                  <a:pt x="343711" y="590145"/>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p:cNvCxnSpPr/>
          <p:nvPr/>
        </p:nvCxnSpPr>
        <p:spPr>
          <a:xfrm>
            <a:off x="863588" y="1625327"/>
            <a:ext cx="1512000" cy="3803"/>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Freeform 34"/>
          <p:cNvSpPr/>
          <p:nvPr/>
        </p:nvSpPr>
        <p:spPr>
          <a:xfrm>
            <a:off x="1833880" y="1788160"/>
            <a:ext cx="497840" cy="812800"/>
          </a:xfrm>
          <a:custGeom>
            <a:avLst/>
            <a:gdLst>
              <a:gd name="connsiteX0" fmla="*/ 0 w 497840"/>
              <a:gd name="connsiteY0" fmla="*/ 812800 h 812800"/>
              <a:gd name="connsiteX1" fmla="*/ 193040 w 497840"/>
              <a:gd name="connsiteY1" fmla="*/ 812800 h 812800"/>
              <a:gd name="connsiteX2" fmla="*/ 193040 w 497840"/>
              <a:gd name="connsiteY2" fmla="*/ 0 h 812800"/>
              <a:gd name="connsiteX3" fmla="*/ 497840 w 497840"/>
              <a:gd name="connsiteY3" fmla="*/ 0 h 812800"/>
            </a:gdLst>
            <a:ahLst/>
            <a:cxnLst>
              <a:cxn ang="0">
                <a:pos x="connsiteX0" y="connsiteY0"/>
              </a:cxn>
              <a:cxn ang="0">
                <a:pos x="connsiteX1" y="connsiteY1"/>
              </a:cxn>
              <a:cxn ang="0">
                <a:pos x="connsiteX2" y="connsiteY2"/>
              </a:cxn>
              <a:cxn ang="0">
                <a:pos x="connsiteX3" y="connsiteY3"/>
              </a:cxn>
            </a:cxnLst>
            <a:rect l="l" t="t" r="r" b="b"/>
            <a:pathLst>
              <a:path w="497840" h="812800">
                <a:moveTo>
                  <a:pt x="0" y="812800"/>
                </a:moveTo>
                <a:lnTo>
                  <a:pt x="193040" y="812800"/>
                </a:lnTo>
                <a:lnTo>
                  <a:pt x="193040" y="0"/>
                </a:lnTo>
                <a:lnTo>
                  <a:pt x="497840"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stCxn id="15" idx="6"/>
            <a:endCxn id="13" idx="1"/>
          </p:cNvCxnSpPr>
          <p:nvPr/>
        </p:nvCxnSpPr>
        <p:spPr>
          <a:xfrm flipV="1">
            <a:off x="2754198" y="1757195"/>
            <a:ext cx="506878" cy="338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p:nvPr/>
        </p:nvCxnSpPr>
        <p:spPr>
          <a:xfrm flipV="1">
            <a:off x="3631085" y="1757195"/>
            <a:ext cx="540000" cy="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62" name="Group 61"/>
          <p:cNvGrpSpPr/>
          <p:nvPr/>
        </p:nvGrpSpPr>
        <p:grpSpPr>
          <a:xfrm>
            <a:off x="3261384" y="1934454"/>
            <a:ext cx="360040" cy="815195"/>
            <a:chOff x="3261384" y="1934454"/>
            <a:chExt cx="360040" cy="815195"/>
          </a:xfrm>
        </p:grpSpPr>
        <p:sp>
          <p:nvSpPr>
            <p:cNvPr id="40" name="TextBox 39"/>
            <p:cNvSpPr txBox="1"/>
            <p:nvPr/>
          </p:nvSpPr>
          <p:spPr>
            <a:xfrm>
              <a:off x="3261384" y="2287984"/>
              <a:ext cx="360040" cy="461665"/>
            </a:xfrm>
            <a:prstGeom prst="rect">
              <a:avLst/>
            </a:prstGeom>
            <a:noFill/>
          </p:spPr>
          <p:txBody>
            <a:bodyPr wrap="square" rtlCol="0">
              <a:spAutoFit/>
            </a:bodyPr>
            <a:lstStyle/>
            <a:p>
              <a:r>
                <a:rPr lang="en-IN" sz="2400" i="1" dirty="0"/>
                <a:t>K</a:t>
              </a:r>
              <a:endParaRPr lang="en-IN" i="1" dirty="0"/>
            </a:p>
          </p:txBody>
        </p:sp>
        <p:cxnSp>
          <p:nvCxnSpPr>
            <p:cNvPr id="44" name="Straight Arrow Connector 43"/>
            <p:cNvCxnSpPr>
              <a:stCxn id="40" idx="0"/>
            </p:cNvCxnSpPr>
            <p:nvPr/>
          </p:nvCxnSpPr>
          <p:spPr>
            <a:xfrm flipH="1" flipV="1">
              <a:off x="3441096" y="1934454"/>
              <a:ext cx="308" cy="43200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7" name="Straight Arrow Connector 46"/>
          <p:cNvCxnSpPr/>
          <p:nvPr/>
        </p:nvCxnSpPr>
        <p:spPr>
          <a:xfrm flipV="1">
            <a:off x="4758931" y="1750963"/>
            <a:ext cx="540000" cy="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63" name="Group 62"/>
          <p:cNvGrpSpPr/>
          <p:nvPr/>
        </p:nvGrpSpPr>
        <p:grpSpPr>
          <a:xfrm>
            <a:off x="5306552" y="1928249"/>
            <a:ext cx="360040" cy="815195"/>
            <a:chOff x="5306552" y="1928249"/>
            <a:chExt cx="360040" cy="815195"/>
          </a:xfrm>
        </p:grpSpPr>
        <p:sp>
          <p:nvSpPr>
            <p:cNvPr id="48" name="TextBox 47"/>
            <p:cNvSpPr txBox="1"/>
            <p:nvPr/>
          </p:nvSpPr>
          <p:spPr>
            <a:xfrm>
              <a:off x="5306552" y="2281779"/>
              <a:ext cx="360040" cy="461665"/>
            </a:xfrm>
            <a:prstGeom prst="rect">
              <a:avLst/>
            </a:prstGeom>
            <a:noFill/>
          </p:spPr>
          <p:txBody>
            <a:bodyPr wrap="square" rtlCol="0">
              <a:spAutoFit/>
            </a:bodyPr>
            <a:lstStyle/>
            <a:p>
              <a:r>
                <a:rPr lang="en-IN" sz="2400" i="1" dirty="0"/>
                <a:t>K</a:t>
              </a:r>
              <a:endParaRPr lang="en-IN" i="1" dirty="0"/>
            </a:p>
          </p:txBody>
        </p:sp>
        <p:cxnSp>
          <p:nvCxnSpPr>
            <p:cNvPr id="49" name="Straight Arrow Connector 48"/>
            <p:cNvCxnSpPr>
              <a:stCxn id="48" idx="0"/>
            </p:cNvCxnSpPr>
            <p:nvPr/>
          </p:nvCxnSpPr>
          <p:spPr>
            <a:xfrm flipH="1" flipV="1">
              <a:off x="5486264" y="1928249"/>
              <a:ext cx="308" cy="43200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51" name="Straight Arrow Connector 50"/>
          <p:cNvCxnSpPr/>
          <p:nvPr/>
        </p:nvCxnSpPr>
        <p:spPr>
          <a:xfrm flipV="1">
            <a:off x="5674213" y="1758884"/>
            <a:ext cx="648000" cy="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64" name="Group 63"/>
          <p:cNvGrpSpPr/>
          <p:nvPr/>
        </p:nvGrpSpPr>
        <p:grpSpPr>
          <a:xfrm>
            <a:off x="5656625" y="2318258"/>
            <a:ext cx="857245" cy="873753"/>
            <a:chOff x="5656625" y="2318258"/>
            <a:chExt cx="857245" cy="873753"/>
          </a:xfrm>
        </p:grpSpPr>
        <p:sp>
          <p:nvSpPr>
            <p:cNvPr id="50" name="TextBox 49"/>
            <p:cNvSpPr txBox="1"/>
            <p:nvPr/>
          </p:nvSpPr>
          <p:spPr>
            <a:xfrm>
              <a:off x="5656625" y="2730346"/>
              <a:ext cx="857245" cy="461665"/>
            </a:xfrm>
            <a:prstGeom prst="rect">
              <a:avLst/>
            </a:prstGeom>
            <a:noFill/>
          </p:spPr>
          <p:txBody>
            <a:bodyPr wrap="square" rtlCol="0">
              <a:spAutoFit/>
            </a:bodyPr>
            <a:lstStyle/>
            <a:p>
              <a:pPr algn="ctr"/>
              <a:r>
                <a:rPr lang="en-IN" sz="2400" dirty="0"/>
                <a:t>H(</a:t>
              </a:r>
              <a:r>
                <a:rPr lang="en-IN" sz="2400" i="1" dirty="0"/>
                <a:t>M</a:t>
              </a:r>
              <a:r>
                <a:rPr lang="en-IN" sz="2400" dirty="0"/>
                <a:t>)</a:t>
              </a:r>
              <a:endParaRPr lang="en-IN" dirty="0"/>
            </a:p>
          </p:txBody>
        </p:sp>
        <p:cxnSp>
          <p:nvCxnSpPr>
            <p:cNvPr id="53" name="Straight Arrow Connector 52"/>
            <p:cNvCxnSpPr>
              <a:stCxn id="50" idx="0"/>
            </p:cNvCxnSpPr>
            <p:nvPr/>
          </p:nvCxnSpPr>
          <p:spPr>
            <a:xfrm flipV="1">
              <a:off x="6085248" y="2318258"/>
              <a:ext cx="392409" cy="412088"/>
            </a:xfrm>
            <a:prstGeom prst="straightConnector1">
              <a:avLst/>
            </a:prstGeom>
            <a:noFill/>
            <a:ln>
              <a:solidFill>
                <a:schemeClr val="tx1"/>
              </a:solidFill>
              <a:prstDash val="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57" name="Straight Arrow Connector 56"/>
          <p:cNvCxnSpPr/>
          <p:nvPr/>
        </p:nvCxnSpPr>
        <p:spPr>
          <a:xfrm flipV="1">
            <a:off x="6898130" y="1484784"/>
            <a:ext cx="506878" cy="338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8" name="TextBox 57"/>
          <p:cNvSpPr txBox="1"/>
          <p:nvPr/>
        </p:nvSpPr>
        <p:spPr>
          <a:xfrm>
            <a:off x="7774626" y="2105843"/>
            <a:ext cx="1339446" cy="461665"/>
          </a:xfrm>
          <a:prstGeom prst="rect">
            <a:avLst/>
          </a:prstGeom>
          <a:noFill/>
        </p:spPr>
        <p:txBody>
          <a:bodyPr wrap="square" rtlCol="0">
            <a:spAutoFit/>
          </a:bodyPr>
          <a:lstStyle/>
          <a:p>
            <a:pPr algn="ctr"/>
            <a:r>
              <a:rPr lang="en-IN" sz="2400" dirty="0"/>
              <a:t>Compare</a:t>
            </a:r>
            <a:endParaRPr lang="en-IN" dirty="0"/>
          </a:p>
        </p:txBody>
      </p:sp>
      <p:cxnSp>
        <p:nvCxnSpPr>
          <p:cNvPr id="59" name="Straight Arrow Connector 58"/>
          <p:cNvCxnSpPr>
            <a:endCxn id="58" idx="1"/>
          </p:cNvCxnSpPr>
          <p:nvPr/>
        </p:nvCxnSpPr>
        <p:spPr>
          <a:xfrm flipV="1">
            <a:off x="6891956" y="2336676"/>
            <a:ext cx="972000" cy="3999"/>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61" name="Freeform 60"/>
          <p:cNvSpPr/>
          <p:nvPr/>
        </p:nvSpPr>
        <p:spPr>
          <a:xfrm>
            <a:off x="7765048" y="1481559"/>
            <a:ext cx="690259" cy="752355"/>
          </a:xfrm>
          <a:custGeom>
            <a:avLst/>
            <a:gdLst>
              <a:gd name="connsiteX0" fmla="*/ 0 w 671331"/>
              <a:gd name="connsiteY0" fmla="*/ 0 h 752355"/>
              <a:gd name="connsiteX1" fmla="*/ 671331 w 671331"/>
              <a:gd name="connsiteY1" fmla="*/ 0 h 752355"/>
              <a:gd name="connsiteX2" fmla="*/ 671331 w 671331"/>
              <a:gd name="connsiteY2" fmla="*/ 752355 h 752355"/>
            </a:gdLst>
            <a:ahLst/>
            <a:cxnLst>
              <a:cxn ang="0">
                <a:pos x="connsiteX0" y="connsiteY0"/>
              </a:cxn>
              <a:cxn ang="0">
                <a:pos x="connsiteX1" y="connsiteY1"/>
              </a:cxn>
              <a:cxn ang="0">
                <a:pos x="connsiteX2" y="connsiteY2"/>
              </a:cxn>
            </a:cxnLst>
            <a:rect l="l" t="t" r="r" b="b"/>
            <a:pathLst>
              <a:path w="671331" h="752355">
                <a:moveTo>
                  <a:pt x="0" y="0"/>
                </a:moveTo>
                <a:lnTo>
                  <a:pt x="671331" y="0"/>
                </a:lnTo>
                <a:lnTo>
                  <a:pt x="671331" y="752355"/>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095836" y="2762926"/>
            <a:ext cx="2728011" cy="972576"/>
            <a:chOff x="3095836" y="2762926"/>
            <a:chExt cx="2728011" cy="972576"/>
          </a:xfrm>
        </p:grpSpPr>
        <p:sp>
          <p:nvSpPr>
            <p:cNvPr id="65" name="TextBox 64"/>
            <p:cNvSpPr txBox="1"/>
            <p:nvPr/>
          </p:nvSpPr>
          <p:spPr>
            <a:xfrm>
              <a:off x="3095836" y="3273837"/>
              <a:ext cx="2728011" cy="461665"/>
            </a:xfrm>
            <a:prstGeom prst="rect">
              <a:avLst/>
            </a:prstGeom>
            <a:solidFill>
              <a:schemeClr val="accent1"/>
            </a:solidFill>
          </p:spPr>
          <p:txBody>
            <a:bodyPr wrap="square" rtlCol="0">
              <a:spAutoFit/>
            </a:bodyPr>
            <a:lstStyle/>
            <a:p>
              <a:pPr algn="ctr"/>
              <a:r>
                <a:rPr lang="en-IN" sz="2400" b="1" dirty="0">
                  <a:solidFill>
                    <a:schemeClr val="bg1"/>
                  </a:solidFill>
                </a:rPr>
                <a:t>E (</a:t>
              </a:r>
              <a:r>
                <a:rPr lang="en-IN" sz="2400" b="1" i="1" dirty="0">
                  <a:solidFill>
                    <a:schemeClr val="bg1"/>
                  </a:solidFill>
                </a:rPr>
                <a:t>K</a:t>
              </a:r>
              <a:r>
                <a:rPr lang="en-IN" sz="2400" b="1" dirty="0">
                  <a:solidFill>
                    <a:schemeClr val="bg1"/>
                  </a:solidFill>
                </a:rPr>
                <a:t>, [ </a:t>
              </a:r>
              <a:r>
                <a:rPr lang="en-IN" sz="2400" b="1" i="1" dirty="0">
                  <a:solidFill>
                    <a:schemeClr val="bg1"/>
                  </a:solidFill>
                </a:rPr>
                <a:t>M</a:t>
              </a:r>
              <a:r>
                <a:rPr lang="en-IN" sz="2400" b="1" dirty="0">
                  <a:solidFill>
                    <a:schemeClr val="bg1"/>
                  </a:solidFill>
                </a:rPr>
                <a:t> || H(</a:t>
              </a:r>
              <a:r>
                <a:rPr lang="en-IN" sz="2400" b="1" i="1" dirty="0">
                  <a:solidFill>
                    <a:schemeClr val="bg1"/>
                  </a:solidFill>
                </a:rPr>
                <a:t>M</a:t>
              </a:r>
              <a:r>
                <a:rPr lang="en-IN" sz="2400" b="1" dirty="0">
                  <a:solidFill>
                    <a:schemeClr val="bg1"/>
                  </a:solidFill>
                </a:rPr>
                <a:t>)])</a:t>
              </a:r>
              <a:endParaRPr lang="en-IN" b="1" dirty="0">
                <a:solidFill>
                  <a:schemeClr val="bg1"/>
                </a:solidFill>
              </a:endParaRPr>
            </a:p>
          </p:txBody>
        </p:sp>
        <p:cxnSp>
          <p:nvCxnSpPr>
            <p:cNvPr id="67" name="Straight Arrow Connector 66"/>
            <p:cNvCxnSpPr>
              <a:stCxn id="65" idx="0"/>
            </p:cNvCxnSpPr>
            <p:nvPr/>
          </p:nvCxnSpPr>
          <p:spPr>
            <a:xfrm flipH="1" flipV="1">
              <a:off x="4459841" y="2762926"/>
              <a:ext cx="1" cy="51091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74" name="Group 73"/>
          <p:cNvGrpSpPr/>
          <p:nvPr/>
        </p:nvGrpSpPr>
        <p:grpSpPr>
          <a:xfrm>
            <a:off x="377266" y="961290"/>
            <a:ext cx="3600400" cy="249059"/>
            <a:chOff x="692161" y="961290"/>
            <a:chExt cx="3600400" cy="249059"/>
          </a:xfrm>
        </p:grpSpPr>
        <p:cxnSp>
          <p:nvCxnSpPr>
            <p:cNvPr id="72" name="Straight Arrow Connector 71"/>
            <p:cNvCxnSpPr/>
            <p:nvPr/>
          </p:nvCxnSpPr>
          <p:spPr>
            <a:xfrm>
              <a:off x="692161" y="1088740"/>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3" name="Rectangle 72"/>
            <p:cNvSpPr/>
            <p:nvPr/>
          </p:nvSpPr>
          <p:spPr>
            <a:xfrm>
              <a:off x="1952301" y="961290"/>
              <a:ext cx="1080120" cy="24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Source A</a:t>
              </a:r>
            </a:p>
          </p:txBody>
        </p:sp>
      </p:grpSp>
      <p:grpSp>
        <p:nvGrpSpPr>
          <p:cNvPr id="80" name="Group 79"/>
          <p:cNvGrpSpPr/>
          <p:nvPr/>
        </p:nvGrpSpPr>
        <p:grpSpPr>
          <a:xfrm>
            <a:off x="5028931" y="941835"/>
            <a:ext cx="3600400" cy="278690"/>
            <a:chOff x="5028931" y="961290"/>
            <a:chExt cx="3600400" cy="278690"/>
          </a:xfrm>
        </p:grpSpPr>
        <p:cxnSp>
          <p:nvCxnSpPr>
            <p:cNvPr id="76" name="Straight Arrow Connector 75"/>
            <p:cNvCxnSpPr/>
            <p:nvPr/>
          </p:nvCxnSpPr>
          <p:spPr>
            <a:xfrm>
              <a:off x="5028931" y="1118371"/>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6109051" y="961290"/>
              <a:ext cx="1475977" cy="27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Destination B</a:t>
              </a:r>
            </a:p>
          </p:txBody>
        </p:sp>
      </p:grpSp>
    </p:spTree>
    <p:extLst>
      <p:ext uri="{BB962C8B-B14F-4D97-AF65-F5344CB8AC3E}">
        <p14:creationId xmlns:p14="http://schemas.microsoft.com/office/powerpoint/2010/main" val="404605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500"/>
                                        <p:tgtEl>
                                          <p:spTgt spid="6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fade">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5" grpId="0" animBg="1"/>
      <p:bldP spid="35" grpId="0" animBg="1"/>
      <p:bldP spid="58" grpId="0"/>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Message authentication method - 2</a:t>
            </a:r>
          </a:p>
        </p:txBody>
      </p:sp>
      <p:sp>
        <p:nvSpPr>
          <p:cNvPr id="3" name="Content Placeholder 2"/>
          <p:cNvSpPr>
            <a:spLocks noGrp="1"/>
          </p:cNvSpPr>
          <p:nvPr>
            <p:ph idx="1"/>
          </p:nvPr>
        </p:nvSpPr>
        <p:spPr>
          <a:xfrm>
            <a:off x="190500" y="3458940"/>
            <a:ext cx="8763000" cy="2598352"/>
          </a:xfrm>
        </p:spPr>
        <p:txBody>
          <a:bodyPr>
            <a:noAutofit/>
          </a:bodyPr>
          <a:lstStyle/>
          <a:p>
            <a:r>
              <a:rPr lang="en-IN" dirty="0"/>
              <a:t>Only the hash code is encrypted, using symmetric encryption. </a:t>
            </a:r>
          </a:p>
          <a:p>
            <a:r>
              <a:rPr lang="en-IN" dirty="0"/>
              <a:t>This reduces the processing burden for those applications that do not require confidentiality.</a:t>
            </a:r>
          </a:p>
        </p:txBody>
      </p:sp>
      <p:sp>
        <p:nvSpPr>
          <p:cNvPr id="18" name="Rounded Rectangle 17"/>
          <p:cNvSpPr/>
          <p:nvPr/>
        </p:nvSpPr>
        <p:spPr>
          <a:xfrm>
            <a:off x="1451193" y="2438890"/>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sz="2000" b="1" dirty="0">
              <a:solidFill>
                <a:schemeClr val="tx1"/>
              </a:solidFill>
            </a:endParaRPr>
          </a:p>
        </p:txBody>
      </p:sp>
      <p:sp>
        <p:nvSpPr>
          <p:cNvPr id="19" name="Rectangle 18"/>
          <p:cNvSpPr/>
          <p:nvPr/>
        </p:nvSpPr>
        <p:spPr>
          <a:xfrm>
            <a:off x="287524" y="1309831"/>
            <a:ext cx="576064" cy="86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b="1" i="1" dirty="0">
              <a:solidFill>
                <a:schemeClr val="tx1"/>
              </a:solidFill>
            </a:endParaRPr>
          </a:p>
        </p:txBody>
      </p:sp>
      <p:sp>
        <p:nvSpPr>
          <p:cNvPr id="25" name="Freeform 24"/>
          <p:cNvSpPr/>
          <p:nvPr/>
        </p:nvSpPr>
        <p:spPr>
          <a:xfrm>
            <a:off x="863587" y="1977957"/>
            <a:ext cx="587321" cy="622951"/>
          </a:xfrm>
          <a:custGeom>
            <a:avLst/>
            <a:gdLst>
              <a:gd name="connsiteX0" fmla="*/ 0 w 343711"/>
              <a:gd name="connsiteY0" fmla="*/ 0 h 590145"/>
              <a:gd name="connsiteX1" fmla="*/ 188068 w 343711"/>
              <a:gd name="connsiteY1" fmla="*/ 0 h 590145"/>
              <a:gd name="connsiteX2" fmla="*/ 188068 w 343711"/>
              <a:gd name="connsiteY2" fmla="*/ 590145 h 590145"/>
              <a:gd name="connsiteX3" fmla="*/ 343711 w 343711"/>
              <a:gd name="connsiteY3" fmla="*/ 590145 h 590145"/>
            </a:gdLst>
            <a:ahLst/>
            <a:cxnLst>
              <a:cxn ang="0">
                <a:pos x="connsiteX0" y="connsiteY0"/>
              </a:cxn>
              <a:cxn ang="0">
                <a:pos x="connsiteX1" y="connsiteY1"/>
              </a:cxn>
              <a:cxn ang="0">
                <a:pos x="connsiteX2" y="connsiteY2"/>
              </a:cxn>
              <a:cxn ang="0">
                <a:pos x="connsiteX3" y="connsiteY3"/>
              </a:cxn>
            </a:cxnLst>
            <a:rect l="l" t="t" r="r" b="b"/>
            <a:pathLst>
              <a:path w="343711" h="590145">
                <a:moveTo>
                  <a:pt x="0" y="0"/>
                </a:moveTo>
                <a:lnTo>
                  <a:pt x="188068" y="0"/>
                </a:lnTo>
                <a:lnTo>
                  <a:pt x="188068" y="590145"/>
                </a:lnTo>
                <a:lnTo>
                  <a:pt x="343711" y="590145"/>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p:cNvCxnSpPr/>
          <p:nvPr/>
        </p:nvCxnSpPr>
        <p:spPr>
          <a:xfrm>
            <a:off x="863587" y="1625327"/>
            <a:ext cx="2304000" cy="16666"/>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Freeform 34"/>
          <p:cNvSpPr/>
          <p:nvPr/>
        </p:nvSpPr>
        <p:spPr>
          <a:xfrm>
            <a:off x="2681321" y="1800537"/>
            <a:ext cx="497840" cy="812800"/>
          </a:xfrm>
          <a:custGeom>
            <a:avLst/>
            <a:gdLst>
              <a:gd name="connsiteX0" fmla="*/ 0 w 497840"/>
              <a:gd name="connsiteY0" fmla="*/ 812800 h 812800"/>
              <a:gd name="connsiteX1" fmla="*/ 193040 w 497840"/>
              <a:gd name="connsiteY1" fmla="*/ 812800 h 812800"/>
              <a:gd name="connsiteX2" fmla="*/ 193040 w 497840"/>
              <a:gd name="connsiteY2" fmla="*/ 0 h 812800"/>
              <a:gd name="connsiteX3" fmla="*/ 497840 w 497840"/>
              <a:gd name="connsiteY3" fmla="*/ 0 h 812800"/>
            </a:gdLst>
            <a:ahLst/>
            <a:cxnLst>
              <a:cxn ang="0">
                <a:pos x="connsiteX0" y="connsiteY0"/>
              </a:cxn>
              <a:cxn ang="0">
                <a:pos x="connsiteX1" y="connsiteY1"/>
              </a:cxn>
              <a:cxn ang="0">
                <a:pos x="connsiteX2" y="connsiteY2"/>
              </a:cxn>
              <a:cxn ang="0">
                <a:pos x="connsiteX3" y="connsiteY3"/>
              </a:cxn>
            </a:cxnLst>
            <a:rect l="l" t="t" r="r" b="b"/>
            <a:pathLst>
              <a:path w="497840" h="812800">
                <a:moveTo>
                  <a:pt x="0" y="812800"/>
                </a:moveTo>
                <a:lnTo>
                  <a:pt x="193040" y="812800"/>
                </a:lnTo>
                <a:lnTo>
                  <a:pt x="193040" y="0"/>
                </a:lnTo>
                <a:lnTo>
                  <a:pt x="497840"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692161" y="961290"/>
            <a:ext cx="3600400" cy="249059"/>
            <a:chOff x="692161" y="961290"/>
            <a:chExt cx="3600400" cy="249059"/>
          </a:xfrm>
        </p:grpSpPr>
        <p:cxnSp>
          <p:nvCxnSpPr>
            <p:cNvPr id="72" name="Straight Arrow Connector 71"/>
            <p:cNvCxnSpPr/>
            <p:nvPr/>
          </p:nvCxnSpPr>
          <p:spPr>
            <a:xfrm>
              <a:off x="692161" y="1088740"/>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3" name="Rectangle 72"/>
            <p:cNvSpPr/>
            <p:nvPr/>
          </p:nvSpPr>
          <p:spPr>
            <a:xfrm>
              <a:off x="1952301" y="961290"/>
              <a:ext cx="1080120" cy="24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Source A</a:t>
              </a:r>
            </a:p>
          </p:txBody>
        </p:sp>
      </p:grpSp>
      <p:grpSp>
        <p:nvGrpSpPr>
          <p:cNvPr id="80" name="Group 79"/>
          <p:cNvGrpSpPr/>
          <p:nvPr/>
        </p:nvGrpSpPr>
        <p:grpSpPr>
          <a:xfrm>
            <a:off x="5028931" y="941835"/>
            <a:ext cx="3600400" cy="278690"/>
            <a:chOff x="5028931" y="961290"/>
            <a:chExt cx="3600400" cy="278690"/>
          </a:xfrm>
        </p:grpSpPr>
        <p:cxnSp>
          <p:nvCxnSpPr>
            <p:cNvPr id="76" name="Straight Arrow Connector 75"/>
            <p:cNvCxnSpPr/>
            <p:nvPr/>
          </p:nvCxnSpPr>
          <p:spPr>
            <a:xfrm>
              <a:off x="5028931" y="1118371"/>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6109051" y="961290"/>
              <a:ext cx="1475977" cy="27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Destination B</a:t>
              </a:r>
            </a:p>
          </p:txBody>
        </p:sp>
      </p:grpSp>
      <p:sp>
        <p:nvSpPr>
          <p:cNvPr id="43" name="Rounded Rectangle 42"/>
          <p:cNvSpPr/>
          <p:nvPr/>
        </p:nvSpPr>
        <p:spPr>
          <a:xfrm>
            <a:off x="2303440" y="2435842"/>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a:t>
            </a:r>
            <a:endParaRPr lang="en-IN" b="1" dirty="0">
              <a:solidFill>
                <a:schemeClr val="tx1"/>
              </a:solidFill>
            </a:endParaRPr>
          </a:p>
        </p:txBody>
      </p:sp>
      <p:sp>
        <p:nvSpPr>
          <p:cNvPr id="46" name="TextBox 45"/>
          <p:cNvSpPr txBox="1"/>
          <p:nvPr/>
        </p:nvSpPr>
        <p:spPr>
          <a:xfrm>
            <a:off x="2309925" y="1710589"/>
            <a:ext cx="360040" cy="461665"/>
          </a:xfrm>
          <a:prstGeom prst="rect">
            <a:avLst/>
          </a:prstGeom>
          <a:noFill/>
        </p:spPr>
        <p:txBody>
          <a:bodyPr wrap="square" rtlCol="0">
            <a:spAutoFit/>
          </a:bodyPr>
          <a:lstStyle/>
          <a:p>
            <a:r>
              <a:rPr lang="en-IN" sz="2400" i="1" dirty="0"/>
              <a:t>K</a:t>
            </a:r>
            <a:endParaRPr lang="en-IN" i="1" dirty="0"/>
          </a:p>
        </p:txBody>
      </p:sp>
      <p:cxnSp>
        <p:nvCxnSpPr>
          <p:cNvPr id="52" name="Straight Arrow Connector 51"/>
          <p:cNvCxnSpPr/>
          <p:nvPr/>
        </p:nvCxnSpPr>
        <p:spPr>
          <a:xfrm flipH="1" flipV="1">
            <a:off x="2479083" y="2052068"/>
            <a:ext cx="308" cy="392727"/>
          </a:xfrm>
          <a:prstGeom prst="straightConnector1">
            <a:avLst/>
          </a:prstGeom>
          <a:noFill/>
          <a:ln>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3174341" y="1507559"/>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cxnSp>
        <p:nvCxnSpPr>
          <p:cNvPr id="55" name="Straight Arrow Connector 54"/>
          <p:cNvCxnSpPr>
            <a:stCxn id="18" idx="3"/>
            <a:endCxn id="43" idx="1"/>
          </p:cNvCxnSpPr>
          <p:nvPr/>
        </p:nvCxnSpPr>
        <p:spPr>
          <a:xfrm flipV="1">
            <a:off x="1811233" y="2597860"/>
            <a:ext cx="492207" cy="3048"/>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5148064" y="1309831"/>
            <a:ext cx="576348" cy="1152000"/>
            <a:chOff x="6322066" y="1232856"/>
            <a:chExt cx="576348" cy="1152000"/>
          </a:xfrm>
        </p:grpSpPr>
        <p:sp>
          <p:nvSpPr>
            <p:cNvPr id="60" name="Rectangle 59"/>
            <p:cNvSpPr/>
            <p:nvPr/>
          </p:nvSpPr>
          <p:spPr>
            <a:xfrm>
              <a:off x="6322066" y="1232856"/>
              <a:ext cx="576064"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dirty="0"/>
            </a:p>
          </p:txBody>
        </p:sp>
        <p:sp>
          <p:nvSpPr>
            <p:cNvPr id="66" name="Rectangle 65"/>
            <p:cNvSpPr/>
            <p:nvPr/>
          </p:nvSpPr>
          <p:spPr>
            <a:xfrm>
              <a:off x="6322350" y="2132856"/>
              <a:ext cx="576064" cy="25200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 name="Straight Arrow Connector 7"/>
          <p:cNvCxnSpPr/>
          <p:nvPr/>
        </p:nvCxnSpPr>
        <p:spPr>
          <a:xfrm flipV="1">
            <a:off x="3626661" y="1695349"/>
            <a:ext cx="1512000" cy="1297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0" name="TextBox 69"/>
          <p:cNvSpPr txBox="1"/>
          <p:nvPr/>
        </p:nvSpPr>
        <p:spPr>
          <a:xfrm>
            <a:off x="4451916" y="2717496"/>
            <a:ext cx="1512168" cy="461665"/>
          </a:xfrm>
          <a:prstGeom prst="rect">
            <a:avLst/>
          </a:prstGeom>
          <a:solidFill>
            <a:schemeClr val="accent1"/>
          </a:solidFill>
        </p:spPr>
        <p:txBody>
          <a:bodyPr wrap="square" rtlCol="0">
            <a:spAutoFit/>
          </a:bodyPr>
          <a:lstStyle/>
          <a:p>
            <a:pPr algn="ctr"/>
            <a:r>
              <a:rPr lang="en-IN" sz="2400" dirty="0">
                <a:solidFill>
                  <a:schemeClr val="bg1"/>
                </a:solidFill>
              </a:rPr>
              <a:t>E(K, H(</a:t>
            </a:r>
            <a:r>
              <a:rPr lang="en-IN" sz="2400" i="1" dirty="0">
                <a:solidFill>
                  <a:schemeClr val="bg1"/>
                </a:solidFill>
              </a:rPr>
              <a:t>M</a:t>
            </a:r>
            <a:r>
              <a:rPr lang="en-IN" sz="2400" dirty="0">
                <a:solidFill>
                  <a:schemeClr val="bg1"/>
                </a:solidFill>
              </a:rPr>
              <a:t>))</a:t>
            </a:r>
            <a:endParaRPr lang="en-IN" dirty="0">
              <a:solidFill>
                <a:schemeClr val="bg1"/>
              </a:solidFill>
            </a:endParaRPr>
          </a:p>
        </p:txBody>
      </p:sp>
      <p:cxnSp>
        <p:nvCxnSpPr>
          <p:cNvPr id="71" name="Straight Arrow Connector 70"/>
          <p:cNvCxnSpPr>
            <a:stCxn id="70" idx="0"/>
          </p:cNvCxnSpPr>
          <p:nvPr/>
        </p:nvCxnSpPr>
        <p:spPr>
          <a:xfrm flipV="1">
            <a:off x="5208000" y="2305408"/>
            <a:ext cx="64948" cy="412088"/>
          </a:xfrm>
          <a:prstGeom prst="straightConnector1">
            <a:avLst/>
          </a:prstGeom>
          <a:noFill/>
          <a:ln>
            <a:solidFill>
              <a:schemeClr val="tx1"/>
            </a:solidFill>
            <a:prstDash val="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5" name="Rounded Rectangle 74"/>
          <p:cNvSpPr/>
          <p:nvPr/>
        </p:nvSpPr>
        <p:spPr>
          <a:xfrm>
            <a:off x="6696236" y="1317595"/>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b="1" dirty="0">
              <a:solidFill>
                <a:schemeClr val="tx1"/>
              </a:solidFill>
            </a:endParaRPr>
          </a:p>
        </p:txBody>
      </p:sp>
      <p:cxnSp>
        <p:nvCxnSpPr>
          <p:cNvPr id="78" name="Straight Arrow Connector 77"/>
          <p:cNvCxnSpPr>
            <a:endCxn id="75" idx="1"/>
          </p:cNvCxnSpPr>
          <p:nvPr/>
        </p:nvCxnSpPr>
        <p:spPr>
          <a:xfrm>
            <a:off x="5724128" y="1479613"/>
            <a:ext cx="972108"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9" name="Rounded Rectangle 78"/>
          <p:cNvSpPr/>
          <p:nvPr/>
        </p:nvSpPr>
        <p:spPr>
          <a:xfrm>
            <a:off x="6702917" y="2444795"/>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D</a:t>
            </a:r>
            <a:endParaRPr lang="en-IN" b="1" dirty="0">
              <a:solidFill>
                <a:schemeClr val="tx1"/>
              </a:solidFill>
            </a:endParaRPr>
          </a:p>
        </p:txBody>
      </p:sp>
      <p:sp>
        <p:nvSpPr>
          <p:cNvPr id="84" name="TextBox 83"/>
          <p:cNvSpPr txBox="1"/>
          <p:nvPr/>
        </p:nvSpPr>
        <p:spPr>
          <a:xfrm>
            <a:off x="6707132" y="1716954"/>
            <a:ext cx="360040" cy="461665"/>
          </a:xfrm>
          <a:prstGeom prst="rect">
            <a:avLst/>
          </a:prstGeom>
          <a:noFill/>
        </p:spPr>
        <p:txBody>
          <a:bodyPr wrap="square" rtlCol="0">
            <a:spAutoFit/>
          </a:bodyPr>
          <a:lstStyle/>
          <a:p>
            <a:r>
              <a:rPr lang="en-IN" sz="2400" i="1" dirty="0"/>
              <a:t>K</a:t>
            </a:r>
            <a:endParaRPr lang="en-IN" i="1" dirty="0"/>
          </a:p>
        </p:txBody>
      </p:sp>
      <p:cxnSp>
        <p:nvCxnSpPr>
          <p:cNvPr id="85" name="Straight Arrow Connector 84"/>
          <p:cNvCxnSpPr/>
          <p:nvPr/>
        </p:nvCxnSpPr>
        <p:spPr>
          <a:xfrm flipH="1" flipV="1">
            <a:off x="6876290" y="2058433"/>
            <a:ext cx="308" cy="392727"/>
          </a:xfrm>
          <a:prstGeom prst="straightConnector1">
            <a:avLst/>
          </a:prstGeom>
          <a:noFill/>
          <a:ln>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11" name="Freeform 10"/>
          <p:cNvSpPr/>
          <p:nvPr/>
        </p:nvSpPr>
        <p:spPr>
          <a:xfrm>
            <a:off x="5723681" y="2282778"/>
            <a:ext cx="978061" cy="330559"/>
          </a:xfrm>
          <a:custGeom>
            <a:avLst/>
            <a:gdLst>
              <a:gd name="connsiteX0" fmla="*/ 0 w 978061"/>
              <a:gd name="connsiteY0" fmla="*/ 0 h 341453"/>
              <a:gd name="connsiteX1" fmla="*/ 399327 w 978061"/>
              <a:gd name="connsiteY1" fmla="*/ 0 h 341453"/>
              <a:gd name="connsiteX2" fmla="*/ 399327 w 978061"/>
              <a:gd name="connsiteY2" fmla="*/ 341453 h 341453"/>
              <a:gd name="connsiteX3" fmla="*/ 978061 w 978061"/>
              <a:gd name="connsiteY3" fmla="*/ 341453 h 341453"/>
            </a:gdLst>
            <a:ahLst/>
            <a:cxnLst>
              <a:cxn ang="0">
                <a:pos x="connsiteX0" y="connsiteY0"/>
              </a:cxn>
              <a:cxn ang="0">
                <a:pos x="connsiteX1" y="connsiteY1"/>
              </a:cxn>
              <a:cxn ang="0">
                <a:pos x="connsiteX2" y="connsiteY2"/>
              </a:cxn>
              <a:cxn ang="0">
                <a:pos x="connsiteX3" y="connsiteY3"/>
              </a:cxn>
            </a:cxnLst>
            <a:rect l="l" t="t" r="r" b="b"/>
            <a:pathLst>
              <a:path w="978061" h="341453">
                <a:moveTo>
                  <a:pt x="0" y="0"/>
                </a:moveTo>
                <a:lnTo>
                  <a:pt x="399327" y="0"/>
                </a:lnTo>
                <a:lnTo>
                  <a:pt x="399327" y="341453"/>
                </a:lnTo>
                <a:lnTo>
                  <a:pt x="978061" y="341453"/>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TextBox 85"/>
          <p:cNvSpPr txBox="1"/>
          <p:nvPr/>
        </p:nvSpPr>
        <p:spPr>
          <a:xfrm>
            <a:off x="7775619" y="1665182"/>
            <a:ext cx="1339446" cy="461665"/>
          </a:xfrm>
          <a:prstGeom prst="rect">
            <a:avLst/>
          </a:prstGeom>
          <a:noFill/>
        </p:spPr>
        <p:txBody>
          <a:bodyPr wrap="square" rtlCol="0">
            <a:spAutoFit/>
          </a:bodyPr>
          <a:lstStyle/>
          <a:p>
            <a:pPr algn="ctr"/>
            <a:r>
              <a:rPr lang="en-IN" sz="2400" dirty="0"/>
              <a:t>Compare</a:t>
            </a:r>
            <a:endParaRPr lang="en-IN" dirty="0"/>
          </a:p>
        </p:txBody>
      </p:sp>
      <p:sp>
        <p:nvSpPr>
          <p:cNvPr id="21" name="Freeform 20"/>
          <p:cNvSpPr/>
          <p:nvPr/>
        </p:nvSpPr>
        <p:spPr>
          <a:xfrm>
            <a:off x="7077919" y="2071868"/>
            <a:ext cx="1400537" cy="549798"/>
          </a:xfrm>
          <a:custGeom>
            <a:avLst/>
            <a:gdLst>
              <a:gd name="connsiteX0" fmla="*/ 0 w 1400537"/>
              <a:gd name="connsiteY0" fmla="*/ 549798 h 549798"/>
              <a:gd name="connsiteX1" fmla="*/ 1400537 w 1400537"/>
              <a:gd name="connsiteY1" fmla="*/ 549798 h 549798"/>
              <a:gd name="connsiteX2" fmla="*/ 1400537 w 1400537"/>
              <a:gd name="connsiteY2" fmla="*/ 0 h 549798"/>
            </a:gdLst>
            <a:ahLst/>
            <a:cxnLst>
              <a:cxn ang="0">
                <a:pos x="connsiteX0" y="connsiteY0"/>
              </a:cxn>
              <a:cxn ang="0">
                <a:pos x="connsiteX1" y="connsiteY1"/>
              </a:cxn>
              <a:cxn ang="0">
                <a:pos x="connsiteX2" y="connsiteY2"/>
              </a:cxn>
            </a:cxnLst>
            <a:rect l="l" t="t" r="r" b="b"/>
            <a:pathLst>
              <a:path w="1400537" h="549798">
                <a:moveTo>
                  <a:pt x="0" y="549798"/>
                </a:moveTo>
                <a:lnTo>
                  <a:pt x="1400537" y="549798"/>
                </a:lnTo>
                <a:lnTo>
                  <a:pt x="1400537"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23"/>
          <p:cNvSpPr/>
          <p:nvPr/>
        </p:nvSpPr>
        <p:spPr>
          <a:xfrm>
            <a:off x="7082790" y="1470660"/>
            <a:ext cx="1386840" cy="342900"/>
          </a:xfrm>
          <a:custGeom>
            <a:avLst/>
            <a:gdLst>
              <a:gd name="connsiteX0" fmla="*/ 0 w 1386840"/>
              <a:gd name="connsiteY0" fmla="*/ 0 h 342900"/>
              <a:gd name="connsiteX1" fmla="*/ 1386840 w 1386840"/>
              <a:gd name="connsiteY1" fmla="*/ 0 h 342900"/>
              <a:gd name="connsiteX2" fmla="*/ 1386840 w 1386840"/>
              <a:gd name="connsiteY2" fmla="*/ 342900 h 342900"/>
            </a:gdLst>
            <a:ahLst/>
            <a:cxnLst>
              <a:cxn ang="0">
                <a:pos x="connsiteX0" y="connsiteY0"/>
              </a:cxn>
              <a:cxn ang="0">
                <a:pos x="connsiteX1" y="connsiteY1"/>
              </a:cxn>
              <a:cxn ang="0">
                <a:pos x="connsiteX2" y="connsiteY2"/>
              </a:cxn>
            </a:cxnLst>
            <a:rect l="l" t="t" r="r" b="b"/>
            <a:pathLst>
              <a:path w="1386840" h="342900">
                <a:moveTo>
                  <a:pt x="0" y="0"/>
                </a:moveTo>
                <a:lnTo>
                  <a:pt x="1386840" y="0"/>
                </a:lnTo>
                <a:lnTo>
                  <a:pt x="1386840" y="34290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327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500"/>
                                        <p:tgtEl>
                                          <p:spTgt spid="84"/>
                                        </p:tgtEl>
                                      </p:cBhvr>
                                    </p:animEffect>
                                  </p:childTnLst>
                                </p:cTn>
                              </p:par>
                              <p:par>
                                <p:cTn id="97" presetID="10" presetClass="entr" presetSubtype="0" fill="hold" nodeType="with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fade">
                                      <p:cBhvr>
                                        <p:cTn id="99" dur="500"/>
                                        <p:tgtEl>
                                          <p:spTgt spid="8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500"/>
                                        <p:tgtEl>
                                          <p:spTgt spid="2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fade">
                                      <p:cBhvr>
                                        <p:cTn id="109" dur="500"/>
                                        <p:tgtEl>
                                          <p:spTgt spid="86"/>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animBg="1"/>
      <p:bldP spid="35" grpId="0" animBg="1"/>
      <p:bldP spid="43" grpId="0" animBg="1"/>
      <p:bldP spid="46" grpId="0"/>
      <p:bldP spid="54" grpId="0" animBg="1"/>
      <p:bldP spid="70" grpId="0" animBg="1"/>
      <p:bldP spid="75" grpId="0" animBg="1"/>
      <p:bldP spid="79" grpId="0" animBg="1"/>
      <p:bldP spid="84" grpId="0"/>
      <p:bldP spid="11" grpId="0" animBg="1"/>
      <p:bldP spid="86" grpId="0"/>
      <p:bldP spid="21"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Message authentication method - 3</a:t>
            </a:r>
          </a:p>
        </p:txBody>
      </p:sp>
      <p:sp>
        <p:nvSpPr>
          <p:cNvPr id="3" name="Content Placeholder 2"/>
          <p:cNvSpPr>
            <a:spLocks noGrp="1"/>
          </p:cNvSpPr>
          <p:nvPr>
            <p:ph idx="1"/>
          </p:nvPr>
        </p:nvSpPr>
        <p:spPr>
          <a:xfrm>
            <a:off x="190500" y="3197919"/>
            <a:ext cx="8763000" cy="3183409"/>
          </a:xfrm>
        </p:spPr>
        <p:txBody>
          <a:bodyPr>
            <a:noAutofit/>
          </a:bodyPr>
          <a:lstStyle/>
          <a:p>
            <a:r>
              <a:rPr lang="en-IN" dirty="0"/>
              <a:t>It is possible to use a hash function but no encryption for message authentication.</a:t>
            </a:r>
          </a:p>
          <a:p>
            <a:r>
              <a:rPr lang="en-IN" dirty="0"/>
              <a:t>A and B share a common secret value S.</a:t>
            </a:r>
          </a:p>
          <a:p>
            <a:r>
              <a:rPr lang="en-IN" dirty="0"/>
              <a:t>A computes the hash value over the concatenation of M  and S  and appends the resulting hash value to M. </a:t>
            </a:r>
          </a:p>
          <a:p>
            <a:r>
              <a:rPr lang="en-IN" dirty="0"/>
              <a:t>Because B possesses S, it can recompute the hash value to verify.</a:t>
            </a:r>
          </a:p>
          <a:p>
            <a:r>
              <a:rPr lang="en-IN" dirty="0"/>
              <a:t>An opponent cannot modify an intercepted message.</a:t>
            </a:r>
          </a:p>
        </p:txBody>
      </p:sp>
      <p:sp>
        <p:nvSpPr>
          <p:cNvPr id="19" name="Rectangle 18"/>
          <p:cNvSpPr/>
          <p:nvPr/>
        </p:nvSpPr>
        <p:spPr>
          <a:xfrm>
            <a:off x="287524" y="1309831"/>
            <a:ext cx="576064" cy="86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b="1" i="1" dirty="0">
              <a:solidFill>
                <a:schemeClr val="tx1"/>
              </a:solidFill>
            </a:endParaRPr>
          </a:p>
        </p:txBody>
      </p:sp>
      <p:sp>
        <p:nvSpPr>
          <p:cNvPr id="25" name="Freeform 24"/>
          <p:cNvSpPr/>
          <p:nvPr/>
        </p:nvSpPr>
        <p:spPr>
          <a:xfrm>
            <a:off x="863587" y="1977958"/>
            <a:ext cx="587321" cy="511370"/>
          </a:xfrm>
          <a:custGeom>
            <a:avLst/>
            <a:gdLst>
              <a:gd name="connsiteX0" fmla="*/ 0 w 343711"/>
              <a:gd name="connsiteY0" fmla="*/ 0 h 590145"/>
              <a:gd name="connsiteX1" fmla="*/ 188068 w 343711"/>
              <a:gd name="connsiteY1" fmla="*/ 0 h 590145"/>
              <a:gd name="connsiteX2" fmla="*/ 188068 w 343711"/>
              <a:gd name="connsiteY2" fmla="*/ 590145 h 590145"/>
              <a:gd name="connsiteX3" fmla="*/ 343711 w 343711"/>
              <a:gd name="connsiteY3" fmla="*/ 590145 h 590145"/>
            </a:gdLst>
            <a:ahLst/>
            <a:cxnLst>
              <a:cxn ang="0">
                <a:pos x="connsiteX0" y="connsiteY0"/>
              </a:cxn>
              <a:cxn ang="0">
                <a:pos x="connsiteX1" y="connsiteY1"/>
              </a:cxn>
              <a:cxn ang="0">
                <a:pos x="connsiteX2" y="connsiteY2"/>
              </a:cxn>
              <a:cxn ang="0">
                <a:pos x="connsiteX3" y="connsiteY3"/>
              </a:cxn>
            </a:cxnLst>
            <a:rect l="l" t="t" r="r" b="b"/>
            <a:pathLst>
              <a:path w="343711" h="590145">
                <a:moveTo>
                  <a:pt x="0" y="0"/>
                </a:moveTo>
                <a:lnTo>
                  <a:pt x="188068" y="0"/>
                </a:lnTo>
                <a:lnTo>
                  <a:pt x="188068" y="590145"/>
                </a:lnTo>
                <a:lnTo>
                  <a:pt x="343711" y="590145"/>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p:cNvCxnSpPr/>
          <p:nvPr/>
        </p:nvCxnSpPr>
        <p:spPr>
          <a:xfrm>
            <a:off x="863587" y="1625327"/>
            <a:ext cx="2304000" cy="16666"/>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Freeform 34"/>
          <p:cNvSpPr/>
          <p:nvPr/>
        </p:nvSpPr>
        <p:spPr>
          <a:xfrm>
            <a:off x="2681321" y="1800537"/>
            <a:ext cx="497840" cy="812800"/>
          </a:xfrm>
          <a:custGeom>
            <a:avLst/>
            <a:gdLst>
              <a:gd name="connsiteX0" fmla="*/ 0 w 497840"/>
              <a:gd name="connsiteY0" fmla="*/ 812800 h 812800"/>
              <a:gd name="connsiteX1" fmla="*/ 193040 w 497840"/>
              <a:gd name="connsiteY1" fmla="*/ 812800 h 812800"/>
              <a:gd name="connsiteX2" fmla="*/ 193040 w 497840"/>
              <a:gd name="connsiteY2" fmla="*/ 0 h 812800"/>
              <a:gd name="connsiteX3" fmla="*/ 497840 w 497840"/>
              <a:gd name="connsiteY3" fmla="*/ 0 h 812800"/>
            </a:gdLst>
            <a:ahLst/>
            <a:cxnLst>
              <a:cxn ang="0">
                <a:pos x="connsiteX0" y="connsiteY0"/>
              </a:cxn>
              <a:cxn ang="0">
                <a:pos x="connsiteX1" y="connsiteY1"/>
              </a:cxn>
              <a:cxn ang="0">
                <a:pos x="connsiteX2" y="connsiteY2"/>
              </a:cxn>
              <a:cxn ang="0">
                <a:pos x="connsiteX3" y="connsiteY3"/>
              </a:cxn>
            </a:cxnLst>
            <a:rect l="l" t="t" r="r" b="b"/>
            <a:pathLst>
              <a:path w="497840" h="812800">
                <a:moveTo>
                  <a:pt x="0" y="812800"/>
                </a:moveTo>
                <a:lnTo>
                  <a:pt x="193040" y="812800"/>
                </a:lnTo>
                <a:lnTo>
                  <a:pt x="193040" y="0"/>
                </a:lnTo>
                <a:lnTo>
                  <a:pt x="497840"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692161" y="961290"/>
            <a:ext cx="3600400" cy="249059"/>
            <a:chOff x="692161" y="961290"/>
            <a:chExt cx="3600400" cy="249059"/>
          </a:xfrm>
        </p:grpSpPr>
        <p:cxnSp>
          <p:nvCxnSpPr>
            <p:cNvPr id="72" name="Straight Arrow Connector 71"/>
            <p:cNvCxnSpPr/>
            <p:nvPr/>
          </p:nvCxnSpPr>
          <p:spPr>
            <a:xfrm>
              <a:off x="692161" y="1088740"/>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3" name="Rectangle 72"/>
            <p:cNvSpPr/>
            <p:nvPr/>
          </p:nvSpPr>
          <p:spPr>
            <a:xfrm>
              <a:off x="1952301" y="961290"/>
              <a:ext cx="1080120" cy="24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Source A</a:t>
              </a:r>
            </a:p>
          </p:txBody>
        </p:sp>
      </p:grpSp>
      <p:grpSp>
        <p:nvGrpSpPr>
          <p:cNvPr id="80" name="Group 79"/>
          <p:cNvGrpSpPr/>
          <p:nvPr/>
        </p:nvGrpSpPr>
        <p:grpSpPr>
          <a:xfrm>
            <a:off x="5028931" y="941835"/>
            <a:ext cx="3600400" cy="278690"/>
            <a:chOff x="5028931" y="961290"/>
            <a:chExt cx="3600400" cy="278690"/>
          </a:xfrm>
        </p:grpSpPr>
        <p:cxnSp>
          <p:nvCxnSpPr>
            <p:cNvPr id="76" name="Straight Arrow Connector 75"/>
            <p:cNvCxnSpPr/>
            <p:nvPr/>
          </p:nvCxnSpPr>
          <p:spPr>
            <a:xfrm>
              <a:off x="5028931" y="1118371"/>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6109051" y="961290"/>
              <a:ext cx="1475977" cy="27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Destination B</a:t>
              </a:r>
            </a:p>
          </p:txBody>
        </p:sp>
      </p:grpSp>
      <p:sp>
        <p:nvSpPr>
          <p:cNvPr id="43" name="Rounded Rectangle 42"/>
          <p:cNvSpPr/>
          <p:nvPr/>
        </p:nvSpPr>
        <p:spPr>
          <a:xfrm>
            <a:off x="2303440" y="2435842"/>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b="1" dirty="0">
              <a:solidFill>
                <a:schemeClr val="tx1"/>
              </a:solidFill>
            </a:endParaRPr>
          </a:p>
        </p:txBody>
      </p:sp>
      <p:sp>
        <p:nvSpPr>
          <p:cNvPr id="54" name="Oval 53"/>
          <p:cNvSpPr/>
          <p:nvPr/>
        </p:nvSpPr>
        <p:spPr>
          <a:xfrm>
            <a:off x="3174341" y="1507559"/>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cxnSp>
        <p:nvCxnSpPr>
          <p:cNvPr id="55" name="Straight Arrow Connector 54"/>
          <p:cNvCxnSpPr>
            <a:stCxn id="18" idx="3"/>
            <a:endCxn id="43" idx="1"/>
          </p:cNvCxnSpPr>
          <p:nvPr/>
        </p:nvCxnSpPr>
        <p:spPr>
          <a:xfrm flipV="1">
            <a:off x="1811233" y="2597860"/>
            <a:ext cx="492207" cy="3048"/>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5148064" y="1309831"/>
            <a:ext cx="576348" cy="1152000"/>
            <a:chOff x="6322066" y="1232856"/>
            <a:chExt cx="576348" cy="1152000"/>
          </a:xfrm>
        </p:grpSpPr>
        <p:sp>
          <p:nvSpPr>
            <p:cNvPr id="60" name="Rectangle 59"/>
            <p:cNvSpPr/>
            <p:nvPr/>
          </p:nvSpPr>
          <p:spPr>
            <a:xfrm>
              <a:off x="6322066" y="1232856"/>
              <a:ext cx="576064"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dirty="0"/>
            </a:p>
          </p:txBody>
        </p:sp>
        <p:sp>
          <p:nvSpPr>
            <p:cNvPr id="66" name="Rectangle 65"/>
            <p:cNvSpPr/>
            <p:nvPr/>
          </p:nvSpPr>
          <p:spPr>
            <a:xfrm>
              <a:off x="6322350" y="2132856"/>
              <a:ext cx="576064" cy="25200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 name="Straight Arrow Connector 7"/>
          <p:cNvCxnSpPr/>
          <p:nvPr/>
        </p:nvCxnSpPr>
        <p:spPr>
          <a:xfrm flipV="1">
            <a:off x="3626661" y="1695349"/>
            <a:ext cx="1512000" cy="1297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0" name="TextBox 69"/>
          <p:cNvSpPr txBox="1"/>
          <p:nvPr/>
        </p:nvSpPr>
        <p:spPr>
          <a:xfrm>
            <a:off x="4499992" y="2705428"/>
            <a:ext cx="1512168" cy="461665"/>
          </a:xfrm>
          <a:prstGeom prst="rect">
            <a:avLst/>
          </a:prstGeom>
          <a:solidFill>
            <a:schemeClr val="accent1"/>
          </a:solidFill>
        </p:spPr>
        <p:txBody>
          <a:bodyPr wrap="square" rtlCol="0">
            <a:spAutoFit/>
          </a:bodyPr>
          <a:lstStyle/>
          <a:p>
            <a:pPr algn="ctr"/>
            <a:r>
              <a:rPr lang="en-IN" sz="2400" dirty="0">
                <a:solidFill>
                  <a:schemeClr val="bg1"/>
                </a:solidFill>
              </a:rPr>
              <a:t>H(</a:t>
            </a:r>
            <a:r>
              <a:rPr lang="en-IN" sz="2400" i="1" dirty="0">
                <a:solidFill>
                  <a:schemeClr val="bg1"/>
                </a:solidFill>
              </a:rPr>
              <a:t>M </a:t>
            </a:r>
            <a:r>
              <a:rPr lang="en-IN" sz="2400" dirty="0">
                <a:solidFill>
                  <a:schemeClr val="bg1"/>
                </a:solidFill>
              </a:rPr>
              <a:t>|| </a:t>
            </a:r>
            <a:r>
              <a:rPr lang="en-IN" sz="2400" i="1" dirty="0">
                <a:solidFill>
                  <a:schemeClr val="bg1"/>
                </a:solidFill>
              </a:rPr>
              <a:t>S</a:t>
            </a:r>
            <a:r>
              <a:rPr lang="en-IN" sz="2400" dirty="0">
                <a:solidFill>
                  <a:schemeClr val="bg1"/>
                </a:solidFill>
              </a:rPr>
              <a:t>)</a:t>
            </a:r>
            <a:endParaRPr lang="en-IN" dirty="0">
              <a:solidFill>
                <a:schemeClr val="bg1"/>
              </a:solidFill>
            </a:endParaRPr>
          </a:p>
        </p:txBody>
      </p:sp>
      <p:cxnSp>
        <p:nvCxnSpPr>
          <p:cNvPr id="71" name="Straight Arrow Connector 70"/>
          <p:cNvCxnSpPr>
            <a:stCxn id="70" idx="0"/>
          </p:cNvCxnSpPr>
          <p:nvPr/>
        </p:nvCxnSpPr>
        <p:spPr>
          <a:xfrm flipV="1">
            <a:off x="4928615" y="2293340"/>
            <a:ext cx="392409" cy="412088"/>
          </a:xfrm>
          <a:prstGeom prst="straightConnector1">
            <a:avLst/>
          </a:prstGeom>
          <a:noFill/>
          <a:ln>
            <a:solidFill>
              <a:schemeClr val="tx1"/>
            </a:solidFill>
            <a:prstDash val="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5" name="Rounded Rectangle 74"/>
          <p:cNvSpPr/>
          <p:nvPr/>
        </p:nvSpPr>
        <p:spPr>
          <a:xfrm>
            <a:off x="7513011" y="1306374"/>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b="1" dirty="0">
              <a:solidFill>
                <a:schemeClr val="tx1"/>
              </a:solidFill>
            </a:endParaRPr>
          </a:p>
        </p:txBody>
      </p:sp>
      <p:cxnSp>
        <p:nvCxnSpPr>
          <p:cNvPr id="78" name="Straight Arrow Connector 77"/>
          <p:cNvCxnSpPr/>
          <p:nvPr/>
        </p:nvCxnSpPr>
        <p:spPr>
          <a:xfrm>
            <a:off x="5724128" y="1421743"/>
            <a:ext cx="1008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86" name="TextBox 85"/>
          <p:cNvSpPr txBox="1"/>
          <p:nvPr/>
        </p:nvSpPr>
        <p:spPr>
          <a:xfrm>
            <a:off x="7775619" y="1665182"/>
            <a:ext cx="1339446" cy="461665"/>
          </a:xfrm>
          <a:prstGeom prst="rect">
            <a:avLst/>
          </a:prstGeom>
          <a:noFill/>
        </p:spPr>
        <p:txBody>
          <a:bodyPr wrap="square" rtlCol="0">
            <a:spAutoFit/>
          </a:bodyPr>
          <a:lstStyle/>
          <a:p>
            <a:pPr algn="ctr"/>
            <a:r>
              <a:rPr lang="en-IN" sz="2400" dirty="0"/>
              <a:t>Compare</a:t>
            </a:r>
            <a:endParaRPr lang="en-IN" dirty="0"/>
          </a:p>
        </p:txBody>
      </p:sp>
      <p:sp>
        <p:nvSpPr>
          <p:cNvPr id="21" name="Freeform 20"/>
          <p:cNvSpPr/>
          <p:nvPr/>
        </p:nvSpPr>
        <p:spPr>
          <a:xfrm>
            <a:off x="5724129" y="2071868"/>
            <a:ext cx="2754328" cy="249501"/>
          </a:xfrm>
          <a:custGeom>
            <a:avLst/>
            <a:gdLst>
              <a:gd name="connsiteX0" fmla="*/ 0 w 1400537"/>
              <a:gd name="connsiteY0" fmla="*/ 549798 h 549798"/>
              <a:gd name="connsiteX1" fmla="*/ 1400537 w 1400537"/>
              <a:gd name="connsiteY1" fmla="*/ 549798 h 549798"/>
              <a:gd name="connsiteX2" fmla="*/ 1400537 w 1400537"/>
              <a:gd name="connsiteY2" fmla="*/ 0 h 549798"/>
            </a:gdLst>
            <a:ahLst/>
            <a:cxnLst>
              <a:cxn ang="0">
                <a:pos x="connsiteX0" y="connsiteY0"/>
              </a:cxn>
              <a:cxn ang="0">
                <a:pos x="connsiteX1" y="connsiteY1"/>
              </a:cxn>
              <a:cxn ang="0">
                <a:pos x="connsiteX2" y="connsiteY2"/>
              </a:cxn>
            </a:cxnLst>
            <a:rect l="l" t="t" r="r" b="b"/>
            <a:pathLst>
              <a:path w="1400537" h="549798">
                <a:moveTo>
                  <a:pt x="0" y="549798"/>
                </a:moveTo>
                <a:lnTo>
                  <a:pt x="1400537" y="549798"/>
                </a:lnTo>
                <a:lnTo>
                  <a:pt x="1400537"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23"/>
          <p:cNvSpPr/>
          <p:nvPr/>
        </p:nvSpPr>
        <p:spPr>
          <a:xfrm>
            <a:off x="7890816" y="1470660"/>
            <a:ext cx="578813" cy="342900"/>
          </a:xfrm>
          <a:custGeom>
            <a:avLst/>
            <a:gdLst>
              <a:gd name="connsiteX0" fmla="*/ 0 w 1386840"/>
              <a:gd name="connsiteY0" fmla="*/ 0 h 342900"/>
              <a:gd name="connsiteX1" fmla="*/ 1386840 w 1386840"/>
              <a:gd name="connsiteY1" fmla="*/ 0 h 342900"/>
              <a:gd name="connsiteX2" fmla="*/ 1386840 w 1386840"/>
              <a:gd name="connsiteY2" fmla="*/ 342900 h 342900"/>
            </a:gdLst>
            <a:ahLst/>
            <a:cxnLst>
              <a:cxn ang="0">
                <a:pos x="connsiteX0" y="connsiteY0"/>
              </a:cxn>
              <a:cxn ang="0">
                <a:pos x="connsiteX1" y="connsiteY1"/>
              </a:cxn>
              <a:cxn ang="0">
                <a:pos x="connsiteX2" y="connsiteY2"/>
              </a:cxn>
            </a:cxnLst>
            <a:rect l="l" t="t" r="r" b="b"/>
            <a:pathLst>
              <a:path w="1386840" h="342900">
                <a:moveTo>
                  <a:pt x="0" y="0"/>
                </a:moveTo>
                <a:lnTo>
                  <a:pt x="1386840" y="0"/>
                </a:lnTo>
                <a:lnTo>
                  <a:pt x="1386840" y="34290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1452928" y="2381860"/>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sp>
        <p:nvSpPr>
          <p:cNvPr id="37" name="TextBox 36"/>
          <p:cNvSpPr txBox="1"/>
          <p:nvPr/>
        </p:nvSpPr>
        <p:spPr>
          <a:xfrm>
            <a:off x="401942" y="2403157"/>
            <a:ext cx="360040" cy="461665"/>
          </a:xfrm>
          <a:prstGeom prst="rect">
            <a:avLst/>
          </a:prstGeom>
          <a:noFill/>
        </p:spPr>
        <p:txBody>
          <a:bodyPr wrap="square" rtlCol="0">
            <a:spAutoFit/>
          </a:bodyPr>
          <a:lstStyle/>
          <a:p>
            <a:r>
              <a:rPr lang="en-IN" sz="2400" i="1" dirty="0"/>
              <a:t>S</a:t>
            </a:r>
            <a:endParaRPr lang="en-IN" i="1" dirty="0"/>
          </a:p>
        </p:txBody>
      </p:sp>
      <p:cxnSp>
        <p:nvCxnSpPr>
          <p:cNvPr id="38" name="Straight Arrow Connector 37"/>
          <p:cNvCxnSpPr/>
          <p:nvPr/>
        </p:nvCxnSpPr>
        <p:spPr>
          <a:xfrm>
            <a:off x="698717" y="2650585"/>
            <a:ext cx="756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6713920" y="1289944"/>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sp>
        <p:nvSpPr>
          <p:cNvPr id="41" name="TextBox 40"/>
          <p:cNvSpPr txBox="1"/>
          <p:nvPr/>
        </p:nvSpPr>
        <p:spPr>
          <a:xfrm>
            <a:off x="5904201" y="1397285"/>
            <a:ext cx="360040" cy="461665"/>
          </a:xfrm>
          <a:prstGeom prst="rect">
            <a:avLst/>
          </a:prstGeom>
          <a:noFill/>
        </p:spPr>
        <p:txBody>
          <a:bodyPr wrap="square" rtlCol="0">
            <a:spAutoFit/>
          </a:bodyPr>
          <a:lstStyle/>
          <a:p>
            <a:r>
              <a:rPr lang="en-IN" sz="2400" i="1" dirty="0"/>
              <a:t>S</a:t>
            </a:r>
            <a:endParaRPr lang="en-IN" i="1" dirty="0"/>
          </a:p>
        </p:txBody>
      </p:sp>
      <p:cxnSp>
        <p:nvCxnSpPr>
          <p:cNvPr id="42" name="Straight Arrow Connector 41"/>
          <p:cNvCxnSpPr/>
          <p:nvPr/>
        </p:nvCxnSpPr>
        <p:spPr>
          <a:xfrm>
            <a:off x="6196696" y="1628118"/>
            <a:ext cx="540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p:cNvCxnSpPr/>
          <p:nvPr/>
        </p:nvCxnSpPr>
        <p:spPr>
          <a:xfrm>
            <a:off x="7153031" y="1468392"/>
            <a:ext cx="360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94506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5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fade">
                                      <p:cBhvr>
                                        <p:cTn id="90" dur="500"/>
                                        <p:tgtEl>
                                          <p:spTgt spid="7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fade">
                                      <p:cBhvr>
                                        <p:cTn id="105" dur="500"/>
                                        <p:tgtEl>
                                          <p:spTgt spid="8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35" grpId="0" animBg="1"/>
      <p:bldP spid="43" grpId="0" animBg="1"/>
      <p:bldP spid="54" grpId="0" animBg="1"/>
      <p:bldP spid="70" grpId="0" animBg="1"/>
      <p:bldP spid="75" grpId="0" animBg="1"/>
      <p:bldP spid="86" grpId="0"/>
      <p:bldP spid="21" grpId="0" animBg="1"/>
      <p:bldP spid="24" grpId="0" animBg="1"/>
      <p:bldP spid="36" grpId="0" animBg="1"/>
      <p:bldP spid="37" grpId="0"/>
      <p:bldP spid="40"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Message authentication method - 4</a:t>
            </a:r>
          </a:p>
        </p:txBody>
      </p:sp>
      <p:sp>
        <p:nvSpPr>
          <p:cNvPr id="3" name="Content Placeholder 2"/>
          <p:cNvSpPr>
            <a:spLocks noGrp="1"/>
          </p:cNvSpPr>
          <p:nvPr>
            <p:ph idx="1"/>
          </p:nvPr>
        </p:nvSpPr>
        <p:spPr>
          <a:xfrm>
            <a:off x="190500" y="4037878"/>
            <a:ext cx="8763000" cy="2307446"/>
          </a:xfrm>
        </p:spPr>
        <p:txBody>
          <a:bodyPr>
            <a:noAutofit/>
          </a:bodyPr>
          <a:lstStyle/>
          <a:p>
            <a:r>
              <a:rPr lang="en-IN" dirty="0"/>
              <a:t>Confidentiality can be added to the approach of method (3) by encrypting the entire message plus the hash code.</a:t>
            </a:r>
          </a:p>
        </p:txBody>
      </p:sp>
      <p:sp>
        <p:nvSpPr>
          <p:cNvPr id="19" name="Rectangle 18"/>
          <p:cNvSpPr/>
          <p:nvPr/>
        </p:nvSpPr>
        <p:spPr>
          <a:xfrm>
            <a:off x="136131" y="1309831"/>
            <a:ext cx="576064" cy="86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b="1" i="1" dirty="0">
              <a:solidFill>
                <a:schemeClr val="tx1"/>
              </a:solidFill>
            </a:endParaRPr>
          </a:p>
        </p:txBody>
      </p:sp>
      <p:sp>
        <p:nvSpPr>
          <p:cNvPr id="25" name="Freeform 24"/>
          <p:cNvSpPr/>
          <p:nvPr/>
        </p:nvSpPr>
        <p:spPr>
          <a:xfrm>
            <a:off x="712195" y="1977958"/>
            <a:ext cx="403105" cy="511370"/>
          </a:xfrm>
          <a:custGeom>
            <a:avLst/>
            <a:gdLst>
              <a:gd name="connsiteX0" fmla="*/ 0 w 343711"/>
              <a:gd name="connsiteY0" fmla="*/ 0 h 590145"/>
              <a:gd name="connsiteX1" fmla="*/ 188068 w 343711"/>
              <a:gd name="connsiteY1" fmla="*/ 0 h 590145"/>
              <a:gd name="connsiteX2" fmla="*/ 188068 w 343711"/>
              <a:gd name="connsiteY2" fmla="*/ 590145 h 590145"/>
              <a:gd name="connsiteX3" fmla="*/ 343711 w 343711"/>
              <a:gd name="connsiteY3" fmla="*/ 590145 h 590145"/>
            </a:gdLst>
            <a:ahLst/>
            <a:cxnLst>
              <a:cxn ang="0">
                <a:pos x="connsiteX0" y="connsiteY0"/>
              </a:cxn>
              <a:cxn ang="0">
                <a:pos x="connsiteX1" y="connsiteY1"/>
              </a:cxn>
              <a:cxn ang="0">
                <a:pos x="connsiteX2" y="connsiteY2"/>
              </a:cxn>
              <a:cxn ang="0">
                <a:pos x="connsiteX3" y="connsiteY3"/>
              </a:cxn>
            </a:cxnLst>
            <a:rect l="l" t="t" r="r" b="b"/>
            <a:pathLst>
              <a:path w="343711" h="590145">
                <a:moveTo>
                  <a:pt x="0" y="0"/>
                </a:moveTo>
                <a:lnTo>
                  <a:pt x="188068" y="0"/>
                </a:lnTo>
                <a:lnTo>
                  <a:pt x="188068" y="590145"/>
                </a:lnTo>
                <a:lnTo>
                  <a:pt x="343711" y="590145"/>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p:cNvCxnSpPr/>
          <p:nvPr/>
        </p:nvCxnSpPr>
        <p:spPr>
          <a:xfrm>
            <a:off x="712194" y="1625327"/>
            <a:ext cx="1908000" cy="16666"/>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Freeform 34"/>
          <p:cNvSpPr/>
          <p:nvPr/>
        </p:nvSpPr>
        <p:spPr>
          <a:xfrm>
            <a:off x="2227139" y="1800537"/>
            <a:ext cx="367698" cy="812800"/>
          </a:xfrm>
          <a:custGeom>
            <a:avLst/>
            <a:gdLst>
              <a:gd name="connsiteX0" fmla="*/ 0 w 497840"/>
              <a:gd name="connsiteY0" fmla="*/ 812800 h 812800"/>
              <a:gd name="connsiteX1" fmla="*/ 193040 w 497840"/>
              <a:gd name="connsiteY1" fmla="*/ 812800 h 812800"/>
              <a:gd name="connsiteX2" fmla="*/ 193040 w 497840"/>
              <a:gd name="connsiteY2" fmla="*/ 0 h 812800"/>
              <a:gd name="connsiteX3" fmla="*/ 497840 w 497840"/>
              <a:gd name="connsiteY3" fmla="*/ 0 h 812800"/>
            </a:gdLst>
            <a:ahLst/>
            <a:cxnLst>
              <a:cxn ang="0">
                <a:pos x="connsiteX0" y="connsiteY0"/>
              </a:cxn>
              <a:cxn ang="0">
                <a:pos x="connsiteX1" y="connsiteY1"/>
              </a:cxn>
              <a:cxn ang="0">
                <a:pos x="connsiteX2" y="connsiteY2"/>
              </a:cxn>
              <a:cxn ang="0">
                <a:pos x="connsiteX3" y="connsiteY3"/>
              </a:cxn>
            </a:cxnLst>
            <a:rect l="l" t="t" r="r" b="b"/>
            <a:pathLst>
              <a:path w="497840" h="812800">
                <a:moveTo>
                  <a:pt x="0" y="812800"/>
                </a:moveTo>
                <a:lnTo>
                  <a:pt x="193040" y="812800"/>
                </a:lnTo>
                <a:lnTo>
                  <a:pt x="193040" y="0"/>
                </a:lnTo>
                <a:lnTo>
                  <a:pt x="497840"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177425" y="961290"/>
            <a:ext cx="3600400" cy="249059"/>
            <a:chOff x="692161" y="961290"/>
            <a:chExt cx="3600400" cy="249059"/>
          </a:xfrm>
        </p:grpSpPr>
        <p:cxnSp>
          <p:nvCxnSpPr>
            <p:cNvPr id="72" name="Straight Arrow Connector 71"/>
            <p:cNvCxnSpPr/>
            <p:nvPr/>
          </p:nvCxnSpPr>
          <p:spPr>
            <a:xfrm>
              <a:off x="692161" y="1088740"/>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3" name="Rectangle 72"/>
            <p:cNvSpPr/>
            <p:nvPr/>
          </p:nvSpPr>
          <p:spPr>
            <a:xfrm>
              <a:off x="1952301" y="961290"/>
              <a:ext cx="1080120" cy="24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Source A</a:t>
              </a:r>
            </a:p>
          </p:txBody>
        </p:sp>
      </p:grpSp>
      <p:grpSp>
        <p:nvGrpSpPr>
          <p:cNvPr id="80" name="Group 79"/>
          <p:cNvGrpSpPr/>
          <p:nvPr/>
        </p:nvGrpSpPr>
        <p:grpSpPr>
          <a:xfrm>
            <a:off x="5021282" y="908017"/>
            <a:ext cx="3600400" cy="278690"/>
            <a:chOff x="5028931" y="961290"/>
            <a:chExt cx="3600400" cy="278690"/>
          </a:xfrm>
        </p:grpSpPr>
        <p:cxnSp>
          <p:nvCxnSpPr>
            <p:cNvPr id="76" name="Straight Arrow Connector 75"/>
            <p:cNvCxnSpPr/>
            <p:nvPr/>
          </p:nvCxnSpPr>
          <p:spPr>
            <a:xfrm>
              <a:off x="5028931" y="1118371"/>
              <a:ext cx="3600400" cy="0"/>
            </a:xfrm>
            <a:prstGeom prst="straightConnector1">
              <a:avLst/>
            </a:prstGeom>
            <a:noFill/>
            <a:ln>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6109051" y="961290"/>
              <a:ext cx="1475977" cy="27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Destination B</a:t>
              </a:r>
            </a:p>
          </p:txBody>
        </p:sp>
      </p:grpSp>
      <p:sp>
        <p:nvSpPr>
          <p:cNvPr id="43" name="Rounded Rectangle 42"/>
          <p:cNvSpPr/>
          <p:nvPr/>
        </p:nvSpPr>
        <p:spPr>
          <a:xfrm>
            <a:off x="1855310" y="2435842"/>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b="1" dirty="0">
              <a:solidFill>
                <a:schemeClr val="tx1"/>
              </a:solidFill>
            </a:endParaRPr>
          </a:p>
        </p:txBody>
      </p:sp>
      <p:sp>
        <p:nvSpPr>
          <p:cNvPr id="54" name="Oval 53"/>
          <p:cNvSpPr/>
          <p:nvPr/>
        </p:nvSpPr>
        <p:spPr>
          <a:xfrm>
            <a:off x="2594097" y="1505944"/>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cxnSp>
        <p:nvCxnSpPr>
          <p:cNvPr id="55" name="Straight Arrow Connector 54"/>
          <p:cNvCxnSpPr>
            <a:endCxn id="43" idx="1"/>
          </p:cNvCxnSpPr>
          <p:nvPr/>
        </p:nvCxnSpPr>
        <p:spPr>
          <a:xfrm flipV="1">
            <a:off x="1453941" y="2597860"/>
            <a:ext cx="396000" cy="3048"/>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5715702" y="1263901"/>
            <a:ext cx="576348" cy="1152000"/>
            <a:chOff x="6322066" y="1232856"/>
            <a:chExt cx="576348" cy="1152000"/>
          </a:xfrm>
        </p:grpSpPr>
        <p:sp>
          <p:nvSpPr>
            <p:cNvPr id="60" name="Rectangle 59"/>
            <p:cNvSpPr/>
            <p:nvPr/>
          </p:nvSpPr>
          <p:spPr>
            <a:xfrm>
              <a:off x="6322066" y="1232856"/>
              <a:ext cx="576064" cy="9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a:solidFill>
                    <a:schemeClr val="tx1"/>
                  </a:solidFill>
                </a:rPr>
                <a:t>M</a:t>
              </a:r>
              <a:endParaRPr lang="en-IN" dirty="0"/>
            </a:p>
          </p:txBody>
        </p:sp>
        <p:sp>
          <p:nvSpPr>
            <p:cNvPr id="66" name="Rectangle 65"/>
            <p:cNvSpPr/>
            <p:nvPr/>
          </p:nvSpPr>
          <p:spPr>
            <a:xfrm>
              <a:off x="6322350" y="2132856"/>
              <a:ext cx="576064" cy="252000"/>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TextBox 69"/>
          <p:cNvSpPr txBox="1"/>
          <p:nvPr/>
        </p:nvSpPr>
        <p:spPr>
          <a:xfrm>
            <a:off x="5247650" y="2667233"/>
            <a:ext cx="1512168" cy="461665"/>
          </a:xfrm>
          <a:prstGeom prst="rect">
            <a:avLst/>
          </a:prstGeom>
          <a:solidFill>
            <a:schemeClr val="accent1"/>
          </a:solidFill>
        </p:spPr>
        <p:txBody>
          <a:bodyPr wrap="square" rtlCol="0">
            <a:spAutoFit/>
          </a:bodyPr>
          <a:lstStyle/>
          <a:p>
            <a:pPr algn="ctr"/>
            <a:r>
              <a:rPr lang="en-IN" sz="2400" dirty="0">
                <a:solidFill>
                  <a:schemeClr val="bg1"/>
                </a:solidFill>
              </a:rPr>
              <a:t>H(</a:t>
            </a:r>
            <a:r>
              <a:rPr lang="en-IN" sz="2400" i="1" dirty="0">
                <a:solidFill>
                  <a:schemeClr val="bg1"/>
                </a:solidFill>
              </a:rPr>
              <a:t>M </a:t>
            </a:r>
            <a:r>
              <a:rPr lang="en-IN" sz="2400" dirty="0">
                <a:solidFill>
                  <a:schemeClr val="bg1"/>
                </a:solidFill>
              </a:rPr>
              <a:t>|| </a:t>
            </a:r>
            <a:r>
              <a:rPr lang="en-IN" sz="2400" i="1" dirty="0">
                <a:solidFill>
                  <a:schemeClr val="bg1"/>
                </a:solidFill>
              </a:rPr>
              <a:t>S</a:t>
            </a:r>
            <a:r>
              <a:rPr lang="en-IN" sz="2400" dirty="0">
                <a:solidFill>
                  <a:schemeClr val="bg1"/>
                </a:solidFill>
              </a:rPr>
              <a:t>)</a:t>
            </a:r>
            <a:endParaRPr lang="en-IN" dirty="0">
              <a:solidFill>
                <a:schemeClr val="bg1"/>
              </a:solidFill>
            </a:endParaRPr>
          </a:p>
        </p:txBody>
      </p:sp>
      <p:cxnSp>
        <p:nvCxnSpPr>
          <p:cNvPr id="71" name="Straight Arrow Connector 70"/>
          <p:cNvCxnSpPr/>
          <p:nvPr/>
        </p:nvCxnSpPr>
        <p:spPr>
          <a:xfrm flipV="1">
            <a:off x="5496253" y="2247410"/>
            <a:ext cx="392409" cy="412088"/>
          </a:xfrm>
          <a:prstGeom prst="straightConnector1">
            <a:avLst/>
          </a:prstGeom>
          <a:noFill/>
          <a:ln>
            <a:solidFill>
              <a:schemeClr val="tx1"/>
            </a:solidFill>
            <a:prstDash val="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5" name="Rounded Rectangle 74"/>
          <p:cNvSpPr/>
          <p:nvPr/>
        </p:nvSpPr>
        <p:spPr>
          <a:xfrm>
            <a:off x="7844476" y="1260444"/>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H</a:t>
            </a:r>
            <a:endParaRPr lang="en-IN" b="1" dirty="0">
              <a:solidFill>
                <a:schemeClr val="tx1"/>
              </a:solidFill>
            </a:endParaRPr>
          </a:p>
        </p:txBody>
      </p:sp>
      <p:cxnSp>
        <p:nvCxnSpPr>
          <p:cNvPr id="78" name="Straight Arrow Connector 77"/>
          <p:cNvCxnSpPr/>
          <p:nvPr/>
        </p:nvCxnSpPr>
        <p:spPr>
          <a:xfrm>
            <a:off x="6291766" y="1375813"/>
            <a:ext cx="756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86" name="TextBox 85"/>
          <p:cNvSpPr txBox="1"/>
          <p:nvPr/>
        </p:nvSpPr>
        <p:spPr>
          <a:xfrm>
            <a:off x="7781675" y="1647014"/>
            <a:ext cx="1339446" cy="461665"/>
          </a:xfrm>
          <a:prstGeom prst="rect">
            <a:avLst/>
          </a:prstGeom>
          <a:noFill/>
        </p:spPr>
        <p:txBody>
          <a:bodyPr wrap="square" rtlCol="0">
            <a:spAutoFit/>
          </a:bodyPr>
          <a:lstStyle/>
          <a:p>
            <a:pPr algn="ctr"/>
            <a:r>
              <a:rPr lang="en-IN" sz="2400" dirty="0"/>
              <a:t>Compare</a:t>
            </a:r>
            <a:endParaRPr lang="en-IN" dirty="0"/>
          </a:p>
        </p:txBody>
      </p:sp>
      <p:sp>
        <p:nvSpPr>
          <p:cNvPr id="21" name="Freeform 20"/>
          <p:cNvSpPr/>
          <p:nvPr/>
        </p:nvSpPr>
        <p:spPr>
          <a:xfrm>
            <a:off x="6291767" y="2025938"/>
            <a:ext cx="2232000" cy="249501"/>
          </a:xfrm>
          <a:custGeom>
            <a:avLst/>
            <a:gdLst>
              <a:gd name="connsiteX0" fmla="*/ 0 w 1400537"/>
              <a:gd name="connsiteY0" fmla="*/ 549798 h 549798"/>
              <a:gd name="connsiteX1" fmla="*/ 1400537 w 1400537"/>
              <a:gd name="connsiteY1" fmla="*/ 549798 h 549798"/>
              <a:gd name="connsiteX2" fmla="*/ 1400537 w 1400537"/>
              <a:gd name="connsiteY2" fmla="*/ 0 h 549798"/>
            </a:gdLst>
            <a:ahLst/>
            <a:cxnLst>
              <a:cxn ang="0">
                <a:pos x="connsiteX0" y="connsiteY0"/>
              </a:cxn>
              <a:cxn ang="0">
                <a:pos x="connsiteX1" y="connsiteY1"/>
              </a:cxn>
              <a:cxn ang="0">
                <a:pos x="connsiteX2" y="connsiteY2"/>
              </a:cxn>
            </a:cxnLst>
            <a:rect l="l" t="t" r="r" b="b"/>
            <a:pathLst>
              <a:path w="1400537" h="549798">
                <a:moveTo>
                  <a:pt x="0" y="549798"/>
                </a:moveTo>
                <a:lnTo>
                  <a:pt x="1400537" y="549798"/>
                </a:lnTo>
                <a:lnTo>
                  <a:pt x="1400537" y="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23"/>
          <p:cNvSpPr/>
          <p:nvPr/>
        </p:nvSpPr>
        <p:spPr>
          <a:xfrm>
            <a:off x="8222281" y="1424730"/>
            <a:ext cx="288000" cy="342900"/>
          </a:xfrm>
          <a:custGeom>
            <a:avLst/>
            <a:gdLst>
              <a:gd name="connsiteX0" fmla="*/ 0 w 1386840"/>
              <a:gd name="connsiteY0" fmla="*/ 0 h 342900"/>
              <a:gd name="connsiteX1" fmla="*/ 1386840 w 1386840"/>
              <a:gd name="connsiteY1" fmla="*/ 0 h 342900"/>
              <a:gd name="connsiteX2" fmla="*/ 1386840 w 1386840"/>
              <a:gd name="connsiteY2" fmla="*/ 342900 h 342900"/>
            </a:gdLst>
            <a:ahLst/>
            <a:cxnLst>
              <a:cxn ang="0">
                <a:pos x="connsiteX0" y="connsiteY0"/>
              </a:cxn>
              <a:cxn ang="0">
                <a:pos x="connsiteX1" y="connsiteY1"/>
              </a:cxn>
              <a:cxn ang="0">
                <a:pos x="connsiteX2" y="connsiteY2"/>
              </a:cxn>
            </a:cxnLst>
            <a:rect l="l" t="t" r="r" b="b"/>
            <a:pathLst>
              <a:path w="1386840" h="342900">
                <a:moveTo>
                  <a:pt x="0" y="0"/>
                </a:moveTo>
                <a:lnTo>
                  <a:pt x="1386840" y="0"/>
                </a:lnTo>
                <a:lnTo>
                  <a:pt x="1386840" y="342900"/>
                </a:lnTo>
              </a:path>
            </a:pathLst>
          </a:cu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1095636" y="2381860"/>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sp>
        <p:nvSpPr>
          <p:cNvPr id="37" name="TextBox 36"/>
          <p:cNvSpPr txBox="1"/>
          <p:nvPr/>
        </p:nvSpPr>
        <p:spPr>
          <a:xfrm>
            <a:off x="250549" y="2403157"/>
            <a:ext cx="360040" cy="461665"/>
          </a:xfrm>
          <a:prstGeom prst="rect">
            <a:avLst/>
          </a:prstGeom>
          <a:noFill/>
        </p:spPr>
        <p:txBody>
          <a:bodyPr wrap="square" rtlCol="0">
            <a:spAutoFit/>
          </a:bodyPr>
          <a:lstStyle/>
          <a:p>
            <a:r>
              <a:rPr lang="en-IN" sz="2400" i="1" dirty="0"/>
              <a:t>S</a:t>
            </a:r>
            <a:endParaRPr lang="en-IN" i="1" dirty="0"/>
          </a:p>
        </p:txBody>
      </p:sp>
      <p:cxnSp>
        <p:nvCxnSpPr>
          <p:cNvPr id="38" name="Straight Arrow Connector 37"/>
          <p:cNvCxnSpPr/>
          <p:nvPr/>
        </p:nvCxnSpPr>
        <p:spPr>
          <a:xfrm>
            <a:off x="547324" y="2650585"/>
            <a:ext cx="576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7045385" y="1244014"/>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ll</a:t>
            </a:r>
            <a:endParaRPr lang="en-IN" sz="2000" dirty="0">
              <a:solidFill>
                <a:schemeClr val="tx1"/>
              </a:solidFill>
            </a:endParaRPr>
          </a:p>
        </p:txBody>
      </p:sp>
      <p:sp>
        <p:nvSpPr>
          <p:cNvPr id="41" name="TextBox 40"/>
          <p:cNvSpPr txBox="1"/>
          <p:nvPr/>
        </p:nvSpPr>
        <p:spPr>
          <a:xfrm>
            <a:off x="6356781" y="1351355"/>
            <a:ext cx="360040" cy="461665"/>
          </a:xfrm>
          <a:prstGeom prst="rect">
            <a:avLst/>
          </a:prstGeom>
          <a:noFill/>
        </p:spPr>
        <p:txBody>
          <a:bodyPr wrap="square" rtlCol="0">
            <a:spAutoFit/>
          </a:bodyPr>
          <a:lstStyle/>
          <a:p>
            <a:r>
              <a:rPr lang="en-IN" sz="2400" i="1" dirty="0"/>
              <a:t>S</a:t>
            </a:r>
            <a:endParaRPr lang="en-IN" i="1" dirty="0"/>
          </a:p>
        </p:txBody>
      </p:sp>
      <p:cxnSp>
        <p:nvCxnSpPr>
          <p:cNvPr id="42" name="Straight Arrow Connector 41"/>
          <p:cNvCxnSpPr/>
          <p:nvPr/>
        </p:nvCxnSpPr>
        <p:spPr>
          <a:xfrm>
            <a:off x="6625051" y="1582188"/>
            <a:ext cx="432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p:cNvCxnSpPr/>
          <p:nvPr/>
        </p:nvCxnSpPr>
        <p:spPr>
          <a:xfrm>
            <a:off x="7484496" y="1422462"/>
            <a:ext cx="360000" cy="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p:cNvSpPr/>
          <p:nvPr/>
        </p:nvSpPr>
        <p:spPr>
          <a:xfrm>
            <a:off x="3305273" y="1534914"/>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a:t>
            </a:r>
            <a:endParaRPr lang="en-IN" b="1" dirty="0">
              <a:solidFill>
                <a:schemeClr val="tx1"/>
              </a:solidFill>
            </a:endParaRPr>
          </a:p>
        </p:txBody>
      </p:sp>
      <p:grpSp>
        <p:nvGrpSpPr>
          <p:cNvPr id="45" name="Group 44"/>
          <p:cNvGrpSpPr/>
          <p:nvPr/>
        </p:nvGrpSpPr>
        <p:grpSpPr>
          <a:xfrm>
            <a:off x="3305581" y="1874191"/>
            <a:ext cx="360040" cy="815195"/>
            <a:chOff x="3261384" y="1934454"/>
            <a:chExt cx="360040" cy="815195"/>
          </a:xfrm>
        </p:grpSpPr>
        <p:sp>
          <p:nvSpPr>
            <p:cNvPr id="46" name="TextBox 45"/>
            <p:cNvSpPr txBox="1"/>
            <p:nvPr/>
          </p:nvSpPr>
          <p:spPr>
            <a:xfrm>
              <a:off x="3261384" y="2287984"/>
              <a:ext cx="360040" cy="461665"/>
            </a:xfrm>
            <a:prstGeom prst="rect">
              <a:avLst/>
            </a:prstGeom>
            <a:noFill/>
          </p:spPr>
          <p:txBody>
            <a:bodyPr wrap="square" rtlCol="0">
              <a:spAutoFit/>
            </a:bodyPr>
            <a:lstStyle/>
            <a:p>
              <a:r>
                <a:rPr lang="en-IN" sz="2400" i="1" dirty="0"/>
                <a:t>K</a:t>
              </a:r>
              <a:endParaRPr lang="en-IN" i="1" dirty="0"/>
            </a:p>
          </p:txBody>
        </p:sp>
        <p:cxnSp>
          <p:nvCxnSpPr>
            <p:cNvPr id="47" name="Straight Arrow Connector 46"/>
            <p:cNvCxnSpPr>
              <a:stCxn id="46" idx="0"/>
            </p:cNvCxnSpPr>
            <p:nvPr/>
          </p:nvCxnSpPr>
          <p:spPr>
            <a:xfrm flipH="1" flipV="1">
              <a:off x="3441096" y="1934454"/>
              <a:ext cx="308" cy="43200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8" name="Straight Arrow Connector 47"/>
          <p:cNvCxnSpPr/>
          <p:nvPr/>
        </p:nvCxnSpPr>
        <p:spPr>
          <a:xfrm flipV="1">
            <a:off x="3032720" y="1692446"/>
            <a:ext cx="288000" cy="3048"/>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9" name="Rectangle 48"/>
          <p:cNvSpPr/>
          <p:nvPr/>
        </p:nvSpPr>
        <p:spPr>
          <a:xfrm>
            <a:off x="4023301" y="1298127"/>
            <a:ext cx="576064" cy="1152128"/>
          </a:xfrm>
          <a:prstGeom prst="rect">
            <a:avLst/>
          </a:prstGeom>
          <a:solidFill>
            <a:srgbClr val="D3D2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Arrow Connector 49"/>
          <p:cNvCxnSpPr/>
          <p:nvPr/>
        </p:nvCxnSpPr>
        <p:spPr>
          <a:xfrm flipV="1">
            <a:off x="3663301" y="1684286"/>
            <a:ext cx="360000" cy="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Arrow Connector 50"/>
          <p:cNvCxnSpPr/>
          <p:nvPr/>
        </p:nvCxnSpPr>
        <p:spPr>
          <a:xfrm flipV="1">
            <a:off x="4615529" y="1678054"/>
            <a:ext cx="360000" cy="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2" name="Rounded Rectangle 51"/>
          <p:cNvSpPr/>
          <p:nvPr/>
        </p:nvSpPr>
        <p:spPr>
          <a:xfrm>
            <a:off x="4996389" y="1524454"/>
            <a:ext cx="360040"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D</a:t>
            </a:r>
            <a:endParaRPr lang="en-IN" b="1" dirty="0">
              <a:solidFill>
                <a:schemeClr val="tx1"/>
              </a:solidFill>
            </a:endParaRPr>
          </a:p>
        </p:txBody>
      </p:sp>
      <p:grpSp>
        <p:nvGrpSpPr>
          <p:cNvPr id="53" name="Group 52"/>
          <p:cNvGrpSpPr/>
          <p:nvPr/>
        </p:nvGrpSpPr>
        <p:grpSpPr>
          <a:xfrm>
            <a:off x="4996697" y="1863731"/>
            <a:ext cx="360040" cy="815195"/>
            <a:chOff x="3261384" y="1934454"/>
            <a:chExt cx="360040" cy="815195"/>
          </a:xfrm>
        </p:grpSpPr>
        <p:sp>
          <p:nvSpPr>
            <p:cNvPr id="57" name="TextBox 56"/>
            <p:cNvSpPr txBox="1"/>
            <p:nvPr/>
          </p:nvSpPr>
          <p:spPr>
            <a:xfrm>
              <a:off x="3261384" y="2287984"/>
              <a:ext cx="360040" cy="461665"/>
            </a:xfrm>
            <a:prstGeom prst="rect">
              <a:avLst/>
            </a:prstGeom>
            <a:noFill/>
          </p:spPr>
          <p:txBody>
            <a:bodyPr wrap="square" rtlCol="0">
              <a:spAutoFit/>
            </a:bodyPr>
            <a:lstStyle/>
            <a:p>
              <a:r>
                <a:rPr lang="en-IN" sz="2400" i="1" dirty="0"/>
                <a:t>K</a:t>
              </a:r>
              <a:endParaRPr lang="en-IN" i="1" dirty="0"/>
            </a:p>
          </p:txBody>
        </p:sp>
        <p:cxnSp>
          <p:nvCxnSpPr>
            <p:cNvPr id="58" name="Straight Arrow Connector 57"/>
            <p:cNvCxnSpPr>
              <a:stCxn id="57" idx="0"/>
            </p:cNvCxnSpPr>
            <p:nvPr/>
          </p:nvCxnSpPr>
          <p:spPr>
            <a:xfrm flipH="1" flipV="1">
              <a:off x="3441096" y="1934454"/>
              <a:ext cx="308" cy="432000"/>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59" name="Straight Arrow Connector 58"/>
          <p:cNvCxnSpPr/>
          <p:nvPr/>
        </p:nvCxnSpPr>
        <p:spPr>
          <a:xfrm flipV="1">
            <a:off x="5354417" y="1673826"/>
            <a:ext cx="360000" cy="1"/>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62" name="TextBox 61"/>
          <p:cNvSpPr txBox="1"/>
          <p:nvPr/>
        </p:nvSpPr>
        <p:spPr>
          <a:xfrm>
            <a:off x="2780184" y="3246242"/>
            <a:ext cx="3100837" cy="461665"/>
          </a:xfrm>
          <a:prstGeom prst="rect">
            <a:avLst/>
          </a:prstGeom>
          <a:solidFill>
            <a:schemeClr val="accent1"/>
          </a:solidFill>
        </p:spPr>
        <p:txBody>
          <a:bodyPr wrap="square" rtlCol="0">
            <a:spAutoFit/>
          </a:bodyPr>
          <a:lstStyle/>
          <a:p>
            <a:pPr algn="ctr"/>
            <a:r>
              <a:rPr lang="en-IN" sz="2400" b="1" dirty="0">
                <a:solidFill>
                  <a:schemeClr val="bg1"/>
                </a:solidFill>
              </a:rPr>
              <a:t>E (</a:t>
            </a:r>
            <a:r>
              <a:rPr lang="en-IN" sz="2400" b="1" i="1" dirty="0">
                <a:solidFill>
                  <a:schemeClr val="bg1"/>
                </a:solidFill>
              </a:rPr>
              <a:t>K</a:t>
            </a:r>
            <a:r>
              <a:rPr lang="en-IN" sz="2400" b="1" dirty="0">
                <a:solidFill>
                  <a:schemeClr val="bg1"/>
                </a:solidFill>
              </a:rPr>
              <a:t>, [ </a:t>
            </a:r>
            <a:r>
              <a:rPr lang="en-IN" sz="2400" b="1" i="1" dirty="0">
                <a:solidFill>
                  <a:schemeClr val="bg1"/>
                </a:solidFill>
              </a:rPr>
              <a:t>M</a:t>
            </a:r>
            <a:r>
              <a:rPr lang="en-IN" sz="2400" b="1" dirty="0">
                <a:solidFill>
                  <a:schemeClr val="bg1"/>
                </a:solidFill>
              </a:rPr>
              <a:t> || H(</a:t>
            </a:r>
            <a:r>
              <a:rPr lang="en-IN" sz="2400" b="1" i="1" dirty="0">
                <a:solidFill>
                  <a:schemeClr val="bg1"/>
                </a:solidFill>
              </a:rPr>
              <a:t>M </a:t>
            </a:r>
            <a:r>
              <a:rPr lang="en-IN" sz="2400" b="1" dirty="0">
                <a:solidFill>
                  <a:schemeClr val="bg1"/>
                </a:solidFill>
              </a:rPr>
              <a:t>|| </a:t>
            </a:r>
            <a:r>
              <a:rPr lang="en-IN" sz="2400" b="1" i="1" dirty="0">
                <a:solidFill>
                  <a:schemeClr val="bg1"/>
                </a:solidFill>
              </a:rPr>
              <a:t>S</a:t>
            </a:r>
            <a:r>
              <a:rPr lang="en-IN" sz="2400" b="1" dirty="0">
                <a:solidFill>
                  <a:schemeClr val="bg1"/>
                </a:solidFill>
              </a:rPr>
              <a:t>)])</a:t>
            </a:r>
            <a:endParaRPr lang="en-IN" b="1" dirty="0">
              <a:solidFill>
                <a:schemeClr val="bg1"/>
              </a:solidFill>
            </a:endParaRPr>
          </a:p>
        </p:txBody>
      </p:sp>
      <p:cxnSp>
        <p:nvCxnSpPr>
          <p:cNvPr id="63" name="Straight Arrow Connector 62"/>
          <p:cNvCxnSpPr>
            <a:stCxn id="62" idx="0"/>
          </p:cNvCxnSpPr>
          <p:nvPr/>
        </p:nvCxnSpPr>
        <p:spPr>
          <a:xfrm flipV="1">
            <a:off x="4330603" y="2759878"/>
            <a:ext cx="0" cy="486364"/>
          </a:xfrm>
          <a:prstGeom prst="straightConnector1">
            <a:avLst/>
          </a:prstGeom>
          <a:noFill/>
          <a:ln>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7637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500"/>
                                        <p:tgtEl>
                                          <p:spTgt spid="6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par>
                                <p:cTn id="90" presetID="10" presetClass="entr" presetSubtype="0" fill="hold" nodeType="with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500"/>
                                        <p:tgtEl>
                                          <p:spTgt spid="5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500"/>
                                        <p:tgtEl>
                                          <p:spTgt spid="70"/>
                                        </p:tgtEl>
                                      </p:cBhvr>
                                    </p:animEffect>
                                  </p:childTnLst>
                                </p:cTn>
                              </p:par>
                              <p:par>
                                <p:cTn id="108" presetID="10" presetClass="entr" presetSubtype="0" fill="hold"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fade">
                                      <p:cBhvr>
                                        <p:cTn id="110" dur="500"/>
                                        <p:tgtEl>
                                          <p:spTgt spid="7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fade">
                                      <p:cBhvr>
                                        <p:cTn id="115" dur="500"/>
                                        <p:tgtEl>
                                          <p:spTgt spid="78"/>
                                        </p:tgtEl>
                                      </p:cBhvr>
                                    </p:animEffect>
                                  </p:childTnLst>
                                </p:cTn>
                              </p:par>
                              <p:par>
                                <p:cTn id="116" presetID="10" presetClass="entr" presetSubtype="0" fill="hold"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500"/>
                                        <p:tgtEl>
                                          <p:spTgt spid="4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500"/>
                                        <p:tgtEl>
                                          <p:spTgt spid="4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500"/>
                                        <p:tgtEl>
                                          <p:spTgt spid="4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fade">
                                      <p:cBhvr>
                                        <p:cTn id="136" dur="500"/>
                                        <p:tgtEl>
                                          <p:spTgt spid="7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fade">
                                      <p:cBhvr>
                                        <p:cTn id="141" dur="500"/>
                                        <p:tgtEl>
                                          <p:spTgt spid="2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fade">
                                      <p:cBhvr>
                                        <p:cTn id="144" dur="500"/>
                                        <p:tgtEl>
                                          <p:spTgt spid="21"/>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86"/>
                                        </p:tgtEl>
                                        <p:attrNameLst>
                                          <p:attrName>style.visibility</p:attrName>
                                        </p:attrNameLst>
                                      </p:cBhvr>
                                      <p:to>
                                        <p:strVal val="visible"/>
                                      </p:to>
                                    </p:set>
                                    <p:animEffect transition="in" filter="fade">
                                      <p:cBhvr>
                                        <p:cTn id="149" dur="500"/>
                                        <p:tgtEl>
                                          <p:spTgt spid="86"/>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35" grpId="0" animBg="1"/>
      <p:bldP spid="43" grpId="0" animBg="1"/>
      <p:bldP spid="54" grpId="0" animBg="1"/>
      <p:bldP spid="70" grpId="0" animBg="1"/>
      <p:bldP spid="75" grpId="0" animBg="1"/>
      <p:bldP spid="86" grpId="0"/>
      <p:bldP spid="21" grpId="0" animBg="1"/>
      <p:bldP spid="24" grpId="0" animBg="1"/>
      <p:bldP spid="36" grpId="0" animBg="1"/>
      <p:bldP spid="37" grpId="0"/>
      <p:bldP spid="40" grpId="0" animBg="1"/>
      <p:bldP spid="41" grpId="0"/>
      <p:bldP spid="39" grpId="0" animBg="1"/>
      <p:bldP spid="49" grpId="0" animBg="1"/>
      <p:bldP spid="52"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 (Message Authentication Code)</a:t>
            </a:r>
          </a:p>
        </p:txBody>
      </p:sp>
      <p:sp>
        <p:nvSpPr>
          <p:cNvPr id="3" name="Content Placeholder 2"/>
          <p:cNvSpPr>
            <a:spLocks noGrp="1"/>
          </p:cNvSpPr>
          <p:nvPr>
            <p:ph idx="1"/>
          </p:nvPr>
        </p:nvSpPr>
        <p:spPr/>
        <p:txBody>
          <a:bodyPr/>
          <a:lstStyle/>
          <a:p>
            <a:r>
              <a:rPr lang="en-IN" dirty="0"/>
              <a:t>More commonly, message authentication is achieved using a </a:t>
            </a:r>
            <a:r>
              <a:rPr lang="en-IN" b="1" dirty="0">
                <a:solidFill>
                  <a:schemeClr val="tx2"/>
                </a:solidFill>
              </a:rPr>
              <a:t>MAC</a:t>
            </a:r>
            <a:r>
              <a:rPr lang="en-IN" dirty="0"/>
              <a:t> also known as </a:t>
            </a:r>
            <a:r>
              <a:rPr lang="en-IN" b="1" dirty="0">
                <a:solidFill>
                  <a:schemeClr val="tx2"/>
                </a:solidFill>
              </a:rPr>
              <a:t>keyed hash function</a:t>
            </a:r>
            <a:r>
              <a:rPr lang="en-IN" dirty="0"/>
              <a:t>.</a:t>
            </a:r>
          </a:p>
          <a:p>
            <a:r>
              <a:rPr lang="en-IN" dirty="0"/>
              <a:t>MACs are used between two parties that share a secret key to authenticate information exchanged between those parties.</a:t>
            </a:r>
          </a:p>
          <a:p>
            <a:r>
              <a:rPr lang="en-IN" dirty="0"/>
              <a:t>A </a:t>
            </a:r>
            <a:r>
              <a:rPr lang="en-IN" b="1" dirty="0">
                <a:solidFill>
                  <a:schemeClr val="tx2"/>
                </a:solidFill>
              </a:rPr>
              <a:t>MAC</a:t>
            </a:r>
            <a:r>
              <a:rPr lang="en-IN" dirty="0"/>
              <a:t> function takes as input a secret key and a data block and produces a hash value, referred to as the </a:t>
            </a:r>
            <a:r>
              <a:rPr lang="en-IN" b="1" dirty="0">
                <a:solidFill>
                  <a:schemeClr val="tx2"/>
                </a:solidFill>
              </a:rPr>
              <a:t>MAC</a:t>
            </a:r>
            <a:r>
              <a:rPr lang="en-IN" dirty="0"/>
              <a:t>.</a:t>
            </a:r>
          </a:p>
          <a:p>
            <a:r>
              <a:rPr lang="en-IN" dirty="0"/>
              <a:t>The combination of hashing and encryption results in an overall function that is, in fact, a MAC (Method -2 in previous slide).</a:t>
            </a:r>
          </a:p>
          <a:p>
            <a:endParaRPr lang="en-IN" dirty="0"/>
          </a:p>
          <a:p>
            <a:endParaRPr lang="en-IN" dirty="0"/>
          </a:p>
        </p:txBody>
      </p:sp>
    </p:spTree>
    <p:extLst>
      <p:ext uri="{BB962C8B-B14F-4D97-AF65-F5344CB8AC3E}">
        <p14:creationId xmlns:p14="http://schemas.microsoft.com/office/powerpoint/2010/main" val="140616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Requirements</a:t>
            </a:r>
          </a:p>
        </p:txBody>
      </p:sp>
      <p:sp>
        <p:nvSpPr>
          <p:cNvPr id="3" name="Content Placeholder 2"/>
          <p:cNvSpPr>
            <a:spLocks noGrp="1"/>
          </p:cNvSpPr>
          <p:nvPr>
            <p:ph idx="1"/>
          </p:nvPr>
        </p:nvSpPr>
        <p:spPr>
          <a:ln w="28575">
            <a:solidFill>
              <a:schemeClr val="bg1"/>
            </a:solidFill>
            <a:tailEnd type="triangle"/>
          </a:ln>
        </p:spPr>
        <p:style>
          <a:lnRef idx="1">
            <a:schemeClr val="dk1"/>
          </a:lnRef>
          <a:fillRef idx="0">
            <a:schemeClr val="dk1"/>
          </a:fillRef>
          <a:effectRef idx="0">
            <a:schemeClr val="dk1"/>
          </a:effectRef>
          <a:fontRef idx="minor">
            <a:schemeClr val="tx1"/>
          </a:fontRef>
        </p:style>
        <p:txBody>
          <a:bodyPr>
            <a:normAutofit/>
          </a:bodyPr>
          <a:lstStyle/>
          <a:p>
            <a:pPr marL="457200" indent="-457200">
              <a:buFont typeface="+mj-lt"/>
              <a:buAutoNum type="arabicPeriod"/>
            </a:pPr>
            <a:r>
              <a:rPr lang="en-IN" b="1" dirty="0">
                <a:solidFill>
                  <a:schemeClr val="tx2"/>
                </a:solidFill>
              </a:rPr>
              <a:t>Disclosure</a:t>
            </a:r>
            <a:endParaRPr lang="en-IN" dirty="0"/>
          </a:p>
          <a:p>
            <a:pPr marL="457200" indent="-457200">
              <a:buFont typeface="+mj-lt"/>
              <a:buAutoNum type="arabicPeriod"/>
            </a:pPr>
            <a:r>
              <a:rPr lang="en-IN" b="1" dirty="0">
                <a:solidFill>
                  <a:schemeClr val="tx2"/>
                </a:solidFill>
              </a:rPr>
              <a:t>Traffic analysis</a:t>
            </a:r>
          </a:p>
          <a:p>
            <a:pPr marL="457200" indent="-457200">
              <a:buFont typeface="+mj-lt"/>
              <a:buAutoNum type="arabicPeriod"/>
            </a:pPr>
            <a:r>
              <a:rPr lang="en-IN" b="1" dirty="0">
                <a:solidFill>
                  <a:schemeClr val="tx2"/>
                </a:solidFill>
              </a:rPr>
              <a:t>Masquerade</a:t>
            </a:r>
          </a:p>
          <a:p>
            <a:pPr marL="457200" indent="-457200">
              <a:buFont typeface="+mj-lt"/>
              <a:buAutoNum type="arabicPeriod"/>
            </a:pPr>
            <a:r>
              <a:rPr lang="en-IN" b="1" dirty="0">
                <a:solidFill>
                  <a:schemeClr val="tx2"/>
                </a:solidFill>
              </a:rPr>
              <a:t>Content modification</a:t>
            </a:r>
            <a:endParaRPr lang="en-IN" dirty="0"/>
          </a:p>
          <a:p>
            <a:pPr marL="457200" indent="-457200">
              <a:buFont typeface="+mj-lt"/>
              <a:buAutoNum type="arabicPeriod"/>
            </a:pPr>
            <a:r>
              <a:rPr lang="en-IN" b="1" dirty="0">
                <a:solidFill>
                  <a:schemeClr val="tx2"/>
                </a:solidFill>
              </a:rPr>
              <a:t>Sequence modification</a:t>
            </a:r>
          </a:p>
          <a:p>
            <a:pPr marL="457200" indent="-457200">
              <a:buFont typeface="+mj-lt"/>
              <a:buAutoNum type="arabicPeriod"/>
            </a:pPr>
            <a:r>
              <a:rPr lang="en-IN" b="1" dirty="0">
                <a:solidFill>
                  <a:schemeClr val="tx2"/>
                </a:solidFill>
              </a:rPr>
              <a:t>Timing modification</a:t>
            </a:r>
          </a:p>
          <a:p>
            <a:pPr marL="457200" indent="-457200">
              <a:buFont typeface="+mj-lt"/>
              <a:buAutoNum type="arabicPeriod"/>
            </a:pPr>
            <a:r>
              <a:rPr lang="en-IN" b="1" dirty="0">
                <a:solidFill>
                  <a:schemeClr val="tx2"/>
                </a:solidFill>
              </a:rPr>
              <a:t>Source repudiation</a:t>
            </a:r>
            <a:endParaRPr lang="en-IN" dirty="0"/>
          </a:p>
          <a:p>
            <a:pPr marL="457200" indent="-457200">
              <a:buFont typeface="+mj-lt"/>
              <a:buAutoNum type="arabicPeriod"/>
            </a:pPr>
            <a:r>
              <a:rPr lang="en-IN" b="1" dirty="0">
                <a:solidFill>
                  <a:schemeClr val="tx2"/>
                </a:solidFill>
              </a:rPr>
              <a:t>Destination repudiation</a:t>
            </a:r>
            <a:endParaRPr lang="en-IN" dirty="0"/>
          </a:p>
        </p:txBody>
      </p:sp>
      <p:sp>
        <p:nvSpPr>
          <p:cNvPr id="4" name="Rectangle 3"/>
          <p:cNvSpPr/>
          <p:nvPr/>
        </p:nvSpPr>
        <p:spPr>
          <a:xfrm>
            <a:off x="6336196" y="1019156"/>
            <a:ext cx="2520280" cy="936104"/>
          </a:xfrm>
          <a:prstGeom prst="rect">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Requires Message Confidentiality</a:t>
            </a:r>
          </a:p>
        </p:txBody>
      </p:sp>
      <p:cxnSp>
        <p:nvCxnSpPr>
          <p:cNvPr id="6" name="Straight Arrow Connector 5"/>
          <p:cNvCxnSpPr>
            <a:endCxn id="4" idx="1"/>
          </p:cNvCxnSpPr>
          <p:nvPr/>
        </p:nvCxnSpPr>
        <p:spPr>
          <a:xfrm>
            <a:off x="2087724" y="1268760"/>
            <a:ext cx="4248472" cy="21844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4" idx="1"/>
          </p:cNvCxnSpPr>
          <p:nvPr/>
        </p:nvCxnSpPr>
        <p:spPr>
          <a:xfrm flipV="1">
            <a:off x="2591780" y="1487208"/>
            <a:ext cx="3744416" cy="2856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6336004" y="2396992"/>
            <a:ext cx="2520280" cy="936104"/>
          </a:xfrm>
          <a:prstGeom prst="rect">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Requires Message Authentication</a:t>
            </a:r>
          </a:p>
        </p:txBody>
      </p:sp>
      <p:cxnSp>
        <p:nvCxnSpPr>
          <p:cNvPr id="12" name="Straight Arrow Connector 11"/>
          <p:cNvCxnSpPr>
            <a:endCxn id="9" idx="1"/>
          </p:cNvCxnSpPr>
          <p:nvPr/>
        </p:nvCxnSpPr>
        <p:spPr>
          <a:xfrm>
            <a:off x="2375756" y="2204864"/>
            <a:ext cx="3960248" cy="66018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9" idx="1"/>
          </p:cNvCxnSpPr>
          <p:nvPr/>
        </p:nvCxnSpPr>
        <p:spPr>
          <a:xfrm>
            <a:off x="3455876" y="2768980"/>
            <a:ext cx="2880128" cy="9606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9" idx="1"/>
          </p:cNvCxnSpPr>
          <p:nvPr/>
        </p:nvCxnSpPr>
        <p:spPr>
          <a:xfrm flipV="1">
            <a:off x="3671900" y="2865044"/>
            <a:ext cx="2664104" cy="35549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9" idx="1"/>
          </p:cNvCxnSpPr>
          <p:nvPr/>
        </p:nvCxnSpPr>
        <p:spPr>
          <a:xfrm flipV="1">
            <a:off x="3311860" y="2865044"/>
            <a:ext cx="3024144" cy="86311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6336004" y="3871857"/>
            <a:ext cx="2520280" cy="936104"/>
          </a:xfrm>
          <a:prstGeom prst="rect">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Requires Digital Signature</a:t>
            </a:r>
          </a:p>
        </p:txBody>
      </p:sp>
      <p:cxnSp>
        <p:nvCxnSpPr>
          <p:cNvPr id="21" name="Straight Arrow Connector 20"/>
          <p:cNvCxnSpPr>
            <a:endCxn id="19" idx="1"/>
          </p:cNvCxnSpPr>
          <p:nvPr/>
        </p:nvCxnSpPr>
        <p:spPr>
          <a:xfrm>
            <a:off x="3203848" y="4221088"/>
            <a:ext cx="3132156" cy="11882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19" idx="1"/>
          </p:cNvCxnSpPr>
          <p:nvPr/>
        </p:nvCxnSpPr>
        <p:spPr>
          <a:xfrm flipV="1">
            <a:off x="3779912" y="4339909"/>
            <a:ext cx="2556092" cy="38523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56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5644" y="0"/>
            <a:ext cx="6772712" cy="6665950"/>
          </a:xfrm>
          <a:prstGeom prst="rect">
            <a:avLst/>
          </a:prstGeom>
        </p:spPr>
      </p:pic>
    </p:spTree>
    <p:extLst>
      <p:ext uri="{BB962C8B-B14F-4D97-AF65-F5344CB8AC3E}">
        <p14:creationId xmlns:p14="http://schemas.microsoft.com/office/powerpoint/2010/main" val="7045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Authentication Code</a:t>
            </a:r>
          </a:p>
        </p:txBody>
      </p:sp>
      <p:sp>
        <p:nvSpPr>
          <p:cNvPr id="3" name="Content Placeholder 2"/>
          <p:cNvSpPr>
            <a:spLocks noGrp="1"/>
          </p:cNvSpPr>
          <p:nvPr>
            <p:ph idx="1"/>
          </p:nvPr>
        </p:nvSpPr>
        <p:spPr/>
        <p:txBody>
          <a:bodyPr/>
          <a:lstStyle/>
          <a:p>
            <a:r>
              <a:rPr lang="en-IN" dirty="0"/>
              <a:t>An alternative authentication technique involves the use of a secret key to generate a small fixed-size block of data, known as a </a:t>
            </a:r>
            <a:r>
              <a:rPr lang="en-IN" b="1" dirty="0">
                <a:solidFill>
                  <a:schemeClr val="tx2"/>
                </a:solidFill>
              </a:rPr>
              <a:t>cryptographic checksum</a:t>
            </a:r>
            <a:r>
              <a:rPr lang="en-IN" dirty="0"/>
              <a:t> or </a:t>
            </a:r>
            <a:r>
              <a:rPr lang="en-IN" b="1" dirty="0">
                <a:solidFill>
                  <a:schemeClr val="tx2"/>
                </a:solidFill>
              </a:rPr>
              <a:t>MAC</a:t>
            </a:r>
            <a:endParaRPr lang="en-IN" dirty="0"/>
          </a:p>
          <a:p>
            <a:r>
              <a:rPr lang="en-IN" dirty="0"/>
              <a:t>MAC is appended to the message. This technique assumes that two communicating parties, say A and B, share a common secret key K. </a:t>
            </a:r>
          </a:p>
          <a:p>
            <a:r>
              <a:rPr lang="en-IN" dirty="0"/>
              <a:t>When A has a message to send to B, it calculates the MAC as a function of the message and the key</a:t>
            </a:r>
          </a:p>
          <a:p>
            <a:pPr marL="0" indent="0">
              <a:buNone/>
            </a:pPr>
            <a:endParaRPr lang="en-IN" dirty="0"/>
          </a:p>
          <a:p>
            <a:pPr marL="0" indent="0" algn="ctr">
              <a:buNone/>
            </a:pPr>
            <a:r>
              <a:rPr lang="en-IN" sz="3600" b="1" dirty="0"/>
              <a:t>MAC = C ( K , M )</a:t>
            </a:r>
            <a:endParaRPr lang="en-IN" b="1" dirty="0"/>
          </a:p>
          <a:p>
            <a:pPr marL="0" indent="0">
              <a:buNone/>
            </a:pPr>
            <a:endParaRPr lang="en-IN" dirty="0"/>
          </a:p>
        </p:txBody>
      </p:sp>
    </p:spTree>
    <p:extLst>
      <p:ext uri="{BB962C8B-B14F-4D97-AF65-F5344CB8AC3E}">
        <p14:creationId xmlns:p14="http://schemas.microsoft.com/office/powerpoint/2010/main" val="374444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Message Authentication Code</a:t>
            </a:r>
            <a:endParaRPr lang="en-IN" dirty="0"/>
          </a:p>
        </p:txBody>
      </p:sp>
      <p:sp>
        <p:nvSpPr>
          <p:cNvPr id="3" name="Content Placeholder 2"/>
          <p:cNvSpPr>
            <a:spLocks noGrp="1"/>
          </p:cNvSpPr>
          <p:nvPr>
            <p:ph idx="1"/>
          </p:nvPr>
        </p:nvSpPr>
        <p:spPr>
          <a:xfrm>
            <a:off x="190500" y="2863878"/>
            <a:ext cx="8763000" cy="3460722"/>
          </a:xfrm>
        </p:spPr>
        <p:txBody>
          <a:bodyPr>
            <a:normAutofit/>
          </a:bodyPr>
          <a:lstStyle/>
          <a:p>
            <a:r>
              <a:rPr lang="en-IN" dirty="0"/>
              <a:t>The receiver is assured that the message has not been altered. If an attacker alters the message but does not alter the MAC, then the receiver’s calculation of the MAC will differ from the received MAC. </a:t>
            </a:r>
          </a:p>
          <a:p>
            <a:r>
              <a:rPr lang="en-IN" dirty="0"/>
              <a:t>Because the attacker is assumed not to Know the secret key, the attacker cannot alter the MAC to correspond to the alterations in the message.</a:t>
            </a:r>
          </a:p>
        </p:txBody>
      </p:sp>
      <p:pic>
        <p:nvPicPr>
          <p:cNvPr id="5" name="Picture 4"/>
          <p:cNvPicPr>
            <a:picLocks noChangeAspect="1"/>
          </p:cNvPicPr>
          <p:nvPr/>
        </p:nvPicPr>
        <p:blipFill>
          <a:blip r:embed="rId2"/>
          <a:stretch>
            <a:fillRect/>
          </a:stretch>
        </p:blipFill>
        <p:spPr>
          <a:xfrm>
            <a:off x="177749" y="914401"/>
            <a:ext cx="8788502" cy="2082552"/>
          </a:xfrm>
          <a:prstGeom prst="rect">
            <a:avLst/>
          </a:prstGeom>
        </p:spPr>
      </p:pic>
    </p:spTree>
    <p:extLst>
      <p:ext uri="{BB962C8B-B14F-4D97-AF65-F5344CB8AC3E}">
        <p14:creationId xmlns:p14="http://schemas.microsoft.com/office/powerpoint/2010/main" val="119756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00B3BB17-EFDD-435D-A9B8-A99D75898BFD}"/>
              </a:ext>
            </a:extLst>
          </p:cNvPr>
          <p:cNvSpPr txBox="1">
            <a:spLocks noChangeArrowheads="1"/>
          </p:cNvSpPr>
          <p:nvPr/>
        </p:nvSpPr>
        <p:spPr bwMode="auto">
          <a:xfrm>
            <a:off x="971552" y="1593850"/>
            <a:ext cx="7200897" cy="977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68580" tIns="34290" rIns="68580" bIns="34290" rtlCol="0" anchor="ctr" anchorCtr="1">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spcBef>
                <a:spcPct val="0"/>
              </a:spcBef>
              <a:spcAft>
                <a:spcPts val="450"/>
              </a:spcAft>
              <a:defRPr/>
            </a:pPr>
            <a:r>
              <a:rPr lang="en-US" altLang="en-US" sz="3300" b="1">
                <a:ln w="3175" cmpd="sng">
                  <a:noFill/>
                </a:ln>
                <a:solidFill>
                  <a:schemeClr val="tx1">
                    <a:lumMod val="85000"/>
                    <a:lumOff val="15000"/>
                  </a:schemeClr>
                </a:solidFill>
                <a:latin typeface="+mj-lt"/>
                <a:ea typeface="+mj-ea"/>
                <a:cs typeface="+mj-cs"/>
              </a:rPr>
              <a:t>Security Services </a:t>
            </a:r>
          </a:p>
        </p:txBody>
      </p:sp>
      <p:sp>
        <p:nvSpPr>
          <p:cNvPr id="28674" name="Text Box 2">
            <a:extLst>
              <a:ext uri="{FF2B5EF4-FFF2-40B4-BE49-F238E27FC236}">
                <a16:creationId xmlns:a16="http://schemas.microsoft.com/office/drawing/2014/main" id="{1326C7E2-7553-46BE-80E5-DAF7921DE35A}"/>
              </a:ext>
            </a:extLst>
          </p:cNvPr>
          <p:cNvSpPr txBox="1">
            <a:spLocks noChangeArrowheads="1"/>
          </p:cNvSpPr>
          <p:nvPr/>
        </p:nvSpPr>
        <p:spPr bwMode="auto">
          <a:xfrm>
            <a:off x="971551" y="2774949"/>
            <a:ext cx="7200897" cy="24892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68580" tIns="34290" rIns="68580" bIns="34290" rtlCol="0" anchor="t">
            <a:normAutofit lnSpcReduction="10000"/>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lgn="just">
              <a:lnSpc>
                <a:spcPct val="90000"/>
              </a:lnSpc>
              <a:spcBef>
                <a:spcPct val="20000"/>
              </a:spcBef>
              <a:spcAft>
                <a:spcPts val="450"/>
              </a:spcAft>
              <a:buClr>
                <a:schemeClr val="accent1"/>
              </a:buClr>
              <a:buSzPct val="115000"/>
              <a:buFont typeface="Arial"/>
              <a:buChar char="•"/>
              <a:defRPr/>
            </a:pPr>
            <a:r>
              <a:rPr lang="en-US" altLang="en-US" sz="1650" b="1" dirty="0">
                <a:solidFill>
                  <a:schemeClr val="tx1">
                    <a:lumMod val="85000"/>
                    <a:lumOff val="15000"/>
                  </a:schemeClr>
                </a:solidFill>
                <a:latin typeface="+mn-lt"/>
                <a:ea typeface="+mn-ea"/>
              </a:rPr>
              <a:t>Authentication</a:t>
            </a:r>
            <a:r>
              <a:rPr lang="en-US" altLang="en-US" sz="1650" dirty="0">
                <a:solidFill>
                  <a:schemeClr val="tx1">
                    <a:lumMod val="85000"/>
                    <a:lumOff val="15000"/>
                  </a:schemeClr>
                </a:solidFill>
                <a:latin typeface="+mn-lt"/>
                <a:ea typeface="+mn-ea"/>
              </a:rPr>
              <a:t> - assurance that communicating entity is the one claimed have both peer-entity &amp; data origin authentication</a:t>
            </a:r>
          </a:p>
          <a:p>
            <a:pPr algn="just">
              <a:lnSpc>
                <a:spcPct val="90000"/>
              </a:lnSpc>
              <a:spcBef>
                <a:spcPct val="20000"/>
              </a:spcBef>
              <a:spcAft>
                <a:spcPts val="450"/>
              </a:spcAft>
              <a:buClr>
                <a:schemeClr val="accent1"/>
              </a:buClr>
              <a:buSzPct val="115000"/>
              <a:buFont typeface="Arial"/>
              <a:buChar char="•"/>
              <a:defRPr/>
            </a:pPr>
            <a:r>
              <a:rPr lang="en-US" altLang="en-US" sz="1650" b="1" dirty="0">
                <a:solidFill>
                  <a:schemeClr val="tx1">
                    <a:lumMod val="85000"/>
                    <a:lumOff val="15000"/>
                  </a:schemeClr>
                </a:solidFill>
                <a:latin typeface="+mn-lt"/>
                <a:ea typeface="+mn-ea"/>
              </a:rPr>
              <a:t>Access Control</a:t>
            </a:r>
            <a:r>
              <a:rPr lang="en-US" altLang="en-US" sz="1650" dirty="0">
                <a:solidFill>
                  <a:schemeClr val="tx1">
                    <a:lumMod val="85000"/>
                    <a:lumOff val="15000"/>
                  </a:schemeClr>
                </a:solidFill>
                <a:latin typeface="+mn-lt"/>
                <a:ea typeface="+mn-ea"/>
              </a:rPr>
              <a:t> - prevention of the unauthorized use of a resource</a:t>
            </a:r>
          </a:p>
          <a:p>
            <a:pPr algn="just">
              <a:lnSpc>
                <a:spcPct val="90000"/>
              </a:lnSpc>
              <a:spcBef>
                <a:spcPct val="20000"/>
              </a:spcBef>
              <a:spcAft>
                <a:spcPts val="450"/>
              </a:spcAft>
              <a:buClr>
                <a:schemeClr val="accent1"/>
              </a:buClr>
              <a:buSzPct val="115000"/>
              <a:buFont typeface="Arial"/>
              <a:buChar char="•"/>
              <a:defRPr/>
            </a:pPr>
            <a:r>
              <a:rPr lang="en-US" altLang="en-US" sz="1650" b="1" dirty="0">
                <a:solidFill>
                  <a:schemeClr val="tx1">
                    <a:lumMod val="85000"/>
                    <a:lumOff val="15000"/>
                  </a:schemeClr>
                </a:solidFill>
                <a:latin typeface="+mn-lt"/>
                <a:ea typeface="+mn-ea"/>
              </a:rPr>
              <a:t>Data Confidentiality</a:t>
            </a:r>
            <a:r>
              <a:rPr lang="en-US" altLang="en-US" sz="1650" dirty="0">
                <a:solidFill>
                  <a:schemeClr val="tx1">
                    <a:lumMod val="85000"/>
                    <a:lumOff val="15000"/>
                  </a:schemeClr>
                </a:solidFill>
                <a:latin typeface="+mn-lt"/>
                <a:ea typeface="+mn-ea"/>
              </a:rPr>
              <a:t> –protection of data from unauthorized disclosure</a:t>
            </a:r>
          </a:p>
          <a:p>
            <a:pPr algn="just">
              <a:lnSpc>
                <a:spcPct val="90000"/>
              </a:lnSpc>
              <a:spcBef>
                <a:spcPct val="20000"/>
              </a:spcBef>
              <a:spcAft>
                <a:spcPts val="450"/>
              </a:spcAft>
              <a:buClr>
                <a:schemeClr val="accent1"/>
              </a:buClr>
              <a:buSzPct val="115000"/>
              <a:buFont typeface="Arial"/>
              <a:buChar char="•"/>
              <a:defRPr/>
            </a:pPr>
            <a:r>
              <a:rPr lang="en-US" altLang="en-US" sz="1650" b="1" dirty="0">
                <a:solidFill>
                  <a:schemeClr val="tx1">
                    <a:lumMod val="85000"/>
                    <a:lumOff val="15000"/>
                  </a:schemeClr>
                </a:solidFill>
                <a:latin typeface="+mn-lt"/>
                <a:ea typeface="+mn-ea"/>
              </a:rPr>
              <a:t>Data Integrity</a:t>
            </a:r>
            <a:r>
              <a:rPr lang="en-US" altLang="en-US" sz="1650" dirty="0">
                <a:solidFill>
                  <a:schemeClr val="tx1">
                    <a:lumMod val="85000"/>
                    <a:lumOff val="15000"/>
                  </a:schemeClr>
                </a:solidFill>
                <a:latin typeface="+mn-lt"/>
                <a:ea typeface="+mn-ea"/>
              </a:rPr>
              <a:t> - assurance that data received is as sent by an authorized entity</a:t>
            </a:r>
          </a:p>
          <a:p>
            <a:pPr algn="just">
              <a:lnSpc>
                <a:spcPct val="90000"/>
              </a:lnSpc>
              <a:spcBef>
                <a:spcPct val="20000"/>
              </a:spcBef>
              <a:spcAft>
                <a:spcPts val="450"/>
              </a:spcAft>
              <a:buClr>
                <a:schemeClr val="accent1"/>
              </a:buClr>
              <a:buSzPct val="115000"/>
              <a:buFont typeface="Arial"/>
              <a:buChar char="•"/>
              <a:defRPr/>
            </a:pPr>
            <a:r>
              <a:rPr lang="en-US" altLang="en-US" sz="1650" b="1" dirty="0">
                <a:solidFill>
                  <a:schemeClr val="tx1">
                    <a:lumMod val="85000"/>
                    <a:lumOff val="15000"/>
                  </a:schemeClr>
                </a:solidFill>
                <a:latin typeface="+mn-lt"/>
                <a:ea typeface="+mn-ea"/>
              </a:rPr>
              <a:t>Non-Repudiation</a:t>
            </a:r>
            <a:r>
              <a:rPr lang="en-US" altLang="en-US" sz="1650" dirty="0">
                <a:solidFill>
                  <a:schemeClr val="tx1">
                    <a:lumMod val="85000"/>
                    <a:lumOff val="15000"/>
                  </a:schemeClr>
                </a:solidFill>
                <a:latin typeface="+mn-lt"/>
                <a:ea typeface="+mn-ea"/>
              </a:rPr>
              <a:t> - protection against denial by one of the parties in a communication</a:t>
            </a:r>
          </a:p>
          <a:p>
            <a:pPr algn="just">
              <a:lnSpc>
                <a:spcPct val="90000"/>
              </a:lnSpc>
              <a:spcBef>
                <a:spcPct val="20000"/>
              </a:spcBef>
              <a:spcAft>
                <a:spcPts val="450"/>
              </a:spcAft>
              <a:buClr>
                <a:schemeClr val="accent1"/>
              </a:buClr>
              <a:buSzPct val="115000"/>
              <a:buFont typeface="Arial"/>
              <a:buChar char="•"/>
              <a:defRPr/>
            </a:pPr>
            <a:r>
              <a:rPr lang="en-US" altLang="en-US" sz="1650" b="1" dirty="0">
                <a:solidFill>
                  <a:schemeClr val="tx1">
                    <a:lumMod val="85000"/>
                    <a:lumOff val="15000"/>
                  </a:schemeClr>
                </a:solidFill>
                <a:latin typeface="+mn-lt"/>
                <a:ea typeface="+mn-ea"/>
              </a:rPr>
              <a:t>Availability</a:t>
            </a:r>
            <a:r>
              <a:rPr lang="en-US" altLang="en-US" sz="1650" dirty="0">
                <a:solidFill>
                  <a:schemeClr val="tx1">
                    <a:lumMod val="85000"/>
                    <a:lumOff val="15000"/>
                  </a:schemeClr>
                </a:solidFill>
                <a:latin typeface="+mn-lt"/>
                <a:ea typeface="+mn-ea"/>
              </a:rPr>
              <a:t> – resource accessible/usable</a:t>
            </a:r>
          </a:p>
          <a:p>
            <a:pPr>
              <a:lnSpc>
                <a:spcPct val="90000"/>
              </a:lnSpc>
              <a:spcBef>
                <a:spcPct val="20000"/>
              </a:spcBef>
              <a:spcAft>
                <a:spcPts val="450"/>
              </a:spcAft>
              <a:buClr>
                <a:schemeClr val="accent1"/>
              </a:buClr>
              <a:buSzPct val="115000"/>
              <a:buFont typeface="Arial"/>
              <a:buChar char="•"/>
              <a:defRPr/>
            </a:pPr>
            <a:endParaRPr lang="en-US" altLang="en-US" sz="1650" dirty="0">
              <a:solidFill>
                <a:schemeClr val="tx1">
                  <a:lumMod val="85000"/>
                  <a:lumOff val="15000"/>
                </a:schemeClr>
              </a:solidFill>
              <a:latin typeface="+mn-lt"/>
              <a:ea typeface="+mn-ea"/>
            </a:endParaRPr>
          </a:p>
          <a:p>
            <a:pPr>
              <a:lnSpc>
                <a:spcPct val="90000"/>
              </a:lnSpc>
              <a:spcBef>
                <a:spcPct val="20000"/>
              </a:spcBef>
              <a:spcAft>
                <a:spcPts val="450"/>
              </a:spcAft>
              <a:buClr>
                <a:schemeClr val="accent1"/>
              </a:buClr>
              <a:buSzPct val="115000"/>
              <a:buFont typeface="Arial"/>
              <a:buChar char="•"/>
              <a:defRPr/>
            </a:pPr>
            <a:endParaRPr lang="en-US" altLang="en-US" sz="1650" dirty="0">
              <a:solidFill>
                <a:schemeClr val="tx1">
                  <a:lumMod val="85000"/>
                  <a:lumOff val="15000"/>
                </a:schemeClr>
              </a:solidFill>
              <a:latin typeface="+mn-lt"/>
              <a:ea typeface="+mn-ea"/>
            </a:endParaRPr>
          </a:p>
          <a:p>
            <a:pPr>
              <a:lnSpc>
                <a:spcPct val="90000"/>
              </a:lnSpc>
              <a:spcBef>
                <a:spcPct val="20000"/>
              </a:spcBef>
              <a:spcAft>
                <a:spcPts val="450"/>
              </a:spcAft>
              <a:buClr>
                <a:schemeClr val="accent1"/>
              </a:buClr>
              <a:buSzPct val="115000"/>
              <a:buFont typeface="Arial"/>
              <a:buChar char="•"/>
              <a:defRPr/>
            </a:pPr>
            <a:endParaRPr lang="en-US" altLang="en-US" sz="1650" dirty="0">
              <a:solidFill>
                <a:schemeClr val="tx1">
                  <a:lumMod val="85000"/>
                  <a:lumOff val="15000"/>
                </a:schemeClr>
              </a:solidFill>
              <a:latin typeface="+mn-lt"/>
              <a:ea typeface="+mn-ea"/>
            </a:endParaRPr>
          </a:p>
          <a:p>
            <a:pPr>
              <a:lnSpc>
                <a:spcPct val="90000"/>
              </a:lnSpc>
              <a:spcBef>
                <a:spcPct val="20000"/>
              </a:spcBef>
              <a:spcAft>
                <a:spcPts val="450"/>
              </a:spcAft>
              <a:buClr>
                <a:schemeClr val="accent1"/>
              </a:buClr>
              <a:buSzPct val="115000"/>
              <a:buFont typeface="Arial"/>
              <a:buChar char="•"/>
              <a:defRPr/>
            </a:pPr>
            <a:endParaRPr lang="en-US" altLang="en-US" sz="1650" dirty="0">
              <a:solidFill>
                <a:schemeClr val="tx1">
                  <a:lumMod val="85000"/>
                  <a:lumOff val="15000"/>
                </a:schemeClr>
              </a:solidFill>
              <a:latin typeface="+mn-lt"/>
              <a:ea typeface="+mn-ea"/>
            </a:endParaRPr>
          </a:p>
        </p:txBody>
      </p:sp>
    </p:spTree>
    <p:extLst>
      <p:ext uri="{BB962C8B-B14F-4D97-AF65-F5344CB8AC3E}">
        <p14:creationId xmlns:p14="http://schemas.microsoft.com/office/powerpoint/2010/main" val="8633547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code - </a:t>
            </a:r>
            <a:r>
              <a:rPr lang="en-IN" dirty="0" err="1"/>
              <a:t>Cont</a:t>
            </a:r>
            <a:r>
              <a:rPr lang="en-IN" dirty="0"/>
              <a:t>…</a:t>
            </a:r>
          </a:p>
        </p:txBody>
      </p:sp>
      <p:sp>
        <p:nvSpPr>
          <p:cNvPr id="3" name="Content Placeholder 2"/>
          <p:cNvSpPr>
            <a:spLocks noGrp="1"/>
          </p:cNvSpPr>
          <p:nvPr>
            <p:ph idx="1"/>
          </p:nvPr>
        </p:nvSpPr>
        <p:spPr/>
        <p:txBody>
          <a:bodyPr>
            <a:normAutofit lnSpcReduction="10000"/>
          </a:bodyPr>
          <a:lstStyle/>
          <a:p>
            <a:r>
              <a:rPr lang="en-IN" dirty="0"/>
              <a:t>The receiver is assured that the message is from the alleged sender. </a:t>
            </a:r>
          </a:p>
          <a:p>
            <a:r>
              <a:rPr lang="en-IN" dirty="0"/>
              <a:t>Because no one else knows the secret key, no one else could prepare a message with a proper MAC.</a:t>
            </a:r>
          </a:p>
          <a:p>
            <a:r>
              <a:rPr lang="en-IN" dirty="0"/>
              <a:t>A MAC function is similar to encryption. One difference is that the MAC algorithm need not be reversible, as it must be for decryption. </a:t>
            </a:r>
          </a:p>
          <a:p>
            <a:r>
              <a:rPr lang="en-IN" dirty="0"/>
              <a:t>In general, the MAC function is a many-to-one function. The domain of the function consists of messages of some arbitrary length, whereas the range consists of all possible MACs and all possible keys. </a:t>
            </a:r>
          </a:p>
          <a:p>
            <a:r>
              <a:rPr lang="en-IN" dirty="0"/>
              <a:t>If an n-bit MAC is used, then there are 2 </a:t>
            </a:r>
            <a:r>
              <a:rPr lang="en-IN" baseline="30000" dirty="0"/>
              <a:t>n</a:t>
            </a:r>
            <a:r>
              <a:rPr lang="en-IN" dirty="0"/>
              <a:t>  possible MACs</a:t>
            </a:r>
          </a:p>
        </p:txBody>
      </p:sp>
    </p:spTree>
    <p:extLst>
      <p:ext uri="{BB962C8B-B14F-4D97-AF65-F5344CB8AC3E}">
        <p14:creationId xmlns:p14="http://schemas.microsoft.com/office/powerpoint/2010/main" val="147236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Message Authentication code - </a:t>
            </a:r>
            <a:r>
              <a:rPr lang="en-IN" dirty="0" err="1"/>
              <a:t>Cont</a:t>
            </a:r>
            <a:r>
              <a:rPr lang="en-IN" dirty="0"/>
              <a:t>…</a:t>
            </a:r>
          </a:p>
        </p:txBody>
      </p:sp>
      <p:sp>
        <p:nvSpPr>
          <p:cNvPr id="4" name="Content Placeholder 3"/>
          <p:cNvSpPr>
            <a:spLocks noGrp="1"/>
          </p:cNvSpPr>
          <p:nvPr>
            <p:ph idx="1"/>
          </p:nvPr>
        </p:nvSpPr>
        <p:spPr/>
        <p:txBody>
          <a:bodyPr/>
          <a:lstStyle/>
          <a:p>
            <a:endParaRPr lang="en-IN"/>
          </a:p>
        </p:txBody>
      </p:sp>
      <p:grpSp>
        <p:nvGrpSpPr>
          <p:cNvPr id="7" name="Group 6"/>
          <p:cNvGrpSpPr/>
          <p:nvPr/>
        </p:nvGrpSpPr>
        <p:grpSpPr>
          <a:xfrm>
            <a:off x="95250" y="1114522"/>
            <a:ext cx="8953500" cy="4682516"/>
            <a:chOff x="95250" y="1114522"/>
            <a:chExt cx="8953500" cy="4682516"/>
          </a:xfrm>
        </p:grpSpPr>
        <p:pic>
          <p:nvPicPr>
            <p:cNvPr id="5" name="Picture 4"/>
            <p:cNvPicPr>
              <a:picLocks noChangeAspect="1"/>
            </p:cNvPicPr>
            <p:nvPr/>
          </p:nvPicPr>
          <p:blipFill>
            <a:blip r:embed="rId2"/>
            <a:stretch>
              <a:fillRect/>
            </a:stretch>
          </p:blipFill>
          <p:spPr>
            <a:xfrm>
              <a:off x="95250" y="1673344"/>
              <a:ext cx="8953500" cy="4123694"/>
            </a:xfrm>
            <a:prstGeom prst="rect">
              <a:avLst/>
            </a:prstGeom>
          </p:spPr>
        </p:pic>
        <p:pic>
          <p:nvPicPr>
            <p:cNvPr id="6" name="Picture 5"/>
            <p:cNvPicPr>
              <a:picLocks noChangeAspect="1"/>
            </p:cNvPicPr>
            <p:nvPr/>
          </p:nvPicPr>
          <p:blipFill>
            <a:blip r:embed="rId3"/>
            <a:stretch>
              <a:fillRect/>
            </a:stretch>
          </p:blipFill>
          <p:spPr>
            <a:xfrm>
              <a:off x="142875" y="1114522"/>
              <a:ext cx="8858250" cy="307816"/>
            </a:xfrm>
            <a:prstGeom prst="rect">
              <a:avLst/>
            </a:prstGeom>
          </p:spPr>
        </p:pic>
      </p:grpSp>
    </p:spTree>
    <p:extLst>
      <p:ext uri="{BB962C8B-B14F-4D97-AF65-F5344CB8AC3E}">
        <p14:creationId xmlns:p14="http://schemas.microsoft.com/office/powerpoint/2010/main" val="2343958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MAC Based on Hash Functions - HMAC</a:t>
            </a:r>
          </a:p>
        </p:txBody>
      </p:sp>
      <p:sp>
        <p:nvSpPr>
          <p:cNvPr id="3" name="Content Placeholder 2"/>
          <p:cNvSpPr>
            <a:spLocks noGrp="1"/>
          </p:cNvSpPr>
          <p:nvPr>
            <p:ph idx="1"/>
          </p:nvPr>
        </p:nvSpPr>
        <p:spPr/>
        <p:txBody>
          <a:bodyPr/>
          <a:lstStyle/>
          <a:p>
            <a:r>
              <a:rPr lang="en-IN" dirty="0"/>
              <a:t>Cryptographic hash functions such as MD5 and SHA generally execute faster  in software than symmetric block ciphers such as DES.</a:t>
            </a:r>
          </a:p>
          <a:p>
            <a:r>
              <a:rPr lang="en-IN" dirty="0"/>
              <a:t>Library code for cryptographic hash functions is widely available.</a:t>
            </a:r>
          </a:p>
          <a:p>
            <a:endParaRPr lang="en-IN" dirty="0"/>
          </a:p>
        </p:txBody>
      </p:sp>
    </p:spTree>
    <p:extLst>
      <p:ext uri="{BB962C8B-B14F-4D97-AF65-F5344CB8AC3E}">
        <p14:creationId xmlns:p14="http://schemas.microsoft.com/office/powerpoint/2010/main" val="284059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objectives for HMAC</a:t>
            </a:r>
          </a:p>
        </p:txBody>
      </p:sp>
      <p:sp>
        <p:nvSpPr>
          <p:cNvPr id="3" name="Content Placeholder 2"/>
          <p:cNvSpPr>
            <a:spLocks noGrp="1"/>
          </p:cNvSpPr>
          <p:nvPr>
            <p:ph idx="1"/>
          </p:nvPr>
        </p:nvSpPr>
        <p:spPr/>
        <p:txBody>
          <a:bodyPr>
            <a:normAutofit/>
          </a:bodyPr>
          <a:lstStyle/>
          <a:p>
            <a:r>
              <a:rPr lang="en-IN" dirty="0"/>
              <a:t>To use, without modifications, available hash functions. </a:t>
            </a:r>
          </a:p>
          <a:p>
            <a:r>
              <a:rPr lang="en-IN" dirty="0"/>
              <a:t>To allow for easy </a:t>
            </a:r>
            <a:r>
              <a:rPr lang="en-IN" dirty="0" err="1"/>
              <a:t>replaceability</a:t>
            </a:r>
            <a:r>
              <a:rPr lang="en-IN" dirty="0"/>
              <a:t> of the embedded hash function in case faster or more secure hash functions are found or required.</a:t>
            </a:r>
          </a:p>
          <a:p>
            <a:r>
              <a:rPr lang="en-IN" dirty="0"/>
              <a:t>To preserve the original performance of the hash function without incurring a significant degradation.</a:t>
            </a:r>
          </a:p>
          <a:p>
            <a:r>
              <a:rPr lang="en-IN" dirty="0"/>
              <a:t>To use and handle keys in a simple way.</a:t>
            </a:r>
          </a:p>
          <a:p>
            <a:r>
              <a:rPr lang="en-IN" dirty="0"/>
              <a:t>To have a well understood cryptographic analysis of the strength of the authentication mechanism based on reasonable assumptions about the embedded hash function.</a:t>
            </a:r>
          </a:p>
        </p:txBody>
      </p:sp>
    </p:spTree>
    <p:extLst>
      <p:ext uri="{BB962C8B-B14F-4D97-AF65-F5344CB8AC3E}">
        <p14:creationId xmlns:p14="http://schemas.microsoft.com/office/powerpoint/2010/main" val="19926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3359"/>
          <a:stretch/>
        </p:blipFill>
        <p:spPr>
          <a:xfrm>
            <a:off x="155993" y="188640"/>
            <a:ext cx="4416007" cy="5363500"/>
          </a:xfrm>
          <a:prstGeom prst="rect">
            <a:avLst/>
          </a:prstGeom>
        </p:spPr>
      </p:pic>
      <p:sp>
        <p:nvSpPr>
          <p:cNvPr id="5" name="TextBox 4"/>
          <p:cNvSpPr txBox="1"/>
          <p:nvPr/>
        </p:nvSpPr>
        <p:spPr>
          <a:xfrm>
            <a:off x="4896036" y="45720"/>
            <a:ext cx="3950508" cy="769441"/>
          </a:xfrm>
          <a:prstGeom prst="rect">
            <a:avLst/>
          </a:prstGeom>
          <a:noFill/>
        </p:spPr>
        <p:txBody>
          <a:bodyPr wrap="square" rtlCol="0">
            <a:spAutoFit/>
          </a:bodyPr>
          <a:lstStyle/>
          <a:p>
            <a:r>
              <a:rPr lang="en-IN" sz="4400" b="1" dirty="0">
                <a:latin typeface="+mj-lt"/>
              </a:rPr>
              <a:t>HMAC Structure</a:t>
            </a:r>
          </a:p>
        </p:txBody>
      </p:sp>
      <p:sp>
        <p:nvSpPr>
          <p:cNvPr id="2" name="Rectangle 1"/>
          <p:cNvSpPr/>
          <p:nvPr/>
        </p:nvSpPr>
        <p:spPr>
          <a:xfrm>
            <a:off x="3671900" y="1880828"/>
            <a:ext cx="5328592" cy="4893647"/>
          </a:xfrm>
          <a:prstGeom prst="rect">
            <a:avLst/>
          </a:prstGeom>
          <a:solidFill>
            <a:schemeClr val="accent1">
              <a:lumMod val="20000"/>
              <a:lumOff val="80000"/>
            </a:schemeClr>
          </a:solidFill>
        </p:spPr>
        <p:txBody>
          <a:bodyPr wrap="square">
            <a:spAutoFit/>
          </a:bodyPr>
          <a:lstStyle/>
          <a:p>
            <a:pPr marL="342900" indent="-342900" algn="just">
              <a:buFont typeface="+mj-lt"/>
              <a:buAutoNum type="arabicPeriod"/>
            </a:pPr>
            <a:r>
              <a:rPr lang="en-IN" sz="2400" dirty="0"/>
              <a:t>Append zeros to the left end of K to create a b-bit string K</a:t>
            </a:r>
            <a:r>
              <a:rPr lang="en-IN" sz="2400" baseline="30000" dirty="0"/>
              <a:t>+</a:t>
            </a:r>
          </a:p>
          <a:p>
            <a:pPr marL="342900" indent="-342900" algn="just">
              <a:buFont typeface="+mj-lt"/>
              <a:buAutoNum type="arabicPeriod"/>
            </a:pPr>
            <a:r>
              <a:rPr lang="en-IN" sz="2400" dirty="0"/>
              <a:t>XOR K</a:t>
            </a:r>
            <a:r>
              <a:rPr lang="en-IN" sz="2400" baseline="30000" dirty="0"/>
              <a:t>+</a:t>
            </a:r>
            <a:r>
              <a:rPr lang="en-IN" sz="2400" dirty="0"/>
              <a:t>  with </a:t>
            </a:r>
            <a:r>
              <a:rPr lang="en-IN" sz="2400" dirty="0" err="1"/>
              <a:t>ipad</a:t>
            </a:r>
            <a:r>
              <a:rPr lang="en-IN" sz="2400" dirty="0"/>
              <a:t> to produce the b-bit block Si.</a:t>
            </a:r>
          </a:p>
          <a:p>
            <a:pPr marL="342900" indent="-342900" algn="just">
              <a:buFont typeface="+mj-lt"/>
              <a:buAutoNum type="arabicPeriod"/>
            </a:pPr>
            <a:r>
              <a:rPr lang="en-IN" sz="2400" dirty="0"/>
              <a:t>Append M to Si.</a:t>
            </a:r>
          </a:p>
          <a:p>
            <a:pPr marL="342900" indent="-342900" algn="just">
              <a:buFont typeface="+mj-lt"/>
              <a:buAutoNum type="arabicPeriod"/>
            </a:pPr>
            <a:r>
              <a:rPr lang="en-IN" sz="2400" dirty="0"/>
              <a:t>Apply H to the stream generated in step 3.</a:t>
            </a:r>
          </a:p>
          <a:p>
            <a:pPr marL="342900" indent="-342900" algn="just">
              <a:buFont typeface="+mj-lt"/>
              <a:buAutoNum type="arabicPeriod"/>
            </a:pPr>
            <a:r>
              <a:rPr lang="en-IN" sz="2400" dirty="0"/>
              <a:t>XOR K</a:t>
            </a:r>
            <a:r>
              <a:rPr lang="en-IN" sz="2400" baseline="30000" dirty="0"/>
              <a:t>+</a:t>
            </a:r>
            <a:r>
              <a:rPr lang="en-IN" sz="2400" dirty="0"/>
              <a:t>  with </a:t>
            </a:r>
            <a:r>
              <a:rPr lang="en-IN" sz="2400" dirty="0" err="1"/>
              <a:t>opad</a:t>
            </a:r>
            <a:r>
              <a:rPr lang="en-IN" sz="2400" dirty="0"/>
              <a:t> to produce the b-bit block S</a:t>
            </a:r>
            <a:r>
              <a:rPr lang="en-IN" sz="2400" baseline="-25000" dirty="0"/>
              <a:t>0</a:t>
            </a:r>
            <a:r>
              <a:rPr lang="en-IN" sz="2400" dirty="0"/>
              <a:t>.</a:t>
            </a:r>
          </a:p>
          <a:p>
            <a:pPr marL="342900" indent="-342900" algn="just">
              <a:buFont typeface="+mj-lt"/>
              <a:buAutoNum type="arabicPeriod"/>
            </a:pPr>
            <a:r>
              <a:rPr lang="en-IN" sz="2400" dirty="0"/>
              <a:t>Append the hash result from step 4 to S</a:t>
            </a:r>
            <a:r>
              <a:rPr lang="en-IN" sz="2400" baseline="-25000" dirty="0"/>
              <a:t>0</a:t>
            </a:r>
            <a:r>
              <a:rPr lang="en-IN" sz="2400" dirty="0"/>
              <a:t>.</a:t>
            </a:r>
          </a:p>
          <a:p>
            <a:pPr marL="342900" indent="-342900" algn="just">
              <a:buFont typeface="+mj-lt"/>
              <a:buAutoNum type="arabicPeriod"/>
            </a:pPr>
            <a:r>
              <a:rPr lang="en-IN" sz="2400" dirty="0"/>
              <a:t>Apply H to the stream generated in step 6 and output the result.</a:t>
            </a:r>
            <a:endParaRPr lang="en-IN" dirty="0"/>
          </a:p>
        </p:txBody>
      </p:sp>
    </p:spTree>
    <p:extLst>
      <p:ext uri="{BB962C8B-B14F-4D97-AF65-F5344CB8AC3E}">
        <p14:creationId xmlns:p14="http://schemas.microsoft.com/office/powerpoint/2010/main" val="18996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HMAC Structure</a:t>
            </a:r>
          </a:p>
        </p:txBody>
      </p:sp>
      <p:sp>
        <p:nvSpPr>
          <p:cNvPr id="3" name="Content Placeholder 2"/>
          <p:cNvSpPr>
            <a:spLocks noGrp="1"/>
          </p:cNvSpPr>
          <p:nvPr>
            <p:ph idx="1"/>
          </p:nvPr>
        </p:nvSpPr>
        <p:spPr/>
        <p:txBody>
          <a:bodyPr/>
          <a:lstStyle/>
          <a:p>
            <a:r>
              <a:rPr lang="en-IN" dirty="0"/>
              <a:t>H  =  embedded hash function (e.g., MD5, SHA-1, RIPEMD-160)</a:t>
            </a:r>
          </a:p>
          <a:p>
            <a:r>
              <a:rPr lang="en-IN" dirty="0"/>
              <a:t>IV =  initial value input to hash function</a:t>
            </a:r>
          </a:p>
          <a:p>
            <a:r>
              <a:rPr lang="en-IN" dirty="0"/>
              <a:t>M  =   message input to HMAC</a:t>
            </a:r>
          </a:p>
          <a:p>
            <a:r>
              <a:rPr lang="en-IN" dirty="0"/>
              <a:t>Yi  =  </a:t>
            </a:r>
            <a:r>
              <a:rPr lang="en-IN" dirty="0" err="1"/>
              <a:t>i</a:t>
            </a:r>
            <a:r>
              <a:rPr lang="en-IN" dirty="0"/>
              <a:t> </a:t>
            </a:r>
            <a:r>
              <a:rPr lang="en-IN" baseline="30000" dirty="0" err="1"/>
              <a:t>th</a:t>
            </a:r>
            <a:r>
              <a:rPr lang="en-IN" dirty="0"/>
              <a:t> block of M</a:t>
            </a:r>
          </a:p>
          <a:p>
            <a:r>
              <a:rPr lang="en-IN" dirty="0"/>
              <a:t>L   =  number of blocks in M</a:t>
            </a:r>
          </a:p>
          <a:p>
            <a:r>
              <a:rPr lang="en-IN" dirty="0"/>
              <a:t>n   =  length of hash code produced by embedded hash function</a:t>
            </a:r>
          </a:p>
          <a:p>
            <a:r>
              <a:rPr lang="en-IN" dirty="0"/>
              <a:t>K </a:t>
            </a:r>
            <a:r>
              <a:rPr lang="en-IN" baseline="30000" dirty="0"/>
              <a:t>+</a:t>
            </a:r>
            <a:r>
              <a:rPr lang="en-IN" dirty="0"/>
              <a:t>  =  K padded with zeros on the left so that the result is b bits in length</a:t>
            </a:r>
          </a:p>
          <a:p>
            <a:r>
              <a:rPr lang="en-IN" dirty="0" err="1"/>
              <a:t>ipad</a:t>
            </a:r>
            <a:r>
              <a:rPr lang="en-IN" dirty="0"/>
              <a:t>  =  00110110 (36 in hexadecimal) repeated </a:t>
            </a:r>
            <a:r>
              <a:rPr lang="en-IN" i="1" dirty="0"/>
              <a:t>b/8 times</a:t>
            </a:r>
          </a:p>
          <a:p>
            <a:r>
              <a:rPr lang="en-IN" dirty="0" err="1"/>
              <a:t>opad</a:t>
            </a:r>
            <a:r>
              <a:rPr lang="en-IN" dirty="0"/>
              <a:t> =  01011100 (5C in hexadecimal) repeated </a:t>
            </a:r>
            <a:r>
              <a:rPr lang="en-IN" i="1" dirty="0"/>
              <a:t>b/8 times</a:t>
            </a:r>
            <a:endParaRPr lang="en-IN" dirty="0"/>
          </a:p>
          <a:p>
            <a:endParaRPr lang="en-IN" dirty="0"/>
          </a:p>
        </p:txBody>
      </p:sp>
    </p:spTree>
    <p:extLst>
      <p:ext uri="{BB962C8B-B14F-4D97-AF65-F5344CB8AC3E}">
        <p14:creationId xmlns:p14="http://schemas.microsoft.com/office/powerpoint/2010/main" val="318805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 based on Block Ciphers</a:t>
            </a:r>
          </a:p>
        </p:txBody>
      </p:sp>
      <p:sp>
        <p:nvSpPr>
          <p:cNvPr id="3" name="Content Placeholder 2"/>
          <p:cNvSpPr>
            <a:spLocks noGrp="1"/>
          </p:cNvSpPr>
          <p:nvPr>
            <p:ph idx="1"/>
          </p:nvPr>
        </p:nvSpPr>
        <p:spPr/>
        <p:txBody>
          <a:bodyPr/>
          <a:lstStyle/>
          <a:p>
            <a:r>
              <a:rPr lang="en-IN" dirty="0"/>
              <a:t>The </a:t>
            </a:r>
            <a:r>
              <a:rPr lang="en-IN" b="1" dirty="0">
                <a:solidFill>
                  <a:schemeClr val="tx2"/>
                </a:solidFill>
              </a:rPr>
              <a:t>Data Authentication Algorithm </a:t>
            </a:r>
            <a:r>
              <a:rPr lang="en-IN" dirty="0"/>
              <a:t>(DAA), based on DES, has been one of the most widely used MACs for a number of years.</a:t>
            </a:r>
          </a:p>
          <a:p>
            <a:r>
              <a:rPr lang="en-IN" dirty="0"/>
              <a:t>The algorithm can be defined as using the cipher block chaining (CBC) mode of operation of DES (Figure 6.4) with an initialization vector of zero. </a:t>
            </a:r>
          </a:p>
          <a:p>
            <a:endParaRPr lang="en-IN" dirty="0"/>
          </a:p>
        </p:txBody>
      </p:sp>
      <p:pic>
        <p:nvPicPr>
          <p:cNvPr id="4" name="Picture 3"/>
          <p:cNvPicPr>
            <a:picLocks noChangeAspect="1"/>
          </p:cNvPicPr>
          <p:nvPr/>
        </p:nvPicPr>
        <p:blipFill>
          <a:blip r:embed="rId2"/>
          <a:stretch>
            <a:fillRect/>
          </a:stretch>
        </p:blipFill>
        <p:spPr>
          <a:xfrm>
            <a:off x="1007604" y="3320988"/>
            <a:ext cx="6819119" cy="2872786"/>
          </a:xfrm>
          <a:prstGeom prst="rect">
            <a:avLst/>
          </a:prstGeom>
        </p:spPr>
      </p:pic>
    </p:spTree>
    <p:extLst>
      <p:ext uri="{BB962C8B-B14F-4D97-AF65-F5344CB8AC3E}">
        <p14:creationId xmlns:p14="http://schemas.microsoft.com/office/powerpoint/2010/main" val="8357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Authentication Algorithm (DAA)</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32186" y="1241022"/>
            <a:ext cx="8879628" cy="4375956"/>
          </a:xfrm>
          <a:prstGeom prst="rect">
            <a:avLst/>
          </a:prstGeom>
        </p:spPr>
      </p:pic>
    </p:spTree>
    <p:extLst>
      <p:ext uri="{BB962C8B-B14F-4D97-AF65-F5344CB8AC3E}">
        <p14:creationId xmlns:p14="http://schemas.microsoft.com/office/powerpoint/2010/main" val="712967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Authentication Algorithm (DAA)</a:t>
            </a:r>
          </a:p>
        </p:txBody>
      </p:sp>
      <p:sp>
        <p:nvSpPr>
          <p:cNvPr id="3" name="Content Placeholder 2"/>
          <p:cNvSpPr>
            <a:spLocks noGrp="1"/>
          </p:cNvSpPr>
          <p:nvPr>
            <p:ph idx="1"/>
          </p:nvPr>
        </p:nvSpPr>
        <p:spPr/>
        <p:txBody>
          <a:bodyPr>
            <a:normAutofit/>
          </a:bodyPr>
          <a:lstStyle/>
          <a:p>
            <a:r>
              <a:rPr lang="en-IN" dirty="0"/>
              <a:t>The data (e.g., message, record, file, or program) to be authenticated are grouped into contiguous 64-bit blocks: </a:t>
            </a:r>
          </a:p>
          <a:p>
            <a:r>
              <a:rPr lang="en-IN" dirty="0"/>
              <a:t>D1, D2, …. Dn. If necessary, the final block is padded on the right with zeroes to form a full 64-bit block. Using the DES encryption algorithm E and a secret key K, </a:t>
            </a:r>
            <a:r>
              <a:rPr lang="en-IN" b="1" dirty="0">
                <a:solidFill>
                  <a:schemeClr val="tx2"/>
                </a:solidFill>
              </a:rPr>
              <a:t>a data authentication code (DAC) </a:t>
            </a:r>
            <a:r>
              <a:rPr lang="en-IN" dirty="0"/>
              <a:t>is calculated as follows</a:t>
            </a:r>
          </a:p>
        </p:txBody>
      </p:sp>
      <p:pic>
        <p:nvPicPr>
          <p:cNvPr id="5" name="Picture 4"/>
          <p:cNvPicPr>
            <a:picLocks noChangeAspect="1"/>
          </p:cNvPicPr>
          <p:nvPr/>
        </p:nvPicPr>
        <p:blipFill>
          <a:blip r:embed="rId2"/>
          <a:stretch>
            <a:fillRect/>
          </a:stretch>
        </p:blipFill>
        <p:spPr>
          <a:xfrm>
            <a:off x="2663788" y="3645024"/>
            <a:ext cx="3204356" cy="2422465"/>
          </a:xfrm>
          <a:prstGeom prst="rect">
            <a:avLst/>
          </a:prstGeom>
        </p:spPr>
      </p:pic>
    </p:spTree>
    <p:extLst>
      <p:ext uri="{BB962C8B-B14F-4D97-AF65-F5344CB8AC3E}">
        <p14:creationId xmlns:p14="http://schemas.microsoft.com/office/powerpoint/2010/main" val="225503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Cipher-Based Message Authentication Code (CMAC)</a:t>
            </a:r>
          </a:p>
        </p:txBody>
      </p:sp>
      <p:sp>
        <p:nvSpPr>
          <p:cNvPr id="3" name="Content Placeholder 2"/>
          <p:cNvSpPr>
            <a:spLocks noGrp="1"/>
          </p:cNvSpPr>
          <p:nvPr>
            <p:ph idx="1"/>
          </p:nvPr>
        </p:nvSpPr>
        <p:spPr/>
        <p:txBody>
          <a:bodyPr>
            <a:normAutofit/>
          </a:bodyPr>
          <a:lstStyle/>
          <a:p>
            <a:r>
              <a:rPr lang="en-IN" b="1" dirty="0">
                <a:solidFill>
                  <a:schemeClr val="tx2"/>
                </a:solidFill>
              </a:rPr>
              <a:t>Cipher-based Message Authentication Code (CMAC) </a:t>
            </a:r>
            <a:r>
              <a:rPr lang="en-IN" dirty="0"/>
              <a:t>mode of operation for use with AES and triple DES.</a:t>
            </a:r>
          </a:p>
          <a:p>
            <a:r>
              <a:rPr lang="en-IN" dirty="0"/>
              <a:t>First, let us define the operation of CMAC when the message is an integer multiple n of the cipher block length b. For AES, b = 128, and for triple DES, b = 64. The message is divided into n blocks (M1, M2,… </a:t>
            </a:r>
            <a:r>
              <a:rPr lang="en-IN" dirty="0" err="1"/>
              <a:t>Mn</a:t>
            </a:r>
            <a:r>
              <a:rPr lang="en-IN" dirty="0"/>
              <a:t>)</a:t>
            </a:r>
          </a:p>
        </p:txBody>
      </p:sp>
    </p:spTree>
    <p:extLst>
      <p:ext uri="{BB962C8B-B14F-4D97-AF65-F5344CB8AC3E}">
        <p14:creationId xmlns:p14="http://schemas.microsoft.com/office/powerpoint/2010/main" val="23972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C8F2-E354-2758-CDA9-BFC4A0052BE1}"/>
              </a:ext>
            </a:extLst>
          </p:cNvPr>
          <p:cNvSpPr>
            <a:spLocks noGrp="1"/>
          </p:cNvSpPr>
          <p:nvPr>
            <p:ph type="title"/>
          </p:nvPr>
        </p:nvSpPr>
        <p:spPr>
          <a:xfrm>
            <a:off x="709891" y="1154338"/>
            <a:ext cx="3912879" cy="869143"/>
          </a:xfrm>
        </p:spPr>
        <p:txBody>
          <a:bodyPr anchor="b">
            <a:normAutofit/>
          </a:bodyPr>
          <a:lstStyle/>
          <a:p>
            <a:r>
              <a:rPr lang="en-US">
                <a:solidFill>
                  <a:schemeClr val="bg1"/>
                </a:solidFill>
              </a:rPr>
              <a:t>Hash Functions</a:t>
            </a:r>
            <a:endParaRPr lang="en-IN">
              <a:solidFill>
                <a:schemeClr val="bg1"/>
              </a:solidFill>
            </a:endParaRPr>
          </a:p>
        </p:txBody>
      </p:sp>
      <p:pic>
        <p:nvPicPr>
          <p:cNvPr id="4" name="Content Placeholder 3">
            <a:extLst>
              <a:ext uri="{FF2B5EF4-FFF2-40B4-BE49-F238E27FC236}">
                <a16:creationId xmlns:a16="http://schemas.microsoft.com/office/drawing/2014/main" id="{441AAAF7-E227-0B87-A9E4-A76C09D71576}"/>
              </a:ext>
            </a:extLst>
          </p:cNvPr>
          <p:cNvPicPr>
            <a:picLocks noGrp="1" noChangeAspect="1"/>
          </p:cNvPicPr>
          <p:nvPr>
            <p:ph idx="1"/>
          </p:nvPr>
        </p:nvPicPr>
        <p:blipFill>
          <a:blip r:embed="rId2"/>
          <a:stretch>
            <a:fillRect/>
          </a:stretch>
        </p:blipFill>
        <p:spPr>
          <a:xfrm>
            <a:off x="4955529" y="2462473"/>
            <a:ext cx="3150520" cy="2220225"/>
          </a:xfrm>
          <a:prstGeom prst="rect">
            <a:avLst/>
          </a:prstGeom>
        </p:spPr>
      </p:pic>
      <p:graphicFrame>
        <p:nvGraphicFramePr>
          <p:cNvPr id="12" name="TextBox 5">
            <a:extLst>
              <a:ext uri="{FF2B5EF4-FFF2-40B4-BE49-F238E27FC236}">
                <a16:creationId xmlns:a16="http://schemas.microsoft.com/office/drawing/2014/main" id="{0519D4F3-321F-FF6C-D630-139EF34247C8}"/>
              </a:ext>
            </a:extLst>
          </p:cNvPr>
          <p:cNvGraphicFramePr/>
          <p:nvPr/>
        </p:nvGraphicFramePr>
        <p:xfrm>
          <a:off x="345323" y="2167944"/>
          <a:ext cx="4277447"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535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Cipher-Based Message Authentication Code (CMAC)</a:t>
            </a:r>
          </a:p>
        </p:txBody>
      </p:sp>
      <p:sp>
        <p:nvSpPr>
          <p:cNvPr id="3" name="Content Placeholder 2"/>
          <p:cNvSpPr>
            <a:spLocks noGrp="1"/>
          </p:cNvSpPr>
          <p:nvPr>
            <p:ph idx="1"/>
          </p:nvPr>
        </p:nvSpPr>
        <p:spPr/>
        <p:txBody>
          <a:bodyPr>
            <a:normAutofit/>
          </a:bodyPr>
          <a:lstStyle/>
          <a:p>
            <a:r>
              <a:rPr lang="en-IN" dirty="0"/>
              <a:t>The algorithm makes use of a k-bit encryption key K and a b-bit constant, K1.</a:t>
            </a:r>
          </a:p>
          <a:p>
            <a:r>
              <a:rPr lang="en-IN" dirty="0"/>
              <a:t>For AES, the key size k is 128, 192, or 256 bits; for triple DES, the key size is 112 or 168 bits. </a:t>
            </a:r>
          </a:p>
          <a:p>
            <a:r>
              <a:rPr lang="en-IN" dirty="0"/>
              <a:t>CMAC is calculated as follows</a:t>
            </a:r>
          </a:p>
        </p:txBody>
      </p:sp>
      <p:pic>
        <p:nvPicPr>
          <p:cNvPr id="4" name="Picture 3"/>
          <p:cNvPicPr>
            <a:picLocks noChangeAspect="1"/>
          </p:cNvPicPr>
          <p:nvPr/>
        </p:nvPicPr>
        <p:blipFill>
          <a:blip r:embed="rId2"/>
          <a:stretch>
            <a:fillRect/>
          </a:stretch>
        </p:blipFill>
        <p:spPr>
          <a:xfrm>
            <a:off x="2353450" y="3285783"/>
            <a:ext cx="4437100" cy="3141901"/>
          </a:xfrm>
          <a:prstGeom prst="rect">
            <a:avLst/>
          </a:prstGeom>
        </p:spPr>
      </p:pic>
    </p:spTree>
    <p:extLst>
      <p:ext uri="{BB962C8B-B14F-4D97-AF65-F5344CB8AC3E}">
        <p14:creationId xmlns:p14="http://schemas.microsoft.com/office/powerpoint/2010/main" val="61880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Cipher-Based Message Authentication Code (CMAC)</a:t>
            </a:r>
          </a:p>
        </p:txBody>
      </p:sp>
      <p:sp>
        <p:nvSpPr>
          <p:cNvPr id="3" name="Content Placeholder 2"/>
          <p:cNvSpPr>
            <a:spLocks noGrp="1"/>
          </p:cNvSpPr>
          <p:nvPr>
            <p:ph idx="1"/>
          </p:nvPr>
        </p:nvSpPr>
        <p:spPr/>
        <p:txBody>
          <a:bodyPr>
            <a:normAutofit/>
          </a:bodyPr>
          <a:lstStyle/>
          <a:p>
            <a:endParaRPr lang="en-IN" dirty="0"/>
          </a:p>
        </p:txBody>
      </p:sp>
      <p:pic>
        <p:nvPicPr>
          <p:cNvPr id="5" name="Picture 4"/>
          <p:cNvPicPr>
            <a:picLocks noChangeAspect="1"/>
          </p:cNvPicPr>
          <p:nvPr/>
        </p:nvPicPr>
        <p:blipFill>
          <a:blip r:embed="rId2"/>
          <a:stretch>
            <a:fillRect/>
          </a:stretch>
        </p:blipFill>
        <p:spPr>
          <a:xfrm>
            <a:off x="1036514" y="1136240"/>
            <a:ext cx="7070973" cy="5264560"/>
          </a:xfrm>
          <a:prstGeom prst="rect">
            <a:avLst/>
          </a:prstGeom>
        </p:spPr>
      </p:pic>
    </p:spTree>
    <p:extLst>
      <p:ext uri="{BB962C8B-B14F-4D97-AF65-F5344CB8AC3E}">
        <p14:creationId xmlns:p14="http://schemas.microsoft.com/office/powerpoint/2010/main" val="305202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a:t>
            </a:r>
          </a:p>
        </p:txBody>
      </p:sp>
      <p:sp>
        <p:nvSpPr>
          <p:cNvPr id="3" name="Content Placeholder 2"/>
          <p:cNvSpPr>
            <a:spLocks noGrp="1"/>
          </p:cNvSpPr>
          <p:nvPr>
            <p:ph idx="1"/>
          </p:nvPr>
        </p:nvSpPr>
        <p:spPr/>
        <p:txBody>
          <a:bodyPr>
            <a:normAutofit/>
          </a:bodyPr>
          <a:lstStyle/>
          <a:p>
            <a:r>
              <a:rPr lang="en-IN" dirty="0"/>
              <a:t>A </a:t>
            </a:r>
            <a:r>
              <a:rPr lang="en-IN" b="1" dirty="0">
                <a:solidFill>
                  <a:schemeClr val="tx2"/>
                </a:solidFill>
              </a:rPr>
              <a:t>digital signature </a:t>
            </a:r>
            <a:r>
              <a:rPr lang="en-IN" dirty="0"/>
              <a:t>is an authentication mechanism that enables the creator of a message to attach a code that acts as a </a:t>
            </a:r>
            <a:r>
              <a:rPr lang="en-IN" b="1" dirty="0">
                <a:solidFill>
                  <a:schemeClr val="tx2"/>
                </a:solidFill>
              </a:rPr>
              <a:t>signature</a:t>
            </a:r>
            <a:r>
              <a:rPr lang="en-IN" dirty="0"/>
              <a:t>.</a:t>
            </a:r>
          </a:p>
          <a:p>
            <a:r>
              <a:rPr lang="en-IN" dirty="0"/>
              <a:t>Typically the </a:t>
            </a:r>
            <a:r>
              <a:rPr lang="en-IN" b="1" dirty="0">
                <a:solidFill>
                  <a:schemeClr val="tx2"/>
                </a:solidFill>
              </a:rPr>
              <a:t>signature</a:t>
            </a:r>
            <a:r>
              <a:rPr lang="en-IN" dirty="0"/>
              <a:t> is formed by taking the hash of the message and encrypting the message with the creator’s private key. </a:t>
            </a:r>
          </a:p>
          <a:p>
            <a:r>
              <a:rPr lang="en-IN" dirty="0"/>
              <a:t>The </a:t>
            </a:r>
            <a:r>
              <a:rPr lang="en-IN" b="1" dirty="0">
                <a:solidFill>
                  <a:schemeClr val="tx2"/>
                </a:solidFill>
              </a:rPr>
              <a:t>signature</a:t>
            </a:r>
            <a:r>
              <a:rPr lang="en-IN" dirty="0"/>
              <a:t> guarantees the source and integrity of the message.</a:t>
            </a:r>
          </a:p>
          <a:p>
            <a:r>
              <a:rPr lang="en-IN" dirty="0"/>
              <a:t>The </a:t>
            </a:r>
            <a:r>
              <a:rPr lang="en-IN" b="1" dirty="0">
                <a:solidFill>
                  <a:schemeClr val="tx2"/>
                </a:solidFill>
              </a:rPr>
              <a:t>digital signature standard (DSS) </a:t>
            </a:r>
            <a:r>
              <a:rPr lang="en-IN" dirty="0"/>
              <a:t>is an NIST standard that uses the secure hash algorithm (SHA).</a:t>
            </a:r>
          </a:p>
        </p:txBody>
      </p:sp>
    </p:spTree>
    <p:extLst>
      <p:ext uri="{BB962C8B-B14F-4D97-AF65-F5344CB8AC3E}">
        <p14:creationId xmlns:p14="http://schemas.microsoft.com/office/powerpoint/2010/main" val="6163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endParaRPr lang="en-IN" dirty="0"/>
          </a:p>
        </p:txBody>
      </p:sp>
      <p:pic>
        <p:nvPicPr>
          <p:cNvPr id="4" name="Picture 3"/>
          <p:cNvPicPr>
            <a:picLocks noChangeAspect="1"/>
          </p:cNvPicPr>
          <p:nvPr/>
        </p:nvPicPr>
        <p:blipFill>
          <a:blip r:embed="rId2"/>
          <a:stretch>
            <a:fillRect/>
          </a:stretch>
        </p:blipFill>
        <p:spPr>
          <a:xfrm>
            <a:off x="1149646" y="44623"/>
            <a:ext cx="6844708" cy="6770309"/>
          </a:xfrm>
          <a:prstGeom prst="rect">
            <a:avLst/>
          </a:prstGeom>
        </p:spPr>
      </p:pic>
    </p:spTree>
    <p:extLst>
      <p:ext uri="{BB962C8B-B14F-4D97-AF65-F5344CB8AC3E}">
        <p14:creationId xmlns:p14="http://schemas.microsoft.com/office/powerpoint/2010/main" val="1738076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Requirements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200" dirty="0"/>
              <a:t>The signature must be a </a:t>
            </a:r>
            <a:r>
              <a:rPr lang="en-IN" sz="2200" b="1" dirty="0">
                <a:solidFill>
                  <a:schemeClr val="tx2"/>
                </a:solidFill>
              </a:rPr>
              <a:t>bit pattern </a:t>
            </a:r>
            <a:r>
              <a:rPr lang="en-IN" sz="2200" dirty="0"/>
              <a:t>that depends on the message being signed.</a:t>
            </a:r>
          </a:p>
          <a:p>
            <a:pPr marL="457200" indent="-457200">
              <a:buFont typeface="+mj-lt"/>
              <a:buAutoNum type="arabicPeriod"/>
            </a:pPr>
            <a:r>
              <a:rPr lang="en-IN" sz="2200" dirty="0"/>
              <a:t>The signature must use some information </a:t>
            </a:r>
            <a:r>
              <a:rPr lang="en-IN" sz="2200" b="1" dirty="0">
                <a:solidFill>
                  <a:schemeClr val="tx2"/>
                </a:solidFill>
              </a:rPr>
              <a:t>unique</a:t>
            </a:r>
            <a:r>
              <a:rPr lang="en-IN" sz="2200" dirty="0"/>
              <a:t> to the sender to prevent both forgery and denial.</a:t>
            </a:r>
          </a:p>
          <a:p>
            <a:pPr marL="457200" indent="-457200">
              <a:buFont typeface="+mj-lt"/>
              <a:buAutoNum type="arabicPeriod"/>
            </a:pPr>
            <a:r>
              <a:rPr lang="en-IN" sz="2200" dirty="0"/>
              <a:t>It must be relatively </a:t>
            </a:r>
            <a:r>
              <a:rPr lang="en-IN" sz="2200" b="1" dirty="0">
                <a:solidFill>
                  <a:schemeClr val="tx2"/>
                </a:solidFill>
              </a:rPr>
              <a:t>easy to produce </a:t>
            </a:r>
            <a:r>
              <a:rPr lang="en-IN" sz="2200" dirty="0"/>
              <a:t>the digital signature.</a:t>
            </a:r>
          </a:p>
          <a:p>
            <a:pPr marL="457200" indent="-457200">
              <a:buFont typeface="+mj-lt"/>
              <a:buAutoNum type="arabicPeriod"/>
            </a:pPr>
            <a:r>
              <a:rPr lang="en-IN" sz="2200" dirty="0"/>
              <a:t>It must be relatively </a:t>
            </a:r>
            <a:r>
              <a:rPr lang="en-IN" sz="2200" b="1" dirty="0">
                <a:solidFill>
                  <a:schemeClr val="tx2"/>
                </a:solidFill>
              </a:rPr>
              <a:t>easy to recognize </a:t>
            </a:r>
            <a:r>
              <a:rPr lang="en-IN" sz="2200" dirty="0"/>
              <a:t>and </a:t>
            </a:r>
            <a:r>
              <a:rPr lang="en-IN" sz="2200" b="1" dirty="0">
                <a:solidFill>
                  <a:schemeClr val="tx2"/>
                </a:solidFill>
              </a:rPr>
              <a:t>verify</a:t>
            </a:r>
            <a:r>
              <a:rPr lang="en-IN" sz="2200" dirty="0"/>
              <a:t> the digital signature.</a:t>
            </a:r>
          </a:p>
          <a:p>
            <a:pPr marL="457200" indent="-457200">
              <a:buFont typeface="+mj-lt"/>
              <a:buAutoNum type="arabicPeriod"/>
            </a:pPr>
            <a:r>
              <a:rPr lang="en-IN" sz="2200" dirty="0"/>
              <a:t>It must be computationally </a:t>
            </a:r>
            <a:r>
              <a:rPr lang="en-IN" sz="2200" b="1" dirty="0">
                <a:solidFill>
                  <a:schemeClr val="tx2"/>
                </a:solidFill>
              </a:rPr>
              <a:t>infeasible to forge </a:t>
            </a:r>
            <a:r>
              <a:rPr lang="en-IN" sz="2200" dirty="0"/>
              <a:t>a digital signature, either by constructing a new message for an existing digital signature or by constructing a fraudulent digital signature for a given message.</a:t>
            </a:r>
          </a:p>
          <a:p>
            <a:pPr marL="457200" indent="-457200">
              <a:buFont typeface="+mj-lt"/>
              <a:buAutoNum type="arabicPeriod"/>
            </a:pPr>
            <a:r>
              <a:rPr lang="en-IN" sz="2200" dirty="0"/>
              <a:t>It must be </a:t>
            </a:r>
            <a:r>
              <a:rPr lang="en-IN" sz="2200" b="1" dirty="0">
                <a:solidFill>
                  <a:schemeClr val="tx2"/>
                </a:solidFill>
              </a:rPr>
              <a:t>practical to retain a copy </a:t>
            </a:r>
            <a:r>
              <a:rPr lang="en-IN" sz="2200" dirty="0"/>
              <a:t>of the digital signature in storage.</a:t>
            </a:r>
          </a:p>
        </p:txBody>
      </p:sp>
    </p:spTree>
    <p:extLst>
      <p:ext uri="{BB962C8B-B14F-4D97-AF65-F5344CB8AC3E}">
        <p14:creationId xmlns:p14="http://schemas.microsoft.com/office/powerpoint/2010/main" val="163426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Standard / DSA</a:t>
            </a:r>
          </a:p>
        </p:txBody>
      </p:sp>
      <p:sp>
        <p:nvSpPr>
          <p:cNvPr id="3" name="Content Placeholder 2"/>
          <p:cNvSpPr>
            <a:spLocks noGrp="1"/>
          </p:cNvSpPr>
          <p:nvPr>
            <p:ph idx="1"/>
          </p:nvPr>
        </p:nvSpPr>
        <p:spPr/>
        <p:txBody>
          <a:bodyPr/>
          <a:lstStyle/>
          <a:p>
            <a:r>
              <a:rPr lang="en-IN" dirty="0"/>
              <a:t>The </a:t>
            </a:r>
            <a:r>
              <a:rPr lang="en-IN" b="1" dirty="0">
                <a:solidFill>
                  <a:schemeClr val="tx2"/>
                </a:solidFill>
              </a:rPr>
              <a:t>DSS</a:t>
            </a:r>
            <a:r>
              <a:rPr lang="en-IN" dirty="0"/>
              <a:t> uses an algorithm that is designed to provide only the digital signature function. </a:t>
            </a:r>
          </a:p>
          <a:p>
            <a:r>
              <a:rPr lang="en-IN" dirty="0"/>
              <a:t>Unlike RSA, it cannot be used for encryption or key exchange.</a:t>
            </a:r>
          </a:p>
          <a:p>
            <a:endParaRPr lang="en-IN" dirty="0"/>
          </a:p>
        </p:txBody>
      </p:sp>
    </p:spTree>
    <p:extLst>
      <p:ext uri="{BB962C8B-B14F-4D97-AF65-F5344CB8AC3E}">
        <p14:creationId xmlns:p14="http://schemas.microsoft.com/office/powerpoint/2010/main" val="318175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Approach</a:t>
            </a:r>
          </a:p>
        </p:txBody>
      </p:sp>
      <p:sp>
        <p:nvSpPr>
          <p:cNvPr id="3" name="Content Placeholder 2"/>
          <p:cNvSpPr>
            <a:spLocks noGrp="1"/>
          </p:cNvSpPr>
          <p:nvPr>
            <p:ph idx="1"/>
          </p:nvPr>
        </p:nvSpPr>
        <p:spPr/>
        <p:txBody>
          <a:bodyPr>
            <a:normAutofit/>
          </a:bodyPr>
          <a:lstStyle/>
          <a:p>
            <a:r>
              <a:rPr lang="en-IN" dirty="0"/>
              <a:t>In the </a:t>
            </a:r>
            <a:r>
              <a:rPr lang="en-IN" b="1" dirty="0">
                <a:solidFill>
                  <a:schemeClr val="tx2"/>
                </a:solidFill>
              </a:rPr>
              <a:t>RSA</a:t>
            </a:r>
            <a:r>
              <a:rPr lang="en-IN" dirty="0"/>
              <a:t> approach, the message to be signed is input to a hash function that produces a </a:t>
            </a:r>
            <a:r>
              <a:rPr lang="en-IN" b="1" dirty="0">
                <a:solidFill>
                  <a:schemeClr val="tx2"/>
                </a:solidFill>
              </a:rPr>
              <a:t>secure hash code </a:t>
            </a:r>
            <a:r>
              <a:rPr lang="en-IN" dirty="0"/>
              <a:t>of fixed length. </a:t>
            </a:r>
          </a:p>
          <a:p>
            <a:r>
              <a:rPr lang="en-IN" dirty="0"/>
              <a:t>This hash code is then encrypted using the sender’s private key to form the </a:t>
            </a:r>
            <a:r>
              <a:rPr lang="en-IN" b="1" dirty="0">
                <a:solidFill>
                  <a:schemeClr val="tx2"/>
                </a:solidFill>
              </a:rPr>
              <a:t>signature</a:t>
            </a:r>
            <a:r>
              <a:rPr lang="en-IN" dirty="0"/>
              <a:t>. </a:t>
            </a:r>
          </a:p>
          <a:p>
            <a:r>
              <a:rPr lang="en-IN" dirty="0"/>
              <a:t>Both the message and the signature are then transmitted. </a:t>
            </a:r>
          </a:p>
          <a:p>
            <a:r>
              <a:rPr lang="en-IN" dirty="0"/>
              <a:t>The recipient takes the message and  produces a </a:t>
            </a:r>
            <a:r>
              <a:rPr lang="en-IN" b="1" dirty="0">
                <a:solidFill>
                  <a:schemeClr val="tx2"/>
                </a:solidFill>
              </a:rPr>
              <a:t>hash code</a:t>
            </a:r>
            <a:r>
              <a:rPr lang="en-IN" dirty="0"/>
              <a:t>. </a:t>
            </a:r>
          </a:p>
        </p:txBody>
      </p:sp>
      <p:pic>
        <p:nvPicPr>
          <p:cNvPr id="4" name="Picture 3"/>
          <p:cNvPicPr>
            <a:picLocks noChangeAspect="1"/>
          </p:cNvPicPr>
          <p:nvPr/>
        </p:nvPicPr>
        <p:blipFill rotWithShape="1">
          <a:blip r:embed="rId2"/>
          <a:srcRect b="56766"/>
          <a:stretch/>
        </p:blipFill>
        <p:spPr>
          <a:xfrm>
            <a:off x="1043608" y="4185084"/>
            <a:ext cx="7056784" cy="1764196"/>
          </a:xfrm>
          <a:prstGeom prst="rect">
            <a:avLst/>
          </a:prstGeom>
        </p:spPr>
      </p:pic>
    </p:spTree>
    <p:extLst>
      <p:ext uri="{BB962C8B-B14F-4D97-AF65-F5344CB8AC3E}">
        <p14:creationId xmlns:p14="http://schemas.microsoft.com/office/powerpoint/2010/main" val="380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Approach</a:t>
            </a:r>
          </a:p>
        </p:txBody>
      </p:sp>
      <p:sp>
        <p:nvSpPr>
          <p:cNvPr id="3" name="Content Placeholder 2"/>
          <p:cNvSpPr>
            <a:spLocks noGrp="1"/>
          </p:cNvSpPr>
          <p:nvPr>
            <p:ph idx="1"/>
          </p:nvPr>
        </p:nvSpPr>
        <p:spPr/>
        <p:txBody>
          <a:bodyPr>
            <a:normAutofit/>
          </a:bodyPr>
          <a:lstStyle/>
          <a:p>
            <a:r>
              <a:rPr lang="en-IN" dirty="0"/>
              <a:t>The recipient also decrypts the signature using the sender’s public key. </a:t>
            </a:r>
          </a:p>
          <a:p>
            <a:r>
              <a:rPr lang="en-IN" dirty="0"/>
              <a:t>If the calculated hash code matches the decrypted signature, the signature is accepted as valid. </a:t>
            </a:r>
          </a:p>
          <a:p>
            <a:r>
              <a:rPr lang="en-IN" dirty="0"/>
              <a:t>Because only the sender knows the private key, only the sender could have produced a valid signature.</a:t>
            </a:r>
          </a:p>
        </p:txBody>
      </p:sp>
    </p:spTree>
    <p:extLst>
      <p:ext uri="{BB962C8B-B14F-4D97-AF65-F5344CB8AC3E}">
        <p14:creationId xmlns:p14="http://schemas.microsoft.com/office/powerpoint/2010/main" val="425912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Approach</a:t>
            </a:r>
          </a:p>
        </p:txBody>
      </p:sp>
      <p:sp>
        <p:nvSpPr>
          <p:cNvPr id="3" name="Content Placeholder 2"/>
          <p:cNvSpPr>
            <a:spLocks noGrp="1"/>
          </p:cNvSpPr>
          <p:nvPr>
            <p:ph idx="1"/>
          </p:nvPr>
        </p:nvSpPr>
        <p:spPr/>
        <p:txBody>
          <a:bodyPr>
            <a:normAutofit/>
          </a:bodyPr>
          <a:lstStyle/>
          <a:p>
            <a:r>
              <a:rPr lang="en-IN" dirty="0"/>
              <a:t>The </a:t>
            </a:r>
            <a:r>
              <a:rPr lang="en-IN" b="1" dirty="0">
                <a:solidFill>
                  <a:schemeClr val="tx2"/>
                </a:solidFill>
              </a:rPr>
              <a:t>hash code </a:t>
            </a:r>
            <a:r>
              <a:rPr lang="en-IN" dirty="0"/>
              <a:t>is provided as input to a </a:t>
            </a:r>
            <a:r>
              <a:rPr lang="en-IN" b="1" dirty="0">
                <a:solidFill>
                  <a:schemeClr val="tx2"/>
                </a:solidFill>
              </a:rPr>
              <a:t>signature function </a:t>
            </a:r>
            <a:r>
              <a:rPr lang="en-IN" dirty="0"/>
              <a:t>along with a random number </a:t>
            </a:r>
            <a:r>
              <a:rPr lang="en-IN" b="1" i="1" dirty="0">
                <a:solidFill>
                  <a:schemeClr val="tx2"/>
                </a:solidFill>
              </a:rPr>
              <a:t>k</a:t>
            </a:r>
            <a:r>
              <a:rPr lang="en-IN" i="1" dirty="0"/>
              <a:t> </a:t>
            </a:r>
            <a:r>
              <a:rPr lang="en-IN" dirty="0"/>
              <a:t>generated  for this particular signature. </a:t>
            </a:r>
          </a:p>
          <a:p>
            <a:r>
              <a:rPr lang="en-IN" dirty="0"/>
              <a:t>The signature function also depends on the sender’s private key </a:t>
            </a:r>
            <a:r>
              <a:rPr lang="en-IN" b="1" dirty="0">
                <a:solidFill>
                  <a:schemeClr val="tx2"/>
                </a:solidFill>
              </a:rPr>
              <a:t>(</a:t>
            </a:r>
            <a:r>
              <a:rPr lang="en-IN" b="1" i="1" dirty="0" err="1">
                <a:solidFill>
                  <a:schemeClr val="tx2"/>
                </a:solidFill>
              </a:rPr>
              <a:t>PRa</a:t>
            </a:r>
            <a:r>
              <a:rPr lang="en-IN" b="1" dirty="0">
                <a:solidFill>
                  <a:schemeClr val="tx2"/>
                </a:solidFill>
              </a:rPr>
              <a:t>) </a:t>
            </a:r>
            <a:r>
              <a:rPr lang="en-IN" dirty="0"/>
              <a:t>and a set of parameters known to a group of communicating principals.</a:t>
            </a:r>
          </a:p>
          <a:p>
            <a:r>
              <a:rPr lang="en-IN" dirty="0"/>
              <a:t>We can consider this set to constitute a global public key </a:t>
            </a:r>
            <a:r>
              <a:rPr lang="en-IN" b="1" dirty="0">
                <a:solidFill>
                  <a:schemeClr val="tx2"/>
                </a:solidFill>
              </a:rPr>
              <a:t>(</a:t>
            </a:r>
            <a:r>
              <a:rPr lang="en-IN" b="1" i="1" dirty="0">
                <a:solidFill>
                  <a:schemeClr val="tx2"/>
                </a:solidFill>
              </a:rPr>
              <a:t>PU</a:t>
            </a:r>
            <a:r>
              <a:rPr lang="en-IN" b="1" dirty="0">
                <a:solidFill>
                  <a:schemeClr val="tx2"/>
                </a:solidFill>
              </a:rPr>
              <a:t>)</a:t>
            </a:r>
          </a:p>
          <a:p>
            <a:r>
              <a:rPr lang="en-IN" dirty="0"/>
              <a:t>The result is a signature consisting of two components, labelled </a:t>
            </a:r>
            <a:r>
              <a:rPr lang="en-IN" b="1" i="1" dirty="0">
                <a:solidFill>
                  <a:schemeClr val="tx2"/>
                </a:solidFill>
              </a:rPr>
              <a:t>s</a:t>
            </a:r>
            <a:r>
              <a:rPr lang="en-IN" i="1" dirty="0"/>
              <a:t> </a:t>
            </a:r>
            <a:r>
              <a:rPr lang="en-IN" dirty="0"/>
              <a:t> and </a:t>
            </a:r>
            <a:r>
              <a:rPr lang="en-IN" b="1" i="1" dirty="0">
                <a:solidFill>
                  <a:schemeClr val="tx2"/>
                </a:solidFill>
              </a:rPr>
              <a:t>r</a:t>
            </a:r>
            <a:r>
              <a:rPr lang="en-IN" i="1" dirty="0"/>
              <a:t>.</a:t>
            </a:r>
            <a:endParaRPr lang="en-IN" dirty="0"/>
          </a:p>
        </p:txBody>
      </p:sp>
      <p:pic>
        <p:nvPicPr>
          <p:cNvPr id="4" name="Picture 3"/>
          <p:cNvPicPr>
            <a:picLocks noChangeAspect="1"/>
          </p:cNvPicPr>
          <p:nvPr/>
        </p:nvPicPr>
        <p:blipFill rotWithShape="1">
          <a:blip r:embed="rId2"/>
          <a:srcRect t="44998"/>
          <a:stretch/>
        </p:blipFill>
        <p:spPr>
          <a:xfrm>
            <a:off x="1727684" y="4161220"/>
            <a:ext cx="7056784" cy="2244421"/>
          </a:xfrm>
          <a:prstGeom prst="rect">
            <a:avLst/>
          </a:prstGeom>
        </p:spPr>
      </p:pic>
    </p:spTree>
    <p:extLst>
      <p:ext uri="{BB962C8B-B14F-4D97-AF65-F5344CB8AC3E}">
        <p14:creationId xmlns:p14="http://schemas.microsoft.com/office/powerpoint/2010/main" val="308007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Approach</a:t>
            </a:r>
          </a:p>
        </p:txBody>
      </p:sp>
      <p:sp>
        <p:nvSpPr>
          <p:cNvPr id="3" name="Content Placeholder 2"/>
          <p:cNvSpPr>
            <a:spLocks noGrp="1"/>
          </p:cNvSpPr>
          <p:nvPr>
            <p:ph idx="1"/>
          </p:nvPr>
        </p:nvSpPr>
        <p:spPr/>
        <p:txBody>
          <a:bodyPr>
            <a:normAutofit/>
          </a:bodyPr>
          <a:lstStyle/>
          <a:p>
            <a:r>
              <a:rPr lang="en-IN" dirty="0"/>
              <a:t>At the receiving end, the hash code of the incoming message is generated. </a:t>
            </a:r>
          </a:p>
          <a:p>
            <a:r>
              <a:rPr lang="en-IN" dirty="0"/>
              <a:t>This plus the signature is input to a </a:t>
            </a:r>
            <a:r>
              <a:rPr lang="en-IN" b="1" dirty="0">
                <a:solidFill>
                  <a:schemeClr val="tx2"/>
                </a:solidFill>
              </a:rPr>
              <a:t>verification function</a:t>
            </a:r>
            <a:r>
              <a:rPr lang="en-IN" dirty="0"/>
              <a:t>. </a:t>
            </a:r>
          </a:p>
          <a:p>
            <a:r>
              <a:rPr lang="en-IN" dirty="0"/>
              <a:t>The verification function also depends on the global public key as well as the sender’s public key </a:t>
            </a:r>
            <a:r>
              <a:rPr lang="en-IN" b="1" dirty="0">
                <a:solidFill>
                  <a:schemeClr val="tx2"/>
                </a:solidFill>
              </a:rPr>
              <a:t>(</a:t>
            </a:r>
            <a:r>
              <a:rPr lang="en-IN" b="1" i="1" dirty="0" err="1">
                <a:solidFill>
                  <a:schemeClr val="tx2"/>
                </a:solidFill>
              </a:rPr>
              <a:t>PUa</a:t>
            </a:r>
            <a:r>
              <a:rPr lang="en-IN" b="1" dirty="0">
                <a:solidFill>
                  <a:schemeClr val="tx2"/>
                </a:solidFill>
              </a:rPr>
              <a:t>)</a:t>
            </a:r>
            <a:r>
              <a:rPr lang="en-IN" dirty="0"/>
              <a:t>, which is paired with the sender’s private key.</a:t>
            </a:r>
          </a:p>
          <a:p>
            <a:r>
              <a:rPr lang="en-IN" dirty="0"/>
              <a:t>The output of the verification function is a value that is equal to the signature component </a:t>
            </a:r>
            <a:r>
              <a:rPr lang="en-IN" b="1" i="1" dirty="0">
                <a:solidFill>
                  <a:schemeClr val="tx2"/>
                </a:solidFill>
              </a:rPr>
              <a:t>r</a:t>
            </a:r>
            <a:r>
              <a:rPr lang="en-IN" i="1" dirty="0"/>
              <a:t> if the signature is valid. </a:t>
            </a:r>
          </a:p>
          <a:p>
            <a:r>
              <a:rPr lang="en-IN" i="1" dirty="0"/>
              <a:t>The signature </a:t>
            </a:r>
            <a:r>
              <a:rPr lang="en-IN" dirty="0"/>
              <a:t>function is such that only the sender, with knowledge of the private key, could have produced the valid signature.</a:t>
            </a:r>
          </a:p>
        </p:txBody>
      </p:sp>
    </p:spTree>
    <p:extLst>
      <p:ext uri="{BB962C8B-B14F-4D97-AF65-F5344CB8AC3E}">
        <p14:creationId xmlns:p14="http://schemas.microsoft.com/office/powerpoint/2010/main" val="54643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3999" cy="5143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5E1F592C-2809-F1A1-963D-E16BA5D33B71}"/>
              </a:ext>
            </a:extLst>
          </p:cNvPr>
          <p:cNvSpPr>
            <a:spLocks noGrp="1"/>
          </p:cNvSpPr>
          <p:nvPr>
            <p:ph type="title"/>
          </p:nvPr>
        </p:nvSpPr>
        <p:spPr>
          <a:xfrm>
            <a:off x="596647" y="1147447"/>
            <a:ext cx="7606349" cy="975416"/>
          </a:xfrm>
        </p:spPr>
        <p:txBody>
          <a:bodyPr vert="horz" lIns="68580" tIns="34290" rIns="68580" bIns="34290" rtlCol="0" anchor="b">
            <a:normAutofit/>
          </a:bodyPr>
          <a:lstStyle/>
          <a:p>
            <a:r>
              <a:rPr lang="en-US" sz="3600"/>
              <a:t>Symmetric Cryptography</a:t>
            </a:r>
          </a:p>
        </p:txBody>
      </p:sp>
      <p:sp>
        <p:nvSpPr>
          <p:cNvPr id="41" name="Rectangle 4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2356384"/>
            <a:ext cx="8590946" cy="5862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3" name="Rectangle 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09560"/>
            <a:ext cx="8537522" cy="3200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1847FEE7-2872-BC77-6C71-E564C4258274}"/>
              </a:ext>
            </a:extLst>
          </p:cNvPr>
          <p:cNvPicPr>
            <a:picLocks noGrp="1" noChangeAspect="1"/>
          </p:cNvPicPr>
          <p:nvPr>
            <p:ph idx="1"/>
          </p:nvPr>
        </p:nvPicPr>
        <p:blipFill rotWithShape="1">
          <a:blip r:embed="rId2"/>
          <a:srcRect l="4253" r="6675" b="-2"/>
          <a:stretch/>
        </p:blipFill>
        <p:spPr>
          <a:xfrm>
            <a:off x="476472" y="2956456"/>
            <a:ext cx="3862708" cy="2374343"/>
          </a:xfrm>
          <a:prstGeom prst="rect">
            <a:avLst/>
          </a:prstGeom>
        </p:spPr>
      </p:pic>
      <p:sp>
        <p:nvSpPr>
          <p:cNvPr id="45" name="Rectangle 4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259202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aphicFrame>
        <p:nvGraphicFramePr>
          <p:cNvPr id="23" name="TextBox 5">
            <a:extLst>
              <a:ext uri="{FF2B5EF4-FFF2-40B4-BE49-F238E27FC236}">
                <a16:creationId xmlns:a16="http://schemas.microsoft.com/office/drawing/2014/main" id="{C17DFF5C-649C-231C-6C88-086695E63A72}"/>
              </a:ext>
            </a:extLst>
          </p:cNvPr>
          <p:cNvGraphicFramePr/>
          <p:nvPr/>
        </p:nvGraphicFramePr>
        <p:xfrm>
          <a:off x="4804822" y="2617471"/>
          <a:ext cx="3615278" cy="2918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5069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52239" y="911937"/>
            <a:ext cx="8839522" cy="5034126"/>
          </a:xfrm>
          <a:prstGeom prst="rect">
            <a:avLst/>
          </a:prstGeom>
        </p:spPr>
      </p:pic>
    </p:spTree>
    <p:extLst>
      <p:ext uri="{BB962C8B-B14F-4D97-AF65-F5344CB8AC3E}">
        <p14:creationId xmlns:p14="http://schemas.microsoft.com/office/powerpoint/2010/main" val="783598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5614" y="936991"/>
            <a:ext cx="8952773" cy="4984018"/>
          </a:xfrm>
          <a:prstGeom prst="rect">
            <a:avLst/>
          </a:prstGeom>
        </p:spPr>
      </p:pic>
    </p:spTree>
    <p:extLst>
      <p:ext uri="{BB962C8B-B14F-4D97-AF65-F5344CB8AC3E}">
        <p14:creationId xmlns:p14="http://schemas.microsoft.com/office/powerpoint/2010/main" val="1926599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pic>
        <p:nvPicPr>
          <p:cNvPr id="5" name="Picture 4"/>
          <p:cNvPicPr>
            <a:picLocks noChangeAspect="1"/>
          </p:cNvPicPr>
          <p:nvPr/>
        </p:nvPicPr>
        <p:blipFill>
          <a:blip r:embed="rId2"/>
          <a:stretch>
            <a:fillRect/>
          </a:stretch>
        </p:blipFill>
        <p:spPr>
          <a:xfrm>
            <a:off x="1409700" y="990600"/>
            <a:ext cx="6324600" cy="2724150"/>
          </a:xfrm>
          <a:prstGeom prst="rect">
            <a:avLst/>
          </a:prstGeom>
        </p:spPr>
      </p:pic>
      <p:pic>
        <p:nvPicPr>
          <p:cNvPr id="6" name="Content Placeholder 5"/>
          <p:cNvPicPr>
            <a:picLocks noGrp="1" noChangeAspect="1"/>
          </p:cNvPicPr>
          <p:nvPr>
            <p:ph idx="1"/>
          </p:nvPr>
        </p:nvPicPr>
        <p:blipFill rotWithShape="1">
          <a:blip r:embed="rId3"/>
          <a:srcRect t="44998" b="5827"/>
          <a:stretch/>
        </p:blipFill>
        <p:spPr>
          <a:xfrm>
            <a:off x="585788" y="3969060"/>
            <a:ext cx="7972425" cy="2267017"/>
          </a:xfrm>
          <a:prstGeom prst="rect">
            <a:avLst/>
          </a:prstGeom>
        </p:spPr>
      </p:pic>
    </p:spTree>
    <p:extLst>
      <p:ext uri="{BB962C8B-B14F-4D97-AF65-F5344CB8AC3E}">
        <p14:creationId xmlns:p14="http://schemas.microsoft.com/office/powerpoint/2010/main" val="235842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r>
              <a:rPr lang="en-IN" dirty="0"/>
              <a:t>Digital Signature Algorithm</a:t>
            </a:r>
          </a:p>
        </p:txBody>
      </p:sp>
      <p:pic>
        <p:nvPicPr>
          <p:cNvPr id="6" name="Content Placeholder 5"/>
          <p:cNvPicPr>
            <a:picLocks noGrp="1" noChangeAspect="1"/>
          </p:cNvPicPr>
          <p:nvPr>
            <p:ph idx="4294967295"/>
          </p:nvPr>
        </p:nvPicPr>
        <p:blipFill rotWithShape="1">
          <a:blip r:embed="rId2"/>
          <a:srcRect t="44998" b="5827"/>
          <a:stretch/>
        </p:blipFill>
        <p:spPr>
          <a:xfrm>
            <a:off x="395287" y="4522705"/>
            <a:ext cx="7972425" cy="2266950"/>
          </a:xfrm>
          <a:prstGeom prst="rect">
            <a:avLst/>
          </a:prstGeom>
        </p:spPr>
      </p:pic>
      <p:pic>
        <p:nvPicPr>
          <p:cNvPr id="3" name="Picture 2"/>
          <p:cNvPicPr>
            <a:picLocks noChangeAspect="1"/>
          </p:cNvPicPr>
          <p:nvPr/>
        </p:nvPicPr>
        <p:blipFill rotWithShape="1">
          <a:blip r:embed="rId3"/>
          <a:srcRect b="32473"/>
          <a:stretch/>
        </p:blipFill>
        <p:spPr>
          <a:xfrm>
            <a:off x="0" y="800408"/>
            <a:ext cx="5470546" cy="3615845"/>
          </a:xfrm>
          <a:prstGeom prst="rect">
            <a:avLst/>
          </a:prstGeom>
        </p:spPr>
      </p:pic>
      <p:pic>
        <p:nvPicPr>
          <p:cNvPr id="7" name="Picture 6"/>
          <p:cNvPicPr>
            <a:picLocks noChangeAspect="1"/>
          </p:cNvPicPr>
          <p:nvPr/>
        </p:nvPicPr>
        <p:blipFill rotWithShape="1">
          <a:blip r:embed="rId3"/>
          <a:srcRect l="6290" t="71276" r="3929"/>
          <a:stretch/>
        </p:blipFill>
        <p:spPr>
          <a:xfrm>
            <a:off x="5470546" y="3279453"/>
            <a:ext cx="3612410" cy="1131269"/>
          </a:xfrm>
          <a:prstGeom prst="rect">
            <a:avLst/>
          </a:prstGeom>
        </p:spPr>
      </p:pic>
    </p:spTree>
    <p:extLst>
      <p:ext uri="{BB962C8B-B14F-4D97-AF65-F5344CB8AC3E}">
        <p14:creationId xmlns:p14="http://schemas.microsoft.com/office/powerpoint/2010/main" val="89541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Signing</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t="3185"/>
          <a:stretch/>
        </p:blipFill>
        <p:spPr>
          <a:xfrm>
            <a:off x="719572" y="1088739"/>
            <a:ext cx="7524836" cy="5369913"/>
          </a:xfrm>
          <a:prstGeom prst="rect">
            <a:avLst/>
          </a:prstGeom>
        </p:spPr>
      </p:pic>
    </p:spTree>
    <p:extLst>
      <p:ext uri="{BB962C8B-B14F-4D97-AF65-F5344CB8AC3E}">
        <p14:creationId xmlns:p14="http://schemas.microsoft.com/office/powerpoint/2010/main" val="1818558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Verifying</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78762" y="1147791"/>
            <a:ext cx="7986477" cy="5192421"/>
          </a:xfrm>
          <a:prstGeom prst="rect">
            <a:avLst/>
          </a:prstGeom>
        </p:spPr>
      </p:pic>
    </p:spTree>
    <p:extLst>
      <p:ext uri="{BB962C8B-B14F-4D97-AF65-F5344CB8AC3E}">
        <p14:creationId xmlns:p14="http://schemas.microsoft.com/office/powerpoint/2010/main" val="129952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ElGamal </a:t>
            </a:r>
            <a:r>
              <a:rPr lang="en-US" altLang="en-US">
                <a:ea typeface="ＭＳ Ｐゴシック" panose="020B0600070205080204" pitchFamily="34" charset="-128"/>
              </a:rPr>
              <a:t>Digital Signatures</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1016732"/>
            <a:ext cx="8610600" cy="5307868"/>
          </a:xfrm>
        </p:spPr>
        <p:txBody>
          <a:bodyPr/>
          <a:lstStyle/>
          <a:p>
            <a:pPr eaLnBrk="1" hangingPunct="1">
              <a:lnSpc>
                <a:spcPct val="90000"/>
              </a:lnSpc>
            </a:pPr>
            <a:r>
              <a:rPr lang="en-US" altLang="en-US" dirty="0">
                <a:ea typeface="ＭＳ Ｐゴシック" panose="020B0600070205080204" pitchFamily="34" charset="-128"/>
              </a:rPr>
              <a:t>Uses private key for encryption (signing)</a:t>
            </a:r>
          </a:p>
          <a:p>
            <a:pPr eaLnBrk="1" hangingPunct="1">
              <a:lnSpc>
                <a:spcPct val="90000"/>
              </a:lnSpc>
            </a:pPr>
            <a:r>
              <a:rPr lang="en-US" altLang="en-US" dirty="0">
                <a:ea typeface="ＭＳ Ｐゴシック" panose="020B0600070205080204" pitchFamily="34" charset="-128"/>
              </a:rPr>
              <a:t>Uses public key for decryption (verification)</a:t>
            </a:r>
            <a:endParaRPr lang="en-AU"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Each user (</a:t>
            </a:r>
            <a:r>
              <a:rPr lang="en-US" altLang="en-US" dirty="0" err="1">
                <a:ea typeface="ＭＳ Ｐゴシック" panose="020B0600070205080204" pitchFamily="34" charset="-128"/>
              </a:rPr>
              <a:t>eg</a:t>
            </a:r>
            <a:r>
              <a:rPr lang="en-US" altLang="en-US" dirty="0">
                <a:ea typeface="ＭＳ Ｐゴシック" panose="020B0600070205080204" pitchFamily="34" charset="-128"/>
              </a:rPr>
              <a:t>. A) generates their key</a:t>
            </a:r>
          </a:p>
          <a:p>
            <a:pPr lvl="1" eaLnBrk="1" hangingPunct="1"/>
            <a:r>
              <a:rPr lang="en-AU" altLang="en-US" sz="2400" dirty="0">
                <a:ea typeface="ＭＳ Ｐゴシック" panose="020B0600070205080204" pitchFamily="34" charset="-128"/>
              </a:rPr>
              <a:t>chooses a secret key (number):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 &lt; </a:t>
            </a:r>
            <a:r>
              <a:rPr lang="en-AU" altLang="en-US" sz="2400" dirty="0" err="1">
                <a:latin typeface="Courier New" panose="02070309020205020404" pitchFamily="49" charset="0"/>
                <a:ea typeface="ＭＳ Ｐゴシック" panose="020B0600070205080204" pitchFamily="34" charset="-128"/>
              </a:rPr>
              <a:t>x</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&lt; q-1</a:t>
            </a:r>
            <a:r>
              <a:rPr lang="en-AU" altLang="en-US" sz="2400" dirty="0">
                <a:ea typeface="ＭＳ Ｐゴシック" panose="020B0600070205080204" pitchFamily="34" charset="-128"/>
              </a:rPr>
              <a:t> </a:t>
            </a:r>
          </a:p>
          <a:p>
            <a:pPr lvl="1" eaLnBrk="1" hangingPunct="1"/>
            <a:r>
              <a:rPr lang="en-AU" altLang="en-US" sz="2400" dirty="0">
                <a:ea typeface="ＭＳ Ｐゴシック" panose="020B0600070205080204" pitchFamily="34" charset="-128"/>
              </a:rPr>
              <a:t>compute their </a:t>
            </a:r>
            <a:r>
              <a:rPr lang="en-AU" altLang="en-US" sz="2400" b="1" dirty="0">
                <a:ea typeface="ＭＳ Ｐゴシック" panose="020B0600070205080204" pitchFamily="34" charset="-128"/>
              </a:rPr>
              <a:t>public key</a:t>
            </a:r>
            <a:r>
              <a:rPr lang="en-AU" altLang="en-US" sz="2400" dirty="0">
                <a:ea typeface="ＭＳ Ｐゴシック" panose="020B0600070205080204" pitchFamily="34" charset="-128"/>
              </a:rPr>
              <a:t>: </a:t>
            </a:r>
            <a:r>
              <a:rPr lang="en-AU" altLang="en-US" sz="2400" dirty="0" err="1">
                <a:latin typeface="Courier New" panose="02070309020205020404" pitchFamily="49" charset="0"/>
                <a:ea typeface="ＭＳ Ｐゴシック" panose="020B0600070205080204" pitchFamily="34" charset="-128"/>
              </a:rPr>
              <a:t>y</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 </a:t>
            </a:r>
            <a:r>
              <a:rPr lang="el-GR" altLang="en-US" sz="2400"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sz="2400" baseline="60000" dirty="0" err="1">
                <a:latin typeface="Courier New" panose="02070309020205020404" pitchFamily="49" charset="0"/>
                <a:ea typeface="ＭＳ Ｐゴシック" panose="020B0600070205080204" pitchFamily="34" charset="-128"/>
              </a:rPr>
              <a:t>x</a:t>
            </a:r>
            <a:r>
              <a:rPr lang="en-AU" altLang="en-US" sz="2400" baseline="40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383627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35328"/>
            <a:ext cx="8229600" cy="1139825"/>
          </a:xfrm>
        </p:spPr>
        <p:txBody>
          <a:bodyPr/>
          <a:lstStyle/>
          <a:p>
            <a:pPr eaLnBrk="1" hangingPunct="1"/>
            <a:r>
              <a:rPr lang="en-AU" altLang="en-US" dirty="0" err="1">
                <a:ea typeface="ＭＳ Ｐゴシック" panose="020B0600070205080204" pitchFamily="34" charset="-128"/>
              </a:rPr>
              <a:t>ElGamal</a:t>
            </a:r>
            <a:r>
              <a:rPr lang="en-AU" altLang="en-US" dirty="0">
                <a:ea typeface="ＭＳ Ｐゴシック" panose="020B0600070205080204" pitchFamily="34" charset="-128"/>
              </a:rPr>
              <a:t> </a:t>
            </a:r>
            <a:r>
              <a:rPr lang="en-US" altLang="en-US" dirty="0">
                <a:ea typeface="ＭＳ Ｐゴシック" panose="020B0600070205080204" pitchFamily="34" charset="-128"/>
              </a:rPr>
              <a:t>Digital Signature</a:t>
            </a:r>
            <a:endParaRPr lang="en-AU" altLang="en-US" dirty="0">
              <a:ea typeface="ＭＳ Ｐゴシック" panose="020B0600070205080204" pitchFamily="34" charset="-128"/>
            </a:endParaRPr>
          </a:p>
        </p:txBody>
      </p:sp>
      <p:sp>
        <p:nvSpPr>
          <p:cNvPr id="65539" name="Rectangle 3"/>
          <p:cNvSpPr>
            <a:spLocks noGrp="1" noChangeArrowheads="1"/>
          </p:cNvSpPr>
          <p:nvPr>
            <p:ph type="body" idx="1"/>
          </p:nvPr>
        </p:nvSpPr>
        <p:spPr>
          <a:xfrm>
            <a:off x="304800" y="1052736"/>
            <a:ext cx="8305800" cy="5271864"/>
          </a:xfrm>
        </p:spPr>
        <p:txBody>
          <a:bodyPr/>
          <a:lstStyle/>
          <a:p>
            <a:pPr eaLnBrk="1" hangingPunct="1">
              <a:lnSpc>
                <a:spcPct val="90000"/>
              </a:lnSpc>
            </a:pPr>
            <a:r>
              <a:rPr lang="en-AU" altLang="en-US" sz="2800" dirty="0">
                <a:ea typeface="ＭＳ Ｐゴシック" panose="020B0600070205080204" pitchFamily="34" charset="-128"/>
              </a:rPr>
              <a:t>Alice signs a message M to Bob by computing</a:t>
            </a:r>
          </a:p>
          <a:p>
            <a:pPr lvl="1" eaLnBrk="1" hangingPunct="1">
              <a:lnSpc>
                <a:spcPct val="90000"/>
              </a:lnSpc>
            </a:pPr>
            <a:r>
              <a:rPr lang="en-US" altLang="en-US" sz="2400" dirty="0">
                <a:ea typeface="ＭＳ Ｐゴシック" panose="020B0600070205080204" pitchFamily="34" charset="-128"/>
              </a:rPr>
              <a:t>the hash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m = H(M)</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0 &lt;= m &lt;= (q-1)</a:t>
            </a:r>
          </a:p>
          <a:p>
            <a:pPr lvl="1" eaLnBrk="1" hangingPunct="1">
              <a:lnSpc>
                <a:spcPct val="90000"/>
              </a:lnSpc>
            </a:pPr>
            <a:r>
              <a:rPr lang="en-AU" altLang="en-US" sz="2400" dirty="0">
                <a:ea typeface="ＭＳ Ｐゴシック" panose="020B0600070205080204" pitchFamily="34" charset="-128"/>
              </a:rPr>
              <a:t>chose random integer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 </a:t>
            </a:r>
            <a:r>
              <a:rPr lang="en-AU" altLang="en-US" sz="2400" dirty="0">
                <a:ea typeface="ＭＳ Ｐゴシック" panose="020B0600070205080204" pitchFamily="34" charset="-128"/>
              </a:rPr>
              <a:t>with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 &lt;= K &lt;= (q-1) </a:t>
            </a:r>
            <a:r>
              <a:rPr lang="en-AU" altLang="en-US" sz="2400" dirty="0">
                <a:ea typeface="Courier New" panose="02070309020205020404" pitchFamily="49" charset="0"/>
                <a:cs typeface="Arial" panose="020B0604020202020204" pitchFamily="34" charset="0"/>
              </a:rPr>
              <a:t>and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(K,q-1)=1</a:t>
            </a:r>
          </a:p>
          <a:p>
            <a:pPr lvl="1" eaLnBrk="1" hangingPunct="1">
              <a:lnSpc>
                <a:spcPct val="90000"/>
              </a:lnSpc>
            </a:pPr>
            <a:r>
              <a:rPr lang="en-AU" altLang="en-US" sz="2400" dirty="0">
                <a:ea typeface="ＭＳ Ｐゴシック" panose="020B0600070205080204" pitchFamily="34" charset="-128"/>
              </a:rPr>
              <a:t>compute temporary key: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t>
            </a:r>
            <a:r>
              <a:rPr lang="en-AU" altLang="en-US" sz="2400" dirty="0" err="1">
                <a:latin typeface="Courier New" panose="02070309020205020404" pitchFamily="49" charset="0"/>
                <a:ea typeface="ＭＳ Ｐゴシック" panose="020B0600070205080204" pitchFamily="34" charset="-128"/>
              </a:rPr>
              <a:t>a</a:t>
            </a:r>
            <a:r>
              <a:rPr lang="en-AU" altLang="en-US" sz="2400" baseline="60000" dirty="0" err="1">
                <a:latin typeface="Courier New" panose="02070309020205020404" pitchFamily="49" charset="0"/>
                <a:ea typeface="ＭＳ Ｐゴシック" panose="020B0600070205080204" pitchFamily="34" charset="-128"/>
              </a:rPr>
              <a:t>k</a:t>
            </a:r>
            <a:r>
              <a:rPr lang="en-AU" altLang="en-US" sz="2400" dirty="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a:ea typeface="ＭＳ Ｐゴシック" panose="020B0600070205080204" pitchFamily="34" charset="-128"/>
              </a:rPr>
              <a:t>compute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ea typeface="ＭＳ Ｐゴシック" panose="020B0600070205080204" pitchFamily="34" charset="-128"/>
              </a:rPr>
              <a:t>the inverse of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 mod (q-1)</a:t>
            </a:r>
          </a:p>
          <a:p>
            <a:pPr lvl="1" eaLnBrk="1" hangingPunct="1">
              <a:lnSpc>
                <a:spcPct val="90000"/>
              </a:lnSpc>
            </a:pPr>
            <a:r>
              <a:rPr lang="en-AU" altLang="en-US" sz="2400" dirty="0">
                <a:ea typeface="ＭＳ Ｐゴシック" panose="020B0600070205080204" pitchFamily="34" charset="-128"/>
              </a:rPr>
              <a:t>compute the value: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a:t>
            </a:r>
            <a:r>
              <a:rPr lang="en-AU" altLang="en-US" sz="2400" dirty="0">
                <a:latin typeface="Courier New" panose="02070309020205020404" pitchFamily="49" charset="0"/>
                <a:ea typeface="ＭＳ Ｐゴシック" panose="020B0600070205080204" pitchFamily="34" charset="-128"/>
              </a:rPr>
              <a:t>x</a:t>
            </a:r>
            <a:r>
              <a:rPr lang="en-AU" altLang="en-US" sz="2400" baseline="-25000" dirty="0">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(q-1)</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signature is:</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a:t>
            </a:r>
            <a:endParaRPr lang="en-AU" altLang="en-US" sz="2400" dirty="0">
              <a:ea typeface="ＭＳ Ｐゴシック" panose="020B0600070205080204" pitchFamily="34" charset="-128"/>
            </a:endParaRPr>
          </a:p>
          <a:p>
            <a:pPr eaLnBrk="1" hangingPunct="1">
              <a:lnSpc>
                <a:spcPct val="90000"/>
              </a:lnSpc>
            </a:pPr>
            <a:r>
              <a:rPr lang="en-AU" altLang="en-US" sz="2800" dirty="0">
                <a:ea typeface="ＭＳ Ｐゴシック" panose="020B0600070205080204" pitchFamily="34" charset="-128"/>
              </a:rPr>
              <a:t>Any user B can verify the signature by computing</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a:t>
            </a:r>
            <a:r>
              <a:rPr lang="en-AU" altLang="en-US" sz="2400" baseline="60000" dirty="0">
                <a:latin typeface="Courier New" panose="02070309020205020404" pitchFamily="49" charset="0"/>
                <a:ea typeface="ＭＳ Ｐゴシック" panose="020B0600070205080204" pitchFamily="34" charset="-128"/>
              </a:rPr>
              <a:t>m</a:t>
            </a:r>
            <a:r>
              <a:rPr lang="en-AU" altLang="en-US" sz="2400" dirty="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a:latin typeface="Courier New" panose="02070309020205020404" pitchFamily="49" charset="0"/>
                <a:ea typeface="ＭＳ Ｐゴシック" panose="020B0600070205080204" pitchFamily="34" charset="-128"/>
              </a:rPr>
              <a:t>= y</a:t>
            </a:r>
            <a:r>
              <a:rPr lang="en-AU" altLang="en-US" sz="2400" baseline="-25000" dirty="0">
                <a:latin typeface="Courier New" panose="02070309020205020404" pitchFamily="49" charset="0"/>
                <a:ea typeface="ＭＳ Ｐゴシック" panose="020B0600070205080204" pitchFamily="34" charset="-128"/>
              </a:rPr>
              <a:t>A</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mod q</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Signature is valid if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endParaRPr lang="en-AU" altLang="en-US" sz="2400" dirty="0">
              <a:ea typeface="ＭＳ Ｐゴシック" panose="020B0600070205080204" pitchFamily="34" charset="-128"/>
            </a:endParaRPr>
          </a:p>
        </p:txBody>
      </p:sp>
    </p:spTree>
    <p:extLst>
      <p:ext uri="{BB962C8B-B14F-4D97-AF65-F5344CB8AC3E}">
        <p14:creationId xmlns:p14="http://schemas.microsoft.com/office/powerpoint/2010/main" val="21279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a:t>ElGamal</a:t>
            </a:r>
            <a:r>
              <a:rPr lang="en-AU" dirty="0"/>
              <a:t> </a:t>
            </a:r>
            <a:r>
              <a:rPr lang="en-US" dirty="0"/>
              <a:t>Signature </a:t>
            </a:r>
            <a:r>
              <a:rPr lang="en-AU" dirty="0"/>
              <a:t>Example </a:t>
            </a:r>
          </a:p>
        </p:txBody>
      </p:sp>
      <p:sp>
        <p:nvSpPr>
          <p:cNvPr id="67587" name="Rectangle 3"/>
          <p:cNvSpPr>
            <a:spLocks noGrp="1" noChangeArrowheads="1"/>
          </p:cNvSpPr>
          <p:nvPr>
            <p:ph type="body" idx="1"/>
          </p:nvPr>
        </p:nvSpPr>
        <p:spPr>
          <a:xfrm>
            <a:off x="304800" y="980728"/>
            <a:ext cx="8534400" cy="5648672"/>
          </a:xfrm>
        </p:spPr>
        <p:txBody>
          <a:bodyPr/>
          <a:lstStyle/>
          <a:p>
            <a:pPr eaLnBrk="1" hangingPunct="1">
              <a:lnSpc>
                <a:spcPct val="90000"/>
              </a:lnSpc>
            </a:pPr>
            <a:r>
              <a:rPr lang="en-US" altLang="en-US" sz="2800" dirty="0">
                <a:ea typeface="ＭＳ Ｐゴシック" panose="020B0600070205080204" pitchFamily="34" charset="-128"/>
              </a:rPr>
              <a:t>Use field GF(19) </a:t>
            </a:r>
            <a:r>
              <a:rPr lang="en-US" altLang="en-US" sz="2800" dirty="0">
                <a:latin typeface="Courier New" panose="02070309020205020404" pitchFamily="49" charset="0"/>
                <a:ea typeface="ＭＳ Ｐゴシック" panose="020B0600070205080204" pitchFamily="34" charset="-128"/>
              </a:rPr>
              <a:t>q=19 </a:t>
            </a:r>
            <a:r>
              <a:rPr lang="en-US" altLang="en-US" sz="2800" dirty="0">
                <a:ea typeface="ＭＳ Ｐゴシック" panose="020B0600070205080204" pitchFamily="34" charset="-128"/>
              </a:rPr>
              <a:t>and </a:t>
            </a:r>
            <a:r>
              <a:rPr lang="el-GR" altLang="en-US" sz="2800" dirty="0">
                <a:latin typeface="Courier New" panose="02070309020205020404" pitchFamily="49" charset="0"/>
                <a:ea typeface="ＭＳ Ｐゴシック" panose="020B0600070205080204" pitchFamily="34" charset="-128"/>
                <a:cs typeface="Arial" panose="020B0604020202020204" pitchFamily="34" charset="0"/>
              </a:rPr>
              <a:t>a</a:t>
            </a:r>
            <a:r>
              <a:rPr lang="en-US" altLang="en-US" sz="2800" dirty="0">
                <a:latin typeface="Courier New" panose="02070309020205020404" pitchFamily="49" charset="0"/>
                <a:ea typeface="ＭＳ Ｐゴシック" panose="020B0600070205080204" pitchFamily="34" charset="-128"/>
                <a:cs typeface="Arial" panose="020B0604020202020204" pitchFamily="34" charset="0"/>
              </a:rPr>
              <a:t>=10</a:t>
            </a:r>
            <a:endParaRPr lang="en-US" altLang="en-US" sz="2800" dirty="0">
              <a:latin typeface="Courier New" panose="02070309020205020404" pitchFamily="49" charset="0"/>
              <a:ea typeface="ＭＳ Ｐゴシック" panose="020B0600070205080204" pitchFamily="34" charset="-128"/>
            </a:endParaRPr>
          </a:p>
          <a:p>
            <a:pPr eaLnBrk="1" hangingPunct="1">
              <a:lnSpc>
                <a:spcPct val="90000"/>
              </a:lnSpc>
            </a:pPr>
            <a:r>
              <a:rPr lang="en-US" altLang="en-US" sz="2800" dirty="0">
                <a:ea typeface="ＭＳ Ｐゴシック" panose="020B0600070205080204" pitchFamily="34" charset="-128"/>
              </a:rPr>
              <a:t>Alice computes her key:</a:t>
            </a:r>
          </a:p>
          <a:p>
            <a:pPr lvl="1" eaLnBrk="1" hangingPunct="1">
              <a:lnSpc>
                <a:spcPct val="90000"/>
              </a:lnSpc>
            </a:pPr>
            <a:r>
              <a:rPr lang="en-AU" altLang="en-US" sz="2400" dirty="0">
                <a:ea typeface="ＭＳ Ｐゴシック" panose="020B0600070205080204" pitchFamily="34" charset="-128"/>
              </a:rPr>
              <a:t>A chooses </a:t>
            </a:r>
            <a:r>
              <a:rPr lang="en-AU" altLang="en-US" sz="2400" dirty="0" err="1">
                <a:latin typeface="Courier New" panose="02070309020205020404" pitchFamily="49" charset="0"/>
                <a:ea typeface="ＭＳ Ｐゴシック" panose="020B0600070205080204" pitchFamily="34" charset="-128"/>
              </a:rPr>
              <a:t>x</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=16 </a:t>
            </a:r>
            <a:r>
              <a:rPr lang="en-AU" altLang="en-US" sz="2400" dirty="0">
                <a:ea typeface="ＭＳ Ｐゴシック" panose="020B0600070205080204" pitchFamily="34" charset="-128"/>
              </a:rPr>
              <a:t>&amp; computes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y</a:t>
            </a:r>
            <a:r>
              <a:rPr lang="en-AU" altLang="en-US" sz="2400" baseline="-250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a:latin typeface="Courier New" panose="02070309020205020404" pitchFamily="49" charset="0"/>
                <a:ea typeface="ＭＳ Ｐゴシック" panose="020B0600070205080204" pitchFamily="34" charset="-128"/>
                <a:cs typeface="Arial" panose="020B0604020202020204" pitchFamily="34" charset="0"/>
              </a:rPr>
              <a:t>10</a:t>
            </a:r>
            <a:r>
              <a:rPr lang="en-AU" altLang="en-US" sz="2400" baseline="60000" dirty="0">
                <a:latin typeface="Courier New" panose="02070309020205020404" pitchFamily="49" charset="0"/>
                <a:ea typeface="ＭＳ Ｐゴシック" panose="020B0600070205080204" pitchFamily="34" charset="-128"/>
                <a:cs typeface="Courier New" panose="02070309020205020404" pitchFamily="49" charset="0"/>
              </a:rPr>
              <a:t>16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19 = 4</a:t>
            </a:r>
          </a:p>
          <a:p>
            <a:pPr eaLnBrk="1" hangingPunct="1">
              <a:lnSpc>
                <a:spcPct val="90000"/>
              </a:lnSpc>
            </a:pPr>
            <a:r>
              <a:rPr lang="en-US" altLang="en-US" sz="2800" dirty="0">
                <a:ea typeface="ＭＳ Ｐゴシック" panose="020B0600070205080204" pitchFamily="34" charset="-128"/>
              </a:rPr>
              <a:t>Alice signs message with hash </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m=14</a:t>
            </a:r>
            <a:r>
              <a:rPr lang="en-US" altLang="en-US" sz="2800" dirty="0">
                <a:ea typeface="ＭＳ Ｐゴシック" panose="020B0600070205080204" pitchFamily="34" charset="-128"/>
              </a:rPr>
              <a:t> as </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a:latin typeface="Courier New" panose="02070309020205020404" pitchFamily="49" charset="0"/>
                <a:ea typeface="ＭＳ Ｐゴシック" panose="020B0600070205080204" pitchFamily="34" charset="-128"/>
                <a:cs typeface="Arial" panose="020B0604020202020204" pitchFamily="34" charset="0"/>
              </a:rPr>
              <a:t>3,4</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a:ea typeface="ＭＳ Ｐゴシック" panose="020B0600070205080204" pitchFamily="34" charset="-128"/>
                <a:cs typeface="Arial" panose="020B0604020202020204" pitchFamily="34" charset="0"/>
              </a:rPr>
              <a:t>:</a:t>
            </a:r>
          </a:p>
          <a:p>
            <a:pPr lvl="1" eaLnBrk="1" hangingPunct="1">
              <a:lnSpc>
                <a:spcPct val="90000"/>
              </a:lnSpc>
            </a:pPr>
            <a:r>
              <a:rPr lang="en-AU" altLang="en-US" sz="2400" dirty="0">
                <a:ea typeface="ＭＳ Ｐゴシック" panose="020B0600070205080204" pitchFamily="34" charset="-128"/>
              </a:rPr>
              <a:t>choosing random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K=5 </a:t>
            </a:r>
            <a:r>
              <a:rPr lang="en-AU" altLang="en-US" sz="2400" dirty="0">
                <a:ea typeface="ＭＳ Ｐゴシック" panose="020B0600070205080204" pitchFamily="34" charset="-128"/>
                <a:cs typeface="Arial" panose="020B0604020202020204" pitchFamily="34" charset="0"/>
              </a:rPr>
              <a:t>which has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(18,5)=1</a:t>
            </a:r>
          </a:p>
          <a:p>
            <a:pPr lvl="1" eaLnBrk="1" hangingPunct="1">
              <a:lnSpc>
                <a:spcPct val="90000"/>
              </a:lnSpc>
            </a:pPr>
            <a:r>
              <a:rPr lang="en-AU" altLang="en-US" sz="2400" dirty="0">
                <a:ea typeface="ＭＳ Ｐゴシック" panose="020B0600070205080204" pitchFamily="34" charset="-128"/>
              </a:rPr>
              <a:t>computing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10</a:t>
            </a:r>
            <a:r>
              <a:rPr lang="en-AU" altLang="en-US" sz="2400" baseline="60000" dirty="0">
                <a:latin typeface="Courier New" panose="02070309020205020404" pitchFamily="49" charset="0"/>
                <a:ea typeface="ＭＳ Ｐゴシック" panose="020B0600070205080204" pitchFamily="34" charset="-128"/>
              </a:rPr>
              <a:t>5</a:t>
            </a:r>
            <a:r>
              <a:rPr lang="en-AU" altLang="en-US" sz="2400" dirty="0">
                <a:latin typeface="Courier New" panose="02070309020205020404" pitchFamily="49" charset="0"/>
                <a:ea typeface="ＭＳ Ｐゴシック" panose="020B0600070205080204" pitchFamily="34" charset="-128"/>
              </a:rPr>
              <a:t> mod 19 = 3</a:t>
            </a:r>
          </a:p>
          <a:p>
            <a:pPr lvl="1" eaLnBrk="1" hangingPunct="1">
              <a:lnSpc>
                <a:spcPct val="90000"/>
              </a:lnSpc>
            </a:pPr>
            <a:r>
              <a:rPr lang="en-AU" altLang="en-US" sz="2400" dirty="0">
                <a:ea typeface="ＭＳ Ｐゴシック" panose="020B0600070205080204" pitchFamily="34" charset="-128"/>
              </a:rPr>
              <a:t>finding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mod (q-1) = 5</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mod 18 = 11</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computing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11(14-</a:t>
            </a:r>
            <a:r>
              <a:rPr lang="en-AU" altLang="en-US" sz="2400" dirty="0">
                <a:latin typeface="Courier New" panose="02070309020205020404" pitchFamily="49" charset="0"/>
                <a:ea typeface="ＭＳ Ｐゴシック" panose="020B0600070205080204" pitchFamily="34" charset="-128"/>
              </a:rPr>
              <a:t>16.3)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18 = 4</a:t>
            </a:r>
          </a:p>
          <a:p>
            <a:pPr eaLnBrk="1" hangingPunct="1">
              <a:lnSpc>
                <a:spcPct val="90000"/>
              </a:lnSpc>
            </a:pPr>
            <a:r>
              <a:rPr lang="en-AU" altLang="en-US" sz="2800" dirty="0">
                <a:ea typeface="ＭＳ Ｐゴシック" panose="020B0600070205080204" pitchFamily="34" charset="-128"/>
              </a:rPr>
              <a:t>Any user B can verify the signature by computing</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10</a:t>
            </a:r>
            <a:r>
              <a:rPr lang="en-AU" altLang="en-US" sz="2400" baseline="60000" dirty="0">
                <a:latin typeface="Courier New" panose="02070309020205020404" pitchFamily="49" charset="0"/>
                <a:ea typeface="ＭＳ Ｐゴシック" panose="020B0600070205080204" pitchFamily="34" charset="-128"/>
              </a:rPr>
              <a:t>14</a:t>
            </a:r>
            <a:r>
              <a:rPr lang="en-AU" altLang="en-US" sz="2400" dirty="0">
                <a:latin typeface="Courier New" panose="02070309020205020404" pitchFamily="49" charset="0"/>
                <a:ea typeface="ＭＳ Ｐゴシック" panose="020B0600070205080204" pitchFamily="34" charset="-128"/>
              </a:rPr>
              <a:t> mod 19 = 16</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a:latin typeface="Courier New" panose="02070309020205020404" pitchFamily="49" charset="0"/>
                <a:ea typeface="ＭＳ Ｐゴシック" panose="020B0600070205080204" pitchFamily="34" charset="-128"/>
              </a:rPr>
              <a:t>= 4</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4</a:t>
            </a:r>
            <a:r>
              <a:rPr lang="en-AU" altLang="en-US" sz="2400" dirty="0">
                <a:latin typeface="Courier New" panose="02070309020205020404" pitchFamily="49" charset="0"/>
                <a:ea typeface="ＭＳ Ｐゴシック" panose="020B0600070205080204" pitchFamily="34" charset="-128"/>
              </a:rPr>
              <a:t> = 5184 = 16 mod 19</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since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ea typeface="ＭＳ Ｐゴシック" panose="020B0600070205080204" pitchFamily="34" charset="-128"/>
              </a:rPr>
              <a:t>signature is valid </a:t>
            </a:r>
          </a:p>
        </p:txBody>
      </p:sp>
    </p:spTree>
    <p:extLst>
      <p:ext uri="{BB962C8B-B14F-4D97-AF65-F5344CB8AC3E}">
        <p14:creationId xmlns:p14="http://schemas.microsoft.com/office/powerpoint/2010/main" val="402242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5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3" name="Freeform: Shape 2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8824632" cy="1546378"/>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BF9F5639-F816-906C-5800-E702EF8036BC}"/>
              </a:ext>
            </a:extLst>
          </p:cNvPr>
          <p:cNvSpPr>
            <a:spLocks noGrp="1"/>
          </p:cNvSpPr>
          <p:nvPr>
            <p:ph type="title"/>
          </p:nvPr>
        </p:nvSpPr>
        <p:spPr>
          <a:xfrm>
            <a:off x="852776" y="1314448"/>
            <a:ext cx="7044316" cy="998131"/>
          </a:xfrm>
        </p:spPr>
        <p:txBody>
          <a:bodyPr vert="horz" lIns="68580" tIns="34290" rIns="68580" bIns="34290" rtlCol="0" anchor="ctr">
            <a:normAutofit/>
          </a:bodyPr>
          <a:lstStyle/>
          <a:p>
            <a:r>
              <a:rPr lang="en-US" kern="1200">
                <a:latin typeface="+mj-lt"/>
                <a:ea typeface="+mj-ea"/>
                <a:cs typeface="+mj-cs"/>
              </a:rPr>
              <a:t>Public Key Cryptography</a:t>
            </a:r>
          </a:p>
        </p:txBody>
      </p:sp>
      <p:pic>
        <p:nvPicPr>
          <p:cNvPr id="4" name="Content Placeholder 3">
            <a:extLst>
              <a:ext uri="{FF2B5EF4-FFF2-40B4-BE49-F238E27FC236}">
                <a16:creationId xmlns:a16="http://schemas.microsoft.com/office/drawing/2014/main" id="{AE18A1B0-0A37-1E42-72C7-B747B904812A}"/>
              </a:ext>
            </a:extLst>
          </p:cNvPr>
          <p:cNvPicPr>
            <a:picLocks noGrp="1" noChangeAspect="1"/>
          </p:cNvPicPr>
          <p:nvPr>
            <p:ph idx="1"/>
          </p:nvPr>
        </p:nvPicPr>
        <p:blipFill>
          <a:blip r:embed="rId2"/>
          <a:stretch>
            <a:fillRect/>
          </a:stretch>
        </p:blipFill>
        <p:spPr>
          <a:xfrm>
            <a:off x="5039526" y="2403627"/>
            <a:ext cx="3921595" cy="2938330"/>
          </a:xfrm>
          <a:prstGeom prst="rect">
            <a:avLst/>
          </a:prstGeom>
        </p:spPr>
      </p:pic>
      <p:sp>
        <p:nvSpPr>
          <p:cNvPr id="34" name="Freeform: Shape 2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9" y="551431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graphicFrame>
        <p:nvGraphicFramePr>
          <p:cNvPr id="17" name="TextBox 5">
            <a:extLst>
              <a:ext uri="{FF2B5EF4-FFF2-40B4-BE49-F238E27FC236}">
                <a16:creationId xmlns:a16="http://schemas.microsoft.com/office/drawing/2014/main" id="{8885111A-2AA3-2D25-A3F8-D5873EFBE862}"/>
              </a:ext>
            </a:extLst>
          </p:cNvPr>
          <p:cNvGraphicFramePr/>
          <p:nvPr/>
        </p:nvGraphicFramePr>
        <p:xfrm>
          <a:off x="182880" y="2506022"/>
          <a:ext cx="4389120" cy="2938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617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49"/>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9" name="Rectangle 49">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1714" cy="51435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pic>
        <p:nvPicPr>
          <p:cNvPr id="60" name="Picture 51">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857250"/>
            <a:ext cx="9141714" cy="5146785"/>
          </a:xfrm>
          <a:prstGeom prst="rect">
            <a:avLst/>
          </a:prstGeom>
        </p:spPr>
      </p:pic>
      <p:sp>
        <p:nvSpPr>
          <p:cNvPr id="61" name="Rectangle 53">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1714" cy="5143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62" name="Rectangle 55">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7" y="1404131"/>
            <a:ext cx="8324514" cy="4049738"/>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b="1">
              <a:ln w="22225">
                <a:solidFill>
                  <a:srgbClr val="ED7D31"/>
                </a:solidFill>
                <a:prstDash val="solid"/>
              </a:ln>
              <a:solidFill>
                <a:srgbClr val="ED7D31">
                  <a:lumMod val="40000"/>
                  <a:lumOff val="60000"/>
                </a:srgbClr>
              </a:solidFill>
              <a:latin typeface="Calibri" panose="020F0502020204030204"/>
            </a:endParaRPr>
          </a:p>
        </p:txBody>
      </p:sp>
      <p:sp>
        <p:nvSpPr>
          <p:cNvPr id="2" name="Title 1">
            <a:extLst>
              <a:ext uri="{FF2B5EF4-FFF2-40B4-BE49-F238E27FC236}">
                <a16:creationId xmlns:a16="http://schemas.microsoft.com/office/drawing/2014/main" id="{4A884F00-957D-DA6B-50DF-7E946673FD35}"/>
              </a:ext>
            </a:extLst>
          </p:cNvPr>
          <p:cNvSpPr>
            <a:spLocks noGrp="1"/>
          </p:cNvSpPr>
          <p:nvPr>
            <p:ph type="title"/>
          </p:nvPr>
        </p:nvSpPr>
        <p:spPr>
          <a:xfrm>
            <a:off x="893975" y="1536009"/>
            <a:ext cx="2996706" cy="1416851"/>
          </a:xfrm>
        </p:spPr>
        <p:txBody>
          <a:bodyPr vert="horz" lIns="68580" tIns="34290" rIns="68580" bIns="34290" rtlCol="0" anchor="b">
            <a:normAutofit/>
          </a:bodyPr>
          <a:lstStyle/>
          <a:p>
            <a:r>
              <a:rPr lang="en-US" sz="3075" dirty="0"/>
              <a:t>Digital Signatures Creation</a:t>
            </a:r>
          </a:p>
        </p:txBody>
      </p:sp>
      <p:sp>
        <p:nvSpPr>
          <p:cNvPr id="6" name="TextBox 5">
            <a:extLst>
              <a:ext uri="{FF2B5EF4-FFF2-40B4-BE49-F238E27FC236}">
                <a16:creationId xmlns:a16="http://schemas.microsoft.com/office/drawing/2014/main" id="{D9F73072-B637-F2DE-35BA-7453785509DD}"/>
              </a:ext>
            </a:extLst>
          </p:cNvPr>
          <p:cNvSpPr txBox="1"/>
          <p:nvPr/>
        </p:nvSpPr>
        <p:spPr>
          <a:xfrm>
            <a:off x="893975" y="3081444"/>
            <a:ext cx="2722166" cy="2240548"/>
          </a:xfrm>
          <a:prstGeom prst="rect">
            <a:avLst/>
          </a:prstGeom>
        </p:spPr>
        <p:txBody>
          <a:bodyPr vert="horz" lIns="68580" tIns="34290" rIns="68580" bIns="34290" rtlCol="0">
            <a:normAutofit/>
          </a:bodyPr>
          <a:lstStyle/>
          <a:p>
            <a:pPr indent="-171450" defTabSz="685800">
              <a:lnSpc>
                <a:spcPct val="90000"/>
              </a:lnSpc>
              <a:spcAft>
                <a:spcPts val="450"/>
              </a:spcAft>
              <a:buFont typeface="Arial" panose="020B0604020202020204" pitchFamily="34" charset="0"/>
              <a:buChar char="•"/>
              <a:defRPr/>
            </a:pPr>
            <a:r>
              <a:rPr lang="en-US" sz="1350">
                <a:solidFill>
                  <a:prstClr val="black"/>
                </a:solidFill>
                <a:latin typeface="Calibri" panose="020F0502020204030204"/>
              </a:rPr>
              <a:t>Importance of digital signatures in ensuring security and authenticity in blockchain transactions</a:t>
            </a:r>
          </a:p>
          <a:p>
            <a:pPr indent="-171450" defTabSz="685800">
              <a:lnSpc>
                <a:spcPct val="90000"/>
              </a:lnSpc>
              <a:spcAft>
                <a:spcPts val="450"/>
              </a:spcAft>
              <a:buFont typeface="Arial" panose="020B0604020202020204" pitchFamily="34" charset="0"/>
              <a:buChar char="•"/>
              <a:defRPr/>
            </a:pPr>
            <a:r>
              <a:rPr lang="en-US" sz="1350">
                <a:solidFill>
                  <a:prstClr val="black"/>
                </a:solidFill>
                <a:latin typeface="Calibri" panose="020F0502020204030204"/>
              </a:rPr>
              <a:t>A digital signature is created using a private key and the message to be signed</a:t>
            </a:r>
          </a:p>
          <a:p>
            <a:pPr indent="-171450" defTabSz="685800">
              <a:lnSpc>
                <a:spcPct val="90000"/>
              </a:lnSpc>
              <a:spcAft>
                <a:spcPts val="450"/>
              </a:spcAft>
              <a:buFont typeface="Arial" panose="020B0604020202020204" pitchFamily="34" charset="0"/>
              <a:buChar char="•"/>
              <a:defRPr/>
            </a:pPr>
            <a:endParaRPr lang="en-US" sz="1350" dirty="0">
              <a:solidFill>
                <a:prstClr val="black"/>
              </a:solidFill>
              <a:latin typeface="Calibri" panose="020F0502020204030204"/>
            </a:endParaRPr>
          </a:p>
        </p:txBody>
      </p:sp>
      <p:pic>
        <p:nvPicPr>
          <p:cNvPr id="4" name="Content Placeholder 3">
            <a:extLst>
              <a:ext uri="{FF2B5EF4-FFF2-40B4-BE49-F238E27FC236}">
                <a16:creationId xmlns:a16="http://schemas.microsoft.com/office/drawing/2014/main" id="{4D35E07B-2AE6-8C71-E768-E6659B75CC8A}"/>
              </a:ext>
            </a:extLst>
          </p:cNvPr>
          <p:cNvPicPr>
            <a:picLocks noGrp="1" noChangeAspect="1"/>
          </p:cNvPicPr>
          <p:nvPr>
            <p:ph idx="1"/>
          </p:nvPr>
        </p:nvPicPr>
        <p:blipFill>
          <a:blip r:embed="rId3"/>
          <a:stretch>
            <a:fillRect/>
          </a:stretch>
        </p:blipFill>
        <p:spPr>
          <a:xfrm>
            <a:off x="4019363" y="2034427"/>
            <a:ext cx="4580375" cy="2782577"/>
          </a:xfrm>
          <a:prstGeom prst="rect">
            <a:avLst/>
          </a:prstGeom>
        </p:spPr>
      </p:pic>
    </p:spTree>
    <p:extLst>
      <p:ext uri="{BB962C8B-B14F-4D97-AF65-F5344CB8AC3E}">
        <p14:creationId xmlns:p14="http://schemas.microsoft.com/office/powerpoint/2010/main" val="217817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3999" cy="5143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79364ADB-B4F6-E1A0-BCED-CD313A337857}"/>
              </a:ext>
            </a:extLst>
          </p:cNvPr>
          <p:cNvSpPr>
            <a:spLocks noGrp="1"/>
          </p:cNvSpPr>
          <p:nvPr>
            <p:ph type="title"/>
          </p:nvPr>
        </p:nvSpPr>
        <p:spPr>
          <a:xfrm>
            <a:off x="596647" y="1147447"/>
            <a:ext cx="7606349" cy="975416"/>
          </a:xfrm>
        </p:spPr>
        <p:txBody>
          <a:bodyPr vert="horz" lIns="68580" tIns="34290" rIns="68580" bIns="34290" rtlCol="0" anchor="b">
            <a:normAutofit/>
          </a:bodyPr>
          <a:lstStyle/>
          <a:p>
            <a:r>
              <a:rPr lang="en-US" sz="3600"/>
              <a:t>Digital Signature Verification</a:t>
            </a:r>
          </a:p>
        </p:txBody>
      </p:sp>
      <p:sp>
        <p:nvSpPr>
          <p:cNvPr id="50" name="Rectangle 2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2356384"/>
            <a:ext cx="8590946" cy="5862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09560"/>
            <a:ext cx="8537522" cy="3200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9" name="Content Placeholder 3">
            <a:extLst>
              <a:ext uri="{FF2B5EF4-FFF2-40B4-BE49-F238E27FC236}">
                <a16:creationId xmlns:a16="http://schemas.microsoft.com/office/drawing/2014/main" id="{A2581563-D03D-50B1-6B19-E1E0016E3C6C}"/>
              </a:ext>
            </a:extLst>
          </p:cNvPr>
          <p:cNvPicPr>
            <a:picLocks noChangeAspect="1"/>
          </p:cNvPicPr>
          <p:nvPr/>
        </p:nvPicPr>
        <p:blipFill>
          <a:blip r:embed="rId2"/>
          <a:stretch>
            <a:fillRect/>
          </a:stretch>
        </p:blipFill>
        <p:spPr>
          <a:xfrm>
            <a:off x="476472" y="2844792"/>
            <a:ext cx="3862708" cy="2597671"/>
          </a:xfrm>
          <a:prstGeom prst="rect">
            <a:avLst/>
          </a:prstGeom>
        </p:spPr>
      </p:pic>
      <p:sp>
        <p:nvSpPr>
          <p:cNvPr id="8" name="Content Placeholder 7">
            <a:extLst>
              <a:ext uri="{FF2B5EF4-FFF2-40B4-BE49-F238E27FC236}">
                <a16:creationId xmlns:a16="http://schemas.microsoft.com/office/drawing/2014/main" id="{4C668715-3E10-62C7-9FC6-468473E670BC}"/>
              </a:ext>
            </a:extLst>
          </p:cNvPr>
          <p:cNvSpPr>
            <a:spLocks noGrp="1"/>
          </p:cNvSpPr>
          <p:nvPr>
            <p:ph idx="1"/>
          </p:nvPr>
        </p:nvSpPr>
        <p:spPr>
          <a:xfrm>
            <a:off x="4804822" y="2806882"/>
            <a:ext cx="3398174" cy="2729588"/>
          </a:xfrm>
        </p:spPr>
        <p:txBody>
          <a:bodyPr vert="horz" lIns="68580" tIns="34290" rIns="68580" bIns="34290" rtlCol="0" anchor="ctr">
            <a:normAutofit/>
          </a:bodyPr>
          <a:lstStyle/>
          <a:p>
            <a:r>
              <a:rPr lang="en-US" sz="1500"/>
              <a:t>A digital signature is verified using the corresponding public key and the original message</a:t>
            </a:r>
          </a:p>
          <a:p>
            <a:r>
              <a:rPr lang="en-US" sz="1500"/>
              <a:t> The advantages of using digital signatures in blockchain, such as improved security, authenticity, and non-repudiation</a:t>
            </a:r>
          </a:p>
        </p:txBody>
      </p:sp>
      <p:sp>
        <p:nvSpPr>
          <p:cNvPr id="33" name="Rectangle 3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259202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18776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70402" y="530588"/>
            <a:ext cx="5995393" cy="1890299"/>
          </a:xfrm>
        </p:spPr>
        <p:txBody>
          <a:bodyPr anchor="t">
            <a:noAutofit/>
          </a:bodyPr>
          <a:lstStyle/>
          <a:p>
            <a:pPr algn="l"/>
            <a:r>
              <a:rPr lang="en-US" sz="6000" b="1" dirty="0">
                <a:solidFill>
                  <a:schemeClr val="bg1"/>
                </a:solidFill>
                <a:latin typeface="+mj-lt"/>
                <a:ea typeface="Open Sans Semibold" panose="020B0706030804020204" pitchFamily="34" charset="0"/>
                <a:cs typeface="Open Sans Semibold" panose="020B0706030804020204" pitchFamily="34" charset="0"/>
              </a:rPr>
              <a:t>Message Authentication &amp; Digital </a:t>
            </a:r>
            <a:r>
              <a:rPr lang="en-US" sz="6000" b="1" dirty="0" err="1">
                <a:solidFill>
                  <a:schemeClr val="bg1"/>
                </a:solidFill>
                <a:latin typeface="+mj-lt"/>
                <a:ea typeface="Open Sans Semibold" panose="020B0706030804020204" pitchFamily="34" charset="0"/>
                <a:cs typeface="Open Sans Semibold" panose="020B0706030804020204" pitchFamily="34" charset="0"/>
              </a:rPr>
              <a:t>SIgnature</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196" y="1192612"/>
            <a:ext cx="2609850" cy="2409825"/>
          </a:xfrm>
          <a:prstGeom prst="rect">
            <a:avLst/>
          </a:prstGeom>
        </p:spPr>
      </p:pic>
    </p:spTree>
    <p:extLst>
      <p:ext uri="{BB962C8B-B14F-4D97-AF65-F5344CB8AC3E}">
        <p14:creationId xmlns:p14="http://schemas.microsoft.com/office/powerpoint/2010/main" val="252072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Outline</a:t>
            </a:r>
          </a:p>
        </p:txBody>
      </p:sp>
      <p:sp>
        <p:nvSpPr>
          <p:cNvPr id="3" name="Content Placeholder 2"/>
          <p:cNvSpPr>
            <a:spLocks noGrp="1"/>
          </p:cNvSpPr>
          <p:nvPr>
            <p:ph idx="1"/>
          </p:nvPr>
        </p:nvSpPr>
        <p:spPr>
          <a:xfrm>
            <a:off x="190500" y="990600"/>
            <a:ext cx="8763000" cy="5354724"/>
          </a:xfrm>
        </p:spPr>
        <p:txBody>
          <a:bodyPr>
            <a:normAutofit/>
          </a:bodyPr>
          <a:lstStyle/>
          <a:p>
            <a:r>
              <a:rPr lang="en-IN" dirty="0"/>
              <a:t>Message authentication</a:t>
            </a:r>
          </a:p>
          <a:p>
            <a:r>
              <a:rPr lang="en-IN" dirty="0"/>
              <a:t>MAC, HMAC, DAA, CMAC</a:t>
            </a:r>
          </a:p>
          <a:p>
            <a:r>
              <a:rPr lang="en-US" dirty="0"/>
              <a:t>Digital Signature</a:t>
            </a:r>
            <a:endParaRPr lang="en-IN" dirty="0"/>
          </a:p>
          <a:p>
            <a:r>
              <a:rPr lang="en-IN" dirty="0"/>
              <a:t>Digital Signature Requirements</a:t>
            </a:r>
          </a:p>
          <a:p>
            <a:r>
              <a:rPr lang="en-IN" dirty="0"/>
              <a:t>RSA approach</a:t>
            </a:r>
          </a:p>
          <a:p>
            <a:r>
              <a:rPr lang="en-US" dirty="0"/>
              <a:t>DSA Signing and Verifying</a:t>
            </a:r>
          </a:p>
          <a:p>
            <a:r>
              <a:rPr lang="en-US" dirty="0" err="1"/>
              <a:t>Elgamal</a:t>
            </a:r>
            <a:r>
              <a:rPr lang="en-US" dirty="0"/>
              <a:t> </a:t>
            </a:r>
            <a:r>
              <a:rPr lang="en-US" dirty="0" err="1"/>
              <a:t>Fdigital</a:t>
            </a:r>
            <a:r>
              <a:rPr lang="en-US" dirty="0"/>
              <a:t> </a:t>
            </a:r>
            <a:r>
              <a:rPr lang="en-US" dirty="0" err="1"/>
              <a:t>SIgnature</a:t>
            </a:r>
            <a:r>
              <a:rPr lang="en-US" dirty="0"/>
              <a:t> </a:t>
            </a:r>
            <a:endParaRPr lang="en-IN" dirty="0"/>
          </a:p>
        </p:txBody>
      </p:sp>
    </p:spTree>
    <p:extLst>
      <p:ext uri="{BB962C8B-B14F-4D97-AF65-F5344CB8AC3E}">
        <p14:creationId xmlns:p14="http://schemas.microsoft.com/office/powerpoint/2010/main" val="126470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B8A919F9F21A4CA325E99D116B0AE1" ma:contentTypeVersion="0" ma:contentTypeDescription="Create a new document." ma:contentTypeScope="" ma:versionID="d7aba512f3856d5092d040328b8a9fc8">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64E3C0-64DA-417A-88BB-C122CC83F1C7}"/>
</file>

<file path=customXml/itemProps2.xml><?xml version="1.0" encoding="utf-8"?>
<ds:datastoreItem xmlns:ds="http://schemas.openxmlformats.org/officeDocument/2006/customXml" ds:itemID="{C5500F31-7AA5-4CF0-9216-A3DB1A16637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4738EA-9324-4E3B-9FFF-58BE2269C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18036</TotalTime>
  <Words>3270</Words>
  <Application>Microsoft Office PowerPoint</Application>
  <PresentationFormat>On-screen Show (4:3)</PresentationFormat>
  <Paragraphs>294</Paragraphs>
  <Slides>48</Slides>
  <Notes>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48</vt:i4>
      </vt:variant>
    </vt:vector>
  </HeadingPairs>
  <TitlesOfParts>
    <vt:vector size="61" baseType="lpstr">
      <vt:lpstr>Arial</vt:lpstr>
      <vt:lpstr>Calibri</vt:lpstr>
      <vt:lpstr>Calibri Light</vt:lpstr>
      <vt:lpstr>Courier New</vt:lpstr>
      <vt:lpstr>Garamond</vt:lpstr>
      <vt:lpstr>Open Sans Extrabold</vt:lpstr>
      <vt:lpstr>Times New Roman</vt:lpstr>
      <vt:lpstr>Times-Roman</vt:lpstr>
      <vt:lpstr>Wingdings</vt:lpstr>
      <vt:lpstr>Office Theme</vt:lpstr>
      <vt:lpstr>Custom Design</vt:lpstr>
      <vt:lpstr>1_Office Theme</vt:lpstr>
      <vt:lpstr>Organic</vt:lpstr>
      <vt:lpstr>An Insight to Cryptosystems &amp; Authentication Protocols</vt:lpstr>
      <vt:lpstr>PowerPoint Presentation</vt:lpstr>
      <vt:lpstr>Hash Functions</vt:lpstr>
      <vt:lpstr>Symmetric Cryptography</vt:lpstr>
      <vt:lpstr>Public Key Cryptography</vt:lpstr>
      <vt:lpstr>Digital Signatures Creation</vt:lpstr>
      <vt:lpstr>Digital Signature Verification</vt:lpstr>
      <vt:lpstr>Message Authentication &amp; Digital SIgnature</vt:lpstr>
      <vt:lpstr>Outline</vt:lpstr>
      <vt:lpstr>1. Message Authentication</vt:lpstr>
      <vt:lpstr>Message authentication method - 1</vt:lpstr>
      <vt:lpstr>Message authentication method - 2</vt:lpstr>
      <vt:lpstr>Message authentication method - 3</vt:lpstr>
      <vt:lpstr>Message authentication method - 4</vt:lpstr>
      <vt:lpstr>MAC (Message Authentication Code)</vt:lpstr>
      <vt:lpstr>Message Authentication Requirements</vt:lpstr>
      <vt:lpstr>PowerPoint Presentation</vt:lpstr>
      <vt:lpstr>Message Authentication Code</vt:lpstr>
      <vt:lpstr>Message Authentication Code</vt:lpstr>
      <vt:lpstr>Message Authentication code - Cont…</vt:lpstr>
      <vt:lpstr>Message Authentication code - Cont…</vt:lpstr>
      <vt:lpstr>MAC Based on Hash Functions - HMAC</vt:lpstr>
      <vt:lpstr>Design objectives for HMAC</vt:lpstr>
      <vt:lpstr>PowerPoint Presentation</vt:lpstr>
      <vt:lpstr>HMAC Structure</vt:lpstr>
      <vt:lpstr>MAC based on Block Ciphers</vt:lpstr>
      <vt:lpstr>Data Authentication Algorithm (DAA)</vt:lpstr>
      <vt:lpstr>Data Authentication Algorithm (DAA)</vt:lpstr>
      <vt:lpstr>Cipher-Based Message Authentication Code (CMAC)</vt:lpstr>
      <vt:lpstr>Cipher-Based Message Authentication Code (CMAC)</vt:lpstr>
      <vt:lpstr>Cipher-Based Message Authentication Code (CMAC)</vt:lpstr>
      <vt:lpstr>Digital Signature</vt:lpstr>
      <vt:lpstr>PowerPoint Presentation</vt:lpstr>
      <vt:lpstr>Digital Signature Requirements</vt:lpstr>
      <vt:lpstr>Digital Signature Standard / DSA</vt:lpstr>
      <vt:lpstr>RSA Approach</vt:lpstr>
      <vt:lpstr>RSA Approach</vt:lpstr>
      <vt:lpstr>DSA Approach</vt:lpstr>
      <vt:lpstr>DSA Approach</vt:lpstr>
      <vt:lpstr>Digital Signature Algorithm</vt:lpstr>
      <vt:lpstr>Digital Signature Algorithm</vt:lpstr>
      <vt:lpstr>Digital Signature Algorithm</vt:lpstr>
      <vt:lpstr>Digital Signature Algorithm</vt:lpstr>
      <vt:lpstr>DSA Signing</vt:lpstr>
      <vt:lpstr>DSA Verifying</vt:lpstr>
      <vt:lpstr>ElGamal Digital Signatures</vt:lpstr>
      <vt:lpstr>ElGamal Digital Signature</vt:lpstr>
      <vt:lpstr>ElGamal Signature Example </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Dyamalli k Dyamalli k</cp:lastModifiedBy>
  <cp:revision>2839</cp:revision>
  <dcterms:created xsi:type="dcterms:W3CDTF">2013-05-17T03:00:03Z</dcterms:created>
  <dcterms:modified xsi:type="dcterms:W3CDTF">2023-10-23T04:23:18Z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0x01010034B8A919F9F21A4CA325E99D116B0AE1</vt:lpwstr>
  </property>
</Properties>
</file>