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9"/>
  </p:notesMasterIdLst>
  <p:handoutMasterIdLst>
    <p:handoutMasterId r:id="rId80"/>
  </p:handoutMasterIdLst>
  <p:sldIdLst>
    <p:sldId id="256" r:id="rId3"/>
    <p:sldId id="380" r:id="rId4"/>
    <p:sldId id="38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7" r:id="rId15"/>
    <p:sldId id="400" r:id="rId16"/>
    <p:sldId id="401" r:id="rId17"/>
    <p:sldId id="402" r:id="rId18"/>
    <p:sldId id="404" r:id="rId19"/>
    <p:sldId id="405" r:id="rId20"/>
    <p:sldId id="432" r:id="rId21"/>
    <p:sldId id="406" r:id="rId22"/>
    <p:sldId id="407" r:id="rId23"/>
    <p:sldId id="398" r:id="rId24"/>
    <p:sldId id="399" r:id="rId25"/>
    <p:sldId id="409" r:id="rId26"/>
    <p:sldId id="410" r:id="rId27"/>
    <p:sldId id="456" r:id="rId28"/>
    <p:sldId id="412" r:id="rId29"/>
    <p:sldId id="414" r:id="rId30"/>
    <p:sldId id="415" r:id="rId31"/>
    <p:sldId id="416" r:id="rId32"/>
    <p:sldId id="458" r:id="rId33"/>
    <p:sldId id="459" r:id="rId34"/>
    <p:sldId id="460" r:id="rId35"/>
    <p:sldId id="461" r:id="rId36"/>
    <p:sldId id="417" r:id="rId37"/>
    <p:sldId id="418" r:id="rId38"/>
    <p:sldId id="419" r:id="rId39"/>
    <p:sldId id="420" r:id="rId40"/>
    <p:sldId id="421" r:id="rId41"/>
    <p:sldId id="443" r:id="rId42"/>
    <p:sldId id="422" r:id="rId43"/>
    <p:sldId id="423" r:id="rId44"/>
    <p:sldId id="424" r:id="rId45"/>
    <p:sldId id="444" r:id="rId46"/>
    <p:sldId id="425" r:id="rId47"/>
    <p:sldId id="426" r:id="rId48"/>
    <p:sldId id="427" r:id="rId49"/>
    <p:sldId id="428" r:id="rId50"/>
    <p:sldId id="445" r:id="rId51"/>
    <p:sldId id="429" r:id="rId52"/>
    <p:sldId id="430" r:id="rId53"/>
    <p:sldId id="431" r:id="rId54"/>
    <p:sldId id="437" r:id="rId55"/>
    <p:sldId id="433" r:id="rId56"/>
    <p:sldId id="434" r:id="rId57"/>
    <p:sldId id="435" r:id="rId58"/>
    <p:sldId id="436" r:id="rId59"/>
    <p:sldId id="438" r:id="rId60"/>
    <p:sldId id="441" r:id="rId61"/>
    <p:sldId id="455" r:id="rId62"/>
    <p:sldId id="442" r:id="rId63"/>
    <p:sldId id="447" r:id="rId64"/>
    <p:sldId id="448" r:id="rId65"/>
    <p:sldId id="449" r:id="rId66"/>
    <p:sldId id="451" r:id="rId67"/>
    <p:sldId id="450" r:id="rId68"/>
    <p:sldId id="452" r:id="rId69"/>
    <p:sldId id="453" r:id="rId70"/>
    <p:sldId id="454" r:id="rId71"/>
    <p:sldId id="463" r:id="rId72"/>
    <p:sldId id="464" r:id="rId73"/>
    <p:sldId id="465" r:id="rId74"/>
    <p:sldId id="466" r:id="rId75"/>
    <p:sldId id="467" r:id="rId76"/>
    <p:sldId id="468" r:id="rId77"/>
    <p:sldId id="46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CCCC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45" autoAdjust="0"/>
  </p:normalViewPr>
  <p:slideViewPr>
    <p:cSldViewPr>
      <p:cViewPr varScale="1">
        <p:scale>
          <a:sx n="92" d="100"/>
          <a:sy n="92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geet Kaur" userId="784653c1f27e35e2" providerId="LiveId" clId="{040F60F8-C0AE-4CB3-9520-F92C7EAC7328}"/>
    <pc:docChg chg="undo custSel modSld modMainMaster">
      <pc:chgData name="Hargeet Kaur" userId="784653c1f27e35e2" providerId="LiveId" clId="{040F60F8-C0AE-4CB3-9520-F92C7EAC7328}" dt="2022-07-16T12:16:56.307" v="10"/>
      <pc:docMkLst>
        <pc:docMk/>
      </pc:docMkLst>
      <pc:sldChg chg="addSp delSp modSp mod">
        <pc:chgData name="Hargeet Kaur" userId="784653c1f27e35e2" providerId="LiveId" clId="{040F60F8-C0AE-4CB3-9520-F92C7EAC7328}" dt="2022-07-16T10:03:53.044" v="3" actId="478"/>
        <pc:sldMkLst>
          <pc:docMk/>
          <pc:sldMk cId="0" sldId="256"/>
        </pc:sldMkLst>
        <pc:spChg chg="del">
          <ac:chgData name="Hargeet Kaur" userId="784653c1f27e35e2" providerId="LiveId" clId="{040F60F8-C0AE-4CB3-9520-F92C7EAC7328}" dt="2022-07-16T10:03:49.435" v="2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Hargeet Kaur" userId="784653c1f27e35e2" providerId="LiveId" clId="{040F60F8-C0AE-4CB3-9520-F92C7EAC7328}" dt="2022-07-16T10:03:45.649" v="1" actId="478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argeet Kaur" userId="784653c1f27e35e2" providerId="LiveId" clId="{040F60F8-C0AE-4CB3-9520-F92C7EAC7328}" dt="2022-07-16T10:03:53.044" v="3" actId="478"/>
          <ac:spMkLst>
            <pc:docMk/>
            <pc:sldMk cId="0" sldId="256"/>
            <ac:spMk id="9" creationId="{A20E17A7-B749-D9B7-57C3-4C7CD27CF00E}"/>
          </ac:spMkLst>
        </pc:spChg>
        <pc:picChg chg="del">
          <ac:chgData name="Hargeet Kaur" userId="784653c1f27e35e2" providerId="LiveId" clId="{040F60F8-C0AE-4CB3-9520-F92C7EAC7328}" dt="2022-07-16T10:03:39.915" v="0" actId="478"/>
          <ac:picMkLst>
            <pc:docMk/>
            <pc:sldMk cId="0" sldId="256"/>
            <ac:picMk id="7" creationId="{00000000-0000-0000-0000-000000000000}"/>
          </ac:picMkLst>
        </pc:pic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264706445" sldId="38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264706445" sldId="380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422912784" sldId="38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422912784" sldId="381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534248110" sldId="38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534248110" sldId="38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556260442" sldId="38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556260442" sldId="388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556260442" sldId="388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924928174" sldId="38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924928174" sldId="389"/>
            <ac:spMk id="2" creationId="{00000000-0000-0000-0000-000000000000}"/>
          </ac:spMkLst>
        </pc:spChg>
      </pc:sldChg>
      <pc:sldChg chg="modSp mod">
        <pc:chgData name="Hargeet Kaur" userId="784653c1f27e35e2" providerId="LiveId" clId="{040F60F8-C0AE-4CB3-9520-F92C7EAC7328}" dt="2022-07-16T12:14:43.913" v="5"/>
        <pc:sldMkLst>
          <pc:docMk/>
          <pc:sldMk cId="3820293619" sldId="39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820293619" sldId="390"/>
            <ac:spMk id="2" creationId="{00000000-0000-0000-0000-000000000000}"/>
          </ac:spMkLst>
        </pc:spChg>
        <pc:picChg chg="mod">
          <ac:chgData name="Hargeet Kaur" userId="784653c1f27e35e2" providerId="LiveId" clId="{040F60F8-C0AE-4CB3-9520-F92C7EAC7328}" dt="2022-07-16T10:05:53.251" v="4" actId="1076"/>
          <ac:picMkLst>
            <pc:docMk/>
            <pc:sldMk cId="3820293619" sldId="390"/>
            <ac:picMk id="5" creationId="{00000000-0000-0000-0000-000000000000}"/>
          </ac:picMkLst>
        </pc:pic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541369367" sldId="39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541369367" sldId="391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863590984" sldId="39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863590984" sldId="392"/>
            <ac:spMk id="2" creationId="{00000000-0000-0000-0000-000000000000}"/>
          </ac:spMkLst>
        </pc:spChg>
      </pc:sldChg>
      <pc:sldChg chg="modSp mod">
        <pc:chgData name="Hargeet Kaur" userId="784653c1f27e35e2" providerId="LiveId" clId="{040F60F8-C0AE-4CB3-9520-F92C7EAC7328}" dt="2022-07-16T12:14:43.980" v="6" actId="27636"/>
        <pc:sldMkLst>
          <pc:docMk/>
          <pc:sldMk cId="1929327512" sldId="39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929327512" sldId="393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80" v="6" actId="27636"/>
          <ac:spMkLst>
            <pc:docMk/>
            <pc:sldMk cId="1929327512" sldId="393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118692920" sldId="39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118692920" sldId="394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613792107" sldId="39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613792107" sldId="39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613792107" sldId="39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706615378" sldId="39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706615378" sldId="398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706615378" sldId="398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086176363" sldId="39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086176363" sldId="399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086176363" sldId="399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63823919" sldId="40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63823919" sldId="400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463823919" sldId="400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039628634" sldId="40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039628634" sldId="401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039628634" sldId="401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204502484" sldId="40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204502484" sldId="402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146870563" sldId="40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146870563" sldId="404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146870563" sldId="404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157199732" sldId="40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157199732" sldId="405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633745851" sldId="40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633745851" sldId="406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633745851" sldId="406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691439536" sldId="40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691439536" sldId="407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691439536" sldId="40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838615070" sldId="40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838615070" sldId="409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838615070" sldId="409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732274222" sldId="41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732274222" sldId="410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215247805" sldId="41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215247805" sldId="412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016352070" sldId="41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016352070" sldId="41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016352070" sldId="41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603782194" sldId="41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603782194" sldId="416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545587024" sldId="41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545587024" sldId="417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545587024" sldId="41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225575524" sldId="41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225575524" sldId="418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225575524" sldId="418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693035980" sldId="41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693035980" sldId="419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098547045" sldId="42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098547045" sldId="420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098547045" sldId="420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926945608" sldId="42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926945608" sldId="421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970819396" sldId="42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970819396" sldId="422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970819396" sldId="422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543539407" sldId="42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543539407" sldId="423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543539407" sldId="423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754710056" sldId="42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754710056" sldId="424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754710056" sldId="424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981715730" sldId="42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981715730" sldId="42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981715730" sldId="42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056998789" sldId="42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056998789" sldId="426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056998789" sldId="426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275015750" sldId="42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275015750" sldId="427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4275015750" sldId="42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076761825" sldId="42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076761825" sldId="428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076761825" sldId="428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53652787" sldId="42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53652787" sldId="429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53652787" sldId="429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62938271" sldId="43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62938271" sldId="430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62938271" sldId="430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780321394" sldId="43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780321394" sldId="431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826783818" sldId="43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826783818" sldId="432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543299481" sldId="43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543299481" sldId="433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937500999" sldId="43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937500999" sldId="434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181397530" sldId="43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181397530" sldId="43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181397530" sldId="43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279837218" sldId="43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279837218" sldId="436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561411449" sldId="43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561411449" sldId="437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561411449" sldId="43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874308909" sldId="43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874308909" sldId="438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476364486" sldId="44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476364486" sldId="441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04755720" sldId="442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04755720" sldId="442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404755720" sldId="442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74189758" sldId="44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74189758" sldId="443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74189758" sldId="443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196516389" sldId="44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196516389" sldId="444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196516389" sldId="444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946353630" sldId="44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946353630" sldId="44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946353630" sldId="44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674656835" sldId="44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674656835" sldId="447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707773380" sldId="44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707773380" sldId="448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050780247" sldId="44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050780247" sldId="449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050780247" sldId="449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98333332" sldId="45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98333332" sldId="450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04989676" sldId="45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04989676" sldId="451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04989676" sldId="451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359463288" sldId="45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359463288" sldId="453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359463288" sldId="453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210485174" sldId="45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210485174" sldId="454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4210485174" sldId="454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079514613" sldId="45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079514613" sldId="45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079514613" sldId="45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898395973" sldId="45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898395973" sldId="456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159158479" sldId="45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159158479" sldId="458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4121526406" sldId="459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4121526406" sldId="459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948554627" sldId="460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948554627" sldId="460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510047485" sldId="461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510047485" sldId="461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019364978" sldId="463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019364978" sldId="463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019364978" sldId="463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664567594" sldId="464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664567594" sldId="464"/>
            <ac:spMk id="2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386987693" sldId="465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386987693" sldId="465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386987693" sldId="465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3268073077" sldId="466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3268073077" sldId="466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3268073077" sldId="466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2212737539" sldId="467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2212737539" sldId="467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2212737539" sldId="467"/>
            <ac:spMk id="3" creationId="{00000000-0000-0000-0000-000000000000}"/>
          </ac:spMkLst>
        </pc:spChg>
      </pc:sldChg>
      <pc:sldChg chg="modSp">
        <pc:chgData name="Hargeet Kaur" userId="784653c1f27e35e2" providerId="LiveId" clId="{040F60F8-C0AE-4CB3-9520-F92C7EAC7328}" dt="2022-07-16T12:14:43.913" v="5"/>
        <pc:sldMkLst>
          <pc:docMk/>
          <pc:sldMk cId="1088316746" sldId="468"/>
        </pc:sldMkLst>
        <pc:spChg chg="mod">
          <ac:chgData name="Hargeet Kaur" userId="784653c1f27e35e2" providerId="LiveId" clId="{040F60F8-C0AE-4CB3-9520-F92C7EAC7328}" dt="2022-07-16T12:14:43.913" v="5"/>
          <ac:spMkLst>
            <pc:docMk/>
            <pc:sldMk cId="1088316746" sldId="468"/>
            <ac:spMk id="2" creationId="{00000000-0000-0000-0000-000000000000}"/>
          </ac:spMkLst>
        </pc:spChg>
        <pc:spChg chg="mod">
          <ac:chgData name="Hargeet Kaur" userId="784653c1f27e35e2" providerId="LiveId" clId="{040F60F8-C0AE-4CB3-9520-F92C7EAC7328}" dt="2022-07-16T12:14:43.913" v="5"/>
          <ac:spMkLst>
            <pc:docMk/>
            <pc:sldMk cId="1088316746" sldId="468"/>
            <ac:spMk id="3" creationId="{00000000-0000-0000-0000-000000000000}"/>
          </ac:spMkLst>
        </pc:spChg>
      </pc:sldChg>
      <pc:sldMasterChg chg="setBg modSldLayout">
        <pc:chgData name="Hargeet Kaur" userId="784653c1f27e35e2" providerId="LiveId" clId="{040F60F8-C0AE-4CB3-9520-F92C7EAC7328}" dt="2022-07-16T12:16:56.307" v="10"/>
        <pc:sldMasterMkLst>
          <pc:docMk/>
          <pc:sldMasterMk cId="0" sldId="2147483648"/>
        </pc:sldMasterMkLst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49"/>
          </pc:sldLayoutMkLst>
        </pc:sldLayoutChg>
        <pc:sldLayoutChg chg="addSp delSp mod 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0"/>
          </pc:sldLayoutMkLst>
          <pc:spChg chg="add del">
            <ac:chgData name="Hargeet Kaur" userId="784653c1f27e35e2" providerId="LiveId" clId="{040F60F8-C0AE-4CB3-9520-F92C7EAC7328}" dt="2022-07-16T12:16:54.359" v="9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setBg modSldLayout">
        <pc:chgData name="Hargeet Kaur" userId="784653c1f27e35e2" providerId="LiveId" clId="{040F60F8-C0AE-4CB3-9520-F92C7EAC7328}" dt="2022-07-16T12:16:56.307" v="10"/>
        <pc:sldMasterMkLst>
          <pc:docMk/>
          <pc:sldMasterMk cId="1318589190" sldId="2147483660"/>
        </pc:sldMasterMkLst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1558999227" sldId="2147483661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735063818" sldId="2147483662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1944308830" sldId="2147483663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4293343515" sldId="2147483664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1919303284" sldId="2147483665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2440967568" sldId="2147483666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3034463326" sldId="2147483667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3478105567" sldId="2147483668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2498532369" sldId="2147483669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2231320483" sldId="2147483670"/>
          </pc:sldLayoutMkLst>
        </pc:sldLayoutChg>
        <pc:sldLayoutChg chg="setBg">
          <pc:chgData name="Hargeet Kaur" userId="784653c1f27e35e2" providerId="LiveId" clId="{040F60F8-C0AE-4CB3-9520-F92C7EAC7328}" dt="2022-07-16T12:16:56.307" v="10"/>
          <pc:sldLayoutMkLst>
            <pc:docMk/>
            <pc:sldMasterMk cId="1318589190" sldId="2147483660"/>
            <pc:sldLayoutMk cId="2349704135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C23E-EFF3-4E08-BD7D-01F94A51C3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2B0B-F6EC-48B8-9B85-CB98E0A10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2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9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"writing" or a "field of study"</a:t>
            </a:r>
            <a:endParaRPr lang="en-IN" dirty="0"/>
          </a:p>
          <a:p>
            <a:r>
              <a:rPr lang="en-IN" dirty="0"/>
              <a:t>Calligraphy</a:t>
            </a:r>
          </a:p>
          <a:p>
            <a:r>
              <a:rPr lang="en-IN" dirty="0"/>
              <a:t>Geography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cinematography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autobiography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processing or communication service that is provided by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Peer Entity Authentication: Used in association with a logical connection to provide confidence in the identity of the entities connected.</a:t>
            </a:r>
          </a:p>
          <a:p>
            <a:pPr lvl="1"/>
            <a:r>
              <a:rPr lang="en-US" sz="2400" dirty="0"/>
              <a:t>Data-Origin Authentication: In a connectionless transfer, provides assurance that the source of received data is as claimed.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Hash</a:t>
            </a:r>
            <a:r>
              <a:rPr lang="en-IN" baseline="0" dirty="0"/>
              <a:t> functions, Digital signatures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2/20/2023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0" y="1412564"/>
            <a:ext cx="5814196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UNIT-1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3) Modification of messages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32227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Modification of messages</a:t>
            </a:r>
            <a:r>
              <a:rPr lang="en-IN" dirty="0"/>
              <a:t> simply means that some portion of a legitimate message is altered, or that messages are delayed or reordered, to produce an unauthorized effect.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924278" cy="36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4) Denial of Service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73216"/>
            <a:ext cx="8763000" cy="890228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The denial of service</a:t>
            </a:r>
            <a:r>
              <a:rPr lang="en-IN" dirty="0"/>
              <a:t> attack prevents the normal use or management of communications facilities.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06" y="1029738"/>
            <a:ext cx="7092788" cy="42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Services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X.800 standard defines a security service as a service that is provided by a protocol layer of communicating open systems and that ensures security of the systems or of data transfers. </a:t>
            </a:r>
          </a:p>
        </p:txBody>
      </p:sp>
    </p:spTree>
    <p:extLst>
      <p:ext uri="{BB962C8B-B14F-4D97-AF65-F5344CB8AC3E}">
        <p14:creationId xmlns:p14="http://schemas.microsoft.com/office/powerpoint/2010/main" val="61379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Security Services</a:t>
            </a:r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Peer Entity Authentication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Origin Authentication</a:t>
            </a:r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Access Control</a:t>
            </a:r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Confidentiality</a:t>
            </a:r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Confidentiality</a:t>
            </a:r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Confidentiality</a:t>
            </a:r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Repeat Confidentiality</a:t>
            </a:r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Traffic Flow Confidentiality</a:t>
            </a:r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Integrity</a:t>
            </a:r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recovery</a:t>
            </a:r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out recovery</a:t>
            </a:r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Integrity</a:t>
            </a:r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Integrity</a:t>
            </a:r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less Integrity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</a:t>
            </a:r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Origin</a:t>
            </a:r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Destination</a:t>
            </a:r>
          </a:p>
        </p:txBody>
      </p:sp>
    </p:spTree>
    <p:extLst>
      <p:ext uri="{BB962C8B-B14F-4D97-AF65-F5344CB8AC3E}">
        <p14:creationId xmlns:p14="http://schemas.microsoft.com/office/powerpoint/2010/main" val="32574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 is the assurance that the communicating entity is the one that it claims to be.</a:t>
            </a:r>
          </a:p>
        </p:txBody>
      </p:sp>
      <p:pic>
        <p:nvPicPr>
          <p:cNvPr id="13" name="Picture 5" descr="Fingerprinton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0200"/>
            <a:ext cx="11287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0" y="19050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Who you are ? (biometrics)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0" y="3371850"/>
            <a:ext cx="236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Physical authentication</a:t>
            </a:r>
          </a:p>
          <a:p>
            <a:r>
              <a:rPr lang="en-US" altLang="en-US" sz="2400" dirty="0"/>
              <a:t>where you are ?</a:t>
            </a:r>
          </a:p>
        </p:txBody>
      </p:sp>
      <p:pic>
        <p:nvPicPr>
          <p:cNvPr id="16" name="Picture 10" descr="MCj025046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06" y="3143250"/>
            <a:ext cx="1328694" cy="13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28245" y="4888647"/>
            <a:ext cx="28750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you know ?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One-time Passwords 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Network 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760" y="226194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Peer Entity Authentication:</a:t>
            </a:r>
            <a:r>
              <a:rPr lang="en-US" sz="2400" dirty="0"/>
              <a:t> Used in association with a logical connection to provide confidence in the identity of the entities connected.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Data-Origin Authentication:</a:t>
            </a:r>
            <a:r>
              <a:rPr lang="en-US" sz="2400" dirty="0"/>
              <a:t> In a connectionless transfer, provides assurance that the source of received data is as claimed.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62912" y="1643064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Access control</a:t>
            </a:r>
            <a:r>
              <a:rPr lang="en-US" dirty="0"/>
              <a:t> is the prevention of unauthorized use of a resource </a:t>
            </a:r>
          </a:p>
          <a:p>
            <a:r>
              <a:rPr lang="en-US" dirty="0"/>
              <a:t>This service controls who can have access to a resource, under what conditions access can occur, and what those accessing the resource are allowed to do).</a:t>
            </a:r>
          </a:p>
        </p:txBody>
      </p:sp>
      <p:pic>
        <p:nvPicPr>
          <p:cNvPr id="4" name="Picture 5" descr="Screen shot 2010-03-05 at 10.30.45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2765543"/>
            <a:ext cx="6300700" cy="363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6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824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confidentiality</a:t>
            </a:r>
            <a:r>
              <a:rPr lang="en-US" dirty="0"/>
              <a:t> is the protection of data from unauthorized disclosure.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2132856"/>
            <a:ext cx="3800947" cy="2628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1780653"/>
            <a:ext cx="48965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 Confidentiality:</a:t>
            </a:r>
            <a:r>
              <a:rPr lang="en-IN" sz="2200" dirty="0"/>
              <a:t> The protection of all user data on a connection.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Connectionless Confidentiality: </a:t>
            </a:r>
            <a:r>
              <a:rPr lang="en-IN" sz="2200" dirty="0"/>
              <a:t>The protection of all user data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Selective-Field Confidentiality: </a:t>
            </a:r>
            <a:r>
              <a:rPr lang="en-IN" sz="2200" dirty="0"/>
              <a:t>The confidentiality of selected fields within the user data on a connection or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Traffic-Flow Confidentiality: </a:t>
            </a:r>
            <a:r>
              <a:rPr lang="en-IN" sz="2200" dirty="0"/>
              <a:t>The protection of the information that might be derived from observation of traffic flows.</a:t>
            </a:r>
          </a:p>
        </p:txBody>
      </p:sp>
    </p:spTree>
    <p:extLst>
      <p:ext uri="{BB962C8B-B14F-4D97-AF65-F5344CB8AC3E}">
        <p14:creationId xmlns:p14="http://schemas.microsoft.com/office/powerpoint/2010/main" val="4204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integrity is the assurance that data received are exactly as sent by an authorized entity (i.e., contain no modification, insertion, deletion, or replay).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44" y="2384884"/>
            <a:ext cx="7048312" cy="40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Connection Integrity with Recovery:</a:t>
            </a:r>
            <a:r>
              <a:rPr lang="en-IN" dirty="0"/>
              <a:t> Provides integrity of all user data on a connection and detects any modification, insertion, deletion, or replay of any data with recovery attempted.</a:t>
            </a:r>
          </a:p>
          <a:p>
            <a:r>
              <a:rPr lang="en-IN" b="1" dirty="0">
                <a:solidFill>
                  <a:schemeClr val="tx2"/>
                </a:solidFill>
              </a:rPr>
              <a:t>Connection Integrity without Recovery:</a:t>
            </a:r>
            <a:r>
              <a:rPr lang="en-IN" dirty="0"/>
              <a:t> As above, but provides only detection without recovery.</a:t>
            </a:r>
          </a:p>
          <a:p>
            <a:r>
              <a:rPr lang="en-IN" b="1" dirty="0">
                <a:solidFill>
                  <a:schemeClr val="tx2"/>
                </a:solidFill>
              </a:rPr>
              <a:t>Selective-Field Connection Integrity:</a:t>
            </a:r>
            <a:r>
              <a:rPr lang="en-IN" dirty="0"/>
              <a:t> Provides integrity of selected fields within the user data and takes the form of determination of whether the selected fields have been modified, inserted, deleted, or replayed.</a:t>
            </a:r>
          </a:p>
        </p:txBody>
      </p:sp>
    </p:spTree>
    <p:extLst>
      <p:ext uri="{BB962C8B-B14F-4D97-AF65-F5344CB8AC3E}">
        <p14:creationId xmlns:p14="http://schemas.microsoft.com/office/powerpoint/2010/main" val="21571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Connectionless Integrity:</a:t>
            </a:r>
            <a:r>
              <a:rPr lang="en-IN" dirty="0"/>
              <a:t> Provides integrity of a single connectionless data block and may take the form of detection of data modification. Additionally, a limited form of replay detection may be provided.</a:t>
            </a:r>
          </a:p>
          <a:p>
            <a:r>
              <a:rPr lang="en-IN" b="1" dirty="0">
                <a:solidFill>
                  <a:schemeClr val="tx2"/>
                </a:solidFill>
              </a:rPr>
              <a:t>Selective-Field Connectionless Integrity:</a:t>
            </a:r>
            <a:r>
              <a:rPr lang="en-IN" dirty="0"/>
              <a:t> Provides integrity of selected fields within a single connectionless data block; takes the form of determination of whether the selected fields have been modified.</a:t>
            </a:r>
          </a:p>
        </p:txBody>
      </p:sp>
    </p:spTree>
    <p:extLst>
      <p:ext uri="{BB962C8B-B14F-4D97-AF65-F5344CB8AC3E}">
        <p14:creationId xmlns:p14="http://schemas.microsoft.com/office/powerpoint/2010/main" val="28267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OSI Security Architecture</a:t>
            </a:r>
          </a:p>
          <a:p>
            <a:r>
              <a:rPr lang="en-IN" dirty="0"/>
              <a:t>Security Attacks</a:t>
            </a:r>
          </a:p>
          <a:p>
            <a:r>
              <a:rPr lang="en-IN" dirty="0"/>
              <a:t>Security Services</a:t>
            </a:r>
          </a:p>
          <a:p>
            <a:r>
              <a:rPr lang="en-IN" dirty="0"/>
              <a:t>Security Mechanism</a:t>
            </a:r>
          </a:p>
          <a:p>
            <a:r>
              <a:rPr lang="en-IN" dirty="0"/>
              <a:t>Symmetric Cipher Model</a:t>
            </a:r>
          </a:p>
          <a:p>
            <a:r>
              <a:rPr lang="en-IN" dirty="0"/>
              <a:t>Cryptography</a:t>
            </a:r>
          </a:p>
          <a:p>
            <a:r>
              <a:rPr lang="en-IN" dirty="0"/>
              <a:t>Cryptanalysis and Attacks</a:t>
            </a:r>
          </a:p>
          <a:p>
            <a:r>
              <a:rPr lang="en-IN" dirty="0"/>
              <a:t>Substitution and Transposition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</a:t>
            </a:r>
            <a:r>
              <a:rPr lang="en-IN" dirty="0"/>
              <a:t> is the assurance that someone cannot deny something. </a:t>
            </a:r>
          </a:p>
          <a:p>
            <a:r>
              <a:rPr lang="en-IN" dirty="0"/>
              <a:t>Typically, nonrepudiation refers to the ability to ensure that a communication cannot deny the authenticity of their signature on a document or the sending of a message that they originated.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68244" y="3433218"/>
            <a:ext cx="2016224" cy="2967582"/>
            <a:chOff x="6336196" y="3717032"/>
            <a:chExt cx="1625397" cy="2142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42545" y="5363841"/>
              <a:ext cx="845050" cy="49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Bank</a:t>
              </a:r>
              <a:endParaRPr lang="en-IN" sz="2400" dirty="0"/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1593789" y="3550737"/>
            <a:ext cx="2942207" cy="999512"/>
          </a:xfrm>
          <a:prstGeom prst="borderCallout1">
            <a:avLst>
              <a:gd name="adj1" fmla="val 51487"/>
              <a:gd name="adj2" fmla="val 100132"/>
              <a:gd name="adj3" fmla="val 49796"/>
              <a:gd name="adj4" fmla="val 175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1591031" y="4869517"/>
            <a:ext cx="2942207" cy="1455757"/>
          </a:xfrm>
          <a:prstGeom prst="borderCallout1">
            <a:avLst>
              <a:gd name="adj1" fmla="val 51487"/>
              <a:gd name="adj2" fmla="val 100132"/>
              <a:gd name="adj3" fmla="val 51614"/>
              <a:gd name="adj4" fmla="val 1776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 have never requested to 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520" y="4054815"/>
            <a:ext cx="1035199" cy="1256818"/>
            <a:chOff x="679618" y="3465004"/>
            <a:chExt cx="1035199" cy="1256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79618" y="4260157"/>
              <a:ext cx="103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User A</a:t>
              </a:r>
              <a:endParaRPr lang="en-IN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4924" y="4515597"/>
            <a:ext cx="169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After few days</a:t>
            </a:r>
          </a:p>
        </p:txBody>
      </p:sp>
    </p:spTree>
    <p:extLst>
      <p:ext uri="{BB962C8B-B14F-4D97-AF65-F5344CB8AC3E}">
        <p14:creationId xmlns:p14="http://schemas.microsoft.com/office/powerpoint/2010/main" val="36337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Nonrepudiation-Origin:</a:t>
            </a:r>
            <a:r>
              <a:rPr lang="en-IN" dirty="0"/>
              <a:t> Proof that the message was sent by the specified party.</a:t>
            </a:r>
          </a:p>
          <a:p>
            <a:r>
              <a:rPr lang="en-IN" b="1" dirty="0">
                <a:solidFill>
                  <a:schemeClr val="tx2"/>
                </a:solidFill>
              </a:rPr>
              <a:t>Nonrepudiation-Destination:</a:t>
            </a:r>
            <a:r>
              <a:rPr lang="en-IN" dirty="0"/>
              <a:t> Proof that the message was received by the specified party.</a:t>
            </a:r>
          </a:p>
        </p:txBody>
      </p:sp>
    </p:spTree>
    <p:extLst>
      <p:ext uri="{BB962C8B-B14F-4D97-AF65-F5344CB8AC3E}">
        <p14:creationId xmlns:p14="http://schemas.microsoft.com/office/powerpoint/2010/main" val="16914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Mechanisms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Specific security mechanisms:</a:t>
            </a:r>
            <a:r>
              <a:rPr lang="en-US" dirty="0"/>
              <a:t> Integrated into the appropriate protocol layer in order to provide some of the OSI security services.</a:t>
            </a:r>
          </a:p>
          <a:p>
            <a:r>
              <a:rPr lang="en-US" b="1" dirty="0">
                <a:solidFill>
                  <a:schemeClr val="tx2"/>
                </a:solidFill>
              </a:rPr>
              <a:t>Pervasive security mechanisms:</a:t>
            </a:r>
            <a:r>
              <a:rPr lang="en-US" dirty="0"/>
              <a:t> Not integrated to any particular OSI security service or protocol layer</a:t>
            </a:r>
          </a:p>
        </p:txBody>
      </p:sp>
    </p:spTree>
    <p:extLst>
      <p:ext uri="{BB962C8B-B14F-4D97-AF65-F5344CB8AC3E}">
        <p14:creationId xmlns:p14="http://schemas.microsoft.com/office/powerpoint/2010/main" val="27066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Encipherment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Hiding or covering data using mathematical algorithms. </a:t>
            </a:r>
          </a:p>
          <a:p>
            <a:r>
              <a:rPr lang="en-US" b="1" dirty="0">
                <a:solidFill>
                  <a:schemeClr val="tx2"/>
                </a:solidFill>
              </a:rPr>
              <a:t>Digital Signature: </a:t>
            </a:r>
            <a:r>
              <a:rPr lang="en-US" dirty="0"/>
              <a:t>The sender can electronically sign the data and the receiver can electronically verify the signature.</a:t>
            </a:r>
          </a:p>
          <a:p>
            <a:r>
              <a:rPr lang="en-US" b="1" dirty="0">
                <a:solidFill>
                  <a:schemeClr val="tx2"/>
                </a:solidFill>
              </a:rPr>
              <a:t>Access Control: </a:t>
            </a:r>
            <a:r>
              <a:rPr lang="en-US" dirty="0"/>
              <a:t>A variety of mechanisms that enforce access rights to resources.</a:t>
            </a:r>
          </a:p>
          <a:p>
            <a:r>
              <a:rPr lang="en-US" b="1" dirty="0">
                <a:solidFill>
                  <a:schemeClr val="tx2"/>
                </a:solidFill>
              </a:rPr>
              <a:t>Data Integrity: </a:t>
            </a:r>
            <a:r>
              <a:rPr lang="en-US" dirty="0"/>
              <a:t>A variety of mechanisms used to assure the integrity of a data unit or stream of data units.</a:t>
            </a:r>
          </a:p>
          <a:p>
            <a:r>
              <a:rPr lang="en-IN" b="1" dirty="0">
                <a:solidFill>
                  <a:schemeClr val="tx2"/>
                </a:solidFill>
              </a:rPr>
              <a:t>Authentication Exchange:</a:t>
            </a:r>
            <a:r>
              <a:rPr lang="en-IN" b="1" dirty="0"/>
              <a:t> </a:t>
            </a:r>
            <a:r>
              <a:rPr lang="en-IN" dirty="0"/>
              <a:t>Two entities exchange some messages to prove their identity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Traffic Padding:</a:t>
            </a:r>
            <a:r>
              <a:rPr lang="en-IN" b="1" dirty="0"/>
              <a:t> </a:t>
            </a:r>
            <a:r>
              <a:rPr lang="en-IN" dirty="0"/>
              <a:t>The insertion of bits into gaps in a data stream to frustrate traffic analysis attempts.</a:t>
            </a:r>
          </a:p>
          <a:p>
            <a:r>
              <a:rPr lang="en-IN" b="1" dirty="0">
                <a:solidFill>
                  <a:schemeClr val="tx2"/>
                </a:solidFill>
              </a:rPr>
              <a:t>Routing Control: </a:t>
            </a:r>
            <a:r>
              <a:rPr lang="en-IN" dirty="0"/>
              <a:t>Selecting and continuously changing routes between sender and receiver to prevent opponent from eavesdropping.</a:t>
            </a:r>
          </a:p>
          <a:p>
            <a:r>
              <a:rPr lang="en-IN" b="1" dirty="0">
                <a:solidFill>
                  <a:schemeClr val="tx2"/>
                </a:solidFill>
              </a:rPr>
              <a:t>Notarization: </a:t>
            </a:r>
            <a:r>
              <a:rPr lang="en-IN" dirty="0"/>
              <a:t>The use of a trusted third party to assure and control the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8386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for Network Security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234" y="2924944"/>
            <a:ext cx="637084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27" y="2420855"/>
            <a:ext cx="91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3511" y="2924944"/>
            <a:ext cx="72008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3" name="Oval 12"/>
          <p:cNvSpPr/>
          <p:nvPr/>
        </p:nvSpPr>
        <p:spPr>
          <a:xfrm>
            <a:off x="1652594" y="337109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0" idx="3"/>
            <a:endCxn id="13" idx="2"/>
          </p:cNvCxnSpPr>
          <p:nvPr/>
        </p:nvCxnSpPr>
        <p:spPr>
          <a:xfrm flipV="1">
            <a:off x="940318" y="3623120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2" idx="1"/>
          </p:cNvCxnSpPr>
          <p:nvPr/>
        </p:nvCxnSpPr>
        <p:spPr>
          <a:xfrm>
            <a:off x="2192654" y="3623120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</p:cNvCxnSpPr>
          <p:nvPr/>
        </p:nvCxnSpPr>
        <p:spPr>
          <a:xfrm flipH="1">
            <a:off x="1920263" y="3875148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8972" y="4590506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699" y="2734549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25570" y="2921042"/>
            <a:ext cx="701423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7620" y="2381222"/>
            <a:ext cx="117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Recipient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0186" y="2921042"/>
            <a:ext cx="63720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8" name="Oval 27"/>
          <p:cNvSpPr/>
          <p:nvPr/>
        </p:nvSpPr>
        <p:spPr>
          <a:xfrm>
            <a:off x="7139269" y="3367190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25" idx="3"/>
            <a:endCxn id="28" idx="2"/>
          </p:cNvCxnSpPr>
          <p:nvPr/>
        </p:nvCxnSpPr>
        <p:spPr>
          <a:xfrm flipV="1">
            <a:off x="6426993" y="3619218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6"/>
            <a:endCxn id="27" idx="1"/>
          </p:cNvCxnSpPr>
          <p:nvPr/>
        </p:nvCxnSpPr>
        <p:spPr>
          <a:xfrm>
            <a:off x="7679329" y="3619218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4"/>
          </p:cNvCxnSpPr>
          <p:nvPr/>
        </p:nvCxnSpPr>
        <p:spPr>
          <a:xfrm flipH="1">
            <a:off x="7406938" y="3871246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47" y="4586604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7374" y="2730647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35" name="Flowchart: Direct Access Storage 34"/>
          <p:cNvSpPr/>
          <p:nvPr/>
        </p:nvSpPr>
        <p:spPr>
          <a:xfrm rot="10800000">
            <a:off x="3904204" y="3408293"/>
            <a:ext cx="1368152" cy="4218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2" idx="3"/>
            <a:endCxn id="35" idx="4"/>
          </p:cNvCxnSpPr>
          <p:nvPr/>
        </p:nvCxnSpPr>
        <p:spPr>
          <a:xfrm flipV="1">
            <a:off x="3543591" y="3619218"/>
            <a:ext cx="360613" cy="7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25" idx="1"/>
          </p:cNvCxnSpPr>
          <p:nvPr/>
        </p:nvCxnSpPr>
        <p:spPr>
          <a:xfrm>
            <a:off x="5272356" y="3619218"/>
            <a:ext cx="453214" cy="3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083" y="914400"/>
            <a:ext cx="276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Trusted third party</a:t>
            </a:r>
          </a:p>
          <a:p>
            <a:pPr algn="ctr"/>
            <a:r>
              <a:rPr lang="en-IN" sz="2000" dirty="0"/>
              <a:t>(e.g., arbiter, distributer</a:t>
            </a:r>
          </a:p>
          <a:p>
            <a:pPr algn="ctr"/>
            <a:r>
              <a:rPr lang="en-IN" sz="2000" dirty="0"/>
              <a:t>of secret information)</a:t>
            </a:r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755576" y="1422232"/>
            <a:ext cx="2450507" cy="92767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6" idx="0"/>
          </p:cNvCxnSpPr>
          <p:nvPr/>
        </p:nvCxnSpPr>
        <p:spPr>
          <a:xfrm>
            <a:off x="5970474" y="1422232"/>
            <a:ext cx="2555208" cy="9589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5" idx="2"/>
          </p:cNvCxnSpPr>
          <p:nvPr/>
        </p:nvCxnSpPr>
        <p:spPr>
          <a:xfrm>
            <a:off x="4588279" y="1930063"/>
            <a:ext cx="1" cy="1478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7967" y="4898949"/>
            <a:ext cx="127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Opponent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88280" y="3911562"/>
            <a:ext cx="8772" cy="10688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7781" y="2686434"/>
            <a:ext cx="10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Info.</a:t>
            </a:r>
          </a:p>
          <a:p>
            <a:pPr algn="ctr"/>
            <a:r>
              <a:rPr lang="en-IN" sz="2000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7322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32" grpId="0"/>
      <p:bldP spid="33" grpId="0"/>
      <p:bldP spid="35" grpId="0" animBg="1"/>
      <p:bldP spid="40" grpId="0"/>
      <p:bldP spid="47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642833"/>
            <a:ext cx="9471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56376" y="2636113"/>
            <a:ext cx="108012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Receiver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5296" y="2644747"/>
            <a:ext cx="133896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Encryption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618776" y="2636113"/>
            <a:ext cx="133214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Decryption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067" y="2602339"/>
            <a:ext cx="75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f7#er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137616" y="3020875"/>
            <a:ext cx="1127680" cy="1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2947" y="2620765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3604264" y="3014155"/>
            <a:ext cx="2014512" cy="8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>
            <a:off x="6950924" y="3014155"/>
            <a:ext cx="100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826" y="2600106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Symmetric Cipher Model (Conventional Encryption)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2417218"/>
            <a:ext cx="787152" cy="787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2162722"/>
            <a:ext cx="1332149" cy="1296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2419195"/>
            <a:ext cx="787152" cy="787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2164699"/>
            <a:ext cx="1332149" cy="1296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42" y="1655916"/>
            <a:ext cx="476316" cy="476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1331" y="3538167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835" y="3474023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5324" y="3457142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Encryption Algorithm</a:t>
            </a:r>
          </a:p>
          <a:p>
            <a:pPr algn="ctr"/>
            <a:r>
              <a:rPr lang="en-IN" sz="2000" dirty="0"/>
              <a:t>(e.g. AES)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5856" y="3457142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Decryption Algorithm</a:t>
            </a:r>
          </a:p>
          <a:p>
            <a:pPr algn="ctr"/>
            <a:r>
              <a:rPr lang="en-IN" sz="2000" dirty="0"/>
              <a:t>(reverse of encryption algorithm)</a:t>
            </a:r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952767" y="2810794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3497175" y="2810794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7107707" y="2812771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82589" y="901091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380" y="318433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9" y="1623148"/>
            <a:ext cx="476316" cy="4763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56076" y="86832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61311" y="166125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7621" y="2094129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Transmitted</a:t>
            </a:r>
          </a:p>
          <a:p>
            <a:pPr algn="ctr"/>
            <a:r>
              <a:rPr lang="en-IN" sz="2000" dirty="0"/>
              <a:t>cipher text</a:t>
            </a:r>
          </a:p>
          <a:p>
            <a:pPr algn="ctr"/>
            <a:endParaRPr lang="en-IN" sz="1100" dirty="0"/>
          </a:p>
          <a:p>
            <a:pPr algn="ctr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3731" y="4426558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original message is known as the </a:t>
            </a: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while the coded message is called the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process of converting from plaintext to ciphertext is known as </a:t>
            </a:r>
            <a:r>
              <a:rPr lang="en-IN" sz="2400" b="1" dirty="0">
                <a:solidFill>
                  <a:schemeClr val="tx2"/>
                </a:solidFill>
              </a:rPr>
              <a:t>enciphering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encryption</a:t>
            </a:r>
            <a:r>
              <a:rPr lang="en-IN" sz="2400" dirty="0">
                <a:solidFill>
                  <a:schemeClr val="tx1"/>
                </a:solidFill>
              </a:rPr>
              <a:t>; restoring the plaintext from the ciphertext is </a:t>
            </a:r>
            <a:r>
              <a:rPr lang="en-IN" sz="2400" b="1" dirty="0">
                <a:solidFill>
                  <a:schemeClr val="tx2"/>
                </a:solidFill>
              </a:rPr>
              <a:t>deciphering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decryption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787" y="4417782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 is the original intelligible message or data that is fed into the algorithm as input.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Encryption algorithm </a:t>
            </a:r>
            <a:r>
              <a:rPr lang="en-IN" sz="2400" dirty="0">
                <a:solidFill>
                  <a:schemeClr val="tx1"/>
                </a:solidFill>
              </a:rPr>
              <a:t>performs various substitutions and transformations on the plaintext.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787" y="4423759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secret key</a:t>
            </a:r>
            <a:r>
              <a:rPr lang="en-IN" sz="2400" dirty="0">
                <a:solidFill>
                  <a:schemeClr val="tx1"/>
                </a:solidFill>
              </a:rPr>
              <a:t> is also input to the encryption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key is a value independent of the plaintext and of the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algorithm will produce a different output depending on the specific key being used at the time.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0224" y="1846419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7589" y="3158219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sp>
        <p:nvSpPr>
          <p:cNvPr id="35" name="Rectangle 34"/>
          <p:cNvSpPr/>
          <p:nvPr/>
        </p:nvSpPr>
        <p:spPr>
          <a:xfrm>
            <a:off x="157933" y="442483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 is the scrambled message produced as output.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depends on the plaintext and the secret key.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ciphertext is an apparently random stream of data and, as it stands, is unintelligible.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622" y="442405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Decryption algorithm</a:t>
            </a:r>
            <a:r>
              <a:rPr lang="en-IN" sz="2400" dirty="0">
                <a:solidFill>
                  <a:schemeClr val="tx1"/>
                </a:solidFill>
              </a:rPr>
              <a:t> is essentially the encryption algorithm run in reverse.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takes the ciphertext and the secret key and produces the original plaintext.</a:t>
            </a:r>
          </a:p>
        </p:txBody>
      </p:sp>
    </p:spTree>
    <p:extLst>
      <p:ext uri="{BB962C8B-B14F-4D97-AF65-F5344CB8AC3E}">
        <p14:creationId xmlns:p14="http://schemas.microsoft.com/office/powerpoint/2010/main" val="121524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7" grpId="0"/>
      <p:bldP spid="28" grpId="0"/>
      <p:bldP spid="30" grpId="0"/>
      <p:bldP spid="31" grpId="0"/>
      <p:bldP spid="32" grpId="0"/>
      <p:bldP spid="33" grpId="0" animBg="1"/>
      <p:bldP spid="33" grpId="1" animBg="1"/>
      <p:bldP spid="22" grpId="0" animBg="1"/>
      <p:bldP spid="22" grpId="1" animBg="1"/>
      <p:bldP spid="23" grpId="0" animBg="1"/>
      <p:bldP spid="23" grpId="1" animBg="1"/>
      <p:bldP spid="25" grpId="0"/>
      <p:bldP spid="34" grpId="0"/>
      <p:bldP spid="35" grpId="0" animBg="1"/>
      <p:bldP spid="35" grpId="1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37900"/>
            <a:ext cx="7236804" cy="4189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An opponent, observing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dirty="0">
                    <a:solidFill>
                      <a:schemeClr val="tx1"/>
                    </a:solidFill>
                  </a:rPr>
                  <a:t> but not having access to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, may attempt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both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If the opponent is interested in only this particular message, then he will focus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 by generating a plaintext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Often, however, the opponent is interested in being able to read future messages as well, in which case an attempt is made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by generating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blipFill>
                <a:blip r:embed="rId3"/>
                <a:stretch>
                  <a:fillRect b="-4206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39534" y="42389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9567" y="430960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9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Cryptanalysis and Brute-Force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Cryptanalysis:</a:t>
            </a:r>
            <a:r>
              <a:rPr lang="en-IN" dirty="0"/>
              <a:t> Cryptanalytic attacks rely on the nature of the algorithm and some knowledge of the general characteristics of the plaintext or even some sample plaintext–ciphertext pairs. </a:t>
            </a:r>
          </a:p>
          <a:p>
            <a:r>
              <a:rPr lang="en-IN" dirty="0"/>
              <a:t>This type of attack exploits the characteristics of the algorithm to attempt to derive a specific plaintext or to derive the key being used.</a:t>
            </a:r>
          </a:p>
          <a:p>
            <a:r>
              <a:rPr lang="en-IN" b="1" dirty="0">
                <a:solidFill>
                  <a:schemeClr val="tx2"/>
                </a:solidFill>
              </a:rPr>
              <a:t>Brute-force attack: </a:t>
            </a:r>
            <a:r>
              <a:rPr lang="en-IN" dirty="0"/>
              <a:t>The attacker tries every possible key on a piece of ciphertext until an intelligible translation into plaintext is obtained. </a:t>
            </a:r>
          </a:p>
          <a:p>
            <a:r>
              <a:rPr lang="en-IN" dirty="0"/>
              <a:t>On average, half of all possible keys must be tried to achieve success.</a:t>
            </a:r>
          </a:p>
        </p:txBody>
      </p:sp>
    </p:spTree>
    <p:extLst>
      <p:ext uri="{BB962C8B-B14F-4D97-AF65-F5344CB8AC3E}">
        <p14:creationId xmlns:p14="http://schemas.microsoft.com/office/powerpoint/2010/main" val="1016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l t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6095" r="4860" b="2476"/>
          <a:stretch/>
        </p:blipFill>
        <p:spPr bwMode="auto">
          <a:xfrm>
            <a:off x="287524" y="980727"/>
            <a:ext cx="8604448" cy="54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Introduction to Information &amp; N/W Security</a:t>
            </a:r>
          </a:p>
        </p:txBody>
      </p:sp>
    </p:spTree>
    <p:extLst>
      <p:ext uri="{BB962C8B-B14F-4D97-AF65-F5344CB8AC3E}">
        <p14:creationId xmlns:p14="http://schemas.microsoft.com/office/powerpoint/2010/main" val="342291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3108"/>
              </p:ext>
            </p:extLst>
          </p:nvPr>
        </p:nvGraphicFramePr>
        <p:xfrm>
          <a:off x="90292" y="1393418"/>
          <a:ext cx="8982208" cy="411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Ciphertext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dirty="0"/>
                        <a:t>Encryption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algorithm,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2121975"/>
            <a:ext cx="8892988" cy="258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7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02572"/>
              </p:ext>
            </p:extLst>
          </p:nvPr>
        </p:nvGraphicFramePr>
        <p:xfrm>
          <a:off x="99888" y="1386260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2941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9267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Known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One or more plaintext-cipher text pairs formed with the 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" y="2538478"/>
            <a:ext cx="8902786" cy="27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15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10385"/>
              </p:ext>
            </p:extLst>
          </p:nvPr>
        </p:nvGraphicFramePr>
        <p:xfrm>
          <a:off x="94612" y="1398498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Plaintext message chosen by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" y="2672916"/>
            <a:ext cx="8946994" cy="30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52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78239"/>
              </p:ext>
            </p:extLst>
          </p:nvPr>
        </p:nvGraphicFramePr>
        <p:xfrm>
          <a:off x="91440" y="1393312"/>
          <a:ext cx="8982208" cy="1051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2744924"/>
            <a:ext cx="9029427" cy="333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5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47455"/>
              </p:ext>
            </p:extLst>
          </p:nvPr>
        </p:nvGraphicFramePr>
        <p:xfrm>
          <a:off x="86528" y="1393640"/>
          <a:ext cx="8982208" cy="18112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4072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1811265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Plaintext chosen by cryptanalyst, with its corresponding ciphertext generated with the secret key 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4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substitution technique is one in which the letters of plaintext are replaced by other letters or by numbers or symbols.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5455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Caesar cipher</a:t>
            </a:r>
            <a:r>
              <a:rPr lang="en-IN" dirty="0"/>
              <a:t> involves replacing each letter of the alphabet with the letter standing three places further down the alphabet.</a:t>
            </a:r>
          </a:p>
          <a:p>
            <a:r>
              <a:rPr lang="en-IN" dirty="0"/>
              <a:t>In encryption each plaintext letter P, substitute the ciphertext letter C: </a:t>
            </a:r>
          </a:p>
          <a:p>
            <a:pPr marL="0" indent="0" algn="ctr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For decryption algorithm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2756704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 = E(k, P) = (</a:t>
            </a:r>
            <a:r>
              <a:rPr lang="en-IN" sz="3200" dirty="0"/>
              <a:t>P</a:t>
            </a:r>
            <a:r>
              <a:rPr lang="da-DK" sz="3200" dirty="0"/>
              <a:t> + k) mod 26</a:t>
            </a:r>
          </a:p>
          <a:p>
            <a:pPr algn="ctr"/>
            <a:r>
              <a:rPr lang="da-DK" sz="3200" dirty="0"/>
              <a:t>C = E(3, P) = (P + 3)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4293096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latin typeface="+mj-lt"/>
                <a:cs typeface="Courier New" panose="02070309020205020404" pitchFamily="49" charset="0"/>
              </a:rPr>
              <a:t>P = D(k, C) = (C - k) mod 26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Caesar Cipher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58134"/>
              </p:ext>
            </p:extLst>
          </p:nvPr>
        </p:nvGraphicFramePr>
        <p:xfrm>
          <a:off x="190500" y="1431588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01258"/>
              </p:ext>
            </p:extLst>
          </p:nvPr>
        </p:nvGraphicFramePr>
        <p:xfrm>
          <a:off x="190500" y="2359339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94326" y="3412952"/>
            <a:ext cx="46826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a-DK" sz="3200" dirty="0">
                <a:latin typeface="+mj-lt"/>
              </a:rPr>
              <a:t>C = E(3, P) = (P + 3) mod 26</a:t>
            </a:r>
            <a:endParaRPr lang="en-IN" sz="3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401383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d e f g h i j k l m n o p q r s t u v w x y z a b c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4815476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Plaintext:   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IN" sz="2400" dirty="0"/>
              <a:t>Ciphertext: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WKH TXLFN EURZQ IRA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98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Let us assign a numerical equivalent to each letter</a:t>
            </a:r>
          </a:p>
        </p:txBody>
      </p:sp>
    </p:spTree>
    <p:extLst>
      <p:ext uri="{BB962C8B-B14F-4D97-AF65-F5344CB8AC3E}">
        <p14:creationId xmlns:p14="http://schemas.microsoft.com/office/powerpoint/2010/main" val="36930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encryption and decryption algorithms are known.</a:t>
            </a:r>
          </a:p>
          <a:p>
            <a:r>
              <a:rPr lang="en-IN" dirty="0"/>
              <a:t>There are only 25 keys to try.</a:t>
            </a:r>
          </a:p>
          <a:p>
            <a:r>
              <a:rPr lang="en-IN" dirty="0"/>
              <a:t>The language of the plaintext is known and easily recognizable.</a:t>
            </a:r>
          </a:p>
        </p:txBody>
      </p:sp>
    </p:spTree>
    <p:extLst>
      <p:ext uri="{BB962C8B-B14F-4D97-AF65-F5344CB8AC3E}">
        <p14:creationId xmlns:p14="http://schemas.microsoft.com/office/powerpoint/2010/main" val="1098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19622"/>
              </p:ext>
            </p:extLst>
          </p:nvPr>
        </p:nvGraphicFramePr>
        <p:xfrm>
          <a:off x="190500" y="1483339"/>
          <a:ext cx="4201480" cy="49592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910">
                  <a:extLst>
                    <a:ext uri="{9D8B030D-6E8A-4147-A177-3AD203B41FA5}">
                      <a16:colId xmlns:a16="http://schemas.microsoft.com/office/drawing/2014/main" xmlns="" val="1429738763"/>
                    </a:ext>
                  </a:extLst>
                </a:gridCol>
                <a:gridCol w="3592570">
                  <a:extLst>
                    <a:ext uri="{9D8B030D-6E8A-4147-A177-3AD203B41FA5}">
                      <a16:colId xmlns:a16="http://schemas.microsoft.com/office/drawing/2014/main" xmlns="" val="247058307"/>
                    </a:ext>
                  </a:extLst>
                </a:gridCol>
              </a:tblGrid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xmlns="" val="159691312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YMJ VZNHP GWTBS KTC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93661300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XLI UYMGO FVSAR JSB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0729528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WKH TXLFN EURZQ IRA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600733661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VJG SWKEM DTQYP HQZ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974733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UIF RVJDL CSPXOGPY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34436797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THE QUICK BROWN FOX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89492246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SGD PTHBJ AQNVM ENW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6243038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RFC OSGAI ZPMUL DMV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29126857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QEB NRFZH YOLTK CLU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63352364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PDA MQEYG XNKSJ BKT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7703755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OCZ LPDXF WMJRI AJS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03881762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NBY KOCWE VLIQH ZIR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77866195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MAX JNBVD UKHPG YHQ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84275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01692"/>
              </p:ext>
            </p:extLst>
          </p:nvPr>
        </p:nvGraphicFramePr>
        <p:xfrm>
          <a:off x="4708189" y="1481801"/>
          <a:ext cx="4201200" cy="4960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869">
                  <a:extLst>
                    <a:ext uri="{9D8B030D-6E8A-4147-A177-3AD203B41FA5}">
                      <a16:colId xmlns:a16="http://schemas.microsoft.com/office/drawing/2014/main" xmlns="" val="210308470"/>
                    </a:ext>
                  </a:extLst>
                </a:gridCol>
                <a:gridCol w="3592331">
                  <a:extLst>
                    <a:ext uri="{9D8B030D-6E8A-4147-A177-3AD203B41FA5}">
                      <a16:colId xmlns:a16="http://schemas.microsoft.com/office/drawing/2014/main" xmlns="" val="112267142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32850260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LZW IMAUC TJGOF XGP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951558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KYV HLZTB SIFNE WFO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6927955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JXU GKYSA RHEMD VEN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02041136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IWT FJXRZ QGDLC UDM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7671531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HVS EIWQY PFCKB TCL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722956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GUR DHVPX OEBJA SBK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57669658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FTQ CGUOW NDAIZ RAJ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765035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ESP BFTNV MCZHY QZI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326735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DRO AESMU LBYGX PYH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79407647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CQN ZDRLT KAXFW OXG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92770039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BPM YCQKS JZWEV NWF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89633215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AOL XBPJR IYVDU MVE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4424726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90500" y="1016732"/>
            <a:ext cx="6397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Ciphertext: </a:t>
            </a:r>
            <a:r>
              <a:rPr lang="en-IN" sz="2400" dirty="0">
                <a:latin typeface="Consolas" panose="020B0609020204030204" pitchFamily="49" charset="0"/>
              </a:rPr>
              <a:t>ZNK WAOIQ HXUCT LUD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573016"/>
            <a:ext cx="43564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/>
          </a:bodyPr>
          <a:lstStyle/>
          <a:p>
            <a:r>
              <a:rPr lang="en-IN" sz="4000" dirty="0"/>
              <a:t>OSI</a:t>
            </a:r>
            <a:r>
              <a:rPr lang="en-IN" dirty="0"/>
              <a:t> </a:t>
            </a:r>
            <a:r>
              <a:rPr lang="en-IN" sz="4000" dirty="0"/>
              <a:t>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OSI (Open Systems Interconnection) security architecture focuses on Security Attacks, Mechanisms, </a:t>
            </a:r>
            <a:r>
              <a:rPr lang="en-IN"/>
              <a:t>and Services</a:t>
            </a:r>
            <a:r>
              <a:rPr lang="en-IN" dirty="0"/>
              <a:t>. 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Attack: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Any action that compromises the security of information owned by an organization.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Mechanism: </a:t>
            </a:r>
            <a:r>
              <a:rPr lang="en-IN" dirty="0"/>
              <a:t>A process that is designed to detect, prevent, or recover from a security attack.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Service: </a:t>
            </a:r>
            <a:r>
              <a:rPr lang="en-IN" dirty="0"/>
              <a:t>A communication service that enhances the security of the data processing systems and the information transfers of an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5342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7418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2) Monoalphabetic Cipher (Simple substitution)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improvement to the Caesar Cipher. </a:t>
            </a:r>
          </a:p>
          <a:p>
            <a:r>
              <a:rPr lang="en-IN" dirty="0"/>
              <a:t>Instead of shifting the alphabets by some number, this scheme uses some permutation of the letters in alphabet.</a:t>
            </a:r>
          </a:p>
          <a:p>
            <a:r>
              <a:rPr lang="en-IN" dirty="0"/>
              <a:t>The sender and the receiver decide on a randomly selected permutation of the letters of the alphabet.</a:t>
            </a:r>
          </a:p>
          <a:p>
            <a:r>
              <a:rPr lang="en-IN" dirty="0"/>
              <a:t>With 26 letters in alphabet, the possible permutations are 26! which is equal to 4x1026.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4797152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y n l k x b s h m i w d p j r o q v f e a u g t z c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on Monoalphabetic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relative frequencies of the letters in the  ciphertext (in percentages)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74" y="1851213"/>
            <a:ext cx="7668852" cy="1893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3668505"/>
            <a:ext cx="88598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Ciphertext:</a:t>
            </a:r>
          </a:p>
          <a:p>
            <a:r>
              <a:rPr lang="en-IN" sz="2000" dirty="0">
                <a:latin typeface="Consolas" panose="020B0609020204030204" pitchFamily="49" charset="0"/>
              </a:rPr>
              <a:t>uzqsovuohxmopvgpozpevsg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szopfpesxudbmetsxaizvuephzhmdzshzowsfpappdtsvpqu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ymxuzuhsxepyepopdzszufpomb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pfupzhmdjudtmohmq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820862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our ciphertext, the most common digram is ZW, which appears three times. So equate  Z with t, W with h and P with 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notice that the sequence ZWP appears in the ciphertext, and we can translate that sequence as “the.”</a:t>
            </a:r>
          </a:p>
        </p:txBody>
      </p:sp>
    </p:spTree>
    <p:extLst>
      <p:ext uri="{BB962C8B-B14F-4D97-AF65-F5344CB8AC3E}">
        <p14:creationId xmlns:p14="http://schemas.microsoft.com/office/powerpoint/2010/main" val="2543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Attack on Monoalphabetic Cipher </a:t>
            </a:r>
            <a:r>
              <a:rPr lang="en-IN" sz="4000" dirty="0"/>
              <a:t>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cryptanalyst knows the nature of the plaintext, then the analyst can exploit the regularities of the language. </a:t>
            </a:r>
          </a:p>
          <a:p>
            <a:r>
              <a:rPr lang="en-IN" dirty="0"/>
              <a:t>The relative frequency of the letters can be determined and compared to a standard frequency distribution for English.</a:t>
            </a:r>
          </a:p>
          <a:p>
            <a:r>
              <a:rPr lang="en-IN" dirty="0"/>
              <a:t>If the message were long enough, this technique alone might be sufficient, but because this is a relatively short message, we cannot expect an exact match.</a:t>
            </a:r>
          </a:p>
        </p:txBody>
      </p:sp>
    </p:spTree>
    <p:extLst>
      <p:ext uri="{BB962C8B-B14F-4D97-AF65-F5344CB8AC3E}">
        <p14:creationId xmlns:p14="http://schemas.microsoft.com/office/powerpoint/2010/main" val="754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196516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Playfair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Playfair algorithm is based on a 5 × 5 matrix (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) of letters.</a:t>
            </a:r>
          </a:p>
          <a:p>
            <a:r>
              <a:rPr lang="en-IN" dirty="0"/>
              <a:t>The matrix is constructed by filling in the letters of the </a:t>
            </a:r>
            <a:r>
              <a:rPr lang="en-IN" b="1" dirty="0">
                <a:solidFill>
                  <a:schemeClr val="tx2"/>
                </a:solidFill>
              </a:rPr>
              <a:t>keyword</a:t>
            </a:r>
            <a:r>
              <a:rPr lang="en-IN" dirty="0"/>
              <a:t> (minus duplicates) from left to right and from top to bottom, and then filling in the remainder of the matrix with the remaining letters in alphabetic order. </a:t>
            </a:r>
            <a:r>
              <a:rPr lang="en-IN" b="1" dirty="0">
                <a:solidFill>
                  <a:schemeClr val="tx2"/>
                </a:solidFill>
              </a:rPr>
              <a:t>The letters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 and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IN" b="1" dirty="0">
                <a:solidFill>
                  <a:schemeClr val="tx2"/>
                </a:solidFill>
              </a:rPr>
              <a:t> count as one letter</a:t>
            </a:r>
            <a:r>
              <a:rPr lang="en-IN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3762276"/>
            <a:ext cx="334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Keyword= </a:t>
            </a:r>
            <a:r>
              <a:rPr lang="en-US" sz="2400" dirty="0">
                <a:latin typeface="Consolas" panose="020B0609020204030204" pitchFamily="49" charset="0"/>
              </a:rPr>
              <a:t>OCCURRENCE</a:t>
            </a:r>
          </a:p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45397"/>
              </p:ext>
            </p:extLst>
          </p:nvPr>
        </p:nvGraphicFramePr>
        <p:xfrm>
          <a:off x="4849530" y="3360350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3546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77622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74842" y="347217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55108" y="3474849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3861" y="3478126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999370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683446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80666" y="39838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060932" y="39865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49685" y="39898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93546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677622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374842" y="451761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055108" y="4520287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743861" y="452356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993546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677622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374842" y="5037018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055108" y="5039693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743861" y="504297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993546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677622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374842" y="55630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055108" y="55657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7743861" y="55690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Playfair, treats digrams (two letters) in the plaintext as single units and translates these units into ciphertext digrams.</a:t>
            </a:r>
          </a:p>
          <a:p>
            <a:r>
              <a:rPr lang="en-IN" dirty="0"/>
              <a:t>Make Pairs of letters add filler letter “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dirty="0"/>
              <a:t>” if same letter appears in a pair.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there is an odd number of letters, then add uncommon letter to complete digram, a X/Z may be added to the last letter.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3548" y="2852936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3314601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Map each pair in key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7411"/>
              </p:ext>
            </p:extLst>
          </p:nvPr>
        </p:nvGraphicFramePr>
        <p:xfrm>
          <a:off x="5291126" y="1400844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5258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row, replace them with the letters to their immediate right respectively, wrapping around to the left side of the row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RE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EO</a:t>
            </a:r>
            <a:r>
              <a:rPr lang="en-IN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64" y="1628800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308" y="1400844"/>
            <a:ext cx="1363013" cy="515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7227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column, replace them with the letters immediately below, wrapping around to the top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LT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TZ</a:t>
            </a:r>
            <a:r>
              <a:rPr lang="en-IN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289" y="4077526"/>
            <a:ext cx="8743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are on different rows and columns, replace them with the letters on other corner of the same row.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order is important - the first letter of the pair should be replaced first.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TA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PF</a:t>
            </a:r>
            <a:r>
              <a:rPr lang="en-IN" sz="24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5814" y="2446634"/>
            <a:ext cx="681507" cy="101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976963" y="1945069"/>
            <a:ext cx="2730358" cy="151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3176972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6216" y="2168860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64" y="2090465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Ciphertext= </a:t>
            </a:r>
            <a:r>
              <a:rPr lang="en-US" sz="2400" dirty="0">
                <a:latin typeface="Consolas" panose="020B0609020204030204" pitchFamily="49" charset="0"/>
              </a:rPr>
              <a:t>PF IZ TZ EO RT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9" grpId="0" animBg="1"/>
      <p:bldP spid="9" grpId="1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Playfair Cipher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Key=  “ engineering ”          Plaintext=” test this process 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Key=  “ keyword ”                Plaintext=” come to the window 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Key=  “ </a:t>
            </a:r>
            <a:r>
              <a:rPr lang="en-US" dirty="0" err="1"/>
              <a:t>moonmission</a:t>
            </a:r>
            <a:r>
              <a:rPr lang="en-US" dirty="0"/>
              <a:t> ”       Plaintext=” greet ”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5430"/>
              </p:ext>
            </p:extLst>
          </p:nvPr>
        </p:nvGraphicFramePr>
        <p:xfrm>
          <a:off x="190380" y="26369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135884588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1517112154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E N G I R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F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H K L M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S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 </a:t>
                      </a:r>
                      <a:r>
                        <a:rPr lang="en-US" sz="2000" dirty="0" err="1">
                          <a:effectLst/>
                        </a:rPr>
                        <a:t>tu</a:t>
                      </a:r>
                      <a:r>
                        <a:rPr lang="en-US" sz="2000" dirty="0">
                          <a:effectLst/>
                        </a:rPr>
                        <a:t> pm 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ue</a:t>
                      </a:r>
                      <a:r>
                        <a:rPr lang="en-US" sz="2000" dirty="0">
                          <a:effectLst/>
                        </a:rPr>
                        <a:t> lf </a:t>
                      </a:r>
                      <a:r>
                        <a:rPr lang="en-US" sz="2000" dirty="0" err="1">
                          <a:effectLst/>
                        </a:rPr>
                        <a:t>gp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888353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1246"/>
              </p:ext>
            </p:extLst>
          </p:nvPr>
        </p:nvGraphicFramePr>
        <p:xfrm>
          <a:off x="4752020" y="2636912"/>
          <a:ext cx="4140460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374027283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xmlns="" val="255872024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K E Y W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R D A B C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I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N P Q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 U V X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zk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68131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76109"/>
              </p:ext>
            </p:extLst>
          </p:nvPr>
        </p:nvGraphicFramePr>
        <p:xfrm>
          <a:off x="190380" y="42371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008571366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251278518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O N I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E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K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R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cz</a:t>
                      </a:r>
                      <a:r>
                        <a:rPr lang="en-US" sz="2000" dirty="0">
                          <a:effectLst/>
                        </a:rPr>
                        <a:t> du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266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394635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passive attack</a:t>
            </a:r>
            <a:r>
              <a:rPr lang="en-IN" dirty="0"/>
              <a:t> attempts to learn or make use of information from the system but does not affect system resources.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Release of message contents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Traffic analysis</a:t>
            </a:r>
          </a:p>
          <a:p>
            <a:pPr algn="just"/>
            <a:r>
              <a:rPr lang="en-IN" dirty="0"/>
              <a:t>An </a:t>
            </a:r>
            <a:r>
              <a:rPr lang="en-IN" b="1" dirty="0">
                <a:solidFill>
                  <a:schemeClr val="tx2"/>
                </a:solidFill>
              </a:rPr>
              <a:t>active attack </a:t>
            </a:r>
            <a:r>
              <a:rPr lang="en-IN" dirty="0"/>
              <a:t>attempts to alter system resources or affect their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Masquerade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Replay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Modification of messages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Denial of service.</a:t>
            </a:r>
          </a:p>
        </p:txBody>
      </p:sp>
    </p:spTree>
    <p:extLst>
      <p:ext uri="{BB962C8B-B14F-4D97-AF65-F5344CB8AC3E}">
        <p14:creationId xmlns:p14="http://schemas.microsoft.com/office/powerpoint/2010/main" val="35562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Hill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Hill cipher is based on linear algebra</a:t>
            </a:r>
          </a:p>
          <a:p>
            <a:r>
              <a:rPr lang="en-IN" dirty="0"/>
              <a:t>Each letter is represented by numbers from 0 to 25 and calculations are done modulo 26.</a:t>
            </a:r>
          </a:p>
          <a:p>
            <a:pPr algn="ctr"/>
            <a:r>
              <a:rPr lang="en-IN" dirty="0"/>
              <a:t>Encryption and decryption can be given by the following formula:</a:t>
            </a:r>
          </a:p>
          <a:p>
            <a:pPr marL="400050" lvl="1" indent="0" algn="l">
              <a:buNone/>
            </a:pPr>
            <a:r>
              <a:rPr lang="en-IN" sz="2400" dirty="0"/>
              <a:t>Encryption:  </a:t>
            </a:r>
          </a:p>
          <a:p>
            <a:pPr marL="400050" lvl="1" indent="0" algn="l">
              <a:buNone/>
            </a:pPr>
            <a:endParaRPr lang="en-IN" sz="2400" dirty="0"/>
          </a:p>
          <a:p>
            <a:pPr marL="400050" lvl="1" indent="0" algn="l">
              <a:buNone/>
            </a:pPr>
            <a:r>
              <a:rPr lang="en-IN" sz="2400" dirty="0"/>
              <a:t>Decryption:</a:t>
            </a:r>
          </a:p>
          <a:p>
            <a:pPr marL="400050" lvl="1" indent="0" algn="l">
              <a:buNone/>
            </a:pPr>
            <a:endParaRPr lang="en-IN" b="0" i="1" dirty="0">
              <a:latin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28889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3897052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00050" lvl="1"/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26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encrypt a message using the Hill Cipher we must first turn our keyword and plaintext into a matrix (a 2 x 2 matrix or a 3 x 3 matrix, </a:t>
            </a:r>
            <a:r>
              <a:rPr lang="en-IN" dirty="0" err="1"/>
              <a:t>etc</a:t>
            </a:r>
            <a:r>
              <a:rPr lang="en-IN" dirty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28" y="2301828"/>
            <a:ext cx="556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Example: Key = “HILL”, Plaintext = “EXAM”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86147"/>
              </p:ext>
            </p:extLst>
          </p:nvPr>
        </p:nvGraphicFramePr>
        <p:xfrm>
          <a:off x="239011" y="2875489"/>
          <a:ext cx="87630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087778"/>
              </p:ext>
            </p:extLst>
          </p:nvPr>
        </p:nvGraphicFramePr>
        <p:xfrm>
          <a:off x="239011" y="3645109"/>
          <a:ext cx="8763001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blipFill>
                <a:blip r:embed="rId3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Plaintext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blipFill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+ 8 x 23 = 212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  <a:blipFill>
                <a:blip r:embed="rId3"/>
                <a:stretch>
                  <a:fillRect l="-3409" t="-21875" r="-590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+ 11 x 23 = 297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  <a:blipFill>
                <a:blip r:embed="rId4"/>
                <a:stretch>
                  <a:fillRect l="-3024" t="-20000" r="-4839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Plaintext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297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+ 8 x 12 = 96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  <a:blipFill>
                <a:blip r:embed="rId10"/>
                <a:stretch>
                  <a:fillRect l="-3893" t="-21875" r="-6326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+ 11 x 12 = 132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  <a:blipFill>
                <a:blip r:embed="rId11"/>
                <a:stretch>
                  <a:fillRect l="-3232" t="-20000" r="-4848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  <a:blipFill>
                <a:blip r:embed="rId13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Ciphertext = “ELSC”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Step:1   Find Inverse of key matrix</a:t>
            </a:r>
          </a:p>
          <a:p>
            <a:pPr marL="985838" indent="-985838">
              <a:buNone/>
            </a:pPr>
            <a:r>
              <a:rPr lang="en-IN" dirty="0"/>
              <a:t>Step:2  Multiply the Multiplicative Inverse of the Determinant by the Adjoin Matrix</a:t>
            </a:r>
          </a:p>
          <a:p>
            <a:pPr marL="985838" indent="-985838">
              <a:buNone/>
            </a:pPr>
            <a:r>
              <a:rPr lang="en-IN" dirty="0"/>
              <a:t>Step:3  Multiply inverse key matrix with ciphertext matrix to obtain plaintext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0887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</p:spTree>
    <p:extLst>
      <p:ext uri="{BB962C8B-B14F-4D97-AF65-F5344CB8AC3E}">
        <p14:creationId xmlns:p14="http://schemas.microsoft.com/office/powerpoint/2010/main" val="15614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Step: 1 Inverse of key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74656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 X 2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5536" y="2874183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 X 3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determinant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adjoin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1 Inverse of key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nverse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88</m:t>
                          </m:r>
                        </m:den>
                      </m:f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44135" y="2706108"/>
            <a:ext cx="4709365" cy="1736646"/>
          </a:xfrm>
          <a:prstGeom prst="wedgeRoundRectCallout">
            <a:avLst>
              <a:gd name="adj1" fmla="val -122773"/>
              <a:gd name="adj2" fmla="val -52373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-11 mod 26 = 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Because, modulo for negative number is = N- (B%N) </a:t>
            </a:r>
          </a:p>
          <a:p>
            <a:r>
              <a:rPr lang="en-IN" sz="2400" dirty="0"/>
              <a:t>     = 26 – (11%26)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5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2 Modular </a:t>
            </a:r>
            <a:r>
              <a:rPr lang="en-IN" sz="2800" dirty="0"/>
              <a:t>(Multiplicative)</a:t>
            </a:r>
            <a:r>
              <a:rPr lang="en-IN" dirty="0"/>
              <a:t>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inverse of a number A is 1/A since A * 1/A = 1 </a:t>
            </a:r>
          </a:p>
          <a:p>
            <a:pPr marL="0" indent="0">
              <a:buNone/>
            </a:pPr>
            <a:r>
              <a:rPr lang="en-IN" dirty="0"/>
              <a:t>      e.g. the inverse of 5 is 1/5</a:t>
            </a:r>
          </a:p>
          <a:p>
            <a:pPr fontAlgn="base"/>
            <a:r>
              <a:rPr lang="en-IN" dirty="0"/>
              <a:t>In modular arithmetic we do not have a division operation. </a:t>
            </a:r>
          </a:p>
          <a:p>
            <a:pPr fontAlgn="base"/>
            <a:r>
              <a:rPr lang="en-IN" dirty="0"/>
              <a:t>The modular inverse of A (mod C) is A</a:t>
            </a:r>
            <a:r>
              <a:rPr lang="en-IN" baseline="40000" dirty="0"/>
              <a:t>-1</a:t>
            </a:r>
          </a:p>
          <a:p>
            <a:pPr fontAlgn="base"/>
            <a:r>
              <a:rPr lang="en-IN" b="1" dirty="0">
                <a:solidFill>
                  <a:schemeClr val="tx2"/>
                </a:solidFill>
              </a:rPr>
              <a:t>(A * A</a:t>
            </a:r>
            <a:r>
              <a:rPr lang="en-IN" b="1" baseline="40000" dirty="0">
                <a:solidFill>
                  <a:schemeClr val="tx2"/>
                </a:solidFill>
              </a:rPr>
              <a:t>-1</a:t>
            </a:r>
            <a:r>
              <a:rPr lang="en-IN" b="1" dirty="0">
                <a:solidFill>
                  <a:schemeClr val="tx2"/>
                </a:solidFill>
              </a:rPr>
              <a:t>) ≡ 1 (mod C)</a:t>
            </a:r>
          </a:p>
          <a:p>
            <a:pPr marL="0" indent="0" fontAlgn="base">
              <a:buNone/>
            </a:pPr>
            <a:r>
              <a:rPr lang="en-IN" dirty="0"/>
              <a:t>Example:</a:t>
            </a:r>
          </a:p>
          <a:p>
            <a:pPr fontAlgn="base"/>
            <a:r>
              <a:rPr lang="en-IN" dirty="0"/>
              <a:t>The modular inverse of A mod C is the A</a:t>
            </a:r>
            <a:r>
              <a:rPr lang="en-IN" baseline="30000" dirty="0"/>
              <a:t>-1</a:t>
            </a:r>
            <a:r>
              <a:rPr lang="en-IN" dirty="0"/>
              <a:t> value that makes </a:t>
            </a:r>
          </a:p>
          <a:p>
            <a:pPr marL="0" indent="0" fontAlgn="base">
              <a:buNone/>
            </a:pPr>
            <a:r>
              <a:rPr lang="en-IN" dirty="0"/>
              <a:t>      A * A</a:t>
            </a:r>
            <a:r>
              <a:rPr lang="en-IN" baseline="30000" dirty="0"/>
              <a:t>-1</a:t>
            </a:r>
            <a:r>
              <a:rPr lang="en-IN" dirty="0"/>
              <a:t> mod C = 1</a:t>
            </a:r>
          </a:p>
          <a:p>
            <a:pPr marL="400050" lvl="1" indent="0" fontAlgn="base">
              <a:buNone/>
            </a:pPr>
            <a:r>
              <a:rPr lang="en-IN" sz="2400" dirty="0"/>
              <a:t>A = 3, C = 11</a:t>
            </a:r>
          </a:p>
          <a:p>
            <a:pPr marL="400050" lvl="1" indent="0" fontAlgn="base">
              <a:buNone/>
            </a:pPr>
            <a:r>
              <a:rPr lang="en-IN" sz="2400" dirty="0"/>
              <a:t>Since (3*4) mod 11 = 1, </a:t>
            </a:r>
            <a:r>
              <a:rPr lang="en-IN" sz="2400" b="1" dirty="0">
                <a:solidFill>
                  <a:schemeClr val="tx2"/>
                </a:solidFill>
              </a:rPr>
              <a:t>4</a:t>
            </a:r>
            <a:r>
              <a:rPr lang="en-IN" sz="2400" dirty="0"/>
              <a:t> is modulo inverse of </a:t>
            </a:r>
            <a:r>
              <a:rPr lang="en-IN" sz="2400" b="1" dirty="0">
                <a:solidFill>
                  <a:schemeClr val="tx2"/>
                </a:solidFill>
              </a:rPr>
              <a:t>3</a:t>
            </a:r>
          </a:p>
          <a:p>
            <a:pPr marL="400050" lvl="1" indent="0" fontAlgn="base">
              <a:buNone/>
            </a:pPr>
            <a:r>
              <a:rPr lang="en-IN" sz="2400" dirty="0"/>
              <a:t>A = 10, C = 17 , A</a:t>
            </a:r>
            <a:r>
              <a:rPr lang="en-IN" sz="2400" baseline="30000" dirty="0"/>
              <a:t>-1 </a:t>
            </a:r>
            <a:r>
              <a:rPr lang="en-IN" sz="2400" dirty="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40" y="5517232"/>
            <a:ext cx="5040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2: Modular (Multiplicative) inverse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397546"/>
              </p:ext>
            </p:extLst>
          </p:nvPr>
        </p:nvGraphicFramePr>
        <p:xfrm>
          <a:off x="190500" y="1160748"/>
          <a:ext cx="8763005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7317">
                  <a:extLst>
                    <a:ext uri="{9D8B030D-6E8A-4147-A177-3AD203B41FA5}">
                      <a16:colId xmlns:a16="http://schemas.microsoft.com/office/drawing/2014/main" xmlns="" val="4193388123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1325460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534787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69671558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792788221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17653298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932669044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71604355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3168712518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43378787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887107956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40489046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086476248"/>
                    </a:ext>
                  </a:extLst>
                </a:gridCol>
              </a:tblGrid>
              <a:tr h="367241">
                <a:tc gridSpan="1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Determinants’ multiplicative inverse Modulo 26</a:t>
                      </a:r>
                      <a:endParaRPr lang="en-IN" sz="12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0297034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3879538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Inverse Modulo 26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baseline="300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1261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Multiplicative inverse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sz="2400" dirty="0"/>
                  <a:t> is 7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blipFill>
                <a:blip r:embed="rId3"/>
                <a:stretch>
                  <a:fillRect b="-1681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Multiply with adjoin of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3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+ 22 x 11 = 342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  <a:blipFill>
                <a:blip r:embed="rId3"/>
                <a:stretch>
                  <a:fillRect l="-3226" t="-21875" r="-483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+ 23 x 11 = 257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  <a:blipFill>
                <a:blip r:embed="rId4"/>
                <a:stretch>
                  <a:fillRect l="-3205" t="-20000" r="-5342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Inverse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Ciphertext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342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257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+ 22 x 2 = 494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  <a:blipFill>
                <a:blip r:embed="rId10"/>
                <a:stretch>
                  <a:fillRect l="-3434" t="-21875" r="-4848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+ 23 x 2 = 64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  <a:blipFill>
                <a:blip r:embed="rId11"/>
                <a:stretch>
                  <a:fillRect l="-3645" t="-20000" r="-5695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Plaintext = “EXAM”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1) Release of message contents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653136"/>
            <a:ext cx="8763000" cy="1796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telephone conversation, an electronic mail message, and a transferred file may contain sensitive or confidential information.</a:t>
            </a:r>
          </a:p>
          <a:p>
            <a:pPr algn="just"/>
            <a:r>
              <a:rPr lang="en-IN" dirty="0"/>
              <a:t>We would like to prevent an opponent from learning the contents of these transmissions.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984298"/>
            <a:ext cx="6873416" cy="36761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7704" y="2259368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079514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Polyalphabetic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Monoalphabetic cipher encoded using only one fixed alphabet</a:t>
            </a:r>
          </a:p>
          <a:p>
            <a:r>
              <a:rPr lang="en-IN" b="1" dirty="0">
                <a:solidFill>
                  <a:schemeClr val="tx2"/>
                </a:solidFill>
              </a:rPr>
              <a:t>Polyalphabetic cipher </a:t>
            </a:r>
            <a:r>
              <a:rPr lang="en-IN" dirty="0"/>
              <a:t>is a substitution cipher in which the cipher alphabet for the plain alphabet may be different at different places during the encryption process.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Vigenere cipher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Vernam cipher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755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 result for vigenere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6" y="161255"/>
            <a:ext cx="6696744" cy="6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0" y="0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Plaintext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35596" y="1690855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Key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358" y="3320988"/>
            <a:ext cx="198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IN" sz="2400" dirty="0"/>
              <a:t>KEY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GMGMG</a:t>
            </a:r>
          </a:p>
          <a:p>
            <a:r>
              <a:rPr lang="en-IN" sz="2400" dirty="0">
                <a:latin typeface="+mj-lt"/>
              </a:rPr>
              <a:t>CT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NQRXU</a:t>
            </a:r>
            <a:r>
              <a:rPr lang="en-IN" sz="24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161255"/>
            <a:ext cx="252028" cy="6696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47256" y="1916832"/>
            <a:ext cx="6661248" cy="25202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318670" y="3782555"/>
            <a:ext cx="576064" cy="25202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Vigenere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21990"/>
            <a:ext cx="8763000" cy="563134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DECEPTIVEDECEPTIVEDECEPTIVE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  <a:p>
            <a:pPr marL="0" lvl="1" indent="0">
              <a:buNone/>
            </a:pPr>
            <a:r>
              <a:rPr lang="en-IN" sz="2400" dirty="0"/>
              <a:t>Ciphertext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ZICVTWQNGRZGVTWAVZHCQYGLMGJ</a:t>
            </a:r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blipFill>
                <a:blip r:embed="rId2"/>
                <a:stretch>
                  <a:fillRect l="-97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blipFill>
                <a:blip r:embed="rId3"/>
                <a:stretch>
                  <a:fillRect l="-1389" r="-32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303748" y="2358267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947424" y="2348150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ular Callout 21"/>
          <p:cNvSpPr/>
          <p:nvPr/>
        </p:nvSpPr>
        <p:spPr>
          <a:xfrm>
            <a:off x="190500" y="4042824"/>
            <a:ext cx="8701980" cy="992499"/>
          </a:xfrm>
          <a:prstGeom prst="wedgeRoundRectCallout">
            <a:avLst>
              <a:gd name="adj1" fmla="val -25344"/>
              <a:gd name="adj2" fmla="val -17293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An analyst looking at only the ciphertext would detect the repeated sequences VTW at a displacement of 9 and make the assumption that the keyword is either three or nine letters in length.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888" y="5253007"/>
            <a:ext cx="878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DECEPTIVEWEAREDISCOVEREDSAV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96838" y="5676366"/>
            <a:ext cx="3384376" cy="3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408853" y="1413631"/>
            <a:ext cx="3280898" cy="3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ular Callout 25"/>
          <p:cNvSpPr/>
          <p:nvPr/>
        </p:nvSpPr>
        <p:spPr>
          <a:xfrm>
            <a:off x="7164288" y="5105798"/>
            <a:ext cx="1854670" cy="1351619"/>
          </a:xfrm>
          <a:prstGeom prst="wedgeRoundRectCallout">
            <a:avLst>
              <a:gd name="adj1" fmla="val -72233"/>
              <a:gd name="adj2" fmla="val 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/>
              <a:t>This system is referred as an </a:t>
            </a:r>
            <a:r>
              <a:rPr lang="en-IN" sz="2200" b="1" dirty="0" err="1"/>
              <a:t>autokey</a:t>
            </a:r>
            <a:r>
              <a:rPr lang="en-IN" sz="2200" b="1" dirty="0"/>
              <a:t> system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7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Vernam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ciphertext is generated by applying the logical XOR operation to the individual bits of plaintext and the key stream.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0908"/>
            <a:ext cx="8229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0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304989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IN" dirty="0"/>
              <a:t>The one-time pad, which is a provably secure cryptosystem,</a:t>
            </a:r>
            <a:br>
              <a:rPr lang="en-IN" dirty="0"/>
            </a:br>
            <a:r>
              <a:rPr lang="en-IN" dirty="0"/>
              <a:t>was developed by Gilbert Vernam in 1918.</a:t>
            </a:r>
          </a:p>
          <a:p>
            <a:r>
              <a:rPr lang="en-IN" dirty="0"/>
              <a:t> The message is represented as a binary string (a sequence of 0’s and 1’s using a coding mechanism such as ASCII coding.</a:t>
            </a:r>
          </a:p>
          <a:p>
            <a:r>
              <a:rPr lang="en-IN" b="1" dirty="0">
                <a:solidFill>
                  <a:schemeClr val="tx2"/>
                </a:solidFill>
              </a:rPr>
              <a:t>The key is a truly random sequence of 0’s and 1’s of the same length as the message.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500" y="3789040"/>
            <a:ext cx="8574088" cy="255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message =‘IF’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then its ASCII code =(1001001 1000110)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key = (1010110 0110001)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Encryption: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1001001 1000110	plaintext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1010110 0110001	key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0011111 1110110	ciphertext</a:t>
            </a:r>
          </a:p>
        </p:txBody>
      </p:sp>
    </p:spTree>
    <p:extLst>
      <p:ext uri="{BB962C8B-B14F-4D97-AF65-F5344CB8AC3E}">
        <p14:creationId xmlns:p14="http://schemas.microsoft.com/office/powerpoint/2010/main" val="498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" y="440668"/>
            <a:ext cx="8758986" cy="58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2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transposition cipher does not substitute one symbol for another, instead it changes the location of the symbols. </a:t>
            </a:r>
          </a:p>
          <a:p>
            <a:r>
              <a:rPr lang="en-IN" dirty="0"/>
              <a:t>The simplest such cipher is the </a:t>
            </a:r>
            <a:r>
              <a:rPr lang="en-IN" b="1" dirty="0">
                <a:solidFill>
                  <a:schemeClr val="tx2"/>
                </a:solidFill>
              </a:rPr>
              <a:t>rail fence technique</a:t>
            </a:r>
            <a:r>
              <a:rPr lang="en-IN" dirty="0"/>
              <a:t>, in which the plaintext is written down as a sequence of diagonals and then read off as a sequence of rows.</a:t>
            </a:r>
          </a:p>
          <a:p>
            <a:r>
              <a:rPr lang="en-IN" dirty="0"/>
              <a:t>For example, to send the message </a:t>
            </a:r>
            <a:r>
              <a:rPr lang="en-IN" b="1" dirty="0">
                <a:solidFill>
                  <a:schemeClr val="tx2"/>
                </a:solidFill>
              </a:rPr>
              <a:t>“Meet me at the park”</a:t>
            </a:r>
            <a:r>
              <a:rPr lang="en-IN" dirty="0"/>
              <a:t> to Bob, Alice writes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9" y="4149080"/>
            <a:ext cx="7916862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92184" y="5166196"/>
            <a:ext cx="7692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i="0" baseline="0" dirty="0"/>
              <a:t>She then creates the ciphertext “</a:t>
            </a:r>
            <a:r>
              <a:rPr lang="en-US" altLang="en-US" sz="2400" i="0" baseline="0" dirty="0">
                <a:solidFill>
                  <a:schemeClr val="hlink"/>
                </a:solidFill>
              </a:rPr>
              <a:t>MEMATEAKETETHPR</a:t>
            </a:r>
            <a:r>
              <a:rPr lang="en-US" altLang="en-US" sz="2400" i="0" baseline="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594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 fence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more complex scheme is to write the message in a rectangle, row by row, and read the message off, column by column, but permute the order of the columns. </a:t>
            </a:r>
          </a:p>
          <a:p>
            <a:r>
              <a:rPr lang="en-IN" dirty="0"/>
              <a:t>The order of the columns then becomes the key to the algorithm.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44524" y="3032956"/>
            <a:ext cx="928852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Key:       4 3 1 2 5 6 7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Plaintext: a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c k p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o s t p o n 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d u n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 t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w o a m x y z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Ciphertext: TTNAAPTMTSUOAODWCOIXKNLYPETZ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9020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14212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9920" y="344214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Traffic Analysis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286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 such attacks, an adversary, capable of observing network traffic statistics in several different networks, correlates the traffic patterns in these networks.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00" y="914400"/>
            <a:ext cx="6872400" cy="37160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91163" y="2264606"/>
            <a:ext cx="1544572" cy="95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and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Cryptography and Cryptanalysis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Cryptography</a:t>
            </a:r>
            <a:r>
              <a:rPr lang="en-IN" sz="2400" dirty="0"/>
              <a:t> is the study of the design of techniques for ensuring the secrecy and/or authenticity of information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Cryptanalysis </a:t>
            </a:r>
            <a:r>
              <a:rPr lang="en-IN" sz="2400" dirty="0"/>
              <a:t>deals with the defeating such techniques to recover information, or forging information that will be accepted as authentic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93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Cryptographic Algorithms</a:t>
            </a:r>
          </a:p>
        </p:txBody>
      </p:sp>
      <p:sp>
        <p:nvSpPr>
          <p:cNvPr id="11" name="Freeform 10"/>
          <p:cNvSpPr/>
          <p:nvPr/>
        </p:nvSpPr>
        <p:spPr>
          <a:xfrm>
            <a:off x="4669024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3431617" y="198523"/>
                </a:lnTo>
                <a:lnTo>
                  <a:pt x="3431617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669024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1143872" y="198523"/>
                </a:lnTo>
                <a:lnTo>
                  <a:pt x="1143872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525151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3872" y="0"/>
                </a:moveTo>
                <a:lnTo>
                  <a:pt x="1143872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237406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31617" y="0"/>
                </a:moveTo>
                <a:lnTo>
                  <a:pt x="3431617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723674" y="2123109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Cryptographic algorithms and protocols 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2056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Symmetric encryption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7980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Asymmetric encryption</a:t>
            </a:r>
          </a:p>
        </p:txBody>
      </p:sp>
      <p:sp>
        <p:nvSpPr>
          <p:cNvPr id="18" name="Freeform 17"/>
          <p:cNvSpPr/>
          <p:nvPr/>
        </p:nvSpPr>
        <p:spPr>
          <a:xfrm>
            <a:off x="4867547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Data integrity algorithms</a:t>
            </a:r>
          </a:p>
        </p:txBody>
      </p:sp>
      <p:sp>
        <p:nvSpPr>
          <p:cNvPr id="19" name="Freeform 18"/>
          <p:cNvSpPr/>
          <p:nvPr/>
        </p:nvSpPr>
        <p:spPr>
          <a:xfrm>
            <a:off x="715529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Authentication protocols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Cryptographic algorithms and protocols can be grouped into four main areas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" y="4605621"/>
            <a:ext cx="8753934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secure the contents of blocks or streams of data of any size, including messages, files, encryption keys, and passwords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" y="4605621"/>
            <a:ext cx="8753934" cy="133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conceal small blocks of data, such as encryption keys and hash function values, which are used in digital signatures.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79" y="4594262"/>
            <a:ext cx="8753934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algorithms u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sed to protect blocks of data, such as messages, from alteration.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1" y="4594262"/>
            <a:ext cx="8753934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Protocols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schemes based on the use of cryptographic algorithms designed to authenticate the identity of entities.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objectives for information and computing services are Confidentiality, Integrity, Availability, Authenticity, Accountability.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IN" b="1" dirty="0">
                <a:solidFill>
                  <a:schemeClr val="tx2"/>
                </a:solidFill>
              </a:rPr>
              <a:t>Confidentiality: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confidentiality:</a:t>
            </a:r>
            <a:r>
              <a:rPr lang="en-IN" sz="2400" dirty="0"/>
              <a:t> Assures that private or confidential information is not made available or disclosed to unauthorized individuals.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Privacy:</a:t>
            </a:r>
            <a:r>
              <a:rPr lang="en-IN" sz="2400" dirty="0"/>
              <a:t> Assures that individuals control what information related to them may be collected and stored and by whom and to whom that information may be disclosed.</a:t>
            </a:r>
          </a:p>
        </p:txBody>
      </p:sp>
    </p:spTree>
    <p:extLst>
      <p:ext uri="{BB962C8B-B14F-4D97-AF65-F5344CB8AC3E}">
        <p14:creationId xmlns:p14="http://schemas.microsoft.com/office/powerpoint/2010/main" val="23869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Integrity: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integrity: </a:t>
            </a:r>
            <a:r>
              <a:rPr lang="en-IN" sz="2400" dirty="0"/>
              <a:t>Assures that information and programs are changed only in a specified and authorized manner.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System integrity: </a:t>
            </a:r>
            <a:r>
              <a:rPr lang="en-IN" sz="2400" dirty="0"/>
              <a:t>Assures that a system performs its intended function in an unimpaired manner, free from deliberate or inadvertent unauthorized manipulation of the system.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Availability:</a:t>
            </a:r>
            <a:r>
              <a:rPr lang="en-IN" dirty="0"/>
              <a:t> Assures that systems work promptly and service is not denied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26807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Authenticity:</a:t>
            </a:r>
            <a:r>
              <a:rPr lang="en-IN" dirty="0"/>
              <a:t> </a:t>
            </a:r>
          </a:p>
          <a:p>
            <a:pPr lvl="1" indent="-342900" algn="just"/>
            <a:r>
              <a:rPr lang="en-IN" sz="2400" dirty="0"/>
              <a:t>The property of being genuine and being able to be verified and trusted; confidence in the validity of a transmission, a message, or message originator. </a:t>
            </a:r>
          </a:p>
          <a:p>
            <a:pPr lvl="1" indent="-342900" algn="just"/>
            <a:r>
              <a:rPr lang="en-IN" sz="2400" dirty="0"/>
              <a:t>This means verifying that each input arriving at the system came from a trusted source.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Accountability:</a:t>
            </a:r>
            <a:r>
              <a:rPr lang="en-IN" dirty="0"/>
              <a:t> </a:t>
            </a:r>
          </a:p>
          <a:p>
            <a:pPr lvl="1" algn="just"/>
            <a:r>
              <a:rPr lang="en-IN" sz="2400" dirty="0"/>
              <a:t>The security goal that generates the requirement for actions of an entity to be traced uniquely to that entity. </a:t>
            </a:r>
          </a:p>
          <a:p>
            <a:pPr lvl="1" algn="just"/>
            <a:r>
              <a:rPr lang="en-IN" sz="2400" dirty="0"/>
              <a:t>This supports nonrepudiation, deterrence, fault isolation, intrusion detection and prevention, and after-action recovery and legal action. </a:t>
            </a:r>
          </a:p>
        </p:txBody>
      </p:sp>
    </p:spTree>
    <p:extLst>
      <p:ext uri="{BB962C8B-B14F-4D97-AF65-F5344CB8AC3E}">
        <p14:creationId xmlns:p14="http://schemas.microsoft.com/office/powerpoint/2010/main" val="221273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and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Threat:</a:t>
            </a:r>
            <a:r>
              <a:rPr lang="en-IN" dirty="0"/>
              <a:t> A potential for violation of security, which exists when there is a circumstance, capability, action, or  event that could crack security and cause harm. That is, a threat is a possible danger that might exploit a vulnerability.</a:t>
            </a:r>
          </a:p>
          <a:p>
            <a:r>
              <a:rPr lang="en-IN" b="1" dirty="0">
                <a:solidFill>
                  <a:schemeClr val="tx2"/>
                </a:solidFill>
              </a:rPr>
              <a:t>Attack:</a:t>
            </a:r>
            <a:r>
              <a:rPr lang="en-IN" dirty="0"/>
              <a:t> An violation on system security that derives from an intelligent threat; that is, an intelligent act that is a calculated attempt to avoid security services and violate the security policy of a system.</a:t>
            </a:r>
          </a:p>
        </p:txBody>
      </p:sp>
    </p:spTree>
    <p:extLst>
      <p:ext uri="{BB962C8B-B14F-4D97-AF65-F5344CB8AC3E}">
        <p14:creationId xmlns:p14="http://schemas.microsoft.com/office/powerpoint/2010/main" val="108831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Masquerade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95596"/>
            <a:ext cx="8763000" cy="8669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masquerade</a:t>
            </a:r>
            <a:r>
              <a:rPr lang="en-IN" dirty="0"/>
              <a:t> takes place when one entity pretends to be a different entity.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704487" cy="4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Replay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265204"/>
            <a:ext cx="8763000" cy="1034244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2"/>
                </a:solidFill>
              </a:rPr>
              <a:t>Replay attack</a:t>
            </a:r>
            <a:r>
              <a:rPr lang="en-IN" dirty="0"/>
              <a:t> involves the passive capture of a data unit and its subsequent retransmission to produce an unauthorized effect.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980728"/>
            <a:ext cx="7704856" cy="40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11133</TotalTime>
  <Words>4430</Words>
  <Application>Microsoft Office PowerPoint</Application>
  <PresentationFormat>On-screen Show (4:3)</PresentationFormat>
  <Paragraphs>765</Paragraphs>
  <Slides>76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Calibri</vt:lpstr>
      <vt:lpstr>Cambria Math</vt:lpstr>
      <vt:lpstr>Consolas</vt:lpstr>
      <vt:lpstr>Courier New</vt:lpstr>
      <vt:lpstr>Open Sans Extrabold</vt:lpstr>
      <vt:lpstr>Open Sans Semibold</vt:lpstr>
      <vt:lpstr>Symbol</vt:lpstr>
      <vt:lpstr>Times New Roman</vt:lpstr>
      <vt:lpstr>Wingdings</vt:lpstr>
      <vt:lpstr>Office Theme</vt:lpstr>
      <vt:lpstr>Custom Design</vt:lpstr>
      <vt:lpstr>UNIT-1 Introduction </vt:lpstr>
      <vt:lpstr>Outline</vt:lpstr>
      <vt:lpstr>Introduction to Information &amp; N/W Security</vt:lpstr>
      <vt:lpstr>OSI Security Architecture</vt:lpstr>
      <vt:lpstr>Security Attacks</vt:lpstr>
      <vt:lpstr>1) Release of message contents (Passive Attack)</vt:lpstr>
      <vt:lpstr>2) Traffic Analysis (Passive Attack)</vt:lpstr>
      <vt:lpstr>1) Masquerade Attack (Active Attack)</vt:lpstr>
      <vt:lpstr>2) Replay Attack (Active Attack)</vt:lpstr>
      <vt:lpstr>3) Modification of messages Attack (Active Attack)</vt:lpstr>
      <vt:lpstr>4) Denial of Service Attack (Active Attack)</vt:lpstr>
      <vt:lpstr>Security Services (X.800)</vt:lpstr>
      <vt:lpstr>PowerPoint Presentation</vt:lpstr>
      <vt:lpstr>Authentication</vt:lpstr>
      <vt:lpstr>Access Control</vt:lpstr>
      <vt:lpstr>Data Confidentiality</vt:lpstr>
      <vt:lpstr>Data Integrity</vt:lpstr>
      <vt:lpstr>Data Integrity (Cont…)</vt:lpstr>
      <vt:lpstr>Data Integrity (Cont…)</vt:lpstr>
      <vt:lpstr>Non Repudiation</vt:lpstr>
      <vt:lpstr>Non Repudiation (Cont…)</vt:lpstr>
      <vt:lpstr>Security Mechanisms (X.800)</vt:lpstr>
      <vt:lpstr>Security Mechanism (Specific Security)</vt:lpstr>
      <vt:lpstr>Security Mechanism (Specific security)</vt:lpstr>
      <vt:lpstr>Model for Network Security</vt:lpstr>
      <vt:lpstr>Encryption and Decryption</vt:lpstr>
      <vt:lpstr>Symmetric Cipher Model (Conventional Encryption)</vt:lpstr>
      <vt:lpstr>PowerPoint Presentation</vt:lpstr>
      <vt:lpstr>Cryptanalysis and Brute-Force Attack</vt:lpstr>
      <vt:lpstr>Attacks on Encrypted Messages</vt:lpstr>
      <vt:lpstr>Attacks on Encrypted Messages</vt:lpstr>
      <vt:lpstr>Attacks on Encrypted Messages</vt:lpstr>
      <vt:lpstr>Attacks on Encrypted Messages</vt:lpstr>
      <vt:lpstr>Attacks on Encrypted Messages</vt:lpstr>
      <vt:lpstr>Substitution Techniques</vt:lpstr>
      <vt:lpstr>1) Caesar Cipher</vt:lpstr>
      <vt:lpstr>Caesar Cipher (Cont…)</vt:lpstr>
      <vt:lpstr>Brute force attack on Caesar Cipher</vt:lpstr>
      <vt:lpstr>Brute force attack on Caesar Cipher</vt:lpstr>
      <vt:lpstr>Substitution Techniques</vt:lpstr>
      <vt:lpstr>2) Monoalphabetic Cipher (Simple substitution)</vt:lpstr>
      <vt:lpstr>Attack on Monoalphabetic Cipher</vt:lpstr>
      <vt:lpstr>Attack on Monoalphabetic Cipher (Cont…)</vt:lpstr>
      <vt:lpstr>Substitution Techniques</vt:lpstr>
      <vt:lpstr>3) Playfair Cipher</vt:lpstr>
      <vt:lpstr>Playfair Cipher - Encrypt Plaintext</vt:lpstr>
      <vt:lpstr>Playfair Cipher - Encrypt Plaintext</vt:lpstr>
      <vt:lpstr>Playfair Cipher Examples</vt:lpstr>
      <vt:lpstr>Substitution Techniques</vt:lpstr>
      <vt:lpstr>4) Hill Cipher</vt:lpstr>
      <vt:lpstr>Hill Cipher Encryption</vt:lpstr>
      <vt:lpstr>Hill Cipher Encryption (Cont…)</vt:lpstr>
      <vt:lpstr>Hill Cipher Decryption</vt:lpstr>
      <vt:lpstr>Step: 1 Inverse of key matrix</vt:lpstr>
      <vt:lpstr>Step: 1 Inverse of key matrix</vt:lpstr>
      <vt:lpstr>Step: 2 Modular (Multiplicative) inverse</vt:lpstr>
      <vt:lpstr>Step 2: Modular (Multiplicative) inverse</vt:lpstr>
      <vt:lpstr>Step 2: Multiply with adjoin of matrix </vt:lpstr>
      <vt:lpstr>Hill Cipher Encryption (Cont…)</vt:lpstr>
      <vt:lpstr>Substitution Techniques</vt:lpstr>
      <vt:lpstr>5) Polyalphabetic Cipher</vt:lpstr>
      <vt:lpstr>PowerPoint Presentation</vt:lpstr>
      <vt:lpstr>Vigenere Cipher</vt:lpstr>
      <vt:lpstr>Vernam Cipher</vt:lpstr>
      <vt:lpstr>Substitution Techniques</vt:lpstr>
      <vt:lpstr>One time pad</vt:lpstr>
      <vt:lpstr>PowerPoint Presentation</vt:lpstr>
      <vt:lpstr>Transposition Techniques</vt:lpstr>
      <vt:lpstr>Rail fence technique</vt:lpstr>
      <vt:lpstr>Cryptography and Cryptanalysis</vt:lpstr>
      <vt:lpstr>Cryptographic Algorithms</vt:lpstr>
      <vt:lpstr>Security Objectives</vt:lpstr>
      <vt:lpstr>Security Objectives (Cont…)</vt:lpstr>
      <vt:lpstr>Security Objectives (Cont…)</vt:lpstr>
      <vt:lpstr>Threat and Attack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Hargeet Kaur</cp:lastModifiedBy>
  <cp:revision>2249</cp:revision>
  <dcterms:created xsi:type="dcterms:W3CDTF">2013-05-17T03:00:03Z</dcterms:created>
  <dcterms:modified xsi:type="dcterms:W3CDTF">2023-02-20T04:19:10Z</dcterms:modified>
</cp:coreProperties>
</file>