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 id="2147483672" r:id="rId6"/>
  </p:sldMasterIdLst>
  <p:notesMasterIdLst>
    <p:notesMasterId r:id="rId100"/>
  </p:notesMasterIdLst>
  <p:sldIdLst>
    <p:sldId id="475" r:id="rId7"/>
    <p:sldId id="262" r:id="rId8"/>
    <p:sldId id="265" r:id="rId9"/>
    <p:sldId id="268" r:id="rId10"/>
    <p:sldId id="271" r:id="rId11"/>
    <p:sldId id="274" r:id="rId12"/>
    <p:sldId id="277" r:id="rId13"/>
    <p:sldId id="280" r:id="rId14"/>
    <p:sldId id="283" r:id="rId15"/>
    <p:sldId id="286" r:id="rId16"/>
    <p:sldId id="289" r:id="rId17"/>
    <p:sldId id="463" r:id="rId18"/>
    <p:sldId id="464" r:id="rId19"/>
    <p:sldId id="465" r:id="rId20"/>
    <p:sldId id="476" r:id="rId21"/>
    <p:sldId id="478" r:id="rId22"/>
    <p:sldId id="477" r:id="rId23"/>
    <p:sldId id="466" r:id="rId24"/>
    <p:sldId id="467" r:id="rId25"/>
    <p:sldId id="292" r:id="rId26"/>
    <p:sldId id="295" r:id="rId27"/>
    <p:sldId id="298" r:id="rId28"/>
    <p:sldId id="479" r:id="rId29"/>
    <p:sldId id="301" r:id="rId30"/>
    <p:sldId id="304" r:id="rId31"/>
    <p:sldId id="307" r:id="rId32"/>
    <p:sldId id="310" r:id="rId33"/>
    <p:sldId id="469" r:id="rId34"/>
    <p:sldId id="470" r:id="rId35"/>
    <p:sldId id="471" r:id="rId36"/>
    <p:sldId id="472" r:id="rId37"/>
    <p:sldId id="473" r:id="rId38"/>
    <p:sldId id="474" r:id="rId39"/>
    <p:sldId id="452" r:id="rId40"/>
    <p:sldId id="453" r:id="rId41"/>
    <p:sldId id="454" r:id="rId42"/>
    <p:sldId id="313" r:id="rId43"/>
    <p:sldId id="316" r:id="rId44"/>
    <p:sldId id="319" r:id="rId45"/>
    <p:sldId id="322" r:id="rId46"/>
    <p:sldId id="325" r:id="rId47"/>
    <p:sldId id="328" r:id="rId48"/>
    <p:sldId id="331" r:id="rId49"/>
    <p:sldId id="457" r:id="rId50"/>
    <p:sldId id="334" r:id="rId51"/>
    <p:sldId id="337" r:id="rId52"/>
    <p:sldId id="459" r:id="rId53"/>
    <p:sldId id="340" r:id="rId54"/>
    <p:sldId id="343" r:id="rId55"/>
    <p:sldId id="346" r:id="rId56"/>
    <p:sldId id="349" r:id="rId57"/>
    <p:sldId id="352" r:id="rId58"/>
    <p:sldId id="460" r:id="rId59"/>
    <p:sldId id="461" r:id="rId60"/>
    <p:sldId id="462" r:id="rId61"/>
    <p:sldId id="358" r:id="rId62"/>
    <p:sldId id="361" r:id="rId63"/>
    <p:sldId id="444" r:id="rId64"/>
    <p:sldId id="445" r:id="rId65"/>
    <p:sldId id="446" r:id="rId66"/>
    <p:sldId id="447" r:id="rId67"/>
    <p:sldId id="448" r:id="rId68"/>
    <p:sldId id="449" r:id="rId69"/>
    <p:sldId id="364" r:id="rId70"/>
    <p:sldId id="367" r:id="rId71"/>
    <p:sldId id="370" r:id="rId72"/>
    <p:sldId id="373" r:id="rId73"/>
    <p:sldId id="376" r:id="rId74"/>
    <p:sldId id="379" r:id="rId75"/>
    <p:sldId id="382" r:id="rId76"/>
    <p:sldId id="385" r:id="rId77"/>
    <p:sldId id="388" r:id="rId78"/>
    <p:sldId id="391" r:id="rId79"/>
    <p:sldId id="394" r:id="rId80"/>
    <p:sldId id="397" r:id="rId81"/>
    <p:sldId id="400" r:id="rId82"/>
    <p:sldId id="403" r:id="rId83"/>
    <p:sldId id="406" r:id="rId84"/>
    <p:sldId id="409" r:id="rId85"/>
    <p:sldId id="412" r:id="rId86"/>
    <p:sldId id="415" r:id="rId87"/>
    <p:sldId id="418" r:id="rId88"/>
    <p:sldId id="421" r:id="rId89"/>
    <p:sldId id="424" r:id="rId90"/>
    <p:sldId id="427" r:id="rId91"/>
    <p:sldId id="430" r:id="rId92"/>
    <p:sldId id="433" r:id="rId93"/>
    <p:sldId id="436" r:id="rId94"/>
    <p:sldId id="439" r:id="rId95"/>
    <p:sldId id="442" r:id="rId96"/>
    <p:sldId id="450" r:id="rId97"/>
    <p:sldId id="451" r:id="rId98"/>
    <p:sldId id="355" r:id="rId99"/>
  </p:sldIdLst>
  <p:sldSz cx="9144000" cy="6858000" type="screen4x3"/>
  <p:notesSz cx="6858000" cy="9144000"/>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0"/>
  </p:normalViewPr>
  <p:slideViewPr>
    <p:cSldViewPr>
      <p:cViewPr varScale="1">
        <p:scale>
          <a:sx n="96" d="100"/>
          <a:sy n="96" d="100"/>
        </p:scale>
        <p:origin x="1253" y="58"/>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031"/>
          <p:cNvSpPr>
            <a:spLocks noGrp="1"/>
          </p:cNvSpPr>
          <p:nvPr>
            <p:ph type="sldNum"/>
          </p:nvPr>
        </p:nvSpPr>
        <p:spPr>
          <a:xfrm>
            <a:off x="3884613" y="8685213"/>
            <a:ext cx="2971800" cy="457200"/>
          </a:xfrm>
          <a:prstGeom prst="rect">
            <a:avLst/>
          </a:prstGeom>
          <a:noFill/>
          <a:ln>
            <a:noFill/>
            <a:miter lim="800000"/>
          </a:ln>
        </p:spPr>
        <p:txBody>
          <a:bodyPr wrap="square" lIns="91440" tIns="45720" rIns="91440" bIns="45720" anchor="b" anchorCtr="0"/>
          <a:lstStyle>
            <a:defPPr>
              <a:defRPr lang="en-AU"/>
            </a:defPPr>
            <a:lvl1pPr marL="0" indent="0" algn="l" defTabSz="914400" rtl="0" eaLnBrk="1" fontAlgn="base" hangingPunct="1">
              <a:lnSpc>
                <a:spcPct val="100000"/>
              </a:lnSpc>
              <a:spcBef>
                <a:spcPct val="0"/>
              </a:spcBef>
              <a:spcAft>
                <a:spcPct val="0"/>
              </a:spcAft>
              <a:buClrTx/>
              <a:buSzTx/>
              <a:buFontTx/>
              <a:buNone/>
              <a:defRPr lang="en-AU" altLang="en-US" sz="1800" b="0" i="0" u="none" baseline="0">
                <a:solidFill>
                  <a:schemeClr val="tx1"/>
                </a:solidFill>
                <a:latin typeface="Arial" panose="020B0604020202020204" pitchFamily="34"/>
                <a:ea typeface="MS PGothic" panose="020B0600070205080204" pitchFamily="34" charset="-128"/>
              </a:defRPr>
            </a:lvl1pPr>
            <a:lvl2pPr marL="457200" indent="0" algn="l" defTabSz="914400" rtl="0" eaLnBrk="1" fontAlgn="base" hangingPunct="1">
              <a:lnSpc>
                <a:spcPct val="100000"/>
              </a:lnSpc>
              <a:spcBef>
                <a:spcPct val="0"/>
              </a:spcBef>
              <a:spcAft>
                <a:spcPct val="0"/>
              </a:spcAft>
              <a:buClrTx/>
              <a:buSzTx/>
              <a:buFontTx/>
              <a:buNone/>
              <a:defRPr lang="en-AU" altLang="en-US" sz="1800" b="0" i="0" u="none" baseline="0">
                <a:solidFill>
                  <a:schemeClr val="tx1"/>
                </a:solidFill>
                <a:latin typeface="Arial" panose="020B0604020202020204" pitchFamily="34"/>
                <a:ea typeface="MS PGothic" panose="020B0600070205080204" pitchFamily="34" charset="-128"/>
              </a:defRPr>
            </a:lvl2pPr>
            <a:lvl3pPr marL="914400" indent="0" algn="l" defTabSz="914400" rtl="0" eaLnBrk="1" fontAlgn="base" hangingPunct="1">
              <a:lnSpc>
                <a:spcPct val="100000"/>
              </a:lnSpc>
              <a:spcBef>
                <a:spcPct val="0"/>
              </a:spcBef>
              <a:spcAft>
                <a:spcPct val="0"/>
              </a:spcAft>
              <a:buClrTx/>
              <a:buSzTx/>
              <a:buFontTx/>
              <a:buNone/>
              <a:defRPr lang="en-AU" altLang="en-US" sz="1800" b="0" i="0" u="none" baseline="0">
                <a:solidFill>
                  <a:schemeClr val="tx1"/>
                </a:solidFill>
                <a:latin typeface="Arial" panose="020B0604020202020204" pitchFamily="34"/>
                <a:ea typeface="MS PGothic" panose="020B0600070205080204" pitchFamily="34" charset="-128"/>
              </a:defRPr>
            </a:lvl3pPr>
            <a:lvl4pPr marL="1371600" indent="0" algn="l" defTabSz="914400" rtl="0" eaLnBrk="1" fontAlgn="base" hangingPunct="1">
              <a:lnSpc>
                <a:spcPct val="100000"/>
              </a:lnSpc>
              <a:spcBef>
                <a:spcPct val="0"/>
              </a:spcBef>
              <a:spcAft>
                <a:spcPct val="0"/>
              </a:spcAft>
              <a:buClrTx/>
              <a:buSzTx/>
              <a:buFontTx/>
              <a:buNone/>
              <a:defRPr lang="en-AU" altLang="en-US" sz="1800" b="0" i="0" u="none" baseline="0">
                <a:solidFill>
                  <a:schemeClr val="tx1"/>
                </a:solidFill>
                <a:latin typeface="Arial" panose="020B0604020202020204" pitchFamily="34"/>
                <a:ea typeface="MS PGothic" panose="020B0600070205080204" pitchFamily="34" charset="-128"/>
              </a:defRPr>
            </a:lvl4pPr>
            <a:lvl5pPr marL="1828800" indent="0" algn="l" defTabSz="914400" rtl="0" eaLnBrk="1" fontAlgn="base" hangingPunct="1">
              <a:lnSpc>
                <a:spcPct val="100000"/>
              </a:lnSpc>
              <a:spcBef>
                <a:spcPct val="0"/>
              </a:spcBef>
              <a:spcAft>
                <a:spcPct val="0"/>
              </a:spcAft>
              <a:buClrTx/>
              <a:buSzTx/>
              <a:buFontTx/>
              <a:buNone/>
              <a:defRPr lang="en-AU" altLang="en-US" sz="1800" b="0" i="0" u="none" baseline="0">
                <a:solidFill>
                  <a:schemeClr val="tx1"/>
                </a:solidFill>
                <a:latin typeface="Arial" panose="020B0604020202020204" pitchFamily="34"/>
                <a:ea typeface="MS PGothic" panose="020B0600070205080204" pitchFamily="34" charset="-128"/>
              </a:defRPr>
            </a:lvl5pPr>
          </a:lstStyle>
          <a:p>
            <a:pPr lvl="0" algn="r"/>
            <a:fld id="{B6993E1D-F294-42B9-9765-C8AE34D69A4A}" type="slidenum">
              <a:rPr lang="en-AU" altLang="en-US" sz="1200"/>
              <a:pPr lvl="0" algn="r"/>
              <a:t>1</a:t>
            </a:fld>
            <a:endParaRPr lang="en-AU" altLang="en-US" sz="1200"/>
          </a:p>
        </p:txBody>
      </p:sp>
      <p:sp>
        <p:nvSpPr>
          <p:cNvPr id="5122" name="Rectangle 2"/>
          <p:cNvSpPr>
            <a:spLocks noGrp="1" noRot="1" noChangeAspect="1" noTextEdit="1"/>
          </p:cNvSpPr>
          <p:nvPr>
            <p:ph type="sldImg" idx="4294967295"/>
          </p:nvPr>
        </p:nvSpPr>
        <p:spPr>
          <a:xfrm>
            <a:off x="1143000" y="685800"/>
            <a:ext cx="4572000" cy="3429000"/>
          </a:xfrm>
          <a:prstGeom prst="rect">
            <a:avLst/>
          </a:prstGeom>
          <a:noFill/>
          <a:ln>
            <a:miter lim="800000"/>
          </a:ln>
        </p:spPr>
      </p:sp>
      <p:sp>
        <p:nvSpPr>
          <p:cNvPr id="5123" name="Rectangle 3"/>
          <p:cNvSpPr>
            <a:spLocks noGrp="1"/>
          </p:cNvSpPr>
          <p:nvPr>
            <p:ph type="body" idx="4294967295"/>
          </p:nvPr>
        </p:nvSpPr>
        <p:spPr>
          <a:xfrm>
            <a:off x="685800" y="4343400"/>
            <a:ext cx="5486400" cy="4114800"/>
          </a:xfrm>
          <a:prstGeom prst="rect">
            <a:avLst/>
          </a:prstGeom>
          <a:noFill/>
          <a:ln>
            <a:miter lim="800000"/>
          </a:ln>
        </p:spPr>
        <p:txBody>
          <a:bodyPr wrap="square" lIns="91440" tIns="45720" rIns="91440" bIns="45720" anchor="t" anchorCtr="0"/>
          <a:lstStyle>
            <a:defPPr/>
            <a:lvl1pPr marL="0" indent="0" algn="l" defTabSz="914400" rtl="0" eaLnBrk="0" fontAlgn="base" hangingPunct="0">
              <a:lnSpc>
                <a:spcPct val="100000"/>
              </a:lnSpc>
              <a:spcBef>
                <a:spcPct val="30000"/>
              </a:spcBef>
              <a:spcAft>
                <a:spcPct val="0"/>
              </a:spcAft>
              <a:buClrTx/>
              <a:buSzTx/>
              <a:buFontTx/>
              <a:buNone/>
              <a:defRPr lang="en-AU" altLang="en-US" sz="1200">
                <a:solidFill>
                  <a:schemeClr val="tx1"/>
                </a:solidFill>
                <a:latin typeface="Arial" panose="020B0604020202020204" pitchFamily="34"/>
                <a:ea typeface="MS PGothic" panose="020B0600070205080204" pitchFamily="34" charset="-128"/>
              </a:defRPr>
            </a:lvl1pPr>
            <a:lvl2pPr marL="457200" indent="0" algn="l" defTabSz="914400" rtl="0" eaLnBrk="0" fontAlgn="base" hangingPunct="0">
              <a:lnSpc>
                <a:spcPct val="100000"/>
              </a:lnSpc>
              <a:spcBef>
                <a:spcPct val="30000"/>
              </a:spcBef>
              <a:spcAft>
                <a:spcPct val="0"/>
              </a:spcAft>
              <a:buClrTx/>
              <a:buSzTx/>
              <a:buFontTx/>
              <a:buNone/>
              <a:defRPr lang="en-AU" altLang="en-US" sz="1200">
                <a:solidFill>
                  <a:schemeClr val="tx1"/>
                </a:solidFill>
                <a:latin typeface="Arial" panose="020B0604020202020204" pitchFamily="34"/>
                <a:ea typeface="MS PGothic" panose="020B0600070205080204" pitchFamily="34" charset="-128"/>
              </a:defRPr>
            </a:lvl2pPr>
            <a:lvl3pPr marL="914400" indent="0" algn="l" defTabSz="914400" rtl="0" eaLnBrk="0" fontAlgn="base" hangingPunct="0">
              <a:lnSpc>
                <a:spcPct val="100000"/>
              </a:lnSpc>
              <a:spcBef>
                <a:spcPct val="30000"/>
              </a:spcBef>
              <a:spcAft>
                <a:spcPct val="0"/>
              </a:spcAft>
              <a:buClrTx/>
              <a:buSzTx/>
              <a:buFontTx/>
              <a:buNone/>
              <a:defRPr lang="en-AU" altLang="en-US" sz="1200">
                <a:solidFill>
                  <a:schemeClr val="tx1"/>
                </a:solidFill>
                <a:latin typeface="Arial" panose="020B0604020202020204" pitchFamily="34"/>
                <a:ea typeface="MS PGothic" panose="020B0600070205080204" pitchFamily="34" charset="-128"/>
              </a:defRPr>
            </a:lvl3pPr>
            <a:lvl4pPr marL="1371600" indent="0" algn="l" defTabSz="914400" rtl="0" eaLnBrk="0" fontAlgn="base" hangingPunct="0">
              <a:lnSpc>
                <a:spcPct val="100000"/>
              </a:lnSpc>
              <a:spcBef>
                <a:spcPct val="30000"/>
              </a:spcBef>
              <a:spcAft>
                <a:spcPct val="0"/>
              </a:spcAft>
              <a:buClrTx/>
              <a:buSzTx/>
              <a:buFontTx/>
              <a:buNone/>
              <a:defRPr lang="en-AU" altLang="en-US" sz="1200">
                <a:solidFill>
                  <a:schemeClr val="tx1"/>
                </a:solidFill>
                <a:latin typeface="Arial" panose="020B0604020202020204" pitchFamily="34"/>
                <a:ea typeface="MS PGothic" panose="020B0600070205080204" pitchFamily="34" charset="-128"/>
              </a:defRPr>
            </a:lvl4pPr>
            <a:lvl5pPr marL="1828800" indent="0" algn="l" defTabSz="914400" rtl="0" eaLnBrk="0" fontAlgn="base" hangingPunct="0">
              <a:lnSpc>
                <a:spcPct val="100000"/>
              </a:lnSpc>
              <a:spcBef>
                <a:spcPct val="30000"/>
              </a:spcBef>
              <a:spcAft>
                <a:spcPct val="0"/>
              </a:spcAft>
              <a:buClrTx/>
              <a:buSzTx/>
              <a:buFontTx/>
              <a:buNone/>
              <a:defRPr lang="en-AU" altLang="en-US" sz="1200">
                <a:solidFill>
                  <a:schemeClr val="tx1"/>
                </a:solidFill>
                <a:latin typeface="Arial" panose="020B0604020202020204" pitchFamily="34"/>
                <a:ea typeface="MS PGothic" panose="020B0600070205080204" pitchFamily="34" charset="-128"/>
              </a:defRPr>
            </a:lvl5pPr>
          </a:lstStyle>
          <a:p>
            <a:pPr lvl="0" eaLnBrk="1" hangingPunct="1"/>
            <a:r>
              <a:rPr lang="en-US" altLang="en-US"/>
              <a:t>Lecture slides by Lawrie Brown for “Cryptography and Network Security”, 5/e, by William Stallings, briefly reviewing the text outline from Ch 0, and then presenting the content from Chapter 1 – “Introduction”.</a:t>
            </a:r>
            <a:endParaRPr lang="en-AU"/>
          </a:p>
          <a:p>
            <a:pPr lvl="0"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32</a:t>
            </a:fld>
            <a:endParaRPr lang="en-AU" sz="1200" dirty="0"/>
          </a:p>
        </p:txBody>
      </p:sp>
      <p:sp>
        <p:nvSpPr>
          <p:cNvPr id="80899" name="Rectangle 2"/>
          <p:cNvSpPr>
            <a:spLocks noGrp="1" noRot="1" noChangeAspect="1" noTextEdit="1"/>
          </p:cNvSpPr>
          <p:nvPr>
            <p:ph type="sldImg"/>
          </p:nvPr>
        </p:nvSpPr>
        <p:spPr/>
      </p:sp>
      <p:sp>
        <p:nvSpPr>
          <p:cNvPr id="80900" name="Rectangle 3"/>
          <p:cNvSpPr>
            <a:spLocks noGrp="1"/>
          </p:cNvSpPr>
          <p:nvPr>
            <p:ph type="body" idx="1"/>
          </p:nvPr>
        </p:nvSpPr>
        <p:spPr/>
        <p:txBody>
          <a:bodyPr wrap="square" lIns="91440" tIns="45720" rIns="91440" bIns="45720" anchor="t" anchorCtr="0"/>
          <a:lstStyle/>
          <a:p>
            <a:pPr lvl="0" eaLnBrk="1" hangingPunct="1"/>
            <a:r>
              <a:rPr lang="en-US" altLang="x-none" sz="1100" dirty="0">
                <a:cs typeface="Arial" panose="020B0604020202020204" pitchFamily="34" charset="0"/>
              </a:rPr>
              <a:t>The cryptographic strength of a Feistel cipher derives from three aspects of the design: the number of rounds, the function F, and the key schedule algorithm. Briefly discuss these.</a:t>
            </a:r>
          </a:p>
          <a:p>
            <a:pPr lvl="0" eaLnBrk="1" hangingPunct="1"/>
            <a:r>
              <a:rPr lang="en-US" altLang="x-none" sz="1100" dirty="0">
                <a:cs typeface="Arial" panose="020B0604020202020204" pitchFamily="34"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pPr lvl="0" eaLnBrk="1" hangingPunct="1"/>
            <a:r>
              <a:rPr lang="en-US" altLang="x-none" sz="1100" dirty="0">
                <a:cs typeface="Arial" panose="020B0604020202020204" pitchFamily="34"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pPr lvl="0" eaLnBrk="1" hangingPunct="1"/>
            <a:r>
              <a:rPr lang="en-US" altLang="x-none" sz="1100" dirty="0">
                <a:cs typeface="Arial" panose="020B0604020202020204" pitchFamily="34"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pPr lvl="0" eaLnBrk="1" hangingPunct="1"/>
            <a:endParaRPr lang="en-US" altLang="x-none" sz="1100" dirty="0">
              <a:ea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33</a:t>
            </a:fld>
            <a:endParaRPr lang="en-AU" sz="1200" dirty="0"/>
          </a:p>
        </p:txBody>
      </p:sp>
      <p:sp>
        <p:nvSpPr>
          <p:cNvPr id="81923" name="Rectangle 2"/>
          <p:cNvSpPr>
            <a:spLocks noGrp="1" noRot="1" noChangeAspect="1" noTextEdit="1"/>
          </p:cNvSpPr>
          <p:nvPr>
            <p:ph type="sldImg"/>
          </p:nvPr>
        </p:nvSpPr>
        <p:spPr/>
      </p:sp>
      <p:sp>
        <p:nvSpPr>
          <p:cNvPr id="81924" name="Rectangle 3"/>
          <p:cNvSpPr>
            <a:spLocks noGrp="1"/>
          </p:cNvSpPr>
          <p:nvPr>
            <p:ph type="body" idx="1"/>
          </p:nvPr>
        </p:nvSpPr>
        <p:spPr/>
        <p:txBody>
          <a:bodyPr wrap="square" lIns="91440" tIns="45720" rIns="91440" bIns="45720" anchor="t" anchorCtr="0"/>
          <a:lstStyle/>
          <a:p>
            <a:pPr lvl="0" eaLnBrk="1" hangingPunct="1"/>
            <a:r>
              <a:rPr lang="en-US" altLang="x-none" dirty="0"/>
              <a:t>Chapter 3 summary.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34</a:t>
            </a:fld>
            <a:endParaRPr lang="en-AU" sz="1200" dirty="0"/>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t" anchorCtr="0"/>
          <a:lstStyle/>
          <a:p>
            <a:pPr lvl="0" eaLnBrk="1" hangingPunct="1"/>
            <a:r>
              <a:rPr lang="en-US" altLang="x-none" dirty="0"/>
              <a:t>Intro quote.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35</a:t>
            </a:fld>
            <a:endParaRPr lang="en-AU" sz="1200" dirty="0"/>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The Advanced Encryption Standard (AES) was published by NIST (National Institute of Standards and Technology) in 2001. AES is a symmetric block cipher that is intended to replace DES as the approved standard for a wide range of applications.</a:t>
            </a:r>
            <a:r>
              <a:rPr dirty="0">
                <a:cs typeface="Arial" panose="020B0604020202020204"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x-none" dirty="0">
                <a:cs typeface="Arial" panose="020B0604020202020204" pitchFamily="34"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dirty="0">
              <a:ea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36</a:t>
            </a:fld>
            <a:endParaRPr lang="en-AU" sz="1200" dirty="0"/>
          </a:p>
        </p:txBody>
      </p:sp>
      <p:sp>
        <p:nvSpPr>
          <p:cNvPr id="39939" name="Rectangle 2"/>
          <p:cNvSpPr>
            <a:spLocks noGrp="1" noRot="1" noChangeAspect="1" noTextEdit="1"/>
          </p:cNvSpPr>
          <p:nvPr>
            <p:ph type="sldImg"/>
          </p:nvPr>
        </p:nvSpPr>
        <p:spPr/>
      </p:sp>
      <p:sp>
        <p:nvSpPr>
          <p:cNvPr id="39940"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lvl="0" eaLnBrk="1" hangingPunct="1"/>
            <a:endParaRPr lang="en-US" altLang="x-none" dirty="0">
              <a:cs typeface="Arial" panose="020B0604020202020204" pitchFamily="34" charset="0"/>
            </a:endParaRPr>
          </a:p>
          <a:p>
            <a:pPr lvl="0" eaLnBrk="1" hangingPunct="1"/>
            <a:endParaRPr dirty="0">
              <a:ea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44</a:t>
            </a:fld>
            <a:endParaRPr lang="en-AU" sz="1200" dirty="0"/>
          </a:p>
        </p:txBody>
      </p:sp>
      <p:sp>
        <p:nvSpPr>
          <p:cNvPr id="39939" name="Rectangle 2"/>
          <p:cNvSpPr>
            <a:spLocks noGrp="1" noRot="1" noChangeAspect="1" noTextEdit="1"/>
          </p:cNvSpPr>
          <p:nvPr>
            <p:ph type="sldImg"/>
          </p:nvPr>
        </p:nvSpPr>
        <p:spPr/>
      </p:sp>
      <p:sp>
        <p:nvSpPr>
          <p:cNvPr id="39940"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lvl="0" eaLnBrk="1" hangingPunct="1"/>
            <a:endParaRPr lang="en-US" altLang="x-none" dirty="0">
              <a:cs typeface="Arial" panose="020B0604020202020204" pitchFamily="34" charset="0"/>
            </a:endParaRPr>
          </a:p>
          <a:p>
            <a:pPr lvl="0" eaLnBrk="1" hangingPunct="1"/>
            <a:endParaRPr dirty="0">
              <a:ea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47</a:t>
            </a:fld>
            <a:endParaRPr lang="en-AU" sz="1200" dirty="0"/>
          </a:p>
        </p:txBody>
      </p:sp>
      <p:sp>
        <p:nvSpPr>
          <p:cNvPr id="49155" name="Rectangle 2"/>
          <p:cNvSpPr>
            <a:spLocks noGrp="1" noRot="1" noChangeAspect="1" noTextEdit="1"/>
          </p:cNvSpPr>
          <p:nvPr>
            <p:ph type="sldImg"/>
          </p:nvPr>
        </p:nvSpPr>
        <p:spPr>
          <a:solidFill>
            <a:srgbClr val="FFFFFF">
              <a:alpha val="100000"/>
            </a:srgbClr>
          </a:solidFill>
        </p:spPr>
      </p:sp>
      <p:sp>
        <p:nvSpPr>
          <p:cNvPr id="49156" name="Rectangle 3"/>
          <p:cNvSpPr>
            <a:spLocks noGrp="1"/>
          </p:cNvSpPr>
          <p:nvPr>
            <p:ph type="body" idx="1"/>
          </p:nvPr>
        </p:nvSpPr>
        <p:spPr/>
        <p:txBody>
          <a:bodyPr wrap="square" lIns="91440" tIns="45720" rIns="91440" bIns="45720" anchor="t" anchorCtr="0"/>
          <a:lstStyle/>
          <a:p>
            <a:pPr lvl="0" eaLnBrk="1" hangingPunct="1"/>
            <a:r>
              <a:rPr dirty="0"/>
              <a:t>Stalling Figure 5.7a illustrates the Shift Rows permutation. Then show </a:t>
            </a:r>
            <a:r>
              <a:rPr lang="en-US" altLang="x-none" dirty="0"/>
              <a:t>an example of ShiftRows from the text.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53</a:t>
            </a:fld>
            <a:endParaRPr lang="en-AU" sz="1200" dirty="0"/>
          </a:p>
        </p:txBody>
      </p:sp>
      <p:sp>
        <p:nvSpPr>
          <p:cNvPr id="66563" name="Rectangle 2"/>
          <p:cNvSpPr>
            <a:spLocks noGrp="1" noRot="1" noChangeAspect="1" noTextEdit="1"/>
          </p:cNvSpPr>
          <p:nvPr>
            <p:ph type="sldImg"/>
          </p:nvPr>
        </p:nvSpPr>
        <p:spPr/>
      </p:sp>
      <p:sp>
        <p:nvSpPr>
          <p:cNvPr id="66564"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The Rijndael proposal [DAEM99] provides some suggestions for efficient implementation on 8- bit processors, typical for current smart cards, and on 32-bit processors, typical for PCs. </a:t>
            </a:r>
          </a:p>
          <a:p>
            <a:pPr lvl="0" eaLnBrk="1" hangingPunct="1"/>
            <a:r>
              <a:rPr lang="en-US" altLang="x-none" dirty="0">
                <a:cs typeface="Arial" panose="020B0604020202020204" pitchFamily="34" charset="0"/>
              </a:rPr>
              <a:t>AES can be implemented very efficiently on an 8-bit processor. </a:t>
            </a:r>
          </a:p>
          <a:p>
            <a:pPr lvl="0" eaLnBrk="1" hangingPunct="1">
              <a:buChar char="•"/>
            </a:pPr>
            <a:r>
              <a:rPr lang="en-US" altLang="x-none" dirty="0">
                <a:cs typeface="Arial" panose="020B0604020202020204" pitchFamily="34" charset="0"/>
              </a:rPr>
              <a:t>AddRoundKey is a bytewise XOR operation. </a:t>
            </a:r>
          </a:p>
          <a:p>
            <a:pPr lvl="0" eaLnBrk="1" hangingPunct="1">
              <a:buChar char="•"/>
            </a:pPr>
            <a:r>
              <a:rPr lang="en-US" altLang="x-none" dirty="0">
                <a:cs typeface="Arial" panose="020B0604020202020204" pitchFamily="34" charset="0"/>
              </a:rPr>
              <a:t>ShiftRows is a simple byte shifting operation. </a:t>
            </a:r>
          </a:p>
          <a:p>
            <a:pPr lvl="0" eaLnBrk="1" hangingPunct="1">
              <a:buChar char="•"/>
            </a:pPr>
            <a:r>
              <a:rPr lang="en-US" altLang="x-none" dirty="0">
                <a:cs typeface="Arial" panose="020B0604020202020204" pitchFamily="34" charset="0"/>
              </a:rPr>
              <a:t>SubBytes operates at the byte level and only requires a lookup of a 256 byte table S. </a:t>
            </a:r>
          </a:p>
          <a:p>
            <a:pPr lvl="0" eaLnBrk="1" hangingPunct="1">
              <a:buChar char="•"/>
            </a:pPr>
            <a:r>
              <a:rPr lang="en-US" altLang="x-none" dirty="0">
                <a:cs typeface="Arial" panose="020B0604020202020204" pitchFamily="34" charset="0"/>
              </a:rPr>
              <a:t>MixColumns (matrix multiply) can be implemented as byte XOR’s &amp; table lookups with a 2nd 256 byte table X2, using the formulae shown in Stallings equation 5.9.</a:t>
            </a:r>
            <a:endParaRPr lang="en-US" altLang="x-none" dirty="0">
              <a:ea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54</a:t>
            </a:fld>
            <a:endParaRPr lang="en-AU" sz="1200" dirty="0"/>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lvl="0" eaLnBrk="1" hangingPunct="1"/>
            <a:r>
              <a:rPr lang="en-US" altLang="x-none" dirty="0">
                <a:cs typeface="Arial" panose="020B0604020202020204" pitchFamily="34" charset="0"/>
              </a:rPr>
              <a:t>The developers of Rijndael believe that this compact, efficient implementation was probably one of the most important factors in the selection of Rijndael for AES. </a:t>
            </a:r>
            <a:endParaRPr lang="en-US" altLang="x-none" dirty="0">
              <a:ea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55</a:t>
            </a:fld>
            <a:endParaRPr lang="en-AU" sz="1200" dirty="0"/>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p:txBody>
          <a:bodyPr wrap="square" lIns="91440" tIns="45720" rIns="91440" bIns="45720" anchor="t" anchorCtr="0"/>
          <a:lstStyle/>
          <a:p>
            <a:pPr lvl="0" eaLnBrk="1" hangingPunct="1"/>
            <a:r>
              <a:rPr lang="en-US" altLang="x-none" dirty="0"/>
              <a:t>Chapter 5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latin typeface="+mn-lt"/>
                <a:ea typeface="+mn-ea"/>
                <a:cs typeface="+mn-cs"/>
              </a:rPr>
              <a:t>X.800 and RFC 2828</a:t>
            </a:r>
          </a:p>
          <a:p>
            <a:r>
              <a:rPr lang="en-IN" sz="1200" kern="1200">
                <a:solidFill>
                  <a:schemeClr val="tx1"/>
                </a:solidFill>
                <a:latin typeface="+mn-lt"/>
                <a:ea typeface="+mn-ea"/>
                <a:cs typeface="+mn-cs"/>
              </a:rPr>
              <a:t>International Telecommunication Union (ITU)</a:t>
            </a:r>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latin typeface="+mn-lt"/>
                <a:ea typeface="+mn-ea"/>
                <a:cs typeface="+mn-cs"/>
              </a:rPr>
              <a:t>X.800 and RFC 2828</a:t>
            </a:r>
          </a:p>
          <a:p>
            <a:r>
              <a:rPr lang="en-IN" sz="1200" kern="1200">
                <a:solidFill>
                  <a:schemeClr val="tx1"/>
                </a:solidFill>
                <a:latin typeface="+mn-lt"/>
                <a:ea typeface="+mn-ea"/>
                <a:cs typeface="+mn-cs"/>
              </a:rPr>
              <a:t>International Telecommunication Union (ITU)</a:t>
            </a:r>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58</a:t>
            </a:fld>
            <a:endParaRPr lang="en-AU" sz="1200" dirty="0"/>
          </a:p>
        </p:txBody>
      </p:sp>
      <p:sp>
        <p:nvSpPr>
          <p:cNvPr id="32771" name="Rectangle 1026"/>
          <p:cNvSpPr>
            <a:spLocks noGrp="1" noRot="1" noChangeAspect="1" noTextEdit="1"/>
          </p:cNvSpPr>
          <p:nvPr>
            <p:ph type="sldImg"/>
          </p:nvPr>
        </p:nvSpPr>
        <p:spPr/>
      </p:sp>
      <p:sp>
        <p:nvSpPr>
          <p:cNvPr id="32772" name="Rectangle 1027"/>
          <p:cNvSpPr>
            <a:spLocks noGrp="1"/>
          </p:cNvSpPr>
          <p:nvPr>
            <p:ph type="body" idx="1"/>
          </p:nvPr>
        </p:nvSpPr>
        <p:spPr/>
        <p:txBody>
          <a:bodyPr wrap="square" lIns="91440" tIns="45720" rIns="91440" bIns="45720" anchor="t" anchorCtr="0"/>
          <a:lstStyle/>
          <a:p>
            <a:pPr lvl="0" eaLnBrk="1" hangingPunct="1"/>
            <a:r>
              <a:rPr lang="en-US" altLang="x-none" dirty="0"/>
              <a:t>Opening quote.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59</a:t>
            </a:fld>
            <a:endParaRPr lang="en-AU" sz="1200" dirty="0"/>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Given the potential vulnerability of DES to a brute-force attack,there has been considerable interest in finding an alternative. One approach is to design a completely new algorithm, of which AES is a prime example. Another alternative, which would preserve the existing investment in software and equipment, is to use multiple encryption with DES and multiple keys. We examine the widely accepted triple DES (3DES) approach. </a:t>
            </a:r>
            <a:endParaRPr lang="en-US" altLang="x-none" dirty="0">
              <a:ea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60</a:t>
            </a:fld>
            <a:endParaRPr lang="en-AU" sz="1200" dirty="0"/>
          </a:p>
        </p:txBody>
      </p:sp>
      <p:sp>
        <p:nvSpPr>
          <p:cNvPr id="34819" name="Rectangle 1026"/>
          <p:cNvSpPr>
            <a:spLocks noGrp="1" noRot="1" noChangeAspect="1" noTextEdit="1"/>
          </p:cNvSpPr>
          <p:nvPr>
            <p:ph type="sldImg"/>
          </p:nvPr>
        </p:nvSpPr>
        <p:spPr/>
      </p:sp>
      <p:sp>
        <p:nvSpPr>
          <p:cNvPr id="34820" name="Rectangle 1027"/>
          <p:cNvSpPr>
            <a:spLocks noGrp="1"/>
          </p:cNvSpPr>
          <p:nvPr>
            <p:ph type="body" idx="1"/>
          </p:nvPr>
        </p:nvSpPr>
        <p:spPr/>
        <p:txBody>
          <a:bodyPr wrap="square" lIns="91440" tIns="45720" rIns="91440" bIns="45720" anchor="t" anchorCtr="0"/>
          <a:lstStyle/>
          <a:p>
            <a:pPr lvl="0" eaLnBrk="1" hangingPunct="1"/>
            <a:r>
              <a:rPr lang="en-US" altLang="x-none" dirty="0"/>
              <a:t>The simplest form of multiple encryption has two encryption stages and two keys - Double-DES.</a:t>
            </a:r>
          </a:p>
          <a:p>
            <a:pPr lvl="0" eaLnBrk="1" hangingPunct="1"/>
            <a:r>
              <a:rPr lang="en-US" altLang="x-none" dirty="0"/>
              <a:t>Have concern that there might be a single key that is equivalent to using 2 keys as above, not likely but only finally proved as impossible in 1992.</a:t>
            </a:r>
          </a:p>
          <a:p>
            <a:pPr lvl="0" eaLnBrk="1" hangingPunct="1"/>
            <a:r>
              <a:rPr lang="en-US" altLang="x-none" dirty="0"/>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61</a:t>
            </a:fld>
            <a:endParaRPr lang="en-AU" sz="1200" dirty="0"/>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p>
          <a:p>
            <a:pPr lvl="0" eaLnBrk="1" hangingPunct="1"/>
            <a:r>
              <a:rPr dirty="0">
                <a:cs typeface="Arial" panose="020B0604020202020204" pitchFamily="34" charset="0"/>
              </a:rPr>
              <a:t>There are </a:t>
            </a:r>
            <a:r>
              <a:rPr lang="en-US" altLang="x-none" dirty="0">
                <a:cs typeface="Arial" panose="020B0604020202020204" pitchFamily="34" charset="0"/>
              </a:rPr>
              <a:t>several proposed attacks on 3DES that, although not currently practical, give a flavor for the types of attacks that have been considered and that could form the basis for more successful future attacks. See text for details. </a:t>
            </a:r>
            <a:endParaRPr dirty="0">
              <a:ea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62</a:t>
            </a:fld>
            <a:endParaRPr lang="en-AU" sz="1200" dirty="0"/>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p:txBody>
          <a:bodyPr wrap="square" lIns="91440" tIns="45720" rIns="91440" bIns="45720" anchor="t" anchorCtr="0"/>
          <a:lstStyle/>
          <a:p>
            <a:pPr lvl="0" eaLnBrk="1" hangingPunct="1"/>
            <a:r>
              <a:rPr lang="en-US" altLang="x-none" dirty="0"/>
              <a:t>Although the attacks currently known appear impractical, anyone using two-key 3DES may feel some concern. Thus, many researchers now feel that three-key 3DES is the preferred alternative. Three-key 3DES has an effective key length of 168 bits and is defined as shown. A number of Internet-based applications have adopted three-key 3DES, including PGP and S/MIME.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63</a:t>
            </a:fld>
            <a:endParaRPr lang="en-AU" sz="1200" dirty="0"/>
          </a:p>
        </p:txBody>
      </p:sp>
      <p:sp>
        <p:nvSpPr>
          <p:cNvPr id="37891" name="Rectangle 1026"/>
          <p:cNvSpPr>
            <a:spLocks noGrp="1" noRot="1" noChangeAspect="1" noTextEdit="1"/>
          </p:cNvSpPr>
          <p:nvPr>
            <p:ph type="sldImg"/>
          </p:nvPr>
        </p:nvSpPr>
        <p:spPr>
          <a:solidFill>
            <a:srgbClr val="FFFFFF">
              <a:alpha val="100000"/>
            </a:srgbClr>
          </a:solidFill>
        </p:spPr>
      </p:sp>
      <p:sp>
        <p:nvSpPr>
          <p:cNvPr id="37892" name="Rectangle 1027"/>
          <p:cNvSpPr>
            <a:spLocks noGrp="1"/>
          </p:cNvSpPr>
          <p:nvPr>
            <p:ph type="body" idx="1"/>
          </p:nvPr>
        </p:nvSpPr>
        <p:spPr/>
        <p:txBody>
          <a:bodyPr wrap="square" lIns="91440" tIns="45720" rIns="91440" bIns="45720" anchor="t" anchorCtr="0"/>
          <a:lstStyle/>
          <a:p>
            <a:pPr lvl="0" eaLnBrk="1" hangingPunct="1"/>
            <a:r>
              <a:rPr dirty="0"/>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tLang="x-none" dirty="0"/>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altLang="x-none" dirty="0">
                <a:latin typeface="Times-Roman" charset="0"/>
              </a:rPr>
              <a:t>. </a:t>
            </a:r>
            <a:endParaRPr dirty="0">
              <a:latin typeface="Times-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Unit od transmission is</a:t>
            </a:r>
            <a:r>
              <a:rPr lang="en-IN" baseline="0"/>
              <a:t> 8 bits</a:t>
            </a:r>
            <a:endParaRPr lang="en-IN"/>
          </a:p>
          <a:p>
            <a:r>
              <a:rPr lang="en-IN"/>
              <a:t>Common value of s=8</a:t>
            </a:r>
          </a:p>
        </p:txBody>
      </p:sp>
      <p:sp>
        <p:nvSpPr>
          <p:cNvPr id="4" name="Slide Number Placeholder 3"/>
          <p:cNvSpPr>
            <a:spLocks noGrp="1"/>
          </p:cNvSpPr>
          <p:nvPr>
            <p:ph type="sldNum" sz="quarter" idx="10"/>
          </p:nvPr>
        </p:nvSpPr>
        <p:spPr/>
        <p:txBody>
          <a:bodyPr/>
          <a:lstStyle/>
          <a:p>
            <a:fld id="{3F7A3D7D-4DD0-4519-9573-665089B66871}" type="slidenum">
              <a:rPr lang="en-US" smtClean="0"/>
              <a:pPr/>
              <a:t>72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12</a:t>
            </a:fld>
            <a:endParaRPr lang="en-AU" sz="1200" dirty="0"/>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p:txBody>
          <a:bodyPr wrap="square" lIns="91440" tIns="45720" rIns="91440" bIns="45720" anchor="t" anchorCtr="0"/>
          <a:lstStyle/>
          <a:p>
            <a:pPr lvl="0" eaLnBrk="1" hangingPunct="1"/>
            <a:r>
              <a:rPr dirty="0">
                <a:cs typeface="Arial" panose="020B0604020202020204" pitchFamily="34" charset="0"/>
              </a:rPr>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x-none" dirty="0">
              <a:cs typeface="Arial" panose="020B0604020202020204" pitchFamily="34" charset="0"/>
            </a:endParaRPr>
          </a:p>
          <a:p>
            <a:pPr lvl="0" eaLnBrk="1" hangingPunct="1"/>
            <a:r>
              <a:rPr dirty="0">
                <a:cs typeface="Arial" panose="020B0604020202020204" pitchFamily="34" charset="0"/>
              </a:rPr>
              <a:t>Note that the bit numbering for DES reflects IBM mainframe practice, and is the opposite of what we now mostly use - so be careful! Numbers from Bit 1 (leftmost, most significant) to bit 32/48/64 etc (rightmost, least significant).</a:t>
            </a:r>
          </a:p>
          <a:p>
            <a:pPr lvl="0" eaLnBrk="1" hangingPunct="1"/>
            <a:r>
              <a:rPr lang="en-US" altLang="x-none" dirty="0">
                <a:cs typeface="Arial" panose="020B0604020202020204" pitchFamily="34" charset="0"/>
              </a:rPr>
              <a:t>For example, a 64-bit plaintext value of </a:t>
            </a:r>
            <a:r>
              <a:rPr dirty="0">
                <a:cs typeface="Arial" panose="020B0604020202020204" pitchFamily="34" charset="0"/>
              </a:rPr>
              <a:t>“675a6967 5e5a6b5a” (written in left &amp; right halves)  after permuting with IP becomes “ffb2194d 004df6fb”. </a:t>
            </a:r>
            <a:r>
              <a:rPr lang="en-US" altLang="x-none" dirty="0">
                <a:cs typeface="Arial" panose="020B0604020202020204" pitchFamily="34" charset="0"/>
              </a:rPr>
              <a:t>Note that example values are specified using hexadecimal. </a:t>
            </a:r>
          </a:p>
          <a:p>
            <a:pPr lvl="0" eaLnBrk="1" hangingPunct="1"/>
            <a:endParaRPr lang="en-US" altLang="x-none" dirty="0">
              <a:cs typeface="Arial" panose="020B0604020202020204" pitchFamily="34" charset="0"/>
            </a:endParaRPr>
          </a:p>
          <a:p>
            <a:pPr lvl="0" eaLnBrk="1" hangingPunct="1"/>
            <a:endParaRPr dirty="0">
              <a:cs typeface="Arial" panose="020B0604020202020204" pitchFamily="34" charset="0"/>
            </a:endParaRPr>
          </a:p>
          <a:p>
            <a:pPr lvl="0" eaLnBrk="1" hangingPunct="1"/>
            <a:endParaRPr dirty="0">
              <a:ea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Unit od transmission is</a:t>
            </a:r>
            <a:r>
              <a:rPr lang="en-IN" baseline="0"/>
              <a:t> 8 bits</a:t>
            </a:r>
            <a:endParaRPr lang="en-IN"/>
          </a:p>
          <a:p>
            <a:r>
              <a:rPr lang="en-IN"/>
              <a:t>Common value of s=8</a:t>
            </a:r>
          </a:p>
        </p:txBody>
      </p:sp>
      <p:sp>
        <p:nvSpPr>
          <p:cNvPr id="4" name="Slide Number Placeholder 3"/>
          <p:cNvSpPr>
            <a:spLocks noGrp="1"/>
          </p:cNvSpPr>
          <p:nvPr>
            <p:ph type="sldNum" sz="quarter" idx="10"/>
          </p:nvPr>
        </p:nvSpPr>
        <p:spPr/>
        <p:txBody>
          <a:bodyPr/>
          <a:lstStyle/>
          <a:p>
            <a:fld id="{3F7A3D7D-4DD0-4519-9573-665089B66871}" type="slidenum">
              <a:rPr lang="en-US" smtClean="0"/>
              <a:pPr/>
              <a:t>73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confusion step is the S-box substitution, while the diffusion step is where the output of the S-boxes is rearranged according to the P-box permutation rules.</a:t>
            </a:r>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28</a:t>
            </a:fld>
            <a:endParaRPr lang="en-AU" sz="1200" dirty="0"/>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endParaRPr lang="en-US" altLang="x-none" dirty="0">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29</a:t>
            </a:fld>
            <a:endParaRPr lang="en-AU" sz="1200" dirty="0"/>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Since its adoption as a federal standard, there have been lingering concerns about the level of security provided by DES in two areas: key size and the nature of the algorithm.</a:t>
            </a:r>
            <a:endParaRPr dirty="0">
              <a:cs typeface="Arial" panose="020B0604020202020204" pitchFamily="34" charset="0"/>
            </a:endParaRPr>
          </a:p>
          <a:p>
            <a:pPr lvl="0" eaLnBrk="1" hangingPunct="1"/>
            <a:r>
              <a:rPr lang="en-US" altLang="x-none" dirty="0">
                <a:cs typeface="Arial" panose="020B0604020202020204" pitchFamily="34" charset="0"/>
              </a:rPr>
              <a:t>With a key length of 56 bits, there are 2</a:t>
            </a:r>
            <a:r>
              <a:rPr lang="en-US" altLang="x-none" baseline="30000" dirty="0">
                <a:cs typeface="Arial" panose="020B0604020202020204" pitchFamily="34" charset="0"/>
              </a:rPr>
              <a:t>56</a:t>
            </a:r>
            <a:r>
              <a:rPr lang="en-US" altLang="x-none" dirty="0">
                <a:cs typeface="Arial" panose="020B0604020202020204" pitchFamily="34" charset="0"/>
              </a:rPr>
              <a:t> possible keys, which is approximately 7.2*10</a:t>
            </a:r>
            <a:r>
              <a:rPr lang="en-US" altLang="x-none" baseline="30000" dirty="0">
                <a:cs typeface="Arial" panose="020B0604020202020204" pitchFamily="34" charset="0"/>
              </a:rPr>
              <a:t>16</a:t>
            </a:r>
            <a:r>
              <a:rPr lang="en-US" altLang="x-none" dirty="0">
                <a:cs typeface="Arial" panose="020B0604020202020204" pitchFamily="34" charset="0"/>
              </a:rPr>
              <a:t> keys. Thus a brute-force attack appeared impractical. </a:t>
            </a:r>
            <a:endParaRPr dirty="0">
              <a:cs typeface="Arial" panose="020B0604020202020204" pitchFamily="34" charset="0"/>
            </a:endParaRPr>
          </a:p>
          <a:p>
            <a:pPr lvl="0" eaLnBrk="1" hangingPunct="1"/>
            <a:r>
              <a:rPr dirty="0">
                <a:cs typeface="Arial" panose="020B0604020202020204" pitchFamily="34" charset="0"/>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lvl="0" eaLnBrk="1" hangingPunct="1"/>
            <a:r>
              <a:rPr dirty="0">
                <a:cs typeface="Arial" panose="020B0604020202020204" pitchFamily="34" charset="0"/>
              </a:rPr>
              <a:t>There have been other demonstrated breaks of the DES using both large networks of computers &amp; dedicated h/w, including: </a:t>
            </a:r>
          </a:p>
          <a:p>
            <a:pPr lvl="0" eaLnBrk="1" hangingPunct="1"/>
            <a:r>
              <a:rPr dirty="0">
                <a:cs typeface="Arial" panose="020B0604020202020204" pitchFamily="34" charset="0"/>
              </a:rPr>
              <a:t>- 1997 on a large network of computers in a few months </a:t>
            </a:r>
          </a:p>
          <a:p>
            <a:pPr lvl="0" eaLnBrk="1" hangingPunct="1"/>
            <a:r>
              <a:rPr dirty="0">
                <a:cs typeface="Arial" panose="020B0604020202020204" pitchFamily="34" charset="0"/>
              </a:rPr>
              <a:t>- 1998 on dedicated h/w (EFF) in a few days </a:t>
            </a:r>
          </a:p>
          <a:p>
            <a:pPr lvl="0" eaLnBrk="1" hangingPunct="1"/>
            <a:r>
              <a:rPr dirty="0">
                <a:cs typeface="Arial" panose="020B0604020202020204" pitchFamily="34" charset="0"/>
              </a:rPr>
              <a:t>- 1999 above combined in 22hrs!</a:t>
            </a:r>
          </a:p>
          <a:p>
            <a:pPr lvl="0" eaLnBrk="1" hangingPunct="1"/>
            <a:r>
              <a:rPr lang="en-US" altLang="x-none" dirty="0">
                <a:cs typeface="Arial" panose="020B0604020202020204" pitchFamily="34" charset="0"/>
              </a:rPr>
              <a:t>It is important to note that there is more to a key-search attack than simply running through all possible keys. Unless known plaintext is provided, the analyst must be able to recognize plaintext as plaintext.</a:t>
            </a:r>
          </a:p>
          <a:p>
            <a:pPr lvl="0" eaLnBrk="1" hangingPunct="1"/>
            <a:r>
              <a:rPr lang="en-US" altLang="x-none" dirty="0">
                <a:cs typeface="Arial" panose="020B0604020202020204" pitchFamily="34" charset="0"/>
              </a:rPr>
              <a:t>Clearly must now consider alternatives to DES, the most important of which are AES and triple DES.</a:t>
            </a:r>
            <a:endParaRPr dirty="0">
              <a:cs typeface="Arial" panose="020B0604020202020204" pitchFamily="34" charset="0"/>
            </a:endParaRPr>
          </a:p>
          <a:p>
            <a:pPr lvl="0" eaLnBrk="1" hangingPunct="1"/>
            <a:endParaRPr dirty="0">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30</a:t>
            </a:fld>
            <a:endParaRPr lang="en-AU" sz="1200" dirty="0"/>
          </a:p>
        </p:txBody>
      </p:sp>
      <p:sp>
        <p:nvSpPr>
          <p:cNvPr id="78851" name="Rectangle 1026"/>
          <p:cNvSpPr>
            <a:spLocks noGrp="1" noRot="1" noChangeAspect="1" noTextEdit="1"/>
          </p:cNvSpPr>
          <p:nvPr>
            <p:ph type="sldImg"/>
          </p:nvPr>
        </p:nvSpPr>
        <p:spPr/>
      </p:sp>
      <p:sp>
        <p:nvSpPr>
          <p:cNvPr id="78852" name="Rectangle 1027"/>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Another concern is the possibility that cryptanalysis is possible by exploiting the characteristics of the DES algorithm. The focus of concern has been on the eight substitution tables, or S-boxes, that are used in each iteration. These techniques </a:t>
            </a:r>
            <a:r>
              <a:rPr dirty="0">
                <a:cs typeface="Arial" panose="020B0604020202020204" pitchFamily="34" charset="0"/>
              </a:rPr>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endParaRPr dirty="0">
              <a:ea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sz="1200" dirty="0"/>
              <a:pPr lvl="0" algn="r" eaLnBrk="1" hangingPunct="1"/>
              <a:t>31</a:t>
            </a:fld>
            <a:endParaRPr lang="en-AU" sz="1200" dirty="0"/>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p:txBody>
          <a:bodyPr wrap="square" lIns="91440" tIns="45720" rIns="91440" bIns="45720" anchor="t" anchorCtr="0"/>
          <a:lstStyle/>
          <a:p>
            <a:pPr lvl="0" eaLnBrk="1" hangingPunct="1"/>
            <a:r>
              <a:rPr lang="en-US" altLang="x-none" dirty="0">
                <a:cs typeface="Arial" panose="020B0604020202020204" pitchFamily="34" charset="0"/>
              </a:rPr>
              <a:t>We will discuss timing attacks in more detail later, as they relate to public-key algorithms. However, 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 The AES analysis process has highlighted this attack approach, and showed that it is a concern particularly with smartcard implementations, though DES appears to be fairly resistant to a successful timing attack.</a:t>
            </a:r>
            <a:endParaRPr dirty="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EA52F99-BCC0-4B6A-88B8-B2DBFFE0830F}" type="datetimeFigureOut">
              <a:rPr lang="en-US" smtClean="0"/>
              <a:pPr/>
              <a:t>9/14/2023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F70FD7-6DFF-4474-AF7D-AA8325780246}" type="datetimeFigureOut">
              <a:rPr lang="en-US" smtClean="0"/>
              <a:pPr/>
              <a:t>9/14/2023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4B242B5-FFAA-4F5B-8042-4E8B6FE6CC3D}" type="datetimeFigureOut">
              <a:rPr lang="en-US" smtClean="0"/>
              <a:pPr/>
              <a:t>9/14/2023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algn="r">
              <a:defRPr/>
            </a:pP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lgn="r">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a:defRPr/>
            </a:pPr>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73AF82F-3BF5-48A7-A141-454B206B3B8A}" type="datetimeFigureOut">
              <a:rPr lang="en-US" smtClean="0"/>
              <a:pPr/>
              <a:t>9/14/2023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algn="r">
              <a:defRPr/>
            </a:pP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lgn="r">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a:defRPr/>
            </a:pPr>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EE80284-3E81-4D2A-8D65-EA50FFBC5F61}" type="datetimeFigureOut">
              <a:rPr lang="en-US" smtClean="0"/>
              <a:pPr/>
              <a:t>9/14/2023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10DF84A-C021-4D4C-BC3A-A53802F11232}" type="datetimeFigureOut">
              <a:rPr lang="en-US" smtClean="0"/>
              <a:pPr/>
              <a:t>9/14/2023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B96A141-0D5A-42F3-8E15-32E5CAD19E48}" type="datetimeFigureOut">
              <a:rPr lang="en-US" smtClean="0"/>
              <a:pPr/>
              <a:t>9/14/2023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CC6821AA-8374-440C-B666-6D6499EDBE6D}" type="datetimeFigureOut">
              <a:rPr lang="en-US" smtClean="0"/>
              <a:pPr/>
              <a:t>9/14/2023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A576BE1-993B-4D71-8B95-E61CFB21686B}" type="datetimeFigureOut">
              <a:rPr lang="en-US" smtClean="0"/>
              <a:pPr/>
              <a:t>9/14/2023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A1B1F11-D442-4272-95F8-2F8DA66ACD8D}" type="datetimeFigureOut">
              <a:rPr lang="en-US" smtClean="0"/>
              <a:pPr/>
              <a:t>9/14/2023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5B43F8B-7B59-472E-9740-E50A8538409D}" type="datetimeFigureOut">
              <a:rPr lang="en-US" smtClean="0"/>
              <a:pPr/>
              <a:t>9/14/2023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838200" y="457200"/>
            <a:ext cx="7848600" cy="2765425"/>
          </a:xfrm>
          <a:prstGeom prst="rect">
            <a:avLst/>
          </a:prstGeom>
          <a:noFill/>
          <a:ln>
            <a:noFill/>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lang="en-AU" altLang="en-US" sz="4400">
                <a:solidFill>
                  <a:schemeClr val="tx1"/>
                </a:solidFill>
                <a:latin typeface="Calibri" panose="020F0502020204030204" pitchFamily="34" charset="0"/>
              </a:defRPr>
            </a:lvl1pPr>
          </a:lstStyle>
          <a:p>
            <a:pPr lvl="0" eaLnBrk="1" hangingPunct="1"/>
            <a:r>
              <a:rPr lang="en-US" altLang="en-US" dirty="0">
                <a:ea typeface="MS PGothic" panose="020B0600070205080204" pitchFamily="34" charset="-128"/>
              </a:rPr>
              <a:t>Cryptography and Network Security</a:t>
            </a:r>
            <a:br>
              <a:rPr lang="en-US" altLang="en-US" dirty="0">
                <a:ea typeface="MS PGothic" panose="020B0600070205080204" pitchFamily="34" charset="-128"/>
              </a:rPr>
            </a:br>
            <a:r>
              <a:rPr lang="en-US" altLang="en-US" dirty="0">
                <a:ea typeface="MS PGothic" panose="020B0600070205080204" pitchFamily="34" charset="-128"/>
              </a:rPr>
              <a:t>Chapters</a:t>
            </a:r>
            <a:endParaRPr lang="en-AU" dirty="0">
              <a:ea typeface="MS PGothic" panose="020B0600070205080204" pitchFamily="34" charset="-128"/>
            </a:endParaRPr>
          </a:p>
        </p:txBody>
      </p:sp>
      <p:sp>
        <p:nvSpPr>
          <p:cNvPr id="4098" name="Rectangle 3"/>
          <p:cNvSpPr>
            <a:spLocks noGrp="1" noChangeArrowheads="1"/>
          </p:cNvSpPr>
          <p:nvPr>
            <p:ph type="subTitle" idx="1"/>
          </p:nvPr>
        </p:nvSpPr>
        <p:spPr>
          <a:xfrm>
            <a:off x="1371600" y="3657600"/>
            <a:ext cx="6400800" cy="2671763"/>
          </a:xfrm>
          <a:prstGeom prst="rect">
            <a:avLst/>
          </a:prstGeom>
        </p:spPr>
        <p:txBody>
          <a:bodyPr vert="horz" wrap="square" lIns="91440" tIns="45720" rIns="91440" bIns="45720" numCol="1" rtlCol="0" anchor="t" anchorCtr="0" compatLnSpc="1">
            <a:normAutofit/>
          </a:bodyPr>
          <a:lstStyle>
            <a:lvl1pPr marL="0" indent="0" algn="ctr" defTabSz="914400" rtl="0" eaLnBrk="0" fontAlgn="base" hangingPunct="0">
              <a:lnSpc>
                <a:spcPct val="100000"/>
              </a:lnSpc>
              <a:spcBef>
                <a:spcPct val="20000"/>
              </a:spcBef>
              <a:spcAft>
                <a:spcPct val="0"/>
              </a:spcAft>
              <a:buClrTx/>
              <a:buSzTx/>
              <a:buFont typeface="Arial" panose="020B0604020202020204" pitchFamily="34"/>
              <a:buChar char="•"/>
              <a:defRPr lang="en-AU" altLang="en-US" sz="3200">
                <a:solidFill>
                  <a:schemeClr val="tx1"/>
                </a:solidFill>
                <a:latin typeface="Calibri" panose="020F0502020204030204" pitchFamily="34" charset="0"/>
              </a:defRPr>
            </a:lvl1pPr>
            <a:lvl2pPr marL="457200" indent="0" algn="ctr" defTabSz="914400" rtl="0" eaLnBrk="0" fontAlgn="base" hangingPunct="0">
              <a:lnSpc>
                <a:spcPct val="100000"/>
              </a:lnSpc>
              <a:spcBef>
                <a:spcPct val="20000"/>
              </a:spcBef>
              <a:spcAft>
                <a:spcPct val="0"/>
              </a:spcAft>
              <a:buClrTx/>
              <a:buSzTx/>
              <a:buFont typeface="Arial" panose="020B0604020202020204" pitchFamily="34"/>
              <a:buChar char="–"/>
              <a:defRPr lang="en-AU" altLang="en-US" sz="2800">
                <a:solidFill>
                  <a:schemeClr val="tx1"/>
                </a:solidFill>
                <a:latin typeface="Calibri" panose="020F0502020204030204" pitchFamily="34" charset="0"/>
              </a:defRPr>
            </a:lvl2pPr>
            <a:lvl3pPr marL="914400" indent="0" algn="ctr" defTabSz="914400" rtl="0" eaLnBrk="0" fontAlgn="base" hangingPunct="0">
              <a:lnSpc>
                <a:spcPct val="100000"/>
              </a:lnSpc>
              <a:spcBef>
                <a:spcPct val="20000"/>
              </a:spcBef>
              <a:spcAft>
                <a:spcPct val="0"/>
              </a:spcAft>
              <a:buClrTx/>
              <a:buSzTx/>
              <a:buFont typeface="Arial" panose="020B0604020202020204" pitchFamily="34"/>
              <a:buChar char="•"/>
              <a:defRPr lang="en-AU" altLang="en-US" sz="2400">
                <a:solidFill>
                  <a:schemeClr val="tx1"/>
                </a:solidFill>
                <a:latin typeface="Calibri" panose="020F0502020204030204" pitchFamily="34" charset="0"/>
              </a:defRPr>
            </a:lvl3pPr>
            <a:lvl4pPr marL="1371600" indent="0" algn="ctr" defTabSz="914400" rtl="0" eaLnBrk="0" fontAlgn="base" hangingPunct="0">
              <a:lnSpc>
                <a:spcPct val="100000"/>
              </a:lnSpc>
              <a:spcBef>
                <a:spcPct val="20000"/>
              </a:spcBef>
              <a:spcAft>
                <a:spcPct val="0"/>
              </a:spcAft>
              <a:buClrTx/>
              <a:buSzTx/>
              <a:buFont typeface="Arial" panose="020B0604020202020204" pitchFamily="34"/>
              <a:buChar char="–"/>
              <a:defRPr lang="en-AU" altLang="en-US" sz="2000">
                <a:solidFill>
                  <a:schemeClr val="tx1"/>
                </a:solidFill>
                <a:latin typeface="Calibri" panose="020F0502020204030204" pitchFamily="34" charset="0"/>
              </a:defRPr>
            </a:lvl4pPr>
            <a:lvl5pPr marL="1828800" indent="0" algn="ctr" defTabSz="914400" rtl="0" eaLnBrk="0" fontAlgn="base" hangingPunct="0">
              <a:lnSpc>
                <a:spcPct val="100000"/>
              </a:lnSpc>
              <a:spcBef>
                <a:spcPct val="20000"/>
              </a:spcBef>
              <a:spcAft>
                <a:spcPct val="0"/>
              </a:spcAft>
              <a:buClrTx/>
              <a:buSzTx/>
              <a:buFont typeface="Arial" panose="020B0604020202020204" pitchFamily="34"/>
              <a:buChar char="»"/>
              <a:defRPr lang="en-AU" altLang="en-US" sz="2000">
                <a:solidFill>
                  <a:schemeClr val="tx1"/>
                </a:solidFill>
                <a:latin typeface="Calibri" panose="020F0502020204030204" pitchFamily="34" charset="0"/>
              </a:defRPr>
            </a:lvl5pPr>
          </a:lstStyle>
          <a:p>
            <a:pPr marL="0" marR="0" lvl="0" indent="0" algn="ctr" defTabSz="914400" eaLnBrk="1" fontAlgn="base" hangingPunct="1">
              <a:lnSpc>
                <a:spcPct val="100000"/>
              </a:lnSpc>
              <a:spcAft>
                <a:spcPct val="0"/>
              </a:spcAft>
              <a:buFont typeface="Wingdings" panose="05000000000000000000" pitchFamily="2" charset="2"/>
              <a:buNone/>
            </a:pPr>
            <a:r>
              <a:rPr lang="en-US" altLang="zh-CN" sz="3200" spc="0" baseline="0">
                <a:solidFill>
                  <a:srgbClr val="898989"/>
                </a:solidFill>
                <a:ea typeface="MS PGothic" panose="020B0600070205080204" pitchFamily="34" charset="-128"/>
              </a:rPr>
              <a:t>by William Stallings	</a:t>
            </a:r>
            <a:endParaRPr lang="en-US" altLang="zh-CN" baseline="0">
              <a:solidFill>
                <a:srgbClr val="898989"/>
              </a:solidFill>
              <a:ea typeface="MS PGothic" panose="020B0600070205080204" pitchFamily="34" charset="-128"/>
            </a:endParaRPr>
          </a:p>
          <a:p>
            <a:pPr marL="0" marR="0" lvl="0" indent="0" algn="ctr" defTabSz="914400" eaLnBrk="1" fontAlgn="base" hangingPunct="1">
              <a:lnSpc>
                <a:spcPct val="100000"/>
              </a:lnSpc>
              <a:spcAft>
                <a:spcPct val="0"/>
              </a:spcAft>
              <a:buFont typeface="Wingdings" panose="05000000000000000000" pitchFamily="2" charset="2"/>
              <a:buNone/>
            </a:pPr>
            <a:endParaRPr lang="en-US" altLang="zh-CN" baseline="0">
              <a:solidFill>
                <a:srgbClr val="898989"/>
              </a:solidFill>
              <a:ea typeface="MS PGothic" panose="020B0600070205080204" pitchFamily="34" charset="-128"/>
            </a:endParaRPr>
          </a:p>
          <a:p>
            <a:pPr marL="0" marR="0" lvl="0" indent="0" algn="ctr" defTabSz="914400" eaLnBrk="1" fontAlgn="base" hangingPunct="1">
              <a:lnSpc>
                <a:spcPct val="100000"/>
              </a:lnSpc>
              <a:spcAft>
                <a:spcPct val="0"/>
              </a:spcAft>
              <a:buFont typeface="Wingdings" panose="05000000000000000000" pitchFamily="2" charset="2"/>
              <a:buNone/>
            </a:pPr>
            <a:r>
              <a:rPr lang="en-US" altLang="zh-CN" sz="3200" spc="0" baseline="0">
                <a:solidFill>
                  <a:srgbClr val="898989"/>
                </a:solidFill>
                <a:ea typeface="MS PGothic" panose="020B0600070205080204" pitchFamily="34" charset="-128"/>
              </a:rPr>
              <a:t>Lecture slides by Lawrie Brown</a:t>
            </a:r>
            <a:endParaRPr lang="en-US" altLang="zh-CN" baseline="0">
              <a:solidFill>
                <a:srgbClr val="898989"/>
              </a:solidFill>
              <a:ea typeface="MS PGothic" panose="020B0600070205080204" pitchFamily="34" charset="-128"/>
            </a:endParaRPr>
          </a:p>
          <a:p>
            <a:pPr marL="0" marR="0" lvl="0" indent="0" algn="ctr" defTabSz="914400" eaLnBrk="1" fontAlgn="base" hangingPunct="1">
              <a:lnSpc>
                <a:spcPct val="100000"/>
              </a:lnSpc>
              <a:spcAft>
                <a:spcPct val="0"/>
              </a:spcAft>
              <a:buFont typeface="Wingdings" panose="05000000000000000000" pitchFamily="2" charset="2"/>
              <a:buNone/>
            </a:pPr>
            <a:r>
              <a:rPr lang="en-US" altLang="zh-CN" sz="3200" spc="0" baseline="0">
                <a:solidFill>
                  <a:srgbClr val="898989"/>
                </a:solidFill>
                <a:ea typeface="MS PGothic" panose="020B0600070205080204" pitchFamily="34" charset="-128"/>
              </a:rPr>
              <a:t>Edited by Nishant Doshi</a:t>
            </a:r>
            <a:endParaRPr lang="en-AU" altLang="en-US" baseline="0">
              <a:solidFill>
                <a:srgbClr val="898989"/>
              </a:solidFill>
              <a:ea typeface="MS PGothic"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Encryption Standard (DES)</a:t>
            </a:r>
          </a:p>
        </p:txBody>
      </p:sp>
      <p:sp>
        <p:nvSpPr>
          <p:cNvPr id="3" name="Content Placeholder 2"/>
          <p:cNvSpPr>
            <a:spLocks noGrp="1"/>
          </p:cNvSpPr>
          <p:nvPr>
            <p:ph idx="1"/>
          </p:nvPr>
        </p:nvSpPr>
        <p:spPr/>
        <p:txBody>
          <a:bodyPr/>
          <a:lstStyle/>
          <a:p>
            <a:r>
              <a:rPr lang="en-IN"/>
              <a:t>Type: Block Cipher</a:t>
            </a:r>
          </a:p>
          <a:p>
            <a:r>
              <a:rPr lang="en-IN"/>
              <a:t>Block Size : 64-bit</a:t>
            </a:r>
          </a:p>
          <a:p>
            <a:r>
              <a:rPr lang="en-IN"/>
              <a:t>Key Size: 64-bit, with only 56-bit effective</a:t>
            </a:r>
          </a:p>
          <a:p>
            <a:r>
              <a:rPr lang="en-IN"/>
              <a:t>Number of Rounds: 16</a:t>
            </a:r>
          </a:p>
          <a:p>
            <a:endParaRPr lang="en-IN"/>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3528" y="723308"/>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Initial Permutation</a:t>
            </a:r>
          </a:p>
        </p:txBody>
      </p:sp>
      <p:sp>
        <p:nvSpPr>
          <p:cNvPr id="5" name="Rounded Rectangle 4"/>
          <p:cNvSpPr/>
          <p:nvPr/>
        </p:nvSpPr>
        <p:spPr>
          <a:xfrm>
            <a:off x="323528" y="1689643"/>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Round 1</a:t>
            </a:r>
          </a:p>
        </p:txBody>
      </p:sp>
      <p:sp>
        <p:nvSpPr>
          <p:cNvPr id="6" name="Rounded Rectangle 5"/>
          <p:cNvSpPr/>
          <p:nvPr/>
        </p:nvSpPr>
        <p:spPr>
          <a:xfrm>
            <a:off x="323528" y="2619642"/>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Round 2</a:t>
            </a:r>
          </a:p>
        </p:txBody>
      </p:sp>
      <p:sp>
        <p:nvSpPr>
          <p:cNvPr id="7" name="Rounded Rectangle 6"/>
          <p:cNvSpPr/>
          <p:nvPr/>
        </p:nvSpPr>
        <p:spPr>
          <a:xfrm>
            <a:off x="323528" y="3849268"/>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Round 16</a:t>
            </a:r>
          </a:p>
        </p:txBody>
      </p:sp>
      <p:sp>
        <p:nvSpPr>
          <p:cNvPr id="8" name="Rounded Rectangle 7"/>
          <p:cNvSpPr/>
          <p:nvPr/>
        </p:nvSpPr>
        <p:spPr>
          <a:xfrm>
            <a:off x="323528" y="4718711"/>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32-bit swap</a:t>
            </a:r>
          </a:p>
        </p:txBody>
      </p:sp>
      <p:sp>
        <p:nvSpPr>
          <p:cNvPr id="9" name="Rounded Rectangle 8"/>
          <p:cNvSpPr/>
          <p:nvPr/>
        </p:nvSpPr>
        <p:spPr>
          <a:xfrm>
            <a:off x="323528" y="5631300"/>
            <a:ext cx="2304256" cy="612068"/>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Inverse</a:t>
            </a:r>
          </a:p>
          <a:p>
            <a:pPr algn="ctr"/>
            <a:r>
              <a:rPr lang="en-IN" sz="2000">
                <a:solidFill>
                  <a:schemeClr val="tx1"/>
                </a:solidFill>
              </a:rPr>
              <a:t>Initial Permutation</a:t>
            </a:r>
          </a:p>
        </p:txBody>
      </p:sp>
      <p:sp>
        <p:nvSpPr>
          <p:cNvPr id="12" name="Rounded Rectangle 11"/>
          <p:cNvSpPr/>
          <p:nvPr/>
        </p:nvSpPr>
        <p:spPr>
          <a:xfrm>
            <a:off x="3851920" y="2619642"/>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Permuted choice 2</a:t>
            </a:r>
          </a:p>
        </p:txBody>
      </p:sp>
      <p:sp>
        <p:nvSpPr>
          <p:cNvPr id="13" name="Rounded Rectangle 12"/>
          <p:cNvSpPr/>
          <p:nvPr/>
        </p:nvSpPr>
        <p:spPr>
          <a:xfrm>
            <a:off x="6696236" y="711196"/>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Permuted choice 1</a:t>
            </a:r>
          </a:p>
        </p:txBody>
      </p:sp>
      <p:sp>
        <p:nvSpPr>
          <p:cNvPr id="15" name="Rounded Rectangle 14"/>
          <p:cNvSpPr/>
          <p:nvPr/>
        </p:nvSpPr>
        <p:spPr>
          <a:xfrm>
            <a:off x="6702332" y="2619642"/>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Left circular shift</a:t>
            </a:r>
          </a:p>
        </p:txBody>
      </p:sp>
      <p:sp>
        <p:nvSpPr>
          <p:cNvPr id="16" name="Rounded Rectangle 15"/>
          <p:cNvSpPr/>
          <p:nvPr/>
        </p:nvSpPr>
        <p:spPr>
          <a:xfrm>
            <a:off x="3857316" y="1689643"/>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Permuted choice 2</a:t>
            </a:r>
          </a:p>
        </p:txBody>
      </p:sp>
      <p:sp>
        <p:nvSpPr>
          <p:cNvPr id="17" name="Rounded Rectangle 16"/>
          <p:cNvSpPr/>
          <p:nvPr/>
        </p:nvSpPr>
        <p:spPr>
          <a:xfrm>
            <a:off x="6701632" y="1689643"/>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Left circular shift</a:t>
            </a:r>
          </a:p>
        </p:txBody>
      </p:sp>
      <p:sp>
        <p:nvSpPr>
          <p:cNvPr id="18" name="Rounded Rectangle 17"/>
          <p:cNvSpPr/>
          <p:nvPr/>
        </p:nvSpPr>
        <p:spPr>
          <a:xfrm>
            <a:off x="3851920" y="3849268"/>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Permuted choice 2</a:t>
            </a:r>
          </a:p>
        </p:txBody>
      </p:sp>
      <p:sp>
        <p:nvSpPr>
          <p:cNvPr id="19" name="Rounded Rectangle 18"/>
          <p:cNvSpPr/>
          <p:nvPr/>
        </p:nvSpPr>
        <p:spPr>
          <a:xfrm>
            <a:off x="6699284" y="3846728"/>
            <a:ext cx="2304256" cy="540060"/>
          </a:xfrm>
          <a:prstGeom prst="roundRect">
            <a:avLst/>
          </a:prstGeom>
          <a:solidFill>
            <a:srgbClr val="D3D2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Left circular shift</a:t>
            </a:r>
          </a:p>
        </p:txBody>
      </p:sp>
      <p:grpSp>
        <p:nvGrpSpPr>
          <p:cNvPr id="164" name="Group 163"/>
          <p:cNvGrpSpPr/>
          <p:nvPr/>
        </p:nvGrpSpPr>
        <p:grpSpPr>
          <a:xfrm>
            <a:off x="334164" y="-25546"/>
            <a:ext cx="2293620" cy="729578"/>
            <a:chOff x="334164" y="-25546"/>
            <a:chExt cx="2293620" cy="729578"/>
          </a:xfrm>
        </p:grpSpPr>
        <p:grpSp>
          <p:nvGrpSpPr>
            <p:cNvPr id="23" name="Group 22"/>
            <p:cNvGrpSpPr/>
            <p:nvPr/>
          </p:nvGrpSpPr>
          <p:grpSpPr>
            <a:xfrm>
              <a:off x="334164" y="321251"/>
              <a:ext cx="2293620" cy="382781"/>
              <a:chOff x="0" y="0"/>
              <a:chExt cx="2293620" cy="511017"/>
            </a:xfrm>
          </p:grpSpPr>
          <p:sp>
            <p:nvSpPr>
              <p:cNvPr id="24" name="Left Brace 23"/>
              <p:cNvSpPr/>
              <p:nvPr/>
            </p:nvSpPr>
            <p:spPr>
              <a:xfrm rot="5400000">
                <a:off x="1024890" y="-1024890"/>
                <a:ext cx="243840" cy="2293620"/>
              </a:xfrm>
              <a:prstGeom prst="leftBrace">
                <a:avLst/>
              </a:prstGeom>
              <a:ln w="1270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endParaRPr lang="en-IN"/>
              </a:p>
            </p:txBody>
          </p:sp>
          <p:cxnSp>
            <p:nvCxnSpPr>
              <p:cNvPr id="25" name="Straight Arrow Connector 24"/>
              <p:cNvCxnSpPr/>
              <p:nvPr/>
            </p:nvCxnSpPr>
            <p:spPr>
              <a:xfrm flipH="1">
                <a:off x="112871" y="244317"/>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455771" y="244317"/>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2170271" y="239554"/>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603409"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29" name="Oval 28"/>
              <p:cNvSpPr/>
              <p:nvPr/>
            </p:nvSpPr>
            <p:spPr>
              <a:xfrm>
                <a:off x="832009" y="3919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30" name="Oval 29"/>
              <p:cNvSpPr/>
              <p:nvPr/>
            </p:nvSpPr>
            <p:spPr>
              <a:xfrm>
                <a:off x="1065371"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31" name="Oval 30"/>
              <p:cNvSpPr/>
              <p:nvPr/>
            </p:nvSpPr>
            <p:spPr>
              <a:xfrm>
                <a:off x="1284446" y="3919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32" name="Oval 31"/>
              <p:cNvSpPr/>
              <p:nvPr/>
            </p:nvSpPr>
            <p:spPr>
              <a:xfrm>
                <a:off x="1517809"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33" name="Oval 32"/>
              <p:cNvSpPr/>
              <p:nvPr/>
            </p:nvSpPr>
            <p:spPr>
              <a:xfrm>
                <a:off x="1741646" y="3871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34" name="Oval 33"/>
              <p:cNvSpPr/>
              <p:nvPr/>
            </p:nvSpPr>
            <p:spPr>
              <a:xfrm>
                <a:off x="1975009" y="3871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grpSp>
        <p:sp>
          <p:nvSpPr>
            <p:cNvPr id="71" name="TextBox 70"/>
            <p:cNvSpPr txBox="1"/>
            <p:nvPr/>
          </p:nvSpPr>
          <p:spPr>
            <a:xfrm>
              <a:off x="494764" y="-25546"/>
              <a:ext cx="21242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64-bit plaintext</a:t>
              </a:r>
            </a:p>
          </p:txBody>
        </p:sp>
      </p:grpSp>
      <p:grpSp>
        <p:nvGrpSpPr>
          <p:cNvPr id="165" name="Group 164"/>
          <p:cNvGrpSpPr/>
          <p:nvPr/>
        </p:nvGrpSpPr>
        <p:grpSpPr>
          <a:xfrm>
            <a:off x="6716388" y="-69573"/>
            <a:ext cx="2293620" cy="749387"/>
            <a:chOff x="6716388" y="-69573"/>
            <a:chExt cx="2293620" cy="749387"/>
          </a:xfrm>
        </p:grpSpPr>
        <p:grpSp>
          <p:nvGrpSpPr>
            <p:cNvPr id="35" name="Group 34"/>
            <p:cNvGrpSpPr/>
            <p:nvPr/>
          </p:nvGrpSpPr>
          <p:grpSpPr>
            <a:xfrm>
              <a:off x="6716388" y="297033"/>
              <a:ext cx="2293620" cy="382781"/>
              <a:chOff x="0" y="0"/>
              <a:chExt cx="2293620" cy="511017"/>
            </a:xfrm>
          </p:grpSpPr>
          <p:sp>
            <p:nvSpPr>
              <p:cNvPr id="36" name="Left Brace 35"/>
              <p:cNvSpPr/>
              <p:nvPr/>
            </p:nvSpPr>
            <p:spPr>
              <a:xfrm rot="5400000">
                <a:off x="1024890" y="-1024890"/>
                <a:ext cx="243840" cy="2293620"/>
              </a:xfrm>
              <a:prstGeom prst="leftBrace">
                <a:avLst/>
              </a:prstGeom>
              <a:ln w="1270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endParaRPr lang="en-IN"/>
              </a:p>
            </p:txBody>
          </p:sp>
          <p:cxnSp>
            <p:nvCxnSpPr>
              <p:cNvPr id="37" name="Straight Arrow Connector 36"/>
              <p:cNvCxnSpPr/>
              <p:nvPr/>
            </p:nvCxnSpPr>
            <p:spPr>
              <a:xfrm flipH="1">
                <a:off x="112871" y="244317"/>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455771" y="244317"/>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2170271" y="239554"/>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03409"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1" name="Oval 40"/>
              <p:cNvSpPr/>
              <p:nvPr/>
            </p:nvSpPr>
            <p:spPr>
              <a:xfrm>
                <a:off x="832009" y="3919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2" name="Oval 41"/>
              <p:cNvSpPr/>
              <p:nvPr/>
            </p:nvSpPr>
            <p:spPr>
              <a:xfrm>
                <a:off x="1065371"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3" name="Oval 42"/>
              <p:cNvSpPr/>
              <p:nvPr/>
            </p:nvSpPr>
            <p:spPr>
              <a:xfrm>
                <a:off x="1284446" y="3919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4" name="Oval 43"/>
              <p:cNvSpPr/>
              <p:nvPr/>
            </p:nvSpPr>
            <p:spPr>
              <a:xfrm>
                <a:off x="1517809" y="391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5" name="Oval 44"/>
              <p:cNvSpPr/>
              <p:nvPr/>
            </p:nvSpPr>
            <p:spPr>
              <a:xfrm>
                <a:off x="1741646" y="3871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46" name="Oval 45"/>
              <p:cNvSpPr/>
              <p:nvPr/>
            </p:nvSpPr>
            <p:spPr>
              <a:xfrm>
                <a:off x="1975009" y="3871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grpSp>
        <p:sp>
          <p:nvSpPr>
            <p:cNvPr id="72" name="TextBox 71"/>
            <p:cNvSpPr txBox="1"/>
            <p:nvPr/>
          </p:nvSpPr>
          <p:spPr>
            <a:xfrm>
              <a:off x="7172159" y="-69573"/>
              <a:ext cx="140415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64-bit key</a:t>
              </a:r>
            </a:p>
          </p:txBody>
        </p:sp>
      </p:grpSp>
      <p:grpSp>
        <p:nvGrpSpPr>
          <p:cNvPr id="163" name="Group 162"/>
          <p:cNvGrpSpPr/>
          <p:nvPr/>
        </p:nvGrpSpPr>
        <p:grpSpPr>
          <a:xfrm>
            <a:off x="359477" y="6231257"/>
            <a:ext cx="2367535" cy="690899"/>
            <a:chOff x="359477" y="6231257"/>
            <a:chExt cx="2367535" cy="690899"/>
          </a:xfrm>
        </p:grpSpPr>
        <p:grpSp>
          <p:nvGrpSpPr>
            <p:cNvPr id="59" name="Group 58"/>
            <p:cNvGrpSpPr/>
            <p:nvPr/>
          </p:nvGrpSpPr>
          <p:grpSpPr>
            <a:xfrm>
              <a:off x="359477" y="6231257"/>
              <a:ext cx="2293620" cy="360040"/>
              <a:chOff x="0" y="0"/>
              <a:chExt cx="2293620" cy="440055"/>
            </a:xfrm>
          </p:grpSpPr>
          <p:sp>
            <p:nvSpPr>
              <p:cNvPr id="60" name="Left Brace 59"/>
              <p:cNvSpPr/>
              <p:nvPr/>
            </p:nvSpPr>
            <p:spPr>
              <a:xfrm rot="16200000" flipV="1">
                <a:off x="1024890" y="-828675"/>
                <a:ext cx="243840" cy="2293620"/>
              </a:xfrm>
              <a:prstGeom prst="leftBrace">
                <a:avLst/>
              </a:prstGeom>
              <a:ln w="1270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endParaRPr lang="en-IN"/>
              </a:p>
            </p:txBody>
          </p:sp>
          <p:cxnSp>
            <p:nvCxnSpPr>
              <p:cNvPr id="61" name="Straight Arrow Connector 60"/>
              <p:cNvCxnSpPr/>
              <p:nvPr/>
            </p:nvCxnSpPr>
            <p:spPr>
              <a:xfrm flipH="1">
                <a:off x="105727" y="4763"/>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a:off x="448627" y="4763"/>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flipH="1">
                <a:off x="2163127" y="0"/>
                <a:ext cx="0" cy="2667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4" name="Oval 63"/>
              <p:cNvSpPr/>
              <p:nvPr/>
            </p:nvSpPr>
            <p:spPr>
              <a:xfrm>
                <a:off x="596265" y="15240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65" name="Oval 64"/>
              <p:cNvSpPr/>
              <p:nvPr/>
            </p:nvSpPr>
            <p:spPr>
              <a:xfrm>
                <a:off x="824865" y="1524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66" name="Oval 65"/>
              <p:cNvSpPr/>
              <p:nvPr/>
            </p:nvSpPr>
            <p:spPr>
              <a:xfrm>
                <a:off x="1058227" y="15240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67" name="Oval 66"/>
              <p:cNvSpPr/>
              <p:nvPr/>
            </p:nvSpPr>
            <p:spPr>
              <a:xfrm>
                <a:off x="1277302" y="1524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68" name="Oval 67"/>
              <p:cNvSpPr/>
              <p:nvPr/>
            </p:nvSpPr>
            <p:spPr>
              <a:xfrm>
                <a:off x="1510665" y="15240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69" name="Oval 68"/>
              <p:cNvSpPr/>
              <p:nvPr/>
            </p:nvSpPr>
            <p:spPr>
              <a:xfrm>
                <a:off x="1734502" y="14763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sp>
            <p:nvSpPr>
              <p:cNvPr id="70" name="Oval 69"/>
              <p:cNvSpPr/>
              <p:nvPr/>
            </p:nvSpPr>
            <p:spPr>
              <a:xfrm>
                <a:off x="1967865" y="14763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lang="en-IN"/>
              </a:p>
            </p:txBody>
          </p:sp>
        </p:grpSp>
        <p:sp>
          <p:nvSpPr>
            <p:cNvPr id="73" name="TextBox 72"/>
            <p:cNvSpPr txBox="1"/>
            <p:nvPr/>
          </p:nvSpPr>
          <p:spPr>
            <a:xfrm>
              <a:off x="386752" y="6460491"/>
              <a:ext cx="234026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64-bit ciphertext</a:t>
              </a:r>
            </a:p>
          </p:txBody>
        </p:sp>
      </p:grpSp>
      <p:grpSp>
        <p:nvGrpSpPr>
          <p:cNvPr id="160" name="Group 159"/>
          <p:cNvGrpSpPr/>
          <p:nvPr/>
        </p:nvGrpSpPr>
        <p:grpSpPr>
          <a:xfrm>
            <a:off x="1378809" y="1263368"/>
            <a:ext cx="590572" cy="426275"/>
            <a:chOff x="1378809" y="1263368"/>
            <a:chExt cx="590572" cy="426275"/>
          </a:xfrm>
        </p:grpSpPr>
        <p:cxnSp>
          <p:nvCxnSpPr>
            <p:cNvPr id="77" name="Straight Connector 76"/>
            <p:cNvCxnSpPr/>
            <p:nvPr/>
          </p:nvCxnSpPr>
          <p:spPr>
            <a:xfrm flipV="1">
              <a:off x="1378809" y="1387151"/>
              <a:ext cx="198187" cy="124962"/>
            </a:xfrm>
            <a:prstGeom prst="line">
              <a:avLst/>
            </a:prstGeom>
            <a:ln w="19050"/>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530948" y="1281658"/>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64</a:t>
              </a:r>
            </a:p>
          </p:txBody>
        </p:sp>
        <p:cxnSp>
          <p:nvCxnSpPr>
            <p:cNvPr id="84" name="Straight Arrow Connector 83"/>
            <p:cNvCxnSpPr>
              <a:stCxn id="3" idx="2"/>
              <a:endCxn id="5" idx="0"/>
            </p:cNvCxnSpPr>
            <p:nvPr/>
          </p:nvCxnSpPr>
          <p:spPr>
            <a:xfrm flipH="1">
              <a:off x="1475656" y="1263368"/>
              <a:ext cx="0" cy="426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66" name="Group 165"/>
          <p:cNvGrpSpPr/>
          <p:nvPr/>
        </p:nvGrpSpPr>
        <p:grpSpPr>
          <a:xfrm>
            <a:off x="7758556" y="1253573"/>
            <a:ext cx="590572" cy="426275"/>
            <a:chOff x="7758556" y="1253573"/>
            <a:chExt cx="590572" cy="426275"/>
          </a:xfrm>
        </p:grpSpPr>
        <p:cxnSp>
          <p:nvCxnSpPr>
            <p:cNvPr id="85" name="Straight Connector 84"/>
            <p:cNvCxnSpPr/>
            <p:nvPr/>
          </p:nvCxnSpPr>
          <p:spPr>
            <a:xfrm flipV="1">
              <a:off x="7758556" y="1377356"/>
              <a:ext cx="198187" cy="124962"/>
            </a:xfrm>
            <a:prstGeom prst="line">
              <a:avLst/>
            </a:prstGeom>
            <a:ln w="19050"/>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7910695" y="1271863"/>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56</a:t>
              </a:r>
            </a:p>
          </p:txBody>
        </p:sp>
        <p:cxnSp>
          <p:nvCxnSpPr>
            <p:cNvPr id="87" name="Straight Arrow Connector 86"/>
            <p:cNvCxnSpPr/>
            <p:nvPr/>
          </p:nvCxnSpPr>
          <p:spPr>
            <a:xfrm flipH="1">
              <a:off x="7855403" y="1253573"/>
              <a:ext cx="0" cy="426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61" name="Group 160"/>
          <p:cNvGrpSpPr/>
          <p:nvPr/>
        </p:nvGrpSpPr>
        <p:grpSpPr>
          <a:xfrm>
            <a:off x="1378809" y="2227368"/>
            <a:ext cx="590572" cy="392274"/>
            <a:chOff x="1378809" y="2227368"/>
            <a:chExt cx="590572" cy="392274"/>
          </a:xfrm>
        </p:grpSpPr>
        <p:cxnSp>
          <p:nvCxnSpPr>
            <p:cNvPr id="88" name="Straight Connector 87"/>
            <p:cNvCxnSpPr/>
            <p:nvPr/>
          </p:nvCxnSpPr>
          <p:spPr>
            <a:xfrm flipV="1">
              <a:off x="1378809" y="2351151"/>
              <a:ext cx="198187" cy="124962"/>
            </a:xfrm>
            <a:prstGeom prst="line">
              <a:avLst/>
            </a:prstGeom>
            <a:ln w="19050"/>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1530948" y="2245658"/>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64</a:t>
              </a:r>
            </a:p>
          </p:txBody>
        </p:sp>
        <p:cxnSp>
          <p:nvCxnSpPr>
            <p:cNvPr id="90" name="Straight Arrow Connector 89"/>
            <p:cNvCxnSpPr>
              <a:endCxn id="6" idx="0"/>
            </p:cNvCxnSpPr>
            <p:nvPr/>
          </p:nvCxnSpPr>
          <p:spPr>
            <a:xfrm flipH="1">
              <a:off x="1475656" y="2227368"/>
              <a:ext cx="0" cy="3922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62" name="Group 161"/>
          <p:cNvGrpSpPr/>
          <p:nvPr/>
        </p:nvGrpSpPr>
        <p:grpSpPr>
          <a:xfrm>
            <a:off x="1374816" y="5258771"/>
            <a:ext cx="562656" cy="372529"/>
            <a:chOff x="1374816" y="5258771"/>
            <a:chExt cx="562656" cy="372529"/>
          </a:xfrm>
        </p:grpSpPr>
        <p:cxnSp>
          <p:nvCxnSpPr>
            <p:cNvPr id="92" name="Straight Connector 91"/>
            <p:cNvCxnSpPr/>
            <p:nvPr/>
          </p:nvCxnSpPr>
          <p:spPr>
            <a:xfrm flipV="1">
              <a:off x="1374816" y="5372622"/>
              <a:ext cx="198187" cy="124962"/>
            </a:xfrm>
            <a:prstGeom prst="line">
              <a:avLst/>
            </a:prstGeom>
            <a:ln w="19050"/>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1499039" y="5261968"/>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64</a:t>
              </a:r>
            </a:p>
          </p:txBody>
        </p:sp>
        <p:cxnSp>
          <p:nvCxnSpPr>
            <p:cNvPr id="94" name="Straight Arrow Connector 93"/>
            <p:cNvCxnSpPr>
              <a:stCxn id="8" idx="2"/>
              <a:endCxn id="9" idx="0"/>
            </p:cNvCxnSpPr>
            <p:nvPr/>
          </p:nvCxnSpPr>
          <p:spPr>
            <a:xfrm flipH="1">
              <a:off x="1475656" y="5258771"/>
              <a:ext cx="0" cy="3725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67" name="Group 166"/>
          <p:cNvGrpSpPr/>
          <p:nvPr/>
        </p:nvGrpSpPr>
        <p:grpSpPr>
          <a:xfrm>
            <a:off x="7758556" y="2229703"/>
            <a:ext cx="590572" cy="395037"/>
            <a:chOff x="7758556" y="2229703"/>
            <a:chExt cx="590572" cy="395037"/>
          </a:xfrm>
        </p:grpSpPr>
        <p:cxnSp>
          <p:nvCxnSpPr>
            <p:cNvPr id="100" name="Straight Connector 99"/>
            <p:cNvCxnSpPr/>
            <p:nvPr/>
          </p:nvCxnSpPr>
          <p:spPr>
            <a:xfrm flipV="1">
              <a:off x="7758556" y="2360901"/>
              <a:ext cx="198187" cy="124962"/>
            </a:xfrm>
            <a:prstGeom prst="line">
              <a:avLst/>
            </a:prstGeom>
            <a:ln w="19050"/>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7910695" y="2255408"/>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56</a:t>
              </a:r>
            </a:p>
          </p:txBody>
        </p:sp>
        <p:cxnSp>
          <p:nvCxnSpPr>
            <p:cNvPr id="102" name="Straight Arrow Connector 101"/>
            <p:cNvCxnSpPr>
              <a:stCxn id="17" idx="2"/>
              <a:endCxn id="15" idx="0"/>
            </p:cNvCxnSpPr>
            <p:nvPr/>
          </p:nvCxnSpPr>
          <p:spPr>
            <a:xfrm>
              <a:off x="7853760" y="2229703"/>
              <a:ext cx="700" cy="3899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107" name="Straight Arrow Connector 106"/>
          <p:cNvCxnSpPr>
            <a:stCxn id="6" idx="2"/>
            <a:endCxn id="7" idx="0"/>
          </p:cNvCxnSpPr>
          <p:nvPr/>
        </p:nvCxnSpPr>
        <p:spPr>
          <a:xfrm flipH="1">
            <a:off x="1475656" y="3159702"/>
            <a:ext cx="0" cy="689566"/>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5" idx="2"/>
            <a:endCxn id="19" idx="0"/>
          </p:cNvCxnSpPr>
          <p:nvPr/>
        </p:nvCxnSpPr>
        <p:spPr>
          <a:xfrm flipH="1">
            <a:off x="7851412" y="3159702"/>
            <a:ext cx="3048" cy="687026"/>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endCxn id="8" idx="0"/>
          </p:cNvCxnSpPr>
          <p:nvPr/>
        </p:nvCxnSpPr>
        <p:spPr>
          <a:xfrm>
            <a:off x="1475405" y="4389328"/>
            <a:ext cx="251" cy="3293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68" name="Group 167"/>
          <p:cNvGrpSpPr/>
          <p:nvPr/>
        </p:nvGrpSpPr>
        <p:grpSpPr>
          <a:xfrm>
            <a:off x="6161572" y="1625350"/>
            <a:ext cx="540060" cy="407699"/>
            <a:chOff x="6161572" y="1625350"/>
            <a:chExt cx="540060" cy="407699"/>
          </a:xfrm>
        </p:grpSpPr>
        <p:cxnSp>
          <p:nvCxnSpPr>
            <p:cNvPr id="117" name="Straight Connector 116"/>
            <p:cNvCxnSpPr/>
            <p:nvPr/>
          </p:nvCxnSpPr>
          <p:spPr>
            <a:xfrm flipV="1">
              <a:off x="6364573" y="1903678"/>
              <a:ext cx="153404" cy="129371"/>
            </a:xfrm>
            <a:prstGeom prst="line">
              <a:avLst/>
            </a:prstGeom>
            <a:ln w="19050"/>
          </p:spPr>
          <p:style>
            <a:lnRef idx="1">
              <a:schemeClr val="dk1"/>
            </a:lnRef>
            <a:fillRef idx="0">
              <a:schemeClr val="dk1"/>
            </a:fillRef>
            <a:effectRef idx="0">
              <a:schemeClr val="dk1"/>
            </a:effectRef>
            <a:fontRef idx="minor">
              <a:schemeClr val="tx1"/>
            </a:fontRef>
          </p:style>
        </p:cxnSp>
        <p:sp>
          <p:nvSpPr>
            <p:cNvPr id="118" name="TextBox 117"/>
            <p:cNvSpPr txBox="1"/>
            <p:nvPr/>
          </p:nvSpPr>
          <p:spPr>
            <a:xfrm>
              <a:off x="6257136" y="1625350"/>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56</a:t>
              </a:r>
            </a:p>
          </p:txBody>
        </p:sp>
        <p:cxnSp>
          <p:nvCxnSpPr>
            <p:cNvPr id="119" name="Straight Arrow Connector 118"/>
            <p:cNvCxnSpPr>
              <a:stCxn id="17" idx="1"/>
              <a:endCxn id="16" idx="3"/>
            </p:cNvCxnSpPr>
            <p:nvPr/>
          </p:nvCxnSpPr>
          <p:spPr>
            <a:xfrm flipH="1">
              <a:off x="6161572" y="1959673"/>
              <a:ext cx="540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69" name="Group 168"/>
          <p:cNvGrpSpPr/>
          <p:nvPr/>
        </p:nvGrpSpPr>
        <p:grpSpPr>
          <a:xfrm>
            <a:off x="6153285" y="2550964"/>
            <a:ext cx="540060" cy="407699"/>
            <a:chOff x="6153285" y="2550964"/>
            <a:chExt cx="540060" cy="407699"/>
          </a:xfrm>
        </p:grpSpPr>
        <p:cxnSp>
          <p:nvCxnSpPr>
            <p:cNvPr id="122" name="Straight Connector 121"/>
            <p:cNvCxnSpPr/>
            <p:nvPr/>
          </p:nvCxnSpPr>
          <p:spPr>
            <a:xfrm flipV="1">
              <a:off x="6341046" y="2829292"/>
              <a:ext cx="153404" cy="129371"/>
            </a:xfrm>
            <a:prstGeom prst="line">
              <a:avLst/>
            </a:prstGeom>
            <a:ln w="1905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6233609" y="2550964"/>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56</a:t>
              </a:r>
            </a:p>
          </p:txBody>
        </p:sp>
        <p:cxnSp>
          <p:nvCxnSpPr>
            <p:cNvPr id="124" name="Straight Arrow Connector 123"/>
            <p:cNvCxnSpPr/>
            <p:nvPr/>
          </p:nvCxnSpPr>
          <p:spPr>
            <a:xfrm flipH="1">
              <a:off x="6153285" y="2885287"/>
              <a:ext cx="540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70" name="Group 169"/>
          <p:cNvGrpSpPr/>
          <p:nvPr/>
        </p:nvGrpSpPr>
        <p:grpSpPr>
          <a:xfrm>
            <a:off x="6156176" y="3775893"/>
            <a:ext cx="543108" cy="407699"/>
            <a:chOff x="6156176" y="3775893"/>
            <a:chExt cx="543108" cy="407699"/>
          </a:xfrm>
        </p:grpSpPr>
        <p:cxnSp>
          <p:nvCxnSpPr>
            <p:cNvPr id="128" name="Straight Connector 127"/>
            <p:cNvCxnSpPr/>
            <p:nvPr/>
          </p:nvCxnSpPr>
          <p:spPr>
            <a:xfrm flipV="1">
              <a:off x="6362349" y="4054221"/>
              <a:ext cx="153404" cy="129371"/>
            </a:xfrm>
            <a:prstGeom prst="line">
              <a:avLst/>
            </a:prstGeom>
            <a:ln w="19050"/>
          </p:spPr>
          <p:style>
            <a:lnRef idx="1">
              <a:schemeClr val="dk1"/>
            </a:lnRef>
            <a:fillRef idx="0">
              <a:schemeClr val="dk1"/>
            </a:fillRef>
            <a:effectRef idx="0">
              <a:schemeClr val="dk1"/>
            </a:effectRef>
            <a:fontRef idx="minor">
              <a:schemeClr val="tx1"/>
            </a:fontRef>
          </p:style>
        </p:cxnSp>
        <p:sp>
          <p:nvSpPr>
            <p:cNvPr id="129" name="TextBox 128"/>
            <p:cNvSpPr txBox="1"/>
            <p:nvPr/>
          </p:nvSpPr>
          <p:spPr>
            <a:xfrm>
              <a:off x="6254912" y="3775893"/>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56</a:t>
              </a:r>
            </a:p>
          </p:txBody>
        </p:sp>
        <p:cxnSp>
          <p:nvCxnSpPr>
            <p:cNvPr id="130" name="Straight Arrow Connector 129"/>
            <p:cNvCxnSpPr>
              <a:stCxn id="19" idx="1"/>
              <a:endCxn id="18" idx="3"/>
            </p:cNvCxnSpPr>
            <p:nvPr/>
          </p:nvCxnSpPr>
          <p:spPr>
            <a:xfrm flipH="1">
              <a:off x="6156176" y="4116758"/>
              <a:ext cx="543108" cy="25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71" name="Group 170"/>
          <p:cNvGrpSpPr/>
          <p:nvPr/>
        </p:nvGrpSpPr>
        <p:grpSpPr>
          <a:xfrm>
            <a:off x="2627784" y="1595770"/>
            <a:ext cx="1231480" cy="439632"/>
            <a:chOff x="2627784" y="1595770"/>
            <a:chExt cx="1231480" cy="439632"/>
          </a:xfrm>
        </p:grpSpPr>
        <p:cxnSp>
          <p:nvCxnSpPr>
            <p:cNvPr id="133" name="Straight Connector 132"/>
            <p:cNvCxnSpPr/>
            <p:nvPr/>
          </p:nvCxnSpPr>
          <p:spPr>
            <a:xfrm flipV="1">
              <a:off x="3528268" y="1906030"/>
              <a:ext cx="153404" cy="129372"/>
            </a:xfrm>
            <a:prstGeom prst="line">
              <a:avLst/>
            </a:prstGeom>
            <a:ln w="19050"/>
          </p:spPr>
          <p:style>
            <a:lnRef idx="1">
              <a:schemeClr val="dk1"/>
            </a:lnRef>
            <a:fillRef idx="0">
              <a:schemeClr val="dk1"/>
            </a:fillRef>
            <a:effectRef idx="0">
              <a:schemeClr val="dk1"/>
            </a:effectRef>
            <a:fontRef idx="minor">
              <a:schemeClr val="tx1"/>
            </a:fontRef>
          </p:style>
        </p:cxnSp>
        <p:sp>
          <p:nvSpPr>
            <p:cNvPr id="134" name="TextBox 133"/>
            <p:cNvSpPr txBox="1"/>
            <p:nvPr/>
          </p:nvSpPr>
          <p:spPr>
            <a:xfrm>
              <a:off x="3420831" y="1595770"/>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48</a:t>
              </a:r>
            </a:p>
          </p:txBody>
        </p:sp>
        <p:cxnSp>
          <p:nvCxnSpPr>
            <p:cNvPr id="135" name="Straight Arrow Connector 134"/>
            <p:cNvCxnSpPr>
              <a:stCxn id="16" idx="1"/>
              <a:endCxn id="5" idx="3"/>
            </p:cNvCxnSpPr>
            <p:nvPr/>
          </p:nvCxnSpPr>
          <p:spPr>
            <a:xfrm flipH="1">
              <a:off x="2627784" y="1959673"/>
              <a:ext cx="12295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38" name="TextBox 137"/>
          <p:cNvSpPr txBox="1"/>
          <p:nvPr/>
        </p:nvSpPr>
        <p:spPr>
          <a:xfrm>
            <a:off x="2637423" y="1589874"/>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K</a:t>
            </a:r>
            <a:r>
              <a:rPr lang="en-IN" baseline="-25000"/>
              <a:t>1</a:t>
            </a:r>
          </a:p>
        </p:txBody>
      </p:sp>
      <p:grpSp>
        <p:nvGrpSpPr>
          <p:cNvPr id="172" name="Group 171"/>
          <p:cNvGrpSpPr/>
          <p:nvPr/>
        </p:nvGrpSpPr>
        <p:grpSpPr>
          <a:xfrm>
            <a:off x="2621740" y="2533649"/>
            <a:ext cx="1231480" cy="439632"/>
            <a:chOff x="2621740" y="2533649"/>
            <a:chExt cx="1231480" cy="439632"/>
          </a:xfrm>
        </p:grpSpPr>
        <p:cxnSp>
          <p:nvCxnSpPr>
            <p:cNvPr id="141" name="Straight Connector 140"/>
            <p:cNvCxnSpPr/>
            <p:nvPr/>
          </p:nvCxnSpPr>
          <p:spPr>
            <a:xfrm flipV="1">
              <a:off x="3522224" y="2843909"/>
              <a:ext cx="153404" cy="129372"/>
            </a:xfrm>
            <a:prstGeom prst="line">
              <a:avLst/>
            </a:prstGeom>
            <a:ln w="19050"/>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3414787" y="2533649"/>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48</a:t>
              </a:r>
            </a:p>
          </p:txBody>
        </p:sp>
        <p:cxnSp>
          <p:nvCxnSpPr>
            <p:cNvPr id="143" name="Straight Arrow Connector 142"/>
            <p:cNvCxnSpPr/>
            <p:nvPr/>
          </p:nvCxnSpPr>
          <p:spPr>
            <a:xfrm flipH="1">
              <a:off x="2621740" y="2897552"/>
              <a:ext cx="12295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44" name="TextBox 143"/>
          <p:cNvSpPr txBox="1"/>
          <p:nvPr/>
        </p:nvSpPr>
        <p:spPr>
          <a:xfrm>
            <a:off x="2631379" y="2527753"/>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K</a:t>
            </a:r>
            <a:r>
              <a:rPr lang="en-IN" baseline="-25000"/>
              <a:t>2</a:t>
            </a:r>
          </a:p>
        </p:txBody>
      </p:sp>
      <p:grpSp>
        <p:nvGrpSpPr>
          <p:cNvPr id="173" name="Group 172"/>
          <p:cNvGrpSpPr/>
          <p:nvPr/>
        </p:nvGrpSpPr>
        <p:grpSpPr>
          <a:xfrm>
            <a:off x="2630243" y="3781789"/>
            <a:ext cx="1231480" cy="439632"/>
            <a:chOff x="2630243" y="3781789"/>
            <a:chExt cx="1231480" cy="439632"/>
          </a:xfrm>
        </p:grpSpPr>
        <p:cxnSp>
          <p:nvCxnSpPr>
            <p:cNvPr id="145" name="Straight Connector 144"/>
            <p:cNvCxnSpPr/>
            <p:nvPr/>
          </p:nvCxnSpPr>
          <p:spPr>
            <a:xfrm flipV="1">
              <a:off x="3530727" y="4092049"/>
              <a:ext cx="153404" cy="129372"/>
            </a:xfrm>
            <a:prstGeom prst="line">
              <a:avLst/>
            </a:prstGeom>
            <a:ln w="19050"/>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3423290" y="3781789"/>
              <a:ext cx="4384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48</a:t>
              </a:r>
            </a:p>
          </p:txBody>
        </p:sp>
        <p:cxnSp>
          <p:nvCxnSpPr>
            <p:cNvPr id="147" name="Straight Arrow Connector 146"/>
            <p:cNvCxnSpPr/>
            <p:nvPr/>
          </p:nvCxnSpPr>
          <p:spPr>
            <a:xfrm flipH="1">
              <a:off x="2630243" y="4145692"/>
              <a:ext cx="12295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48" name="TextBox 147"/>
          <p:cNvSpPr txBox="1"/>
          <p:nvPr/>
        </p:nvSpPr>
        <p:spPr>
          <a:xfrm>
            <a:off x="2639882" y="3775893"/>
            <a:ext cx="49195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K</a:t>
            </a:r>
            <a:r>
              <a:rPr lang="en-IN" baseline="-25000"/>
              <a:t>16</a:t>
            </a:r>
          </a:p>
        </p:txBody>
      </p:sp>
      <p:sp>
        <p:nvSpPr>
          <p:cNvPr id="157" name="Title 1"/>
          <p:cNvSpPr txBox="1"/>
          <p:nvPr/>
        </p:nvSpPr>
        <p:spPr>
          <a:xfrm>
            <a:off x="5508104" y="5431713"/>
            <a:ext cx="3899300" cy="999033"/>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a:t>DES Encryption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500"/>
                                        <p:tgtEl>
                                          <p:spTgt spid="138"/>
                                        </p:tgtEl>
                                      </p:cBhvr>
                                    </p:animEffect>
                                  </p:childTnLst>
                                </p:cTn>
                              </p:par>
                              <p:par>
                                <p:cTn id="13" presetID="10"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fade">
                                      <p:cBhvr>
                                        <p:cTn id="15" dur="500"/>
                                        <p:tgtEl>
                                          <p:spTgt spid="1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60"/>
                                        </p:tgtEl>
                                        <p:attrNameLst>
                                          <p:attrName>style.visibility</p:attrName>
                                        </p:attrNameLst>
                                      </p:cBhvr>
                                      <p:to>
                                        <p:strVal val="visible"/>
                                      </p:to>
                                    </p:set>
                                    <p:animEffect transition="in" filter="fade">
                                      <p:cBhvr>
                                        <p:cTn id="23" dur="500"/>
                                        <p:tgtEl>
                                          <p:spTgt spid="1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5"/>
                                        </p:tgtEl>
                                        <p:attrNameLst>
                                          <p:attrName>style.visibility</p:attrName>
                                        </p:attrNameLst>
                                      </p:cBhvr>
                                      <p:to>
                                        <p:strVal val="visible"/>
                                      </p:to>
                                    </p:set>
                                    <p:animEffect transition="in" filter="fade">
                                      <p:cBhvr>
                                        <p:cTn id="28" dur="500"/>
                                        <p:tgtEl>
                                          <p:spTgt spid="16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6"/>
                                        </p:tgtEl>
                                        <p:attrNameLst>
                                          <p:attrName>style.visibility</p:attrName>
                                        </p:attrNameLst>
                                      </p:cBhvr>
                                      <p:to>
                                        <p:strVal val="visible"/>
                                      </p:to>
                                    </p:set>
                                    <p:animEffect transition="in" filter="fade">
                                      <p:cBhvr>
                                        <p:cTn id="38" dur="500"/>
                                        <p:tgtEl>
                                          <p:spTgt spid="1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71"/>
                                        </p:tgtEl>
                                        <p:attrNameLst>
                                          <p:attrName>style.visibility</p:attrName>
                                        </p:attrNameLst>
                                      </p:cBhvr>
                                      <p:to>
                                        <p:strVal val="visible"/>
                                      </p:to>
                                    </p:set>
                                    <p:animEffect transition="in" filter="fade">
                                      <p:cBhvr>
                                        <p:cTn id="58" dur="500"/>
                                        <p:tgtEl>
                                          <p:spTgt spid="17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44"/>
                                        </p:tgtEl>
                                        <p:attrNameLst>
                                          <p:attrName>style.visibility</p:attrName>
                                        </p:attrNameLst>
                                      </p:cBhvr>
                                      <p:to>
                                        <p:strVal val="visible"/>
                                      </p:to>
                                    </p:set>
                                    <p:animEffect transition="in" filter="fade">
                                      <p:cBhvr>
                                        <p:cTn id="68" dur="500"/>
                                        <p:tgtEl>
                                          <p:spTgt spid="144"/>
                                        </p:tgtEl>
                                      </p:cBhvr>
                                    </p:animEffect>
                                  </p:childTnLst>
                                </p:cTn>
                              </p:par>
                              <p:par>
                                <p:cTn id="69" presetID="10" presetClass="entr" presetSubtype="0" fill="hold" nodeType="withEffect">
                                  <p:stCondLst>
                                    <p:cond delay="0"/>
                                  </p:stCondLst>
                                  <p:childTnLst>
                                    <p:set>
                                      <p:cBhvr>
                                        <p:cTn id="70" dur="1" fill="hold">
                                          <p:stCondLst>
                                            <p:cond delay="0"/>
                                          </p:stCondLst>
                                        </p:cTn>
                                        <p:tgtEl>
                                          <p:spTgt spid="161"/>
                                        </p:tgtEl>
                                        <p:attrNameLst>
                                          <p:attrName>style.visibility</p:attrName>
                                        </p:attrNameLst>
                                      </p:cBhvr>
                                      <p:to>
                                        <p:strVal val="visible"/>
                                      </p:to>
                                    </p:set>
                                    <p:animEffect transition="in" filter="fade">
                                      <p:cBhvr>
                                        <p:cTn id="71" dur="500"/>
                                        <p:tgtEl>
                                          <p:spTgt spid="1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67"/>
                                        </p:tgtEl>
                                        <p:attrNameLst>
                                          <p:attrName>style.visibility</p:attrName>
                                        </p:attrNameLst>
                                      </p:cBhvr>
                                      <p:to>
                                        <p:strVal val="visible"/>
                                      </p:to>
                                    </p:set>
                                    <p:animEffect transition="in" filter="fade">
                                      <p:cBhvr>
                                        <p:cTn id="76" dur="500"/>
                                        <p:tgtEl>
                                          <p:spTgt spid="16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69"/>
                                        </p:tgtEl>
                                        <p:attrNameLst>
                                          <p:attrName>style.visibility</p:attrName>
                                        </p:attrNameLst>
                                      </p:cBhvr>
                                      <p:to>
                                        <p:strVal val="visible"/>
                                      </p:to>
                                    </p:set>
                                    <p:animEffect transition="in" filter="fade">
                                      <p:cBhvr>
                                        <p:cTn id="86" dur="500"/>
                                        <p:tgtEl>
                                          <p:spTgt spid="16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72"/>
                                        </p:tgtEl>
                                        <p:attrNameLst>
                                          <p:attrName>style.visibility</p:attrName>
                                        </p:attrNameLst>
                                      </p:cBhvr>
                                      <p:to>
                                        <p:strVal val="visible"/>
                                      </p:to>
                                    </p:set>
                                    <p:animEffect transition="in" filter="fade">
                                      <p:cBhvr>
                                        <p:cTn id="96" dur="500"/>
                                        <p:tgtEl>
                                          <p:spTgt spid="17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500"/>
                                        <p:tgtEl>
                                          <p:spTgt spid="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par>
                                <p:cTn id="107" presetID="10" presetClass="entr" presetSubtype="0" fill="hold" nodeType="with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fade">
                                      <p:cBhvr>
                                        <p:cTn id="109" dur="500"/>
                                        <p:tgtEl>
                                          <p:spTgt spid="10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08"/>
                                        </p:tgtEl>
                                        <p:attrNameLst>
                                          <p:attrName>style.visibility</p:attrName>
                                        </p:attrNameLst>
                                      </p:cBhvr>
                                      <p:to>
                                        <p:strVal val="visible"/>
                                      </p:to>
                                    </p:set>
                                    <p:animEffect transition="in" filter="fade">
                                      <p:cBhvr>
                                        <p:cTn id="114" dur="500"/>
                                        <p:tgtEl>
                                          <p:spTgt spid="10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500"/>
                                        <p:tgtEl>
                                          <p:spTgt spid="1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70"/>
                                        </p:tgtEl>
                                        <p:attrNameLst>
                                          <p:attrName>style.visibility</p:attrName>
                                        </p:attrNameLst>
                                      </p:cBhvr>
                                      <p:to>
                                        <p:strVal val="visible"/>
                                      </p:to>
                                    </p:set>
                                    <p:animEffect transition="in" filter="fade">
                                      <p:cBhvr>
                                        <p:cTn id="122" dur="500"/>
                                        <p:tgtEl>
                                          <p:spTgt spid="17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73"/>
                                        </p:tgtEl>
                                        <p:attrNameLst>
                                          <p:attrName>style.visibility</p:attrName>
                                        </p:attrNameLst>
                                      </p:cBhvr>
                                      <p:to>
                                        <p:strVal val="visible"/>
                                      </p:to>
                                    </p:set>
                                    <p:animEffect transition="in" filter="fade">
                                      <p:cBhvr>
                                        <p:cTn id="132" dur="500"/>
                                        <p:tgtEl>
                                          <p:spTgt spid="17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11"/>
                                        </p:tgtEl>
                                        <p:attrNameLst>
                                          <p:attrName>style.visibility</p:attrName>
                                        </p:attrNameLst>
                                      </p:cBhvr>
                                      <p:to>
                                        <p:strVal val="visible"/>
                                      </p:to>
                                    </p:set>
                                    <p:animEffect transition="in" filter="fade">
                                      <p:cBhvr>
                                        <p:cTn id="137" dur="500"/>
                                        <p:tgtEl>
                                          <p:spTgt spid="11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fade">
                                      <p:cBhvr>
                                        <p:cTn id="140" dur="500"/>
                                        <p:tgtEl>
                                          <p:spTgt spid="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62"/>
                                        </p:tgtEl>
                                        <p:attrNameLst>
                                          <p:attrName>style.visibility</p:attrName>
                                        </p:attrNameLst>
                                      </p:cBhvr>
                                      <p:to>
                                        <p:strVal val="visible"/>
                                      </p:to>
                                    </p:set>
                                    <p:animEffect transition="in" filter="fade">
                                      <p:cBhvr>
                                        <p:cTn id="145" dur="500"/>
                                        <p:tgtEl>
                                          <p:spTgt spid="16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9"/>
                                        </p:tgtEl>
                                        <p:attrNameLst>
                                          <p:attrName>style.visibility</p:attrName>
                                        </p:attrNameLst>
                                      </p:cBhvr>
                                      <p:to>
                                        <p:strVal val="visible"/>
                                      </p:to>
                                    </p:set>
                                    <p:animEffect transition="in" filter="fade">
                                      <p:cBhvr>
                                        <p:cTn id="150" dur="500"/>
                                        <p:tgtEl>
                                          <p:spTgt spid="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63"/>
                                        </p:tgtEl>
                                        <p:attrNameLst>
                                          <p:attrName>style.visibility</p:attrName>
                                        </p:attrNameLst>
                                      </p:cBhvr>
                                      <p:to>
                                        <p:strVal val="visible"/>
                                      </p:to>
                                    </p:set>
                                    <p:animEffect transition="in" filter="fade">
                                      <p:cBhvr>
                                        <p:cTn id="155"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5" grpId="0" animBg="1"/>
      <p:bldP spid="16" grpId="0" animBg="1"/>
      <p:bldP spid="17" grpId="0" animBg="1"/>
      <p:bldP spid="18" grpId="0" animBg="1"/>
      <p:bldP spid="19" grpId="0" animBg="1"/>
      <p:bldP spid="138" grpId="0"/>
      <p:bldP spid="144" grpId="0"/>
      <p:bldP spid="1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Initial Permutation IP</a:t>
            </a:r>
          </a:p>
        </p:txBody>
      </p:sp>
      <p:sp>
        <p:nvSpPr>
          <p:cNvPr id="68611" name="Rectangle 3"/>
          <p:cNvSpPr>
            <a:spLocks noGrp="1" noChangeArrowheads="1"/>
          </p:cNvSpPr>
          <p:nvPr>
            <p:ph idx="1"/>
          </p:nvPr>
        </p:nvSpPr>
        <p:spPr>
          <a:xfrm>
            <a:off x="457200" y="1676400"/>
            <a:ext cx="8458200" cy="44545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first step of the data computation </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IP reorders the input data bits </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even bits to LH half, odd bits to RH half </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quite regular in structure (easy in h/w)</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example:</a:t>
            </a:r>
            <a:r>
              <a:rPr kumimoji="0" lang="en-AU"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cs typeface="MS PGothic" panose="020B0600070205080204" pitchFamily="34" charset="-128"/>
              </a:rPr>
              <a:t>	</a:t>
            </a:r>
            <a:endParaRPr kumimoji="0" lang="en-AU"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7" dur="500"/>
                                        <p:tgtEl>
                                          <p:spTgt spid="6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22" dur="500"/>
                                        <p:tgtEl>
                                          <p:spTgt spid="68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5604" name="Picture 2"/>
          <p:cNvPicPr>
            <a:picLocks noChangeAspect="1"/>
          </p:cNvPicPr>
          <p:nvPr/>
        </p:nvPicPr>
        <p:blipFill>
          <a:blip r:embed="rId2"/>
          <a:stretch>
            <a:fillRect/>
          </a:stretch>
        </p:blipFill>
        <p:spPr>
          <a:xfrm>
            <a:off x="0" y="0"/>
            <a:ext cx="6572250" cy="3249613"/>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6628" name="Picture 2"/>
          <p:cNvPicPr>
            <a:picLocks noChangeAspect="1"/>
          </p:cNvPicPr>
          <p:nvPr/>
        </p:nvPicPr>
        <p:blipFill>
          <a:blip r:embed="rId2"/>
          <a:stretch>
            <a:fillRect/>
          </a:stretch>
        </p:blipFill>
        <p:spPr>
          <a:xfrm>
            <a:off x="1143000" y="0"/>
            <a:ext cx="6024000" cy="3048000"/>
          </a:xfrm>
          <a:prstGeom prst="rect">
            <a:avLst/>
          </a:prstGeom>
          <a:noFill/>
          <a:ln w="9525">
            <a:noFill/>
          </a:ln>
        </p:spPr>
      </p:pic>
      <p:pic>
        <p:nvPicPr>
          <p:cNvPr id="26629" name="Picture 3"/>
          <p:cNvPicPr>
            <a:picLocks noChangeAspect="1"/>
          </p:cNvPicPr>
          <p:nvPr/>
        </p:nvPicPr>
        <p:blipFill>
          <a:blip r:embed="rId3"/>
          <a:stretch>
            <a:fillRect/>
          </a:stretch>
        </p:blipFill>
        <p:spPr>
          <a:xfrm>
            <a:off x="1371600" y="3314700"/>
            <a:ext cx="6527849" cy="354330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l" fontAlgn="base">
              <a:lnSpc>
                <a:spcPct val="100000"/>
              </a:lnSpc>
              <a:spcAft>
                <a:spcPct val="0"/>
              </a:spcAft>
              <a:buClr>
                <a:schemeClr val="hlink"/>
              </a:buClr>
              <a:buSzPct val="80000"/>
              <a:defRPr/>
            </a:pPr>
            <a:r>
              <a:rPr lang="en-AU" sz="3600" kern="0" dirty="0">
                <a:effectLst>
                  <a:outerShdw blurRad="38100" dist="38100" dir="2700000" algn="tl">
                    <a:srgbClr val="000000"/>
                  </a:outerShdw>
                </a:effectLst>
                <a:latin typeface="Courier New" panose="02070309020205020404" pitchFamily="49" charset="0"/>
                <a:ea typeface="MS PGothic" panose="020B0600070205080204" pitchFamily="34" charset="-128"/>
                <a:cs typeface="MS PGothic" panose="020B0600070205080204" pitchFamily="34" charset="-128"/>
              </a:rPr>
              <a:t>ODD :675A69675E5A6B5A </a:t>
            </a:r>
          </a:p>
          <a:p>
            <a:pPr algn="l" fontAlgn="base">
              <a:lnSpc>
                <a:spcPct val="100000"/>
              </a:lnSpc>
              <a:spcAft>
                <a:spcPct val="0"/>
              </a:spcAft>
              <a:buClr>
                <a:schemeClr val="hlink"/>
              </a:buClr>
              <a:buSzPct val="80000"/>
              <a:defRPr/>
            </a:pPr>
            <a:r>
              <a:rPr lang="en-US" sz="3600" b="1" dirty="0"/>
              <a:t>EVEN : 02468ACEECA86420</a:t>
            </a:r>
          </a:p>
          <a:p>
            <a:pPr algn="l" fontAlgn="base">
              <a:lnSpc>
                <a:spcPct val="100000"/>
              </a:lnSpc>
              <a:spcAft>
                <a:spcPct val="0"/>
              </a:spcAft>
              <a:buClr>
                <a:schemeClr val="hlink"/>
              </a:buClr>
              <a:buSzPct val="80000"/>
              <a:defRPr/>
            </a:pPr>
            <a:endParaRPr lang="en-US" sz="3600" b="1" kern="0" dirty="0">
              <a:effectLst>
                <a:outerShdw blurRad="38100" dist="38100" dir="2700000" algn="tl">
                  <a:srgbClr val="000000"/>
                </a:outerShdw>
              </a:effectLst>
              <a:latin typeface="Courier New" panose="02070309020205020404" pitchFamily="49" charset="0"/>
              <a:ea typeface="MS PGothic" panose="020B0600070205080204" pitchFamily="34" charset="-128"/>
              <a:cs typeface="MS PGothic" panose="020B0600070205080204" pitchFamily="34" charset="-128"/>
            </a:endParaRPr>
          </a:p>
          <a:p>
            <a:pPr algn="l" fontAlgn="base">
              <a:lnSpc>
                <a:spcPct val="100000"/>
              </a:lnSpc>
              <a:spcAft>
                <a:spcPct val="0"/>
              </a:spcAft>
              <a:buClr>
                <a:schemeClr val="hlink"/>
              </a:buClr>
              <a:buSzPct val="80000"/>
              <a:defRPr/>
            </a:pPr>
            <a:r>
              <a:rPr lang="en-AU" sz="3600" kern="0" dirty="0">
                <a:effectLst>
                  <a:outerShdw blurRad="38100" dist="38100" dir="2700000" algn="tl">
                    <a:srgbClr val="000000"/>
                  </a:outerShdw>
                </a:effectLst>
                <a:latin typeface="Courier New" panose="02070309020205020404" pitchFamily="49" charset="0"/>
                <a:ea typeface="MS PGothic" panose="020B0600070205080204" pitchFamily="34" charset="-128"/>
                <a:cs typeface="MS PGothic" panose="020B0600070205080204" pitchFamily="34" charset="-128"/>
              </a:rPr>
              <a:t>IP(675A6967 5E5A6B5A) </a:t>
            </a:r>
          </a:p>
          <a:p>
            <a:pPr algn="l" fontAlgn="base">
              <a:lnSpc>
                <a:spcPct val="100000"/>
              </a:lnSpc>
              <a:spcAft>
                <a:spcPct val="0"/>
              </a:spcAft>
              <a:buClr>
                <a:schemeClr val="hlink"/>
              </a:buClr>
              <a:buSzPct val="80000"/>
              <a:defRPr/>
            </a:pPr>
            <a:r>
              <a:rPr lang="en-AU" sz="3600" kern="0" dirty="0">
                <a:effectLst>
                  <a:outerShdw blurRad="38100" dist="38100" dir="2700000" algn="tl">
                    <a:srgbClr val="000000"/>
                  </a:outerShdw>
                </a:effectLst>
                <a:latin typeface="Courier New" panose="02070309020205020404" pitchFamily="49" charset="0"/>
                <a:ea typeface="MS PGothic" panose="020B0600070205080204" pitchFamily="34" charset="-128"/>
                <a:cs typeface="MS PGothic" panose="020B0600070205080204" pitchFamily="34" charset="-128"/>
              </a:rPr>
              <a:t>= (FFB2194D 004DF6FB)</a:t>
            </a:r>
            <a:r>
              <a:rPr lang="en-AU" sz="3600" kern="0" dirty="0">
                <a:effectLst>
                  <a:outerShdw blurRad="38100" dist="38100" dir="2700000" algn="tl">
                    <a:srgbClr val="000000"/>
                  </a:outerShdw>
                </a:effectLst>
                <a:ea typeface="MS PGothic" panose="020B0600070205080204" pitchFamily="34" charset="-128"/>
                <a:cs typeface="MS PGothic" panose="020B0600070205080204" pitchFamily="34" charset="-128"/>
              </a:rPr>
              <a:t> </a:t>
            </a:r>
          </a:p>
          <a:p>
            <a:r>
              <a:rPr lang="en-US" sz="3600" b="1" dirty="0"/>
              <a:t>02468ACEECA86420</a:t>
            </a:r>
          </a:p>
          <a:p>
            <a:r>
              <a:rPr lang="en-US" sz="3600" b="1" dirty="0"/>
              <a:t>(</a:t>
            </a:r>
            <a:r>
              <a:rPr lang="en-US" sz="3600" dirty="0"/>
              <a:t>5A005A00 3CF03C0F)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6628" name="Picture 2"/>
          <p:cNvPicPr>
            <a:picLocks noChangeAspect="1"/>
          </p:cNvPicPr>
          <p:nvPr/>
        </p:nvPicPr>
        <p:blipFill>
          <a:blip r:embed="rId2"/>
          <a:stretch>
            <a:fillRect/>
          </a:stretch>
        </p:blipFill>
        <p:spPr>
          <a:xfrm>
            <a:off x="1143000" y="0"/>
            <a:ext cx="6024000" cy="3048000"/>
          </a:xfrm>
          <a:prstGeom prst="rect">
            <a:avLst/>
          </a:prstGeom>
          <a:noFill/>
          <a:ln w="9525">
            <a:noFill/>
          </a:ln>
        </p:spPr>
      </p:pic>
      <p:pic>
        <p:nvPicPr>
          <p:cNvPr id="26629" name="Picture 3"/>
          <p:cNvPicPr>
            <a:picLocks noChangeAspect="1"/>
          </p:cNvPicPr>
          <p:nvPr/>
        </p:nvPicPr>
        <p:blipFill>
          <a:blip r:embed="rId3"/>
          <a:stretch>
            <a:fillRect/>
          </a:stretch>
        </p:blipFill>
        <p:spPr>
          <a:xfrm>
            <a:off x="1371600" y="3314700"/>
            <a:ext cx="6527849" cy="3543300"/>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Permutation</a:t>
            </a:r>
          </a:p>
        </p:txBody>
      </p:sp>
      <p:sp>
        <p:nvSpPr>
          <p:cNvPr id="3" name="Content Placeholder 2"/>
          <p:cNvSpPr>
            <a:spLocks noGrp="1"/>
          </p:cNvSpPr>
          <p:nvPr>
            <p:ph idx="1"/>
          </p:nvPr>
        </p:nvSpPr>
        <p:spPr/>
        <p:txBody>
          <a:bodyPr/>
          <a:lstStyle/>
          <a:p>
            <a:r>
              <a:rPr lang="en-US" dirty="0"/>
              <a:t>40     8       48         16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7652" name="Picture 2"/>
          <p:cNvPicPr>
            <a:picLocks noChangeAspect="1"/>
          </p:cNvPicPr>
          <p:nvPr/>
        </p:nvPicPr>
        <p:blipFill>
          <a:blip r:embed="rId2"/>
          <a:stretch>
            <a:fillRect/>
          </a:stretch>
        </p:blipFill>
        <p:spPr>
          <a:xfrm>
            <a:off x="714375" y="1000125"/>
            <a:ext cx="6715125" cy="3276600"/>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8676" name="Picture 3"/>
          <p:cNvPicPr>
            <a:picLocks noChangeAspect="1"/>
          </p:cNvPicPr>
          <p:nvPr/>
        </p:nvPicPr>
        <p:blipFill>
          <a:blip r:embed="rId2"/>
          <a:stretch>
            <a:fillRect/>
          </a:stretch>
        </p:blipFill>
        <p:spPr>
          <a:xfrm>
            <a:off x="0" y="0"/>
            <a:ext cx="4562475" cy="2476500"/>
          </a:xfrm>
          <a:prstGeom prst="rect">
            <a:avLst/>
          </a:prstGeom>
          <a:noFill/>
          <a:ln w="9525">
            <a:noFill/>
          </a:ln>
        </p:spPr>
      </p:pic>
      <p:pic>
        <p:nvPicPr>
          <p:cNvPr id="28677" name="Picture 2"/>
          <p:cNvPicPr>
            <a:picLocks noChangeAspect="1"/>
          </p:cNvPicPr>
          <p:nvPr/>
        </p:nvPicPr>
        <p:blipFill>
          <a:blip r:embed="rId3"/>
          <a:stretch>
            <a:fillRect/>
          </a:stretch>
        </p:blipFill>
        <p:spPr>
          <a:xfrm>
            <a:off x="0" y="4438650"/>
            <a:ext cx="4781550" cy="241935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a:t>Unit-2</a:t>
            </a:r>
          </a:p>
        </p:txBody>
      </p:sp>
      <p:sp>
        <p:nvSpPr>
          <p:cNvPr id="3" name="Content Placeholder 2"/>
          <p:cNvSpPr>
            <a:spLocks noGrp="1"/>
          </p:cNvSpPr>
          <p:nvPr>
            <p:ph idx="1"/>
          </p:nvPr>
        </p:nvSpPr>
        <p:spPr/>
        <p:txBody>
          <a:bodyPr>
            <a:normAutofit/>
          </a:bodyPr>
          <a:lstStyle/>
          <a:p>
            <a:r>
              <a:rPr lang="en-IN"/>
              <a:t>Stream ciphers and block ciphers</a:t>
            </a:r>
          </a:p>
          <a:p>
            <a:r>
              <a:rPr lang="en-IN"/>
              <a:t>Block Cipher structure</a:t>
            </a:r>
          </a:p>
          <a:p>
            <a:r>
              <a:rPr lang="en-IN"/>
              <a:t>Data Encryption standard (DES)</a:t>
            </a:r>
          </a:p>
          <a:p>
            <a:r>
              <a:rPr lang="en-IN"/>
              <a:t>Design principles of block cipher</a:t>
            </a:r>
          </a:p>
          <a:p>
            <a:r>
              <a:rPr lang="en-IN"/>
              <a:t>AES with structure</a:t>
            </a:r>
          </a:p>
          <a:p>
            <a:r>
              <a:rPr lang="en-IN"/>
              <a:t>AES Transformation functions</a:t>
            </a:r>
          </a:p>
          <a:p>
            <a:r>
              <a:rPr lang="en-IN"/>
              <a:t>Key expansion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 Encryption Algorithm (Cont…)</a:t>
            </a:r>
          </a:p>
        </p:txBody>
      </p:sp>
      <p:sp>
        <p:nvSpPr>
          <p:cNvPr id="3" name="Content Placeholder 2"/>
          <p:cNvSpPr>
            <a:spLocks noGrp="1"/>
          </p:cNvSpPr>
          <p:nvPr>
            <p:ph idx="1"/>
          </p:nvPr>
        </p:nvSpPr>
        <p:spPr/>
        <p:txBody>
          <a:bodyPr>
            <a:normAutofit/>
          </a:bodyPr>
          <a:lstStyle/>
          <a:p>
            <a:r>
              <a:rPr lang="en-IN"/>
              <a:t>First, the 64-bit plaintext passes through an </a:t>
            </a:r>
            <a:r>
              <a:rPr lang="en-IN" b="1">
                <a:solidFill>
                  <a:schemeClr val="tx2"/>
                </a:solidFill>
              </a:rPr>
              <a:t>initial permutation</a:t>
            </a:r>
            <a:r>
              <a:rPr lang="en-IN"/>
              <a:t> (IP) that rearranges the bits to produce the permuted input.</a:t>
            </a:r>
          </a:p>
          <a:p>
            <a:r>
              <a:rPr lang="en-IN"/>
              <a:t>This is followed by a phase consisting of sixteen rounds of the same function, which involves both </a:t>
            </a:r>
            <a:r>
              <a:rPr lang="en-IN" b="1">
                <a:solidFill>
                  <a:schemeClr val="tx2"/>
                </a:solidFill>
              </a:rPr>
              <a:t>permutation</a:t>
            </a:r>
            <a:r>
              <a:rPr lang="en-IN"/>
              <a:t> and </a:t>
            </a:r>
            <a:r>
              <a:rPr lang="en-IN" b="1">
                <a:solidFill>
                  <a:schemeClr val="tx2"/>
                </a:solidFill>
              </a:rPr>
              <a:t>substitution</a:t>
            </a:r>
            <a:r>
              <a:rPr lang="en-IN"/>
              <a:t> functions. </a:t>
            </a:r>
          </a:p>
          <a:p>
            <a:r>
              <a:rPr lang="en-IN"/>
              <a:t>Finally, the preoutput is passed through a permutation that is the </a:t>
            </a:r>
            <a:r>
              <a:rPr lang="en-IN" b="1">
                <a:solidFill>
                  <a:schemeClr val="tx2"/>
                </a:solidFill>
              </a:rPr>
              <a:t>inverse of the initial permutation</a:t>
            </a:r>
            <a:r>
              <a:rPr lang="en-IN"/>
              <a:t> function, to produce the 64-bit ciphertext.</a:t>
            </a:r>
          </a:p>
          <a:p>
            <a:r>
              <a:rPr lang="en-IN"/>
              <a:t>The 56-bit key is passed through a </a:t>
            </a:r>
            <a:r>
              <a:rPr lang="en-IN" b="1">
                <a:solidFill>
                  <a:schemeClr val="tx2"/>
                </a:solidFill>
              </a:rPr>
              <a:t>permutation function</a:t>
            </a:r>
            <a:r>
              <a:rPr lang="en-IN"/>
              <a:t>. </a:t>
            </a:r>
          </a:p>
          <a:p>
            <a:r>
              <a:rPr lang="en-IN"/>
              <a:t>For each of the sixteen rounds, a subkey (</a:t>
            </a:r>
            <a:r>
              <a:rPr lang="en-IN" i="1">
                <a:latin typeface="Times New Roman" panose="02020603050405020304" pitchFamily="18" charset="0"/>
              </a:rPr>
              <a:t>K</a:t>
            </a:r>
            <a:r>
              <a:rPr lang="en-IN" i="1" baseline="-25000">
                <a:latin typeface="Times New Roman" panose="02020603050405020304" pitchFamily="18" charset="0"/>
              </a:rPr>
              <a:t>i</a:t>
            </a:r>
            <a:r>
              <a:rPr lang="en-IN"/>
              <a:t>) is produced by the combination of a </a:t>
            </a:r>
            <a:r>
              <a:rPr lang="en-IN" b="1">
                <a:solidFill>
                  <a:schemeClr val="tx2"/>
                </a:solidFill>
              </a:rPr>
              <a:t>left circular shift</a:t>
            </a:r>
            <a:r>
              <a:rPr lang="en-IN"/>
              <a:t> and a </a:t>
            </a:r>
            <a:r>
              <a:rPr lang="en-IN" b="1">
                <a:solidFill>
                  <a:schemeClr val="tx2"/>
                </a:solidFill>
              </a:rPr>
              <a:t>permutation</a:t>
            </a:r>
            <a:r>
              <a:rPr lang="en-IN"/>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 Single Round</a:t>
            </a: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6340" y="1124744"/>
            <a:ext cx="4851319" cy="51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60080" y="-52514"/>
            <a:ext cx="1260116" cy="707182"/>
            <a:chOff x="293311" y="165492"/>
            <a:chExt cx="1260116" cy="707182"/>
          </a:xfrm>
        </p:grpSpPr>
        <mc:AlternateContent xmlns:mc="http://schemas.openxmlformats.org/markup-compatibility/2006" xmlns:a14="http://schemas.microsoft.com/office/drawing/2010/main">
          <mc:Choice Requires="a14">
            <p:sp>
              <p:nvSpPr>
                <p:cNvPr id="7" name="TextBox 6"/>
                <p:cNvSpPr txBox="1"/>
                <p:nvPr/>
              </p:nvSpPr>
              <p:spPr>
                <a:xfrm>
                  <a:off x="323528" y="512674"/>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𝐿</m:t>
                            </m:r>
                          </m:e>
                          <m:sub>
                            <m: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Sub>
                      </m:oMath>
                    </m:oMathPara>
                  </a14:m>
                  <a:endParaRPr lang="en-IN" sz="240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3528" y="512674"/>
                  <a:ext cx="1188132" cy="360000"/>
                </a:xfrm>
                <a:prstGeom prst="rect">
                  <a:avLst/>
                </a:prstGeom>
                <a:blipFill rotWithShape="1">
                  <a:blip r:embed="rId3"/>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grpSp>
          <p:nvGrpSpPr>
            <p:cNvPr id="34" name="Group 33"/>
            <p:cNvGrpSpPr/>
            <p:nvPr/>
          </p:nvGrpSpPr>
          <p:grpSpPr>
            <a:xfrm>
              <a:off x="293311" y="165492"/>
              <a:ext cx="1260116" cy="432048"/>
              <a:chOff x="293311" y="165492"/>
              <a:chExt cx="1260116" cy="432048"/>
            </a:xfrm>
          </p:grpSpPr>
          <p:sp>
            <p:nvSpPr>
              <p:cNvPr id="21" name="Rectangle 20"/>
              <p:cNvSpPr/>
              <p:nvPr/>
            </p:nvSpPr>
            <p:spPr>
              <a:xfrm>
                <a:off x="509335" y="165492"/>
                <a:ext cx="828092"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32-bits</a:t>
                </a:r>
              </a:p>
            </p:txBody>
          </p:sp>
          <p:cxnSp>
            <p:nvCxnSpPr>
              <p:cNvPr id="23" name="Straight Arrow Connector 22"/>
              <p:cNvCxnSpPr>
                <a:stCxn id="21" idx="3"/>
              </p:cNvCxnSpPr>
              <p:nvPr/>
            </p:nvCxnSpPr>
            <p:spPr>
              <a:xfrm>
                <a:off x="1337427" y="381516"/>
                <a:ext cx="216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21" idx="1"/>
              </p:cNvCxnSpPr>
              <p:nvPr/>
            </p:nvCxnSpPr>
            <p:spPr>
              <a:xfrm flipH="1">
                <a:off x="293311" y="381516"/>
                <a:ext cx="21602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grpSp>
        <p:nvGrpSpPr>
          <p:cNvPr id="69" name="Group 68"/>
          <p:cNvGrpSpPr/>
          <p:nvPr/>
        </p:nvGrpSpPr>
        <p:grpSpPr>
          <a:xfrm>
            <a:off x="2927578" y="-52514"/>
            <a:ext cx="1260116" cy="701789"/>
            <a:chOff x="3599904" y="165492"/>
            <a:chExt cx="1260116" cy="701789"/>
          </a:xfrm>
        </p:grpSpPr>
        <mc:AlternateContent xmlns:mc="http://schemas.openxmlformats.org/markup-compatibility/2006" xmlns:a14="http://schemas.microsoft.com/office/drawing/2010/main">
          <mc:Choice Requires="a14">
            <p:sp>
              <p:nvSpPr>
                <p:cNvPr id="12" name="TextBox 11"/>
                <p:cNvSpPr txBox="1"/>
                <p:nvPr/>
              </p:nvSpPr>
              <p:spPr>
                <a:xfrm>
                  <a:off x="3635896" y="507281"/>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𝑅</m:t>
                            </m:r>
                          </m:e>
                          <m:sub>
                            <m: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Sub>
                      </m:oMath>
                    </m:oMathPara>
                  </a14:m>
                  <a:endParaRPr lang="en-IN" sz="240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35896" y="507281"/>
                  <a:ext cx="1188132" cy="360000"/>
                </a:xfrm>
                <a:prstGeom prst="rect">
                  <a:avLst/>
                </a:prstGeom>
                <a:blipFill rotWithShape="1">
                  <a:blip r:embed="rId4"/>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grpSp>
          <p:nvGrpSpPr>
            <p:cNvPr id="35" name="Group 34"/>
            <p:cNvGrpSpPr/>
            <p:nvPr/>
          </p:nvGrpSpPr>
          <p:grpSpPr>
            <a:xfrm>
              <a:off x="3599904" y="165492"/>
              <a:ext cx="1260116" cy="432048"/>
              <a:chOff x="293311" y="165492"/>
              <a:chExt cx="1260116" cy="432048"/>
            </a:xfrm>
          </p:grpSpPr>
          <p:sp>
            <p:nvSpPr>
              <p:cNvPr id="36" name="Rectangle 35"/>
              <p:cNvSpPr/>
              <p:nvPr/>
            </p:nvSpPr>
            <p:spPr>
              <a:xfrm>
                <a:off x="509335" y="165492"/>
                <a:ext cx="828092"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32-bits</a:t>
                </a:r>
              </a:p>
            </p:txBody>
          </p:sp>
          <p:cxnSp>
            <p:nvCxnSpPr>
              <p:cNvPr id="37" name="Straight Arrow Connector 36"/>
              <p:cNvCxnSpPr>
                <a:stCxn id="36" idx="3"/>
              </p:cNvCxnSpPr>
              <p:nvPr/>
            </p:nvCxnSpPr>
            <p:spPr>
              <a:xfrm>
                <a:off x="1337427" y="381516"/>
                <a:ext cx="216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6" idx="1"/>
              </p:cNvCxnSpPr>
              <p:nvPr/>
            </p:nvCxnSpPr>
            <p:spPr>
              <a:xfrm flipH="1">
                <a:off x="293311" y="381516"/>
                <a:ext cx="21602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grpSp>
        <p:nvGrpSpPr>
          <p:cNvPr id="70" name="Group 69"/>
          <p:cNvGrpSpPr/>
          <p:nvPr/>
        </p:nvGrpSpPr>
        <p:grpSpPr>
          <a:xfrm>
            <a:off x="6048504" y="-52514"/>
            <a:ext cx="1260116" cy="701789"/>
            <a:chOff x="6012172" y="165492"/>
            <a:chExt cx="1260116" cy="701789"/>
          </a:xfrm>
        </p:grpSpPr>
        <mc:AlternateContent xmlns:mc="http://schemas.openxmlformats.org/markup-compatibility/2006" xmlns:a14="http://schemas.microsoft.com/office/drawing/2010/main">
          <mc:Choice Requires="a14">
            <p:sp>
              <p:nvSpPr>
                <p:cNvPr id="11" name="TextBox 10"/>
                <p:cNvSpPr txBox="1"/>
                <p:nvPr/>
              </p:nvSpPr>
              <p:spPr>
                <a:xfrm>
                  <a:off x="6048164" y="507281"/>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Sub>
                      </m:oMath>
                    </m:oMathPara>
                  </a14:m>
                  <a:endParaRPr lang="en-IN" sz="240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048164" y="507281"/>
                  <a:ext cx="1188132" cy="360000"/>
                </a:xfrm>
                <a:prstGeom prst="rect">
                  <a:avLst/>
                </a:prstGeom>
                <a:blipFill rotWithShape="1">
                  <a:blip r:embed="rId5"/>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grpSp>
          <p:nvGrpSpPr>
            <p:cNvPr id="39" name="Group 38"/>
            <p:cNvGrpSpPr/>
            <p:nvPr/>
          </p:nvGrpSpPr>
          <p:grpSpPr>
            <a:xfrm>
              <a:off x="6012172" y="165492"/>
              <a:ext cx="1260116" cy="432048"/>
              <a:chOff x="293311" y="165492"/>
              <a:chExt cx="1260116" cy="432048"/>
            </a:xfrm>
          </p:grpSpPr>
          <p:sp>
            <p:nvSpPr>
              <p:cNvPr id="40" name="Rectangle 39"/>
              <p:cNvSpPr/>
              <p:nvPr/>
            </p:nvSpPr>
            <p:spPr>
              <a:xfrm>
                <a:off x="509335" y="165492"/>
                <a:ext cx="828092"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28-bits</a:t>
                </a:r>
              </a:p>
            </p:txBody>
          </p:sp>
          <p:cxnSp>
            <p:nvCxnSpPr>
              <p:cNvPr id="41" name="Straight Arrow Connector 40"/>
              <p:cNvCxnSpPr>
                <a:stCxn id="40" idx="3"/>
              </p:cNvCxnSpPr>
              <p:nvPr/>
            </p:nvCxnSpPr>
            <p:spPr>
              <a:xfrm>
                <a:off x="1337427" y="381516"/>
                <a:ext cx="216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40" idx="1"/>
              </p:cNvCxnSpPr>
              <p:nvPr/>
            </p:nvCxnSpPr>
            <p:spPr>
              <a:xfrm flipH="1">
                <a:off x="293311" y="381516"/>
                <a:ext cx="21602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grpSp>
        <p:nvGrpSpPr>
          <p:cNvPr id="71" name="Group 70"/>
          <p:cNvGrpSpPr/>
          <p:nvPr/>
        </p:nvGrpSpPr>
        <p:grpSpPr>
          <a:xfrm>
            <a:off x="7596676" y="-52514"/>
            <a:ext cx="1260116" cy="701789"/>
            <a:chOff x="7560344" y="165492"/>
            <a:chExt cx="1260116" cy="701789"/>
          </a:xfrm>
        </p:grpSpPr>
        <mc:AlternateContent xmlns:mc="http://schemas.openxmlformats.org/markup-compatibility/2006" xmlns:a14="http://schemas.microsoft.com/office/drawing/2010/main">
          <mc:Choice Requires="a14">
            <p:sp>
              <p:nvSpPr>
                <p:cNvPr id="10" name="TextBox 9"/>
                <p:cNvSpPr txBox="1"/>
                <p:nvPr/>
              </p:nvSpPr>
              <p:spPr>
                <a:xfrm>
                  <a:off x="7596336" y="507281"/>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𝐷</m:t>
                            </m:r>
                          </m:e>
                          <m:sub>
                            <m: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Sub>
                      </m:oMath>
                    </m:oMathPara>
                  </a14:m>
                  <a:endParaRPr lang="en-IN" sz="240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6336" y="507281"/>
                  <a:ext cx="1188132" cy="360000"/>
                </a:xfrm>
                <a:prstGeom prst="rect">
                  <a:avLst/>
                </a:prstGeom>
                <a:blipFill rotWithShape="1">
                  <a:blip r:embed="rId6"/>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grpSp>
          <p:nvGrpSpPr>
            <p:cNvPr id="43" name="Group 42"/>
            <p:cNvGrpSpPr/>
            <p:nvPr/>
          </p:nvGrpSpPr>
          <p:grpSpPr>
            <a:xfrm>
              <a:off x="7560344" y="165492"/>
              <a:ext cx="1260116" cy="432048"/>
              <a:chOff x="293311" y="165492"/>
              <a:chExt cx="1260116" cy="432048"/>
            </a:xfrm>
          </p:grpSpPr>
          <p:sp>
            <p:nvSpPr>
              <p:cNvPr id="44" name="Rectangle 43"/>
              <p:cNvSpPr/>
              <p:nvPr/>
            </p:nvSpPr>
            <p:spPr>
              <a:xfrm>
                <a:off x="509335" y="165492"/>
                <a:ext cx="828092"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28-bits</a:t>
                </a:r>
              </a:p>
            </p:txBody>
          </p:sp>
          <p:cxnSp>
            <p:nvCxnSpPr>
              <p:cNvPr id="45" name="Straight Arrow Connector 44"/>
              <p:cNvCxnSpPr>
                <a:stCxn id="44" idx="3"/>
              </p:cNvCxnSpPr>
              <p:nvPr/>
            </p:nvCxnSpPr>
            <p:spPr>
              <a:xfrm>
                <a:off x="1337427" y="381516"/>
                <a:ext cx="216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44" idx="1"/>
              </p:cNvCxnSpPr>
              <p:nvPr/>
            </p:nvCxnSpPr>
            <p:spPr>
              <a:xfrm flipH="1">
                <a:off x="293311" y="381516"/>
                <a:ext cx="21602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grpSp>
        <p:nvGrpSpPr>
          <p:cNvPr id="54" name="Group 53"/>
          <p:cNvGrpSpPr/>
          <p:nvPr/>
        </p:nvGrpSpPr>
        <p:grpSpPr>
          <a:xfrm>
            <a:off x="1690932" y="968151"/>
            <a:ext cx="3733408" cy="713748"/>
            <a:chOff x="3707904" y="1418805"/>
            <a:chExt cx="3852440" cy="713748"/>
          </a:xfrm>
          <a:solidFill>
            <a:srgbClr val="D3D2D2"/>
          </a:solidFill>
        </p:grpSpPr>
        <p:sp>
          <p:nvSpPr>
            <p:cNvPr id="47" name="Flowchart: Manual Operation 46"/>
            <p:cNvSpPr/>
            <p:nvPr/>
          </p:nvSpPr>
          <p:spPr>
            <a:xfrm flipV="1">
              <a:off x="3707904" y="1418805"/>
              <a:ext cx="3852440" cy="678046"/>
            </a:xfrm>
            <a:prstGeom prst="flowChartManualOperation">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8" name="TextBox 47"/>
            <p:cNvSpPr txBox="1"/>
            <p:nvPr/>
          </p:nvSpPr>
          <p:spPr>
            <a:xfrm>
              <a:off x="4225454" y="1424667"/>
              <a:ext cx="286682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Expansion/ permutation</a:t>
              </a:r>
            </a:p>
            <a:p>
              <a:pPr algn="ctr"/>
              <a:r>
                <a:rPr lang="en-IN" sz="2000"/>
                <a:t>(E table)</a:t>
              </a:r>
            </a:p>
          </p:txBody>
        </p:sp>
      </p:grpSp>
      <p:grpSp>
        <p:nvGrpSpPr>
          <p:cNvPr id="62" name="Group 61"/>
          <p:cNvGrpSpPr/>
          <p:nvPr/>
        </p:nvGrpSpPr>
        <p:grpSpPr>
          <a:xfrm>
            <a:off x="3258994" y="2071013"/>
            <a:ext cx="648084" cy="576064"/>
            <a:chOff x="3995936" y="2348880"/>
            <a:chExt cx="648084" cy="576064"/>
          </a:xfrm>
          <a:solidFill>
            <a:srgbClr val="D3D2D2"/>
          </a:solidFill>
        </p:grpSpPr>
        <p:sp>
          <p:nvSpPr>
            <p:cNvPr id="55" name="Oval 54"/>
            <p:cNvSpPr/>
            <p:nvPr/>
          </p:nvSpPr>
          <p:spPr>
            <a:xfrm>
              <a:off x="3995936" y="2348880"/>
              <a:ext cx="648084" cy="57606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6" name="TextBox 55"/>
            <p:cNvSpPr txBox="1"/>
            <p:nvPr/>
          </p:nvSpPr>
          <p:spPr>
            <a:xfrm>
              <a:off x="3995936" y="2436857"/>
              <a:ext cx="64806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XOR</a:t>
              </a:r>
              <a:endParaRPr lang="en-IN"/>
            </a:p>
          </p:txBody>
        </p:sp>
      </p:grpSp>
      <p:grpSp>
        <p:nvGrpSpPr>
          <p:cNvPr id="63" name="Group 62"/>
          <p:cNvGrpSpPr/>
          <p:nvPr/>
        </p:nvGrpSpPr>
        <p:grpSpPr>
          <a:xfrm>
            <a:off x="1690932" y="3112285"/>
            <a:ext cx="3733409" cy="707886"/>
            <a:chOff x="2303740" y="3267812"/>
            <a:chExt cx="3852440" cy="707886"/>
          </a:xfrm>
          <a:solidFill>
            <a:srgbClr val="D3D2D2"/>
          </a:solidFill>
        </p:grpSpPr>
        <p:sp>
          <p:nvSpPr>
            <p:cNvPr id="58" name="Flowchart: Manual Operation 57"/>
            <p:cNvSpPr/>
            <p:nvPr/>
          </p:nvSpPr>
          <p:spPr>
            <a:xfrm rot="10800000" flipV="1">
              <a:off x="2303740" y="3267812"/>
              <a:ext cx="3852440" cy="678046"/>
            </a:xfrm>
            <a:prstGeom prst="flowChartManualOperation">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9" name="TextBox 58"/>
            <p:cNvSpPr txBox="1"/>
            <p:nvPr/>
          </p:nvSpPr>
          <p:spPr>
            <a:xfrm>
              <a:off x="2802407" y="3267812"/>
              <a:ext cx="286682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Substitution/choice</a:t>
              </a:r>
            </a:p>
            <a:p>
              <a:pPr algn="ctr"/>
              <a:r>
                <a:rPr lang="en-IN" sz="2000"/>
                <a:t>(S-box)</a:t>
              </a:r>
            </a:p>
          </p:txBody>
        </p:sp>
      </p:grpSp>
      <p:sp>
        <p:nvSpPr>
          <p:cNvPr id="64" name="Rectangle 63"/>
          <p:cNvSpPr/>
          <p:nvPr/>
        </p:nvSpPr>
        <p:spPr>
          <a:xfrm>
            <a:off x="2459514" y="4301695"/>
            <a:ext cx="2196244" cy="72008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Permutation</a:t>
            </a:r>
          </a:p>
          <a:p>
            <a:pPr algn="ctr"/>
            <a:r>
              <a:rPr lang="en-IN" sz="2000">
                <a:solidFill>
                  <a:schemeClr val="tx1"/>
                </a:solidFill>
              </a:rPr>
              <a:t>(P)</a:t>
            </a:r>
            <a:endParaRPr lang="en-IN">
              <a:solidFill>
                <a:schemeClr val="tx1"/>
              </a:solidFill>
            </a:endParaRPr>
          </a:p>
        </p:txBody>
      </p:sp>
      <p:grpSp>
        <p:nvGrpSpPr>
          <p:cNvPr id="65" name="Group 64"/>
          <p:cNvGrpSpPr/>
          <p:nvPr/>
        </p:nvGrpSpPr>
        <p:grpSpPr>
          <a:xfrm>
            <a:off x="3260410" y="5470082"/>
            <a:ext cx="648084" cy="576064"/>
            <a:chOff x="3995936" y="2348880"/>
            <a:chExt cx="648084" cy="576064"/>
          </a:xfrm>
          <a:solidFill>
            <a:srgbClr val="D3D2D2"/>
          </a:solidFill>
        </p:grpSpPr>
        <p:sp>
          <p:nvSpPr>
            <p:cNvPr id="66" name="Oval 65"/>
            <p:cNvSpPr/>
            <p:nvPr/>
          </p:nvSpPr>
          <p:spPr>
            <a:xfrm>
              <a:off x="3995936" y="2348880"/>
              <a:ext cx="648084" cy="57606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7" name="TextBox 66"/>
            <p:cNvSpPr txBox="1"/>
            <p:nvPr/>
          </p:nvSpPr>
          <p:spPr>
            <a:xfrm>
              <a:off x="3995936" y="2436857"/>
              <a:ext cx="64806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XOR</a:t>
              </a:r>
              <a:endParaRPr lang="en-IN"/>
            </a:p>
          </p:txBody>
        </p:sp>
      </p:grpSp>
      <mc:AlternateContent xmlns:mc="http://schemas.openxmlformats.org/markup-compatibility/2006" xmlns:a14="http://schemas.microsoft.com/office/drawing/2010/main">
        <mc:Choice Requires="a14">
          <p:sp>
            <p:nvSpPr>
              <p:cNvPr id="73" name="TextBox 72"/>
              <p:cNvSpPr txBox="1"/>
              <p:nvPr/>
            </p:nvSpPr>
            <p:spPr>
              <a:xfrm>
                <a:off x="160080" y="6333175"/>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𝐿</m:t>
                          </m:r>
                        </m:e>
                        <m:sub>
                          <m:r>
                            <a:rPr lang="en-IN" sz="2000" b="0" i="1" smtClean="0">
                              <a:solidFill>
                                <a:schemeClr val="tx1"/>
                              </a:solidFill>
                              <a:latin typeface="Cambria Math" panose="02040503050406030204" pitchFamily="18" charset="0"/>
                            </a:rPr>
                            <m:t>𝑖</m:t>
                          </m:r>
                        </m:sub>
                      </m:sSub>
                    </m:oMath>
                  </m:oMathPara>
                </a14:m>
                <a:endParaRPr lang="en-IN" sz="2400">
                  <a:solidFill>
                    <a:schemeClr val="tx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160080" y="6333175"/>
                <a:ext cx="1188132" cy="360000"/>
              </a:xfrm>
              <a:prstGeom prst="rect">
                <a:avLst/>
              </a:prstGeom>
              <a:blipFill rotWithShape="1">
                <a:blip r:embed="rId7"/>
                <a:stretch>
                  <a:fillRect l="-807" t="-2735" r="-793" b="-2569"/>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3001053" y="6329014"/>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𝑅</m:t>
                          </m:r>
                        </m:e>
                        <m:sub>
                          <m:r>
                            <a:rPr lang="en-IN" sz="2000" b="0" i="1" smtClean="0">
                              <a:solidFill>
                                <a:schemeClr val="tx1"/>
                              </a:solidFill>
                              <a:latin typeface="Cambria Math" panose="02040503050406030204" pitchFamily="18" charset="0"/>
                            </a:rPr>
                            <m:t>𝑖</m:t>
                          </m:r>
                        </m:sub>
                      </m:sSub>
                    </m:oMath>
                  </m:oMathPara>
                </a14:m>
                <a:endParaRPr lang="en-IN" sz="2400">
                  <a:solidFill>
                    <a:schemeClr val="tx1"/>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3001053" y="6329014"/>
                <a:ext cx="1188132" cy="360000"/>
              </a:xfrm>
              <a:prstGeom prst="rect">
                <a:avLst/>
              </a:prstGeom>
              <a:blipFill rotWithShape="1">
                <a:blip r:embed="rId8"/>
                <a:stretch>
                  <a:fillRect l="-805" t="-2814" r="-794" b="-2491"/>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118265" y="6319490"/>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𝑖</m:t>
                          </m:r>
                        </m:sub>
                      </m:sSub>
                    </m:oMath>
                  </m:oMathPara>
                </a14:m>
                <a:endParaRPr lang="en-IN" sz="2400">
                  <a:solidFill>
                    <a:schemeClr val="tx1"/>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118265" y="6319490"/>
                <a:ext cx="1188132" cy="360000"/>
              </a:xfrm>
              <a:prstGeom prst="rect">
                <a:avLst/>
              </a:prstGeom>
              <a:blipFill rotWithShape="1">
                <a:blip r:embed="rId9"/>
                <a:stretch>
                  <a:fillRect l="-805" t="-2814" r="-794" b="-2490"/>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7668660" y="6338676"/>
                <a:ext cx="1188132" cy="360000"/>
              </a:xfrm>
              <a:prstGeom prst="rect">
                <a:avLst/>
              </a:prstGeom>
              <a:solidFill>
                <a:srgbClr val="D3D2D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𝐷</m:t>
                          </m:r>
                        </m:e>
                        <m:sub>
                          <m:r>
                            <a:rPr lang="en-IN" sz="2000" b="0" i="1" smtClean="0">
                              <a:solidFill>
                                <a:schemeClr val="tx1"/>
                              </a:solidFill>
                              <a:latin typeface="Cambria Math" panose="02040503050406030204" pitchFamily="18" charset="0"/>
                            </a:rPr>
                            <m:t>𝑖</m:t>
                          </m:r>
                        </m:sub>
                      </m:sSub>
                    </m:oMath>
                  </m:oMathPara>
                </a14:m>
                <a:endParaRPr lang="en-IN" sz="2400">
                  <a:solidFill>
                    <a:schemeClr val="tx1"/>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7668660" y="6338676"/>
                <a:ext cx="1188132" cy="360000"/>
              </a:xfrm>
              <a:prstGeom prst="rect">
                <a:avLst/>
              </a:prstGeom>
              <a:blipFill rotWithShape="1">
                <a:blip r:embed="rId10"/>
                <a:stretch>
                  <a:fillRect l="-835" t="-2675" r="-764" b="-2629"/>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
        <p:nvSpPr>
          <p:cNvPr id="98" name="Rectangle 97"/>
          <p:cNvSpPr/>
          <p:nvPr/>
        </p:nvSpPr>
        <p:spPr>
          <a:xfrm>
            <a:off x="6084496" y="937930"/>
            <a:ext cx="1188132" cy="72008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Left Shift</a:t>
            </a:r>
          </a:p>
          <a:p>
            <a:pPr algn="ctr"/>
            <a:r>
              <a:rPr lang="en-IN" sz="2000">
                <a:solidFill>
                  <a:schemeClr val="tx1"/>
                </a:solidFill>
              </a:rPr>
              <a:t>(S)</a:t>
            </a:r>
            <a:endParaRPr lang="en-IN">
              <a:solidFill>
                <a:schemeClr val="tx1"/>
              </a:solidFill>
            </a:endParaRPr>
          </a:p>
        </p:txBody>
      </p:sp>
      <p:sp>
        <p:nvSpPr>
          <p:cNvPr id="99" name="Rectangle 98"/>
          <p:cNvSpPr/>
          <p:nvPr/>
        </p:nvSpPr>
        <p:spPr>
          <a:xfrm>
            <a:off x="7632668" y="952615"/>
            <a:ext cx="1188132" cy="72008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a:solidFill>
                  <a:schemeClr val="tx1"/>
                </a:solidFill>
              </a:rPr>
              <a:t>Left Shift</a:t>
            </a:r>
          </a:p>
          <a:p>
            <a:pPr algn="ctr"/>
            <a:r>
              <a:rPr lang="en-IN" sz="2000">
                <a:solidFill>
                  <a:schemeClr val="tx1"/>
                </a:solidFill>
              </a:rPr>
              <a:t>(S)</a:t>
            </a:r>
            <a:endParaRPr lang="en-IN">
              <a:solidFill>
                <a:schemeClr val="tx1"/>
              </a:solidFill>
            </a:endParaRPr>
          </a:p>
        </p:txBody>
      </p:sp>
      <p:grpSp>
        <p:nvGrpSpPr>
          <p:cNvPr id="100" name="Group 99"/>
          <p:cNvGrpSpPr/>
          <p:nvPr/>
        </p:nvGrpSpPr>
        <p:grpSpPr>
          <a:xfrm>
            <a:off x="5735245" y="1955293"/>
            <a:ext cx="3182105" cy="1101524"/>
            <a:chOff x="2303740" y="3267812"/>
            <a:chExt cx="3852440" cy="678046"/>
          </a:xfrm>
          <a:solidFill>
            <a:srgbClr val="D3D2D2"/>
          </a:solidFill>
        </p:grpSpPr>
        <p:sp>
          <p:nvSpPr>
            <p:cNvPr id="101" name="Flowchart: Manual Operation 100"/>
            <p:cNvSpPr/>
            <p:nvPr/>
          </p:nvSpPr>
          <p:spPr>
            <a:xfrm rot="10800000" flipV="1">
              <a:off x="2303740" y="3267812"/>
              <a:ext cx="3852440" cy="678046"/>
            </a:xfrm>
            <a:prstGeom prst="flowChartManualOperation">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02" name="TextBox 101"/>
            <p:cNvSpPr txBox="1"/>
            <p:nvPr/>
          </p:nvSpPr>
          <p:spPr>
            <a:xfrm>
              <a:off x="2802407" y="3267813"/>
              <a:ext cx="2866825" cy="6251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Permutation/ compression</a:t>
              </a:r>
            </a:p>
            <a:p>
              <a:pPr algn="ctr"/>
              <a:r>
                <a:rPr lang="en-IN" sz="2000"/>
                <a:t>(Permuted choice 2)</a:t>
              </a:r>
            </a:p>
          </p:txBody>
        </p:sp>
      </p:grpSp>
      <p:cxnSp>
        <p:nvCxnSpPr>
          <p:cNvPr id="111" name="Straight Arrow Connector 110"/>
          <p:cNvCxnSpPr/>
          <p:nvPr/>
        </p:nvCxnSpPr>
        <p:spPr>
          <a:xfrm flipH="1">
            <a:off x="6708203" y="644333"/>
            <a:ext cx="261" cy="2952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H="1">
            <a:off x="8226473" y="658655"/>
            <a:ext cx="261" cy="2952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H="1">
            <a:off x="3557624" y="649465"/>
            <a:ext cx="12" cy="313929"/>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H="1">
            <a:off x="3596476" y="6051309"/>
            <a:ext cx="10" cy="28539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5625296" y="1658010"/>
            <a:ext cx="1348451" cy="4655980"/>
            <a:chOff x="5625296" y="1658010"/>
            <a:chExt cx="1348451" cy="4655980"/>
          </a:xfrm>
        </p:grpSpPr>
        <p:sp>
          <p:nvSpPr>
            <p:cNvPr id="125" name="Freeform 124"/>
            <p:cNvSpPr/>
            <p:nvPr/>
          </p:nvSpPr>
          <p:spPr>
            <a:xfrm>
              <a:off x="5625296" y="1799863"/>
              <a:ext cx="1348451" cy="4514127"/>
            </a:xfrm>
            <a:custGeom>
              <a:avLst/>
              <a:gdLst>
                <a:gd name="connsiteX0" fmla="*/ 1348451 w 1348451"/>
                <a:gd name="connsiteY0" fmla="*/ 162046 h 4514127"/>
                <a:gd name="connsiteX1" fmla="*/ 1348451 w 1348451"/>
                <a:gd name="connsiteY1" fmla="*/ 0 h 4514127"/>
                <a:gd name="connsiteX2" fmla="*/ 0 w 1348451"/>
                <a:gd name="connsiteY2" fmla="*/ 0 h 4514127"/>
                <a:gd name="connsiteX3" fmla="*/ 0 w 1348451"/>
                <a:gd name="connsiteY3" fmla="*/ 4195823 h 4514127"/>
                <a:gd name="connsiteX4" fmla="*/ 1059084 w 1348451"/>
                <a:gd name="connsiteY4" fmla="*/ 4195823 h 4514127"/>
                <a:gd name="connsiteX5" fmla="*/ 1059084 w 1348451"/>
                <a:gd name="connsiteY5" fmla="*/ 4514127 h 45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451" h="4514127">
                  <a:moveTo>
                    <a:pt x="1348451" y="162046"/>
                  </a:moveTo>
                  <a:lnTo>
                    <a:pt x="1348451" y="0"/>
                  </a:lnTo>
                  <a:lnTo>
                    <a:pt x="0" y="0"/>
                  </a:lnTo>
                  <a:lnTo>
                    <a:pt x="0" y="4195823"/>
                  </a:lnTo>
                  <a:lnTo>
                    <a:pt x="1059084" y="4195823"/>
                  </a:lnTo>
                  <a:lnTo>
                    <a:pt x="1059084" y="4514127"/>
                  </a:lnTo>
                </a:path>
              </a:pathLst>
            </a:custGeom>
            <a:noFill/>
            <a:ln w="190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129" name="Straight Connector 128"/>
            <p:cNvCxnSpPr>
              <a:stCxn id="98" idx="2"/>
            </p:cNvCxnSpPr>
            <p:nvPr/>
          </p:nvCxnSpPr>
          <p:spPr>
            <a:xfrm flipH="1">
              <a:off x="6678562" y="1658010"/>
              <a:ext cx="0" cy="136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7829550" y="1678900"/>
            <a:ext cx="1188720" cy="4645700"/>
            <a:chOff x="7829550" y="1678900"/>
            <a:chExt cx="1188720" cy="4645700"/>
          </a:xfrm>
        </p:grpSpPr>
        <p:sp>
          <p:nvSpPr>
            <p:cNvPr id="127" name="Freeform 126"/>
            <p:cNvSpPr/>
            <p:nvPr/>
          </p:nvSpPr>
          <p:spPr>
            <a:xfrm>
              <a:off x="7829550" y="1794510"/>
              <a:ext cx="1188720" cy="4530090"/>
            </a:xfrm>
            <a:custGeom>
              <a:avLst/>
              <a:gdLst>
                <a:gd name="connsiteX0" fmla="*/ 0 w 1188720"/>
                <a:gd name="connsiteY0" fmla="*/ 148590 h 4530090"/>
                <a:gd name="connsiteX1" fmla="*/ 0 w 1188720"/>
                <a:gd name="connsiteY1" fmla="*/ 0 h 4530090"/>
                <a:gd name="connsiteX2" fmla="*/ 1188720 w 1188720"/>
                <a:gd name="connsiteY2" fmla="*/ 0 h 4530090"/>
                <a:gd name="connsiteX3" fmla="*/ 1188720 w 1188720"/>
                <a:gd name="connsiteY3" fmla="*/ 4179570 h 4530090"/>
                <a:gd name="connsiteX4" fmla="*/ 411480 w 1188720"/>
                <a:gd name="connsiteY4" fmla="*/ 4179570 h 4530090"/>
                <a:gd name="connsiteX5" fmla="*/ 411480 w 1188720"/>
                <a:gd name="connsiteY5" fmla="*/ 4530090 h 453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8720" h="4530090">
                  <a:moveTo>
                    <a:pt x="0" y="148590"/>
                  </a:moveTo>
                  <a:lnTo>
                    <a:pt x="0" y="0"/>
                  </a:lnTo>
                  <a:lnTo>
                    <a:pt x="1188720" y="0"/>
                  </a:lnTo>
                  <a:lnTo>
                    <a:pt x="1188720" y="4179570"/>
                  </a:lnTo>
                  <a:lnTo>
                    <a:pt x="411480" y="4179570"/>
                  </a:lnTo>
                  <a:lnTo>
                    <a:pt x="411480" y="4530090"/>
                  </a:lnTo>
                </a:path>
              </a:pathLst>
            </a:custGeom>
            <a:noFill/>
            <a:ln w="190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130" name="Straight Connector 129"/>
            <p:cNvCxnSpPr/>
            <p:nvPr/>
          </p:nvCxnSpPr>
          <p:spPr>
            <a:xfrm flipH="1">
              <a:off x="8233086" y="1678900"/>
              <a:ext cx="0" cy="124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3907054" y="2240868"/>
            <a:ext cx="2048338" cy="489481"/>
            <a:chOff x="3907054" y="2240868"/>
            <a:chExt cx="2048338" cy="489481"/>
          </a:xfrm>
        </p:grpSpPr>
        <p:cxnSp>
          <p:nvCxnSpPr>
            <p:cNvPr id="132" name="Straight Arrow Connector 131"/>
            <p:cNvCxnSpPr>
              <a:stCxn id="56" idx="3"/>
            </p:cNvCxnSpPr>
            <p:nvPr/>
          </p:nvCxnSpPr>
          <p:spPr>
            <a:xfrm>
              <a:off x="3907054" y="2359045"/>
              <a:ext cx="2048338"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32166" y="2240868"/>
              <a:ext cx="492535" cy="489481"/>
              <a:chOff x="4532166" y="2240868"/>
              <a:chExt cx="492535" cy="489481"/>
            </a:xfrm>
          </p:grpSpPr>
          <p:cxnSp>
            <p:nvCxnSpPr>
              <p:cNvPr id="134" name="Straight Connector 133"/>
              <p:cNvCxnSpPr/>
              <p:nvPr/>
            </p:nvCxnSpPr>
            <p:spPr>
              <a:xfrm flipH="1">
                <a:off x="4608004" y="2240868"/>
                <a:ext cx="144016" cy="265188"/>
              </a:xfrm>
              <a:prstGeom prst="line">
                <a:avLst/>
              </a:prstGeom>
              <a:ln w="19050"/>
            </p:spPr>
            <p:style>
              <a:lnRef idx="1">
                <a:schemeClr val="dk1"/>
              </a:lnRef>
              <a:fillRef idx="0">
                <a:schemeClr val="dk1"/>
              </a:fillRef>
              <a:effectRef idx="0">
                <a:schemeClr val="dk1"/>
              </a:effectRef>
              <a:fontRef idx="minor">
                <a:schemeClr val="tx1"/>
              </a:fontRef>
            </p:style>
          </p:cxnSp>
          <p:sp>
            <p:nvSpPr>
              <p:cNvPr id="135" name="TextBox 134"/>
              <p:cNvSpPr txBox="1"/>
              <p:nvPr/>
            </p:nvSpPr>
            <p:spPr>
              <a:xfrm>
                <a:off x="4532166" y="2330239"/>
                <a:ext cx="4925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48</a:t>
                </a:r>
              </a:p>
            </p:txBody>
          </p:sp>
        </p:grpSp>
      </p:grpSp>
      <p:sp>
        <p:nvSpPr>
          <p:cNvPr id="139" name="TextBox 138"/>
          <p:cNvSpPr txBox="1"/>
          <p:nvPr/>
        </p:nvSpPr>
        <p:spPr>
          <a:xfrm>
            <a:off x="5066293" y="1928158"/>
            <a:ext cx="461482"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i="1"/>
              <a:t>K</a:t>
            </a:r>
            <a:r>
              <a:rPr lang="en-IN" sz="2200" i="1" baseline="-25000"/>
              <a:t>i</a:t>
            </a:r>
          </a:p>
        </p:txBody>
      </p:sp>
      <p:grpSp>
        <p:nvGrpSpPr>
          <p:cNvPr id="161" name="Group 160"/>
          <p:cNvGrpSpPr/>
          <p:nvPr/>
        </p:nvGrpSpPr>
        <p:grpSpPr>
          <a:xfrm>
            <a:off x="3473336" y="1639989"/>
            <a:ext cx="613035" cy="431024"/>
            <a:chOff x="3473336" y="1639989"/>
            <a:chExt cx="613035" cy="431024"/>
          </a:xfrm>
        </p:grpSpPr>
        <p:cxnSp>
          <p:nvCxnSpPr>
            <p:cNvPr id="141" name="Straight Arrow Connector 140"/>
            <p:cNvCxnSpPr>
              <a:endCxn id="55" idx="0"/>
            </p:cNvCxnSpPr>
            <p:nvPr/>
          </p:nvCxnSpPr>
          <p:spPr>
            <a:xfrm>
              <a:off x="3581614" y="1639989"/>
              <a:ext cx="1422" cy="431024"/>
            </a:xfrm>
            <a:prstGeom prst="straightConnector1">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8" name="Straight Connector 157"/>
            <p:cNvCxnSpPr/>
            <p:nvPr/>
          </p:nvCxnSpPr>
          <p:spPr>
            <a:xfrm flipH="1">
              <a:off x="3473336" y="1743882"/>
              <a:ext cx="216556" cy="190654"/>
            </a:xfrm>
            <a:prstGeom prst="line">
              <a:avLst/>
            </a:prstGeom>
            <a:ln w="19050"/>
          </p:spPr>
          <p:style>
            <a:lnRef idx="1">
              <a:schemeClr val="dk1"/>
            </a:lnRef>
            <a:fillRef idx="0">
              <a:schemeClr val="dk1"/>
            </a:fillRef>
            <a:effectRef idx="0">
              <a:schemeClr val="dk1"/>
            </a:effectRef>
            <a:fontRef idx="minor">
              <a:schemeClr val="tx1"/>
            </a:fontRef>
          </p:style>
        </p:cxnSp>
        <p:sp>
          <p:nvSpPr>
            <p:cNvPr id="159" name="TextBox 158"/>
            <p:cNvSpPr txBox="1"/>
            <p:nvPr/>
          </p:nvSpPr>
          <p:spPr>
            <a:xfrm>
              <a:off x="3593836" y="1657290"/>
              <a:ext cx="4925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48</a:t>
              </a:r>
            </a:p>
          </p:txBody>
        </p:sp>
      </p:grpSp>
      <p:grpSp>
        <p:nvGrpSpPr>
          <p:cNvPr id="190" name="Group 189"/>
          <p:cNvGrpSpPr/>
          <p:nvPr/>
        </p:nvGrpSpPr>
        <p:grpSpPr>
          <a:xfrm>
            <a:off x="3473336" y="2647077"/>
            <a:ext cx="613035" cy="457732"/>
            <a:chOff x="3473336" y="2647077"/>
            <a:chExt cx="613035" cy="457732"/>
          </a:xfrm>
        </p:grpSpPr>
        <p:cxnSp>
          <p:nvCxnSpPr>
            <p:cNvPr id="144" name="Straight Arrow Connector 143"/>
            <p:cNvCxnSpPr>
              <a:stCxn id="55" idx="4"/>
            </p:cNvCxnSpPr>
            <p:nvPr/>
          </p:nvCxnSpPr>
          <p:spPr>
            <a:xfrm flipH="1">
              <a:off x="3581614" y="2647077"/>
              <a:ext cx="1422" cy="457732"/>
            </a:xfrm>
            <a:prstGeom prst="straightConnector1">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70" name="Group 169"/>
            <p:cNvGrpSpPr/>
            <p:nvPr/>
          </p:nvGrpSpPr>
          <p:grpSpPr>
            <a:xfrm>
              <a:off x="3473336" y="2660690"/>
              <a:ext cx="613035" cy="400110"/>
              <a:chOff x="829849" y="2520280"/>
              <a:chExt cx="613035" cy="400110"/>
            </a:xfrm>
          </p:grpSpPr>
          <p:cxnSp>
            <p:nvCxnSpPr>
              <p:cNvPr id="164" name="Straight Connector 163"/>
              <p:cNvCxnSpPr/>
              <p:nvPr/>
            </p:nvCxnSpPr>
            <p:spPr>
              <a:xfrm flipH="1">
                <a:off x="829849" y="2606872"/>
                <a:ext cx="216556" cy="190654"/>
              </a:xfrm>
              <a:prstGeom prst="line">
                <a:avLst/>
              </a:prstGeom>
              <a:ln w="19050"/>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950349" y="2520280"/>
                <a:ext cx="4925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48</a:t>
                </a:r>
              </a:p>
            </p:txBody>
          </p:sp>
        </p:grpSp>
      </p:grpSp>
      <p:grpSp>
        <p:nvGrpSpPr>
          <p:cNvPr id="191" name="Group 190"/>
          <p:cNvGrpSpPr/>
          <p:nvPr/>
        </p:nvGrpSpPr>
        <p:grpSpPr>
          <a:xfrm>
            <a:off x="3478347" y="3789934"/>
            <a:ext cx="613035" cy="503505"/>
            <a:chOff x="3478347" y="3789934"/>
            <a:chExt cx="613035" cy="503505"/>
          </a:xfrm>
        </p:grpSpPr>
        <p:cxnSp>
          <p:nvCxnSpPr>
            <p:cNvPr id="151" name="Straight Arrow Connector 150"/>
            <p:cNvCxnSpPr/>
            <p:nvPr/>
          </p:nvCxnSpPr>
          <p:spPr>
            <a:xfrm flipH="1">
              <a:off x="3593207" y="3789934"/>
              <a:ext cx="1422" cy="503505"/>
            </a:xfrm>
            <a:prstGeom prst="straightConnector1">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71" name="Group 170"/>
            <p:cNvGrpSpPr/>
            <p:nvPr/>
          </p:nvGrpSpPr>
          <p:grpSpPr>
            <a:xfrm>
              <a:off x="3478347" y="3841817"/>
              <a:ext cx="613035" cy="400110"/>
              <a:chOff x="829849" y="2520280"/>
              <a:chExt cx="613035" cy="400110"/>
            </a:xfrm>
          </p:grpSpPr>
          <p:cxnSp>
            <p:nvCxnSpPr>
              <p:cNvPr id="172" name="Straight Connector 171"/>
              <p:cNvCxnSpPr/>
              <p:nvPr/>
            </p:nvCxnSpPr>
            <p:spPr>
              <a:xfrm flipH="1">
                <a:off x="829849" y="2606872"/>
                <a:ext cx="216556" cy="190654"/>
              </a:xfrm>
              <a:prstGeom prst="line">
                <a:avLst/>
              </a:prstGeom>
              <a:ln w="19050"/>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950349" y="2520280"/>
                <a:ext cx="4925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32</a:t>
                </a:r>
              </a:p>
            </p:txBody>
          </p:sp>
        </p:grpSp>
      </p:grpSp>
      <p:grpSp>
        <p:nvGrpSpPr>
          <p:cNvPr id="192" name="Group 191"/>
          <p:cNvGrpSpPr/>
          <p:nvPr/>
        </p:nvGrpSpPr>
        <p:grpSpPr>
          <a:xfrm>
            <a:off x="3487378" y="4984741"/>
            <a:ext cx="613035" cy="485063"/>
            <a:chOff x="3487378" y="4984741"/>
            <a:chExt cx="613035" cy="485063"/>
          </a:xfrm>
        </p:grpSpPr>
        <p:cxnSp>
          <p:nvCxnSpPr>
            <p:cNvPr id="155" name="Straight Connector 154"/>
            <p:cNvCxnSpPr/>
            <p:nvPr/>
          </p:nvCxnSpPr>
          <p:spPr>
            <a:xfrm flipH="1">
              <a:off x="3591152" y="5010181"/>
              <a:ext cx="12" cy="459623"/>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74" name="Group 173"/>
            <p:cNvGrpSpPr/>
            <p:nvPr/>
          </p:nvGrpSpPr>
          <p:grpSpPr>
            <a:xfrm>
              <a:off x="3487378" y="4984741"/>
              <a:ext cx="613035" cy="400110"/>
              <a:chOff x="829849" y="2520280"/>
              <a:chExt cx="613035" cy="400110"/>
            </a:xfrm>
          </p:grpSpPr>
          <p:cxnSp>
            <p:nvCxnSpPr>
              <p:cNvPr id="175" name="Straight Connector 174"/>
              <p:cNvCxnSpPr/>
              <p:nvPr/>
            </p:nvCxnSpPr>
            <p:spPr>
              <a:xfrm flipH="1">
                <a:off x="829849" y="2606872"/>
                <a:ext cx="216556" cy="190654"/>
              </a:xfrm>
              <a:prstGeom prst="line">
                <a:avLst/>
              </a:prstGeom>
              <a:ln w="19050"/>
            </p:spPr>
            <p:style>
              <a:lnRef idx="1">
                <a:schemeClr val="dk1"/>
              </a:lnRef>
              <a:fillRef idx="0">
                <a:schemeClr val="dk1"/>
              </a:fillRef>
              <a:effectRef idx="0">
                <a:schemeClr val="dk1"/>
              </a:effectRef>
              <a:fontRef idx="minor">
                <a:schemeClr val="tx1"/>
              </a:fontRef>
            </p:style>
          </p:cxnSp>
          <p:sp>
            <p:nvSpPr>
              <p:cNvPr id="176" name="TextBox 175"/>
              <p:cNvSpPr txBox="1"/>
              <p:nvPr/>
            </p:nvSpPr>
            <p:spPr>
              <a:xfrm>
                <a:off x="950349" y="2520280"/>
                <a:ext cx="4925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32</a:t>
                </a:r>
              </a:p>
            </p:txBody>
          </p:sp>
        </p:grpSp>
      </p:grpSp>
      <p:sp>
        <p:nvSpPr>
          <p:cNvPr id="177" name="Rectangle 176"/>
          <p:cNvSpPr/>
          <p:nvPr/>
        </p:nvSpPr>
        <p:spPr>
          <a:xfrm>
            <a:off x="1619672" y="827841"/>
            <a:ext cx="3871145" cy="4476537"/>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84" name="Freeform 183"/>
          <p:cNvSpPr/>
          <p:nvPr/>
        </p:nvSpPr>
        <p:spPr>
          <a:xfrm>
            <a:off x="746760" y="655320"/>
            <a:ext cx="2514600" cy="5105400"/>
          </a:xfrm>
          <a:custGeom>
            <a:avLst/>
            <a:gdLst>
              <a:gd name="connsiteX0" fmla="*/ 0 w 2514600"/>
              <a:gd name="connsiteY0" fmla="*/ 0 h 5105400"/>
              <a:gd name="connsiteX1" fmla="*/ 0 w 2514600"/>
              <a:gd name="connsiteY1" fmla="*/ 5105400 h 5105400"/>
              <a:gd name="connsiteX2" fmla="*/ 2514600 w 2514600"/>
              <a:gd name="connsiteY2" fmla="*/ 5095240 h 5105400"/>
            </a:gdLst>
            <a:ahLst/>
            <a:cxnLst>
              <a:cxn ang="0">
                <a:pos x="connsiteX0" y="connsiteY0"/>
              </a:cxn>
              <a:cxn ang="0">
                <a:pos x="connsiteX1" y="connsiteY1"/>
              </a:cxn>
              <a:cxn ang="0">
                <a:pos x="connsiteX2" y="connsiteY2"/>
              </a:cxn>
            </a:cxnLst>
            <a:rect l="l" t="t" r="r" b="b"/>
            <a:pathLst>
              <a:path w="2514600" h="5105400">
                <a:moveTo>
                  <a:pt x="0" y="0"/>
                </a:moveTo>
                <a:lnTo>
                  <a:pt x="0" y="5105400"/>
                </a:lnTo>
                <a:lnTo>
                  <a:pt x="2514600" y="5095240"/>
                </a:ln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88" name="Freeform 187"/>
          <p:cNvSpPr/>
          <p:nvPr/>
        </p:nvSpPr>
        <p:spPr>
          <a:xfrm>
            <a:off x="746567" y="740780"/>
            <a:ext cx="2812648" cy="5561635"/>
          </a:xfrm>
          <a:custGeom>
            <a:avLst/>
            <a:gdLst>
              <a:gd name="connsiteX0" fmla="*/ 2812648 w 2812648"/>
              <a:gd name="connsiteY0" fmla="*/ 0 h 5561635"/>
              <a:gd name="connsiteX1" fmla="*/ 694481 w 2812648"/>
              <a:gd name="connsiteY1" fmla="*/ 0 h 5561635"/>
              <a:gd name="connsiteX2" fmla="*/ 0 w 2812648"/>
              <a:gd name="connsiteY2" fmla="*/ 5561635 h 5561635"/>
            </a:gdLst>
            <a:ahLst/>
            <a:cxnLst>
              <a:cxn ang="0">
                <a:pos x="connsiteX0" y="connsiteY0"/>
              </a:cxn>
              <a:cxn ang="0">
                <a:pos x="connsiteX1" y="connsiteY1"/>
              </a:cxn>
              <a:cxn ang="0">
                <a:pos x="connsiteX2" y="connsiteY2"/>
              </a:cxn>
            </a:cxnLst>
            <a:rect l="l" t="t" r="r" b="b"/>
            <a:pathLst>
              <a:path w="2812648" h="5561635">
                <a:moveTo>
                  <a:pt x="2812648" y="0"/>
                </a:moveTo>
                <a:lnTo>
                  <a:pt x="694481" y="0"/>
                </a:lnTo>
                <a:lnTo>
                  <a:pt x="0" y="5561635"/>
                </a:ln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fade">
                                      <p:cBhvr>
                                        <p:cTn id="26" dur="500"/>
                                        <p:tgtEl>
                                          <p:spTgt spid="1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fade">
                                      <p:cBhvr>
                                        <p:cTn id="31" dur="500"/>
                                        <p:tgtEl>
                                          <p:spTgt spid="1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fade">
                                      <p:cBhvr>
                                        <p:cTn id="39" dur="500"/>
                                        <p:tgtEl>
                                          <p:spTgt spid="1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500"/>
                                        <p:tgtEl>
                                          <p:spTgt spid="9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7"/>
                                        </p:tgtEl>
                                        <p:attrNameLst>
                                          <p:attrName>style.visibility</p:attrName>
                                        </p:attrNameLst>
                                      </p:cBhvr>
                                      <p:to>
                                        <p:strVal val="visible"/>
                                      </p:to>
                                    </p:set>
                                    <p:animEffect transition="in" filter="fade">
                                      <p:cBhvr>
                                        <p:cTn id="50" dur="500"/>
                                        <p:tgtEl>
                                          <p:spTgt spid="137"/>
                                        </p:tgtEl>
                                      </p:cBhvr>
                                    </p:animEffect>
                                  </p:childTnLst>
                                </p:cTn>
                              </p:par>
                              <p:par>
                                <p:cTn id="51" presetID="10" presetClass="entr" presetSubtype="0" fill="hold"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fade">
                                      <p:cBhvr>
                                        <p:cTn id="53" dur="500"/>
                                        <p:tgtEl>
                                          <p:spTgt spid="138"/>
                                        </p:tgtEl>
                                      </p:cBhvr>
                                    </p:animEffect>
                                  </p:childTnLst>
                                </p:cTn>
                              </p:par>
                              <p:par>
                                <p:cTn id="54" presetID="10" presetClass="entr" presetSubtype="0" fill="hold"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9"/>
                                        </p:tgtEl>
                                        <p:attrNameLst>
                                          <p:attrName>style.visibility</p:attrName>
                                        </p:attrNameLst>
                                      </p:cBhvr>
                                      <p:to>
                                        <p:strVal val="visible"/>
                                      </p:to>
                                    </p:set>
                                    <p:animEffect transition="in" filter="fade">
                                      <p:cBhvr>
                                        <p:cTn id="61" dur="500"/>
                                        <p:tgtEl>
                                          <p:spTgt spid="18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fade">
                                      <p:cBhvr>
                                        <p:cTn id="66" dur="500"/>
                                        <p:tgtEl>
                                          <p:spTgt spid="1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0"/>
                                        </p:tgtEl>
                                        <p:attrNameLst>
                                          <p:attrName>style.visibility</p:attrName>
                                        </p:attrNameLst>
                                      </p:cBhvr>
                                      <p:to>
                                        <p:strVal val="visible"/>
                                      </p:to>
                                    </p:set>
                                    <p:animEffect transition="in" filter="fade">
                                      <p:cBhvr>
                                        <p:cTn id="76" dur="500"/>
                                        <p:tgtEl>
                                          <p:spTgt spid="19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1"/>
                                        </p:tgtEl>
                                        <p:attrNameLst>
                                          <p:attrName>style.visibility</p:attrName>
                                        </p:attrNameLst>
                                      </p:cBhvr>
                                      <p:to>
                                        <p:strVal val="visible"/>
                                      </p:to>
                                    </p:set>
                                    <p:animEffect transition="in" filter="fade">
                                      <p:cBhvr>
                                        <p:cTn id="86" dur="500"/>
                                        <p:tgtEl>
                                          <p:spTgt spid="19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92"/>
                                        </p:tgtEl>
                                        <p:attrNameLst>
                                          <p:attrName>style.visibility</p:attrName>
                                        </p:attrNameLst>
                                      </p:cBhvr>
                                      <p:to>
                                        <p:strVal val="visible"/>
                                      </p:to>
                                    </p:set>
                                    <p:animEffect transition="in" filter="fade">
                                      <p:cBhvr>
                                        <p:cTn id="96" dur="500"/>
                                        <p:tgtEl>
                                          <p:spTgt spid="19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77"/>
                                        </p:tgtEl>
                                        <p:attrNameLst>
                                          <p:attrName>style.visibility</p:attrName>
                                        </p:attrNameLst>
                                      </p:cBhvr>
                                      <p:to>
                                        <p:strVal val="visible"/>
                                      </p:to>
                                    </p:set>
                                    <p:animEffect transition="in" filter="fade">
                                      <p:cBhvr>
                                        <p:cTn id="101" dur="500"/>
                                        <p:tgtEl>
                                          <p:spTgt spid="17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84"/>
                                        </p:tgtEl>
                                        <p:attrNameLst>
                                          <p:attrName>style.visibility</p:attrName>
                                        </p:attrNameLst>
                                      </p:cBhvr>
                                      <p:to>
                                        <p:strVal val="visible"/>
                                      </p:to>
                                    </p:set>
                                    <p:animEffect transition="in" filter="fade">
                                      <p:cBhvr>
                                        <p:cTn id="106" dur="500"/>
                                        <p:tgtEl>
                                          <p:spTgt spid="18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1"/>
                                        </p:tgtEl>
                                        <p:attrNameLst>
                                          <p:attrName>style.visibility</p:attrName>
                                        </p:attrNameLst>
                                      </p:cBhvr>
                                      <p:to>
                                        <p:strVal val="visible"/>
                                      </p:to>
                                    </p:set>
                                    <p:animEffect transition="in" filter="fade">
                                      <p:cBhvr>
                                        <p:cTn id="116" dur="500"/>
                                        <p:tgtEl>
                                          <p:spTgt spid="12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88"/>
                                        </p:tgtEl>
                                        <p:attrNameLst>
                                          <p:attrName>style.visibility</p:attrName>
                                        </p:attrNameLst>
                                      </p:cBhvr>
                                      <p:to>
                                        <p:strVal val="visible"/>
                                      </p:to>
                                    </p:set>
                                    <p:animEffect transition="in" filter="fade">
                                      <p:cBhvr>
                                        <p:cTn id="121" dur="500"/>
                                        <p:tgtEl>
                                          <p:spTgt spid="18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fade">
                                      <p:cBhvr>
                                        <p:cTn id="126" dur="500"/>
                                        <p:tgtEl>
                                          <p:spTgt spid="7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500"/>
                                        <p:tgtEl>
                                          <p:spTgt spid="8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fade">
                                      <p:cBhvr>
                                        <p:cTn id="13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3" grpId="0" animBg="1"/>
      <p:bldP spid="79" grpId="0" animBg="1"/>
      <p:bldP spid="85" grpId="0" animBg="1"/>
      <p:bldP spid="91" grpId="0" animBg="1"/>
      <p:bldP spid="98" grpId="0" animBg="1"/>
      <p:bldP spid="99" grpId="0" animBg="1"/>
      <p:bldP spid="139" grpId="0"/>
      <p:bldP spid="177" grpId="0" animBg="1"/>
      <p:bldP spid="184" grpId="0" animBg="1"/>
      <p:bldP spid="1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Ø"/>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pic>
        <p:nvPicPr>
          <p:cNvPr id="29700" name="Picture 2"/>
          <p:cNvPicPr>
            <a:picLocks noChangeAspect="1"/>
          </p:cNvPicPr>
          <p:nvPr/>
        </p:nvPicPr>
        <p:blipFill>
          <a:blip r:embed="rId2"/>
          <a:stretch>
            <a:fillRect/>
          </a:stretch>
        </p:blipFill>
        <p:spPr>
          <a:xfrm>
            <a:off x="357188" y="285750"/>
            <a:ext cx="5343525" cy="2786063"/>
          </a:xfrm>
          <a:prstGeom prst="rect">
            <a:avLst/>
          </a:prstGeom>
          <a:noFill/>
          <a:ln w="9525">
            <a:noFill/>
          </a:ln>
        </p:spPr>
      </p:pic>
      <p:pic>
        <p:nvPicPr>
          <p:cNvPr id="29701" name="Picture 3"/>
          <p:cNvPicPr>
            <a:picLocks noChangeAspect="1"/>
          </p:cNvPicPr>
          <p:nvPr/>
        </p:nvPicPr>
        <p:blipFill>
          <a:blip r:embed="rId3"/>
          <a:stretch>
            <a:fillRect/>
          </a:stretch>
        </p:blipFill>
        <p:spPr>
          <a:xfrm>
            <a:off x="642938" y="4500563"/>
            <a:ext cx="6715125" cy="2027237"/>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 Single Round (Cont…)</a:t>
            </a:r>
          </a:p>
        </p:txBody>
      </p:sp>
      <p:sp>
        <p:nvSpPr>
          <p:cNvPr id="3" name="Content Placeholder 2"/>
          <p:cNvSpPr>
            <a:spLocks noGrp="1"/>
          </p:cNvSpPr>
          <p:nvPr>
            <p:ph idx="1"/>
          </p:nvPr>
        </p:nvSpPr>
        <p:spPr/>
        <p:txBody>
          <a:bodyPr/>
          <a:lstStyle/>
          <a:p>
            <a:pPr marL="457200" indent="-457200">
              <a:buFont typeface="+mj-lt"/>
              <a:buAutoNum type="arabicPeriod"/>
            </a:pPr>
            <a:r>
              <a:rPr lang="en-IN"/>
              <a:t>Key Transformation</a:t>
            </a:r>
          </a:p>
          <a:p>
            <a:pPr lvl="1" indent="-342900"/>
            <a:r>
              <a:rPr lang="en-IN" sz="2400"/>
              <a:t>Permutation of selection of sub-key from original key</a:t>
            </a:r>
          </a:p>
          <a:p>
            <a:pPr marL="457200" indent="-457200">
              <a:buFont typeface="+mj-lt"/>
              <a:buAutoNum type="arabicPeriod"/>
            </a:pPr>
            <a:r>
              <a:rPr lang="en-IN"/>
              <a:t>Expansion Permutation (E-table)</a:t>
            </a:r>
          </a:p>
          <a:p>
            <a:pPr lvl="1" indent="-342900"/>
            <a:r>
              <a:rPr lang="en-IN" sz="2400"/>
              <a:t>Right half is expanded from 32-bits to 48-bits</a:t>
            </a:r>
            <a:endParaRPr lang="en-IN"/>
          </a:p>
          <a:p>
            <a:pPr marL="457200" indent="-457200">
              <a:buFont typeface="+mj-lt"/>
              <a:buAutoNum type="arabicPeriod"/>
            </a:pPr>
            <a:r>
              <a:rPr lang="en-IN"/>
              <a:t>S-box Substitution</a:t>
            </a:r>
          </a:p>
          <a:p>
            <a:pPr lvl="1" indent="-342900"/>
            <a:r>
              <a:rPr lang="en-IN" sz="2400"/>
              <a:t>Accepts 48-bits from XOR operation and produce 32-bits using 8 substitution boxes (each S-boxes has a 6-bit i/p and 4-bit o/p).</a:t>
            </a:r>
          </a:p>
          <a:p>
            <a:pPr marL="457200" indent="-457200">
              <a:buFont typeface="+mj-lt"/>
              <a:buAutoNum type="arabicPeriod"/>
            </a:pPr>
            <a:r>
              <a:rPr lang="en-IN"/>
              <a:t>P-Box Permutation</a:t>
            </a:r>
          </a:p>
          <a:p>
            <a:pPr marL="457200" indent="-457200">
              <a:buFont typeface="+mj-lt"/>
              <a:buAutoNum type="arabicPeriod"/>
            </a:pPr>
            <a:r>
              <a:rPr lang="en-IN"/>
              <a:t>XOR and Swap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Role of S-box</a:t>
            </a:r>
          </a:p>
        </p:txBody>
      </p:sp>
      <p:pic>
        <p:nvPicPr>
          <p:cNvPr id="4" name="Picture 3"/>
          <p:cNvPicPr>
            <a:picLocks noChangeAspect="1"/>
          </p:cNvPicPr>
          <p:nvPr/>
        </p:nvPicPr>
        <p:blipFill>
          <a:blip r:embed="rId2"/>
          <a:stretch>
            <a:fillRect/>
          </a:stretch>
        </p:blipFill>
        <p:spPr>
          <a:xfrm>
            <a:off x="665566" y="971657"/>
            <a:ext cx="7812868" cy="5432179"/>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Role of S-box (Cont…)</a:t>
            </a:r>
          </a:p>
        </p:txBody>
      </p:sp>
      <p:sp>
        <p:nvSpPr>
          <p:cNvPr id="3" name="Content Placeholder 2"/>
          <p:cNvSpPr>
            <a:spLocks noGrp="1"/>
          </p:cNvSpPr>
          <p:nvPr>
            <p:ph idx="1"/>
          </p:nvPr>
        </p:nvSpPr>
        <p:spPr>
          <a:xfrm>
            <a:off x="190500" y="990600"/>
            <a:ext cx="8763000" cy="1034244"/>
          </a:xfrm>
        </p:spPr>
        <p:txBody>
          <a:bodyPr/>
          <a:lstStyle/>
          <a:p>
            <a:r>
              <a:rPr lang="en-IN"/>
              <a:t>The outer two bits of each group select one row of an S-box.</a:t>
            </a:r>
          </a:p>
          <a:p>
            <a:r>
              <a:rPr lang="en-IN"/>
              <a:t>Inner four bits selects one column of an S-box.</a:t>
            </a:r>
          </a:p>
          <a:p>
            <a:endParaRPr lang="en-IN"/>
          </a:p>
        </p:txBody>
      </p:sp>
      <p:sp>
        <p:nvSpPr>
          <p:cNvPr id="6" name="Content Placeholder 2"/>
          <p:cNvSpPr txBox="1"/>
          <p:nvPr/>
        </p:nvSpPr>
        <p:spPr>
          <a:xfrm>
            <a:off x="190500" y="4237169"/>
            <a:ext cx="8763000" cy="1849740"/>
          </a:xfrm>
          <a:prstGeom prst="rect">
            <a:avLst/>
          </a:prstGeom>
        </p:spPr>
        <p:txBody>
          <a:bodyPr vert="horz" lIns="91440" tIns="45720" rIns="91440" bIns="45720" rtlCol="0">
            <a:normAutofit/>
          </a:bodyPr>
          <a:lstStyle>
            <a:defPPr>
              <a:defRPr lang="en-US"/>
            </a:defPPr>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t>Example: </a:t>
            </a:r>
          </a:p>
          <a:p>
            <a:pPr marL="0" indent="0">
              <a:buNone/>
            </a:pPr>
            <a:r>
              <a:rPr lang="en-IN"/>
              <a:t>     </a:t>
            </a:r>
          </a:p>
        </p:txBody>
      </p:sp>
      <p:grpSp>
        <p:nvGrpSpPr>
          <p:cNvPr id="39" name="Group 38"/>
          <p:cNvGrpSpPr/>
          <p:nvPr/>
        </p:nvGrpSpPr>
        <p:grpSpPr>
          <a:xfrm>
            <a:off x="280194" y="2024844"/>
            <a:ext cx="8583613" cy="2261865"/>
            <a:chOff x="280194" y="2024844"/>
            <a:chExt cx="8583613" cy="2261865"/>
          </a:xfrm>
        </p:grpSpPr>
        <p:pic>
          <p:nvPicPr>
            <p:cNvPr id="4" name="Picture 14"/>
            <p:cNvPicPr>
              <a:picLocks noChangeAspect="1" noChangeArrowheads="1"/>
            </p:cNvPicPr>
            <p:nvPr/>
          </p:nvPicPr>
          <p:blipFill>
            <a:blip r:embed="rId3">
              <a:grayscl/>
              <a:extLst>
                <a:ext uri="{28A0092B-C50C-407E-A947-70E740481C1C}">
                  <a14:useLocalDpi xmlns:a14="http://schemas.microsoft.com/office/drawing/2010/main" val="0"/>
                </a:ext>
              </a:extLst>
            </a:blip>
            <a:stretch>
              <a:fillRect/>
            </a:stretch>
          </p:blipFill>
          <p:spPr bwMode="auto">
            <a:xfrm>
              <a:off x="280194" y="2024844"/>
              <a:ext cx="858361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121950" y="3825044"/>
              <a:ext cx="113412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a:t>S-box 1</a:t>
              </a:r>
              <a:endParaRPr lang="en-IN" b="1"/>
            </a:p>
          </p:txBody>
        </p:sp>
      </p:grpSp>
      <p:graphicFrame>
        <p:nvGraphicFramePr>
          <p:cNvPr id="8" name="Table 7"/>
          <p:cNvGraphicFramePr>
            <a:graphicFrameLocks noGrp="1"/>
          </p:cNvGraphicFramePr>
          <p:nvPr/>
        </p:nvGraphicFramePr>
        <p:xfrm>
          <a:off x="1439652" y="4814213"/>
          <a:ext cx="2844318" cy="457200"/>
        </p:xfrm>
        <a:graphic>
          <a:graphicData uri="http://schemas.openxmlformats.org/drawingml/2006/table">
            <a:tbl>
              <a:tblPr firstRow="1" bandRow="1">
                <a:tableStyleId>{5C22544A-7EE6-4342-B048-85BDC9FD1C3A}</a:tableStyleId>
              </a:tblPr>
              <a:tblGrid>
                <a:gridCol w="474053">
                  <a:extLst>
                    <a:ext uri="{9D8B030D-6E8A-4147-A177-3AD203B41FA5}">
                      <a16:colId xmlns:a16="http://schemas.microsoft.com/office/drawing/2014/main" val="20000"/>
                    </a:ext>
                  </a:extLst>
                </a:gridCol>
                <a:gridCol w="474053">
                  <a:extLst>
                    <a:ext uri="{9D8B030D-6E8A-4147-A177-3AD203B41FA5}">
                      <a16:colId xmlns:a16="http://schemas.microsoft.com/office/drawing/2014/main" val="20001"/>
                    </a:ext>
                  </a:extLst>
                </a:gridCol>
                <a:gridCol w="474053">
                  <a:extLst>
                    <a:ext uri="{9D8B030D-6E8A-4147-A177-3AD203B41FA5}">
                      <a16:colId xmlns:a16="http://schemas.microsoft.com/office/drawing/2014/main" val="20002"/>
                    </a:ext>
                  </a:extLst>
                </a:gridCol>
                <a:gridCol w="474053">
                  <a:extLst>
                    <a:ext uri="{9D8B030D-6E8A-4147-A177-3AD203B41FA5}">
                      <a16:colId xmlns:a16="http://schemas.microsoft.com/office/drawing/2014/main" val="20003"/>
                    </a:ext>
                  </a:extLst>
                </a:gridCol>
                <a:gridCol w="474053">
                  <a:extLst>
                    <a:ext uri="{9D8B030D-6E8A-4147-A177-3AD203B41FA5}">
                      <a16:colId xmlns:a16="http://schemas.microsoft.com/office/drawing/2014/main" val="20004"/>
                    </a:ext>
                  </a:extLst>
                </a:gridCol>
                <a:gridCol w="474053">
                  <a:extLst>
                    <a:ext uri="{9D8B030D-6E8A-4147-A177-3AD203B41FA5}">
                      <a16:colId xmlns:a16="http://schemas.microsoft.com/office/drawing/2014/main" val="20005"/>
                    </a:ext>
                  </a:extLst>
                </a:gridCol>
              </a:tblGrid>
              <a:tr h="404743">
                <a:tc>
                  <a:txBody>
                    <a:bodyPr/>
                    <a:lstStyle/>
                    <a:p>
                      <a:pPr algn="ctr"/>
                      <a:r>
                        <a:rPr lang="en-IN" sz="2400" b="0"/>
                        <a:t>0</a:t>
                      </a:r>
                    </a:p>
                  </a:txBody>
                  <a:tcPr/>
                </a:tc>
                <a:tc>
                  <a:txBody>
                    <a:bodyPr/>
                    <a:lstStyle/>
                    <a:p>
                      <a:pPr algn="ctr"/>
                      <a:r>
                        <a:rPr lang="en-IN" sz="2400" b="0"/>
                        <a:t>1</a:t>
                      </a:r>
                    </a:p>
                  </a:txBody>
                  <a:tcPr/>
                </a:tc>
                <a:tc>
                  <a:txBody>
                    <a:bodyPr/>
                    <a:lstStyle/>
                    <a:p>
                      <a:pPr algn="ctr"/>
                      <a:r>
                        <a:rPr lang="en-IN" sz="2400" b="0"/>
                        <a:t>1</a:t>
                      </a:r>
                    </a:p>
                  </a:txBody>
                  <a:tcPr/>
                </a:tc>
                <a:tc>
                  <a:txBody>
                    <a:bodyPr/>
                    <a:lstStyle/>
                    <a:p>
                      <a:pPr algn="ctr"/>
                      <a:r>
                        <a:rPr lang="en-IN" sz="2400" b="0"/>
                        <a:t>0</a:t>
                      </a:r>
                    </a:p>
                  </a:txBody>
                  <a:tcPr/>
                </a:tc>
                <a:tc>
                  <a:txBody>
                    <a:bodyPr/>
                    <a:lstStyle/>
                    <a:p>
                      <a:pPr algn="ctr"/>
                      <a:r>
                        <a:rPr lang="en-IN" sz="2400" b="0"/>
                        <a:t>0</a:t>
                      </a:r>
                    </a:p>
                  </a:txBody>
                  <a:tcPr/>
                </a:tc>
                <a:tc>
                  <a:txBody>
                    <a:bodyPr/>
                    <a:lstStyle/>
                    <a:p>
                      <a:pPr algn="ctr"/>
                      <a:r>
                        <a:rPr lang="en-IN" sz="2400" b="0"/>
                        <a:t>1</a:t>
                      </a: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1259632" y="5737061"/>
            <a:ext cx="72008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Row</a:t>
            </a:r>
            <a:endParaRPr lang="en-IN"/>
          </a:p>
        </p:txBody>
      </p:sp>
      <p:sp>
        <p:nvSpPr>
          <p:cNvPr id="10" name="TextBox 9"/>
          <p:cNvSpPr txBox="1"/>
          <p:nvPr/>
        </p:nvSpPr>
        <p:spPr>
          <a:xfrm>
            <a:off x="3203848" y="5748064"/>
            <a:ext cx="115212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Column</a:t>
            </a:r>
            <a:endParaRPr lang="en-IN"/>
          </a:p>
        </p:txBody>
      </p:sp>
      <p:cxnSp>
        <p:nvCxnSpPr>
          <p:cNvPr id="12" name="Straight Arrow Connector 11"/>
          <p:cNvCxnSpPr/>
          <p:nvPr/>
        </p:nvCxnSpPr>
        <p:spPr>
          <a:xfrm flipV="1">
            <a:off x="1583668" y="5271413"/>
            <a:ext cx="108012" cy="577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91680" y="5271413"/>
            <a:ext cx="2340260" cy="577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5236" y="2744924"/>
            <a:ext cx="324036"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21" name="Straight Arrow Connector 20"/>
          <p:cNvCxnSpPr/>
          <p:nvPr/>
        </p:nvCxnSpPr>
        <p:spPr>
          <a:xfrm flipH="1" flipV="1">
            <a:off x="2195736" y="5271413"/>
            <a:ext cx="1512168" cy="577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663788" y="5301208"/>
            <a:ext cx="1044116" cy="5472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203848" y="5271413"/>
            <a:ext cx="504056" cy="577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635896" y="5271413"/>
            <a:ext cx="72008" cy="577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886860" y="2096852"/>
            <a:ext cx="324036"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30" name="Straight Connector 29"/>
          <p:cNvCxnSpPr>
            <a:stCxn id="19" idx="6"/>
          </p:cNvCxnSpPr>
          <p:nvPr/>
        </p:nvCxnSpPr>
        <p:spPr>
          <a:xfrm>
            <a:off x="879272" y="2906942"/>
            <a:ext cx="6007588" cy="180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048878" y="2420888"/>
            <a:ext cx="7398" cy="3240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886860" y="2762926"/>
            <a:ext cx="324036"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6" name="TextBox 35"/>
          <p:cNvSpPr txBox="1"/>
          <p:nvPr/>
        </p:nvSpPr>
        <p:spPr>
          <a:xfrm>
            <a:off x="453479" y="4807436"/>
            <a:ext cx="85158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Input</a:t>
            </a:r>
            <a:endParaRPr lang="en-IN"/>
          </a:p>
        </p:txBody>
      </p:sp>
      <p:sp>
        <p:nvSpPr>
          <p:cNvPr id="37" name="TextBox 36"/>
          <p:cNvSpPr txBox="1"/>
          <p:nvPr/>
        </p:nvSpPr>
        <p:spPr>
          <a:xfrm>
            <a:off x="5317098" y="4807435"/>
            <a:ext cx="109110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Output</a:t>
            </a:r>
            <a:endParaRPr lang="en-IN"/>
          </a:p>
        </p:txBody>
      </p:sp>
      <p:graphicFrame>
        <p:nvGraphicFramePr>
          <p:cNvPr id="38" name="Table 37"/>
          <p:cNvGraphicFramePr>
            <a:graphicFrameLocks noGrp="1"/>
          </p:cNvGraphicFramePr>
          <p:nvPr/>
        </p:nvGraphicFramePr>
        <p:xfrm>
          <a:off x="6416619" y="4801127"/>
          <a:ext cx="1896212" cy="457200"/>
        </p:xfrm>
        <a:graphic>
          <a:graphicData uri="http://schemas.openxmlformats.org/drawingml/2006/table">
            <a:tbl>
              <a:tblPr firstRow="1" bandRow="1">
                <a:tableStyleId>{5C22544A-7EE6-4342-B048-85BDC9FD1C3A}</a:tableStyleId>
              </a:tblPr>
              <a:tblGrid>
                <a:gridCol w="474053">
                  <a:extLst>
                    <a:ext uri="{9D8B030D-6E8A-4147-A177-3AD203B41FA5}">
                      <a16:colId xmlns:a16="http://schemas.microsoft.com/office/drawing/2014/main" val="20000"/>
                    </a:ext>
                  </a:extLst>
                </a:gridCol>
                <a:gridCol w="474053">
                  <a:extLst>
                    <a:ext uri="{9D8B030D-6E8A-4147-A177-3AD203B41FA5}">
                      <a16:colId xmlns:a16="http://schemas.microsoft.com/office/drawing/2014/main" val="20001"/>
                    </a:ext>
                  </a:extLst>
                </a:gridCol>
                <a:gridCol w="474053">
                  <a:extLst>
                    <a:ext uri="{9D8B030D-6E8A-4147-A177-3AD203B41FA5}">
                      <a16:colId xmlns:a16="http://schemas.microsoft.com/office/drawing/2014/main" val="20002"/>
                    </a:ext>
                  </a:extLst>
                </a:gridCol>
                <a:gridCol w="474053">
                  <a:extLst>
                    <a:ext uri="{9D8B030D-6E8A-4147-A177-3AD203B41FA5}">
                      <a16:colId xmlns:a16="http://schemas.microsoft.com/office/drawing/2014/main" val="20003"/>
                    </a:ext>
                  </a:extLst>
                </a:gridCol>
              </a:tblGrid>
              <a:tr h="404743">
                <a:tc>
                  <a:txBody>
                    <a:bodyPr/>
                    <a:lstStyle/>
                    <a:p>
                      <a:pPr algn="ctr"/>
                      <a:r>
                        <a:rPr lang="en-IN" sz="2400" b="0"/>
                        <a:t>1</a:t>
                      </a:r>
                    </a:p>
                  </a:txBody>
                  <a:tcPr/>
                </a:tc>
                <a:tc>
                  <a:txBody>
                    <a:bodyPr/>
                    <a:lstStyle/>
                    <a:p>
                      <a:pPr algn="ctr"/>
                      <a:r>
                        <a:rPr lang="en-IN" sz="2400" b="0"/>
                        <a:t>0</a:t>
                      </a:r>
                    </a:p>
                  </a:txBody>
                  <a:tcPr/>
                </a:tc>
                <a:tc>
                  <a:txBody>
                    <a:bodyPr/>
                    <a:lstStyle/>
                    <a:p>
                      <a:pPr algn="ctr"/>
                      <a:r>
                        <a:rPr lang="en-IN" sz="2400" b="0"/>
                        <a:t>0</a:t>
                      </a:r>
                    </a:p>
                  </a:txBody>
                  <a:tcPr/>
                </a:tc>
                <a:tc>
                  <a:txBody>
                    <a:bodyPr/>
                    <a:lstStyle/>
                    <a:p>
                      <a:pPr algn="ctr"/>
                      <a:r>
                        <a:rPr lang="en-IN" sz="2400" b="0"/>
                        <a:t>1</a:t>
                      </a: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9" grpId="0" animBg="1"/>
      <p:bldP spid="28" grpId="0" animBg="1"/>
      <p:bldP spid="34" grpId="0" animBg="1"/>
      <p:bldP spid="36"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Avalanche Effect</a:t>
            </a:r>
          </a:p>
        </p:txBody>
      </p:sp>
      <p:sp>
        <p:nvSpPr>
          <p:cNvPr id="3" name="Content Placeholder 2"/>
          <p:cNvSpPr>
            <a:spLocks noGrp="1"/>
          </p:cNvSpPr>
          <p:nvPr>
            <p:ph idx="1"/>
          </p:nvPr>
        </p:nvSpPr>
        <p:spPr>
          <a:xfrm>
            <a:off x="190500" y="835430"/>
            <a:ext cx="8763000" cy="5724636"/>
          </a:xfrm>
        </p:spPr>
        <p:txBody>
          <a:bodyPr>
            <a:normAutofit/>
          </a:bodyPr>
          <a:lstStyle/>
          <a:p>
            <a:r>
              <a:rPr lang="en-IN"/>
              <a:t>Desirable property of any encryption algorithm is that a change in one bit of the plaintext or of the key should produce a change in many bits of cipher text.</a:t>
            </a:r>
          </a:p>
          <a:p>
            <a:r>
              <a:rPr lang="en-IN"/>
              <a:t>DES performs strong </a:t>
            </a:r>
            <a:r>
              <a:rPr lang="en-IN" b="1">
                <a:solidFill>
                  <a:schemeClr val="tx2"/>
                </a:solidFill>
              </a:rPr>
              <a:t>avalanche effect</a:t>
            </a:r>
            <a:r>
              <a:rPr lang="en-IN"/>
              <a:t>.</a:t>
            </a:r>
          </a:p>
          <a:p>
            <a:endParaRPr lang="en-IN"/>
          </a:p>
          <a:p>
            <a:endParaRPr lang="en-IN"/>
          </a:p>
          <a:p>
            <a:endParaRPr lang="en-IN"/>
          </a:p>
          <a:p>
            <a:endParaRPr lang="en-IN"/>
          </a:p>
          <a:p>
            <a:r>
              <a:rPr lang="en-IN"/>
              <a:t>Although the two plaintext blocks differ only in the rightmost bit, the ciphertext blocks differ in 29 bits. </a:t>
            </a:r>
          </a:p>
          <a:p>
            <a:r>
              <a:rPr lang="en-IN"/>
              <a:t>This means that changing approximately 1.5 % of the plaintext creates a change of approximately 45 % in the ciphertext.</a:t>
            </a:r>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894" y="2793168"/>
            <a:ext cx="7542213"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Avalanche Effect </a:t>
            </a:r>
          </a:p>
        </p:txBody>
      </p:sp>
      <p:sp>
        <p:nvSpPr>
          <p:cNvPr id="7987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key desirable property of encryption alg</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where a change of </a:t>
            </a:r>
            <a:r>
              <a:rPr kumimoji="0" lang="en-AU"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one </a:t>
            </a: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input or key bit results in changing approx </a:t>
            </a:r>
            <a:r>
              <a:rPr kumimoji="0" lang="en-AU"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half</a:t>
            </a: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output bits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making attempts to “home-in” by guessing keys impossible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 exhibits strong avalanche</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Strength of DES – Key Size</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808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56-bit keys have 2</a:t>
            </a:r>
            <a:r>
              <a:rPr kumimoji="0" lang="en-US" sz="3200" b="0" i="0" u="none" strike="noStrike" kern="0" cap="none" spc="0" normalizeH="0" baseline="3000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56</a:t>
            </a: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 7.2 x 10</a:t>
            </a:r>
            <a:r>
              <a:rPr kumimoji="0" lang="en-US" sz="3200" b="0" i="0" u="none" strike="noStrike" kern="0" cap="none" spc="0" normalizeH="0" baseline="3000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16</a:t>
            </a: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values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brute force search looks hard</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recent advances have shown is possible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in 1997 on Internet in a few months </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in 1998 on dedicated h/w (EFF) in a few days </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in 1999 above combined in 22hrs!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still must be able to recognize plaintext</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must now consider alternatives to DES</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Stream Cipher</a:t>
            </a:r>
          </a:p>
        </p:txBody>
      </p:sp>
      <p:sp>
        <p:nvSpPr>
          <p:cNvPr id="3" name="Content Placeholder 2"/>
          <p:cNvSpPr>
            <a:spLocks noGrp="1"/>
          </p:cNvSpPr>
          <p:nvPr>
            <p:ph idx="1"/>
          </p:nvPr>
        </p:nvSpPr>
        <p:spPr/>
        <p:txBody>
          <a:bodyPr/>
          <a:lstStyle/>
          <a:p>
            <a:r>
              <a:rPr lang="en-IN"/>
              <a:t>A </a:t>
            </a:r>
            <a:r>
              <a:rPr lang="en-IN" b="1">
                <a:solidFill>
                  <a:schemeClr val="tx2"/>
                </a:solidFill>
              </a:rPr>
              <a:t>stream cipher</a:t>
            </a:r>
            <a:r>
              <a:rPr lang="en-IN"/>
              <a:t> is one that encrypts a digital data stream one bit or one byte at a time. </a:t>
            </a:r>
          </a:p>
          <a:p>
            <a:r>
              <a:rPr lang="en-IN"/>
              <a:t>Examples of classical stream ciphers are Autokeyed Vigenère cipher ,A5/1,  RC4 and Vernam cipher.</a:t>
            </a:r>
          </a:p>
        </p:txBody>
      </p:sp>
      <p:pic>
        <p:nvPicPr>
          <p:cNvPr id="4" name="Picture 3"/>
          <p:cNvPicPr>
            <a:picLocks noChangeAspect="1"/>
          </p:cNvPicPr>
          <p:nvPr/>
        </p:nvPicPr>
        <p:blipFill>
          <a:blip r:embed="rId2"/>
          <a:stretch>
            <a:fillRect/>
          </a:stretch>
        </p:blipFill>
        <p:spPr>
          <a:xfrm>
            <a:off x="110803" y="2924944"/>
            <a:ext cx="8922395" cy="32752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Strength of DES – Analytic Attacks</a:t>
            </a:r>
            <a:endPar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849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now have several analytic attacks on DES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these </a:t>
            </a: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utilise some deep structure of the cipher </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by gathering information about encryptions </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can eventually recover some/all of the sub-key bits </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if necessary then exhaustively search for the rest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generally these are statistical attacks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differential cryptanalysis </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linear cryptanalysis </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related key attacks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Strength of DES – Timing Attacks</a:t>
            </a:r>
            <a:endPar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829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attacks actual implementation of cipher</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use knowledge of consequences of implementation to derive information about  some/all subkey bits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specifically use fact that calculations can take varying times depending on the value of the inputs to it</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particularly problematic on smartcards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Block Cipher Design</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100355" name="Rectangle 3"/>
          <p:cNvSpPr>
            <a:spLocks noGrp="1" noChangeArrowheads="1"/>
          </p:cNvSpPr>
          <p:nvPr>
            <p:ph idx="1"/>
          </p:nvPr>
        </p:nvSpPr>
        <p:spPr>
          <a:xfrm>
            <a:off x="457200" y="1676400"/>
            <a:ext cx="8229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basic principles still like Feistel’s in 1970’s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number of rounds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more is better, exhaustive search best attack</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function f:</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provides “confusion”, is nonlinear, avalanche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have issues of how S-boxes are selected</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key schedule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complex subkey creation, key avalanche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Summary</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5059" name="Rectangle 3"/>
          <p:cNvSpPr>
            <a:spLocks noGrp="1" noChangeArrowheads="1"/>
          </p:cNvSpPr>
          <p:nvPr>
            <p:ph idx="1"/>
          </p:nvPr>
        </p:nvSpPr>
        <p:spPr>
          <a:xfrm>
            <a:off x="457200" y="1676400"/>
            <a:ext cx="8229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have considered:</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block vs stream ciphers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Feistel cipher design &amp; structure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DES</a:t>
            </a: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details</a:t>
            </a: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strength</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Differential &amp; Linear Cryptanalysis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block cipher design principles</a:t>
            </a: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476250"/>
            <a:ext cx="8229600" cy="1143000"/>
          </a:xfrm>
        </p:spPr>
        <p:txBody>
          <a:bodyPr vert="horz" wrap="square" lIns="91440" tIns="45720" rIns="91440" bIns="45720" numCol="1" anchor="ctr" anchorCtr="1"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Chapter 5 –</a:t>
            </a:r>
            <a:r>
              <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Advanced Encryption Standard</a:t>
            </a:r>
            <a:br>
              <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br>
            <a:endPar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20483" name="Rectangle 3"/>
          <p:cNvSpPr>
            <a:spLocks noGrp="1" noChangeArrowheads="1"/>
          </p:cNvSpPr>
          <p:nvPr>
            <p:ph idx="1"/>
          </p:nvPr>
        </p:nvSpPr>
        <p:spPr>
          <a:xfrm>
            <a:off x="539750" y="2133600"/>
            <a:ext cx="8229600" cy="3989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AU"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"It seems very simple."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AU"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"It is very simple. But if you don't know what the key is it's virtually indecipherable."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AU"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t>
            </a:r>
            <a:r>
              <a:rPr kumimoji="0" lang="en-AU" sz="3200" b="1"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Talking to Strange Men, </a:t>
            </a:r>
            <a:r>
              <a:rPr kumimoji="0" lang="en-AU"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Ruth Rendell</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Origins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clear a replacement for DES was needed</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have theoretical attacks that can break it</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have demonstrated exhaustive key search attacks</a:t>
            </a:r>
            <a:endPar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can use Triple-DES – but slow, has small blocks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US NIST issued call for ciphers in 1997</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15 candidates accepted in Jun 98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5 were shortlisted in Aug-99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Rijndael was selected as the AES in Oct-2000</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issued as FIPS PUB 197 standard in Nov-2001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The AES Cipher - Rijndael </a:t>
            </a:r>
          </a:p>
        </p:txBody>
      </p:sp>
      <p:sp>
        <p:nvSpPr>
          <p:cNvPr id="532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designed by Rijmen-Daemen in Belgium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has 128/192/256 bit keys, 128 bit data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an </a:t>
            </a:r>
            <a:r>
              <a:rPr kumimoji="0" lang="en-AU"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iterative</a:t>
            </a: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rather than </a:t>
            </a:r>
            <a:r>
              <a:rPr kumimoji="0" lang="en-AU"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feistel</a:t>
            </a: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cipher</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processes </a:t>
            </a: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data as block of 4 columns of 4 bytes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operates on entire data block in every round</a:t>
            </a:r>
            <a:endPar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designed to be: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resistant against known attacks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speed and code compactness on many CPUs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design simplicity</a:t>
            </a:r>
            <a:endPar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AES (Advanced Encryption Standard)</a:t>
            </a:r>
          </a:p>
        </p:txBody>
      </p:sp>
      <p:sp>
        <p:nvSpPr>
          <p:cNvPr id="3" name="Content Placeholder 2"/>
          <p:cNvSpPr>
            <a:spLocks noGrp="1"/>
          </p:cNvSpPr>
          <p:nvPr>
            <p:ph idx="1"/>
          </p:nvPr>
        </p:nvSpPr>
        <p:spPr/>
        <p:txBody>
          <a:bodyPr>
            <a:normAutofit/>
          </a:bodyPr>
          <a:lstStyle/>
          <a:p>
            <a:r>
              <a:rPr lang="en-IN" sz="2200"/>
              <a:t>The Rijndael proposal for AES defined a cipher in which the block length and the key length can be independently specified to be 128, 192, or 256 bits.</a:t>
            </a:r>
          </a:p>
          <a:p>
            <a:endParaRPr lang="en-IN" sz="2200"/>
          </a:p>
          <a:p>
            <a:endParaRPr lang="en-IN" sz="2200"/>
          </a:p>
          <a:p>
            <a:endParaRPr lang="en-IN" sz="2200"/>
          </a:p>
          <a:p>
            <a:endParaRPr lang="en-IN" sz="2200"/>
          </a:p>
          <a:p>
            <a:endParaRPr lang="en-IN" sz="2200"/>
          </a:p>
          <a:p>
            <a:r>
              <a:rPr lang="en-IN" sz="2200"/>
              <a:t>AES designed to have characteristics </a:t>
            </a:r>
          </a:p>
          <a:p>
            <a:pPr marL="857250" lvl="1" indent="-457200">
              <a:buFont typeface="+mj-lt"/>
              <a:buAutoNum type="arabicPeriod"/>
            </a:pPr>
            <a:r>
              <a:rPr lang="en-IN" sz="2200"/>
              <a:t>Resistance against all known attacks</a:t>
            </a:r>
          </a:p>
          <a:p>
            <a:pPr marL="857250" lvl="1" indent="-457200">
              <a:buFont typeface="+mj-lt"/>
              <a:buAutoNum type="arabicPeriod"/>
            </a:pPr>
            <a:r>
              <a:rPr lang="en-IN" sz="2200"/>
              <a:t>Speed and code compactness on a wide range of platforms</a:t>
            </a:r>
          </a:p>
          <a:p>
            <a:pPr marL="857250" lvl="1" indent="-457200">
              <a:buFont typeface="+mj-lt"/>
              <a:buAutoNum type="arabicPeriod"/>
            </a:pPr>
            <a:r>
              <a:rPr lang="en-IN" sz="2200"/>
              <a:t>Design simplicity</a:t>
            </a:r>
          </a:p>
        </p:txBody>
      </p:sp>
      <p:graphicFrame>
        <p:nvGraphicFramePr>
          <p:cNvPr id="6" name="Table 5"/>
          <p:cNvGraphicFramePr>
            <a:graphicFrameLocks noGrp="1"/>
          </p:cNvGraphicFramePr>
          <p:nvPr/>
        </p:nvGraphicFramePr>
        <p:xfrm>
          <a:off x="287524" y="2253883"/>
          <a:ext cx="8763000" cy="474712"/>
        </p:xfrm>
        <a:graphic>
          <a:graphicData uri="http://schemas.openxmlformats.org/drawingml/2006/table">
            <a:tbl>
              <a:tblPr firstRow="1" bandRow="1">
                <a:tableStyleId>{69CF1AB2-1976-4502-BF36-3FF5EA218861}</a:tableStyleId>
              </a:tblPr>
              <a:tblGrid>
                <a:gridCol w="4320480">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1490192">
                  <a:extLst>
                    <a:ext uri="{9D8B030D-6E8A-4147-A177-3AD203B41FA5}">
                      <a16:colId xmlns:a16="http://schemas.microsoft.com/office/drawing/2014/main" val="20003"/>
                    </a:ext>
                  </a:extLst>
                </a:gridCol>
              </a:tblGrid>
              <a:tr h="474712">
                <a:tc>
                  <a:txBody>
                    <a:bodyPr/>
                    <a:lstStyle/>
                    <a:p>
                      <a:r>
                        <a:rPr lang="en-IN" sz="2200"/>
                        <a:t>Key size (words/ bytes/ bits)</a:t>
                      </a:r>
                    </a:p>
                  </a:txBody>
                  <a:tcPr/>
                </a:tc>
                <a:tc>
                  <a:txBody>
                    <a:bodyPr/>
                    <a:lstStyle/>
                    <a:p>
                      <a:pPr algn="ctr"/>
                      <a:r>
                        <a:rPr lang="en-IN" sz="2200"/>
                        <a:t>4/16/128</a:t>
                      </a:r>
                    </a:p>
                  </a:txBody>
                  <a:tcPr/>
                </a:tc>
                <a:tc>
                  <a:txBody>
                    <a:bodyPr/>
                    <a:lstStyle/>
                    <a:p>
                      <a:pPr algn="ctr"/>
                      <a:r>
                        <a:rPr lang="en-IN" sz="2200"/>
                        <a:t>6/24/192</a:t>
                      </a:r>
                    </a:p>
                  </a:txBody>
                  <a:tcPr/>
                </a:tc>
                <a:tc>
                  <a:txBody>
                    <a:bodyPr/>
                    <a:lstStyle/>
                    <a:p>
                      <a:pPr algn="ctr"/>
                      <a:r>
                        <a:rPr lang="en-IN" sz="2200"/>
                        <a:t>8/32/256</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87524" y="2803845"/>
          <a:ext cx="8763000" cy="474712"/>
        </p:xfrm>
        <a:graphic>
          <a:graphicData uri="http://schemas.openxmlformats.org/drawingml/2006/table">
            <a:tbl>
              <a:tblPr firstRow="1" bandRow="1">
                <a:tableStyleId>{69CF1AB2-1976-4502-BF36-3FF5EA218861}</a:tableStyleId>
              </a:tblPr>
              <a:tblGrid>
                <a:gridCol w="4320480">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1490192">
                  <a:extLst>
                    <a:ext uri="{9D8B030D-6E8A-4147-A177-3AD203B41FA5}">
                      <a16:colId xmlns:a16="http://schemas.microsoft.com/office/drawing/2014/main" val="20003"/>
                    </a:ext>
                  </a:extLst>
                </a:gridCol>
              </a:tblGrid>
              <a:tr h="474712">
                <a:tc>
                  <a:txBody>
                    <a:bodyPr/>
                    <a:lstStyle/>
                    <a:p>
                      <a:r>
                        <a:rPr lang="en-IN" sz="2200"/>
                        <a:t>Block size (words/ bytes/ bits)</a:t>
                      </a:r>
                    </a:p>
                  </a:txBody>
                  <a:tcPr/>
                </a:tc>
                <a:tc>
                  <a:txBody>
                    <a:bodyPr/>
                    <a:lstStyle/>
                    <a:p>
                      <a:pPr algn="ctr"/>
                      <a:r>
                        <a:rPr lang="en-IN" sz="2200"/>
                        <a:t>4/16/128</a:t>
                      </a:r>
                    </a:p>
                  </a:txBody>
                  <a:tcPr/>
                </a:tc>
                <a:tc>
                  <a:txBody>
                    <a:bodyPr/>
                    <a:lstStyle/>
                    <a:p>
                      <a:pPr algn="ctr"/>
                      <a:r>
                        <a:rPr lang="en-IN" sz="2200"/>
                        <a:t>4/16/128</a:t>
                      </a:r>
                    </a:p>
                  </a:txBody>
                  <a:tcPr/>
                </a:tc>
                <a:tc>
                  <a:txBody>
                    <a:bodyPr/>
                    <a:lstStyle/>
                    <a:p>
                      <a:pPr algn="ctr"/>
                      <a:r>
                        <a:rPr lang="en-IN" sz="2200"/>
                        <a:t>4/16/128</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299781" y="3348272"/>
          <a:ext cx="8763000" cy="474712"/>
        </p:xfrm>
        <a:graphic>
          <a:graphicData uri="http://schemas.openxmlformats.org/drawingml/2006/table">
            <a:tbl>
              <a:tblPr firstRow="1" bandRow="1">
                <a:tableStyleId>{69CF1AB2-1976-4502-BF36-3FF5EA218861}</a:tableStyleId>
              </a:tblPr>
              <a:tblGrid>
                <a:gridCol w="4308223">
                  <a:extLst>
                    <a:ext uri="{9D8B030D-6E8A-4147-A177-3AD203B41FA5}">
                      <a16:colId xmlns:a16="http://schemas.microsoft.com/office/drawing/2014/main" val="20000"/>
                    </a:ext>
                  </a:extLst>
                </a:gridCol>
                <a:gridCol w="1484926">
                  <a:extLst>
                    <a:ext uri="{9D8B030D-6E8A-4147-A177-3AD203B41FA5}">
                      <a16:colId xmlns:a16="http://schemas.microsoft.com/office/drawing/2014/main" val="20001"/>
                    </a:ext>
                  </a:extLst>
                </a:gridCol>
                <a:gridCol w="1484925">
                  <a:extLst>
                    <a:ext uri="{9D8B030D-6E8A-4147-A177-3AD203B41FA5}">
                      <a16:colId xmlns:a16="http://schemas.microsoft.com/office/drawing/2014/main" val="20002"/>
                    </a:ext>
                  </a:extLst>
                </a:gridCol>
                <a:gridCol w="1484926">
                  <a:extLst>
                    <a:ext uri="{9D8B030D-6E8A-4147-A177-3AD203B41FA5}">
                      <a16:colId xmlns:a16="http://schemas.microsoft.com/office/drawing/2014/main" val="20003"/>
                    </a:ext>
                  </a:extLst>
                </a:gridCol>
              </a:tblGrid>
              <a:tr h="474712">
                <a:tc>
                  <a:txBody>
                    <a:bodyPr/>
                    <a:lstStyle/>
                    <a:p>
                      <a:r>
                        <a:rPr lang="en-IN" sz="2200"/>
                        <a:t>Round key size (words/ bytes/ bits)</a:t>
                      </a:r>
                    </a:p>
                  </a:txBody>
                  <a:tcPr/>
                </a:tc>
                <a:tc>
                  <a:txBody>
                    <a:bodyPr/>
                    <a:lstStyle/>
                    <a:p>
                      <a:pPr algn="ctr"/>
                      <a:r>
                        <a:rPr lang="en-IN" sz="2200"/>
                        <a:t>4/16/128</a:t>
                      </a:r>
                    </a:p>
                  </a:txBody>
                  <a:tcPr/>
                </a:tc>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IN" sz="2200"/>
                        <a:t>4/16/128</a:t>
                      </a:r>
                    </a:p>
                  </a:txBody>
                  <a:tcPr/>
                </a:tc>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IN" sz="2200"/>
                        <a:t>4/16/128</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287524" y="3892699"/>
          <a:ext cx="8763000" cy="426720"/>
        </p:xfrm>
        <a:graphic>
          <a:graphicData uri="http://schemas.openxmlformats.org/drawingml/2006/table">
            <a:tbl>
              <a:tblPr firstRow="1" bandRow="1">
                <a:tableStyleId>{69CF1AB2-1976-4502-BF36-3FF5EA218861}</a:tableStyleId>
              </a:tblPr>
              <a:tblGrid>
                <a:gridCol w="4320480">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1490192">
                  <a:extLst>
                    <a:ext uri="{9D8B030D-6E8A-4147-A177-3AD203B41FA5}">
                      <a16:colId xmlns:a16="http://schemas.microsoft.com/office/drawing/2014/main" val="20003"/>
                    </a:ext>
                  </a:extLst>
                </a:gridCol>
              </a:tblGrid>
              <a:tr h="340769">
                <a:tc>
                  <a:txBody>
                    <a:bodyPr/>
                    <a:lstStyle/>
                    <a:p>
                      <a:r>
                        <a:rPr lang="en-IN" sz="2200"/>
                        <a:t>Number of Rounds</a:t>
                      </a:r>
                    </a:p>
                  </a:txBody>
                  <a:tcPr/>
                </a:tc>
                <a:tc>
                  <a:txBody>
                    <a:bodyPr/>
                    <a:lstStyle/>
                    <a:p>
                      <a:pPr algn="ctr"/>
                      <a:r>
                        <a:rPr lang="en-IN" sz="2200"/>
                        <a:t>10</a:t>
                      </a:r>
                    </a:p>
                  </a:txBody>
                  <a:tcPr/>
                </a:tc>
                <a:tc>
                  <a:txBody>
                    <a:bodyPr/>
                    <a:lstStyle/>
                    <a:p>
                      <a:pPr algn="ctr"/>
                      <a:r>
                        <a:rPr lang="en-IN" sz="2200"/>
                        <a:t>12</a:t>
                      </a:r>
                    </a:p>
                  </a:txBody>
                  <a:tcPr/>
                </a:tc>
                <a:tc>
                  <a:txBody>
                    <a:bodyPr/>
                    <a:lstStyle/>
                    <a:p>
                      <a:pPr algn="ctr"/>
                      <a:r>
                        <a:rPr lang="en-IN" sz="2200"/>
                        <a:t>14</a:t>
                      </a: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AES (Advanced Encryption Standard)</a:t>
            </a:r>
          </a:p>
        </p:txBody>
      </p:sp>
      <p:sp>
        <p:nvSpPr>
          <p:cNvPr id="10" name="Rectangle 3"/>
          <p:cNvSpPr>
            <a:spLocks noChangeArrowheads="1"/>
          </p:cNvSpPr>
          <p:nvPr/>
        </p:nvSpPr>
        <p:spPr bwMode="auto">
          <a:xfrm>
            <a:off x="2455069" y="2740819"/>
            <a:ext cx="1447800" cy="1371600"/>
          </a:xfrm>
          <a:prstGeom prst="rect">
            <a:avLst/>
          </a:prstGeom>
          <a:solidFill>
            <a:srgbClr val="D3D2D2"/>
          </a:solidFill>
          <a:ln w="25400">
            <a:solidFill>
              <a:srgbClr val="7F7F7F"/>
            </a:solidFill>
            <a:miter lim="800000"/>
          </a:ln>
          <a:effectLst>
            <a:outerShdw blurRad="50800" dist="38100" dir="2700000" rotWithShape="0">
              <a:srgbClr val="808080">
                <a:alpha val="42999"/>
              </a:srgbClr>
            </a:outerShdw>
          </a:effectLst>
        </p:spPr>
        <p:txBody>
          <a:bodyPr wrap="none" anchor="ctr"/>
          <a:lstStyle>
            <a:defPPr>
              <a:defRPr lang="en-US"/>
            </a:defPPr>
            <a:lvl1pPr marL="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37931725" indent="-37474525"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9144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4572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9144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1371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18288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11" name="Text Box 4"/>
          <p:cNvSpPr txBox="1">
            <a:spLocks noChangeArrowheads="1"/>
          </p:cNvSpPr>
          <p:nvPr/>
        </p:nvSpPr>
        <p:spPr bwMode="auto">
          <a:xfrm>
            <a:off x="2226469" y="1521619"/>
            <a:ext cx="2541588" cy="461963"/>
          </a:xfrm>
          <a:prstGeom prst="rect">
            <a:avLst/>
          </a:prstGeom>
          <a:noFill/>
          <a:ln w="9525">
            <a:noFill/>
            <a:miter lim="800000"/>
          </a:ln>
        </p:spPr>
        <p:txBody>
          <a:bodyPr wrap="none">
            <a:spAutoFit/>
          </a:bodyPr>
          <a:lstStyle>
            <a:defPPr>
              <a:defRPr lang="en-US"/>
            </a:defPPr>
            <a:lvl1pPr marL="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37931725" indent="-37474525"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9144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4572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9144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1371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18288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12" name="Text Box 5"/>
          <p:cNvSpPr txBox="1">
            <a:spLocks noChangeArrowheads="1"/>
          </p:cNvSpPr>
          <p:nvPr/>
        </p:nvSpPr>
        <p:spPr bwMode="auto">
          <a:xfrm>
            <a:off x="1997869" y="4874419"/>
            <a:ext cx="2833688" cy="461963"/>
          </a:xfrm>
          <a:prstGeom prst="rect">
            <a:avLst/>
          </a:prstGeom>
          <a:noFill/>
          <a:ln w="9525">
            <a:noFill/>
            <a:miter lim="800000"/>
          </a:ln>
        </p:spPr>
        <p:txBody>
          <a:bodyPr wrap="none">
            <a:spAutoFit/>
          </a:bodyPr>
          <a:lstStyle>
            <a:defPPr>
              <a:defRPr lang="en-US"/>
            </a:defPPr>
            <a:lvl1pPr marL="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37931725" indent="-37474525"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9144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4572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9144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1371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18288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13" name="Text Box 6"/>
          <p:cNvSpPr txBox="1">
            <a:spLocks noChangeArrowheads="1"/>
          </p:cNvSpPr>
          <p:nvPr/>
        </p:nvSpPr>
        <p:spPr bwMode="auto">
          <a:xfrm>
            <a:off x="4664869" y="3198019"/>
            <a:ext cx="2481263" cy="461963"/>
          </a:xfrm>
          <a:prstGeom prst="rect">
            <a:avLst/>
          </a:prstGeom>
          <a:noFill/>
          <a:ln w="9525">
            <a:noFill/>
            <a:miter lim="800000"/>
          </a:ln>
        </p:spPr>
        <p:txBody>
          <a:bodyPr wrap="none">
            <a:spAutoFit/>
          </a:bodyPr>
          <a:lstStyle>
            <a:defPPr>
              <a:defRPr lang="en-US"/>
            </a:defPPr>
            <a:lvl1pPr marL="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37931725" indent="-37474525"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9144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4572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9144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1371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18288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4" name="Down Arrow 13"/>
          <p:cNvSpPr/>
          <p:nvPr/>
        </p:nvSpPr>
        <p:spPr>
          <a:xfrm>
            <a:off x="2988469" y="2131219"/>
            <a:ext cx="457200" cy="533400"/>
          </a:xfrm>
          <a:prstGeom prst="downArrow">
            <a:avLst/>
          </a:prstGeom>
          <a:solidFill>
            <a:srgbClr val="D3D2D2"/>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defRPr/>
            </a:pPr>
            <a:endParaRPr lang="en-US"/>
          </a:p>
        </p:txBody>
      </p:sp>
      <p:sp>
        <p:nvSpPr>
          <p:cNvPr id="15" name="Down Arrow 14"/>
          <p:cNvSpPr/>
          <p:nvPr/>
        </p:nvSpPr>
        <p:spPr>
          <a:xfrm>
            <a:off x="2988469" y="4188619"/>
            <a:ext cx="457200" cy="533400"/>
          </a:xfrm>
          <a:prstGeom prst="downArrow">
            <a:avLst/>
          </a:prstGeom>
          <a:solidFill>
            <a:srgbClr val="D3D2D2"/>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defRPr/>
            </a:pPr>
            <a:endParaRPr lang="en-US"/>
          </a:p>
        </p:txBody>
      </p:sp>
      <p:sp>
        <p:nvSpPr>
          <p:cNvPr id="16" name="Left Arrow 15"/>
          <p:cNvSpPr/>
          <p:nvPr/>
        </p:nvSpPr>
        <p:spPr>
          <a:xfrm>
            <a:off x="3979069" y="3198019"/>
            <a:ext cx="609600" cy="457200"/>
          </a:xfrm>
          <a:prstGeom prst="leftArrow">
            <a:avLst/>
          </a:prstGeom>
          <a:solidFill>
            <a:srgbClr val="D3D2D2"/>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defRPr/>
            </a:pP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8" y="67484"/>
            <a:ext cx="4482707" cy="6732748"/>
          </a:xfrm>
          <a:prstGeom prst="rect">
            <a:avLst/>
          </a:prstGeom>
        </p:spPr>
      </p:pic>
      <p:sp>
        <p:nvSpPr>
          <p:cNvPr id="7" name="Title 1"/>
          <p:cNvSpPr txBox="1"/>
          <p:nvPr/>
        </p:nvSpPr>
        <p:spPr>
          <a:xfrm>
            <a:off x="4932040" y="120941"/>
            <a:ext cx="3899300" cy="715772"/>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a:t>AES Structure</a:t>
            </a:r>
          </a:p>
        </p:txBody>
      </p:sp>
      <p:sp>
        <p:nvSpPr>
          <p:cNvPr id="2" name="Rounded Rectangle 1"/>
          <p:cNvSpPr/>
          <p:nvPr/>
        </p:nvSpPr>
        <p:spPr>
          <a:xfrm>
            <a:off x="4680012" y="908720"/>
            <a:ext cx="4392488" cy="3096344"/>
          </a:xfrm>
          <a:prstGeom prst="roundRect">
            <a:avLst/>
          </a:prstGeom>
          <a:solidFill>
            <a:srgbClr val="C0C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just"/>
            <a:r>
              <a:rPr lang="en-IN" sz="2400">
                <a:solidFill>
                  <a:schemeClr val="tx1"/>
                </a:solidFill>
              </a:rPr>
              <a:t>Initialization</a:t>
            </a:r>
          </a:p>
          <a:p>
            <a:pPr marL="457200" indent="-457200" algn="just">
              <a:buFont typeface="+mj-lt"/>
              <a:buAutoNum type="arabicPeriod"/>
            </a:pPr>
            <a:r>
              <a:rPr lang="en-IN" sz="2400">
                <a:solidFill>
                  <a:schemeClr val="tx1"/>
                </a:solidFill>
              </a:rPr>
              <a:t>Expand 16-byte key to get the actual </a:t>
            </a:r>
            <a:r>
              <a:rPr lang="en-IN" sz="2400" b="1">
                <a:solidFill>
                  <a:schemeClr val="accent1"/>
                </a:solidFill>
              </a:rPr>
              <a:t>key block</a:t>
            </a:r>
            <a:r>
              <a:rPr lang="en-IN" sz="2400">
                <a:solidFill>
                  <a:schemeClr val="tx1"/>
                </a:solidFill>
              </a:rPr>
              <a:t> to be used.</a:t>
            </a:r>
          </a:p>
          <a:p>
            <a:pPr marL="457200" indent="-457200" algn="just">
              <a:buFont typeface="+mj-lt"/>
              <a:buAutoNum type="arabicPeriod"/>
            </a:pPr>
            <a:r>
              <a:rPr lang="en-IN" sz="2400">
                <a:solidFill>
                  <a:schemeClr val="tx1"/>
                </a:solidFill>
              </a:rPr>
              <a:t>Initialize 16-byte plaintext block called as </a:t>
            </a:r>
            <a:r>
              <a:rPr lang="en-IN" sz="2400" b="1">
                <a:solidFill>
                  <a:schemeClr val="accent1"/>
                </a:solidFill>
              </a:rPr>
              <a:t>state</a:t>
            </a:r>
            <a:r>
              <a:rPr lang="en-IN" sz="2400">
                <a:solidFill>
                  <a:schemeClr val="tx1"/>
                </a:solidFill>
              </a:rPr>
              <a:t>.</a:t>
            </a:r>
          </a:p>
          <a:p>
            <a:pPr marL="457200" indent="-457200" algn="just">
              <a:buFont typeface="+mj-lt"/>
              <a:buAutoNum type="arabicPeriod"/>
            </a:pPr>
            <a:r>
              <a:rPr lang="en-IN" sz="2400">
                <a:solidFill>
                  <a:schemeClr val="tx1"/>
                </a:solidFill>
              </a:rPr>
              <a:t>XOR the </a:t>
            </a:r>
            <a:r>
              <a:rPr lang="en-IN" sz="2400" b="1">
                <a:solidFill>
                  <a:schemeClr val="accent1"/>
                </a:solidFill>
              </a:rPr>
              <a:t>state</a:t>
            </a:r>
            <a:r>
              <a:rPr lang="en-IN" sz="2400">
                <a:solidFill>
                  <a:schemeClr val="tx1"/>
                </a:solidFill>
              </a:rPr>
              <a:t> with the </a:t>
            </a:r>
            <a:r>
              <a:rPr lang="en-IN" sz="2400" b="1">
                <a:solidFill>
                  <a:schemeClr val="accent1"/>
                </a:solidFill>
              </a:rPr>
              <a:t>key</a:t>
            </a:r>
            <a:r>
              <a:rPr lang="en-IN" sz="2400" b="1">
                <a:solidFill>
                  <a:schemeClr val="tx1"/>
                </a:solidFill>
              </a:rPr>
              <a:t> </a:t>
            </a:r>
            <a:r>
              <a:rPr lang="en-IN" sz="2400" b="1">
                <a:solidFill>
                  <a:schemeClr val="accent1"/>
                </a:solidFill>
              </a:rPr>
              <a:t>block</a:t>
            </a:r>
            <a:r>
              <a:rPr lang="en-IN" sz="2400">
                <a:solidFill>
                  <a:schemeClr val="tx1"/>
                </a:solidFill>
              </a:rPr>
              <a:t>.</a:t>
            </a:r>
          </a:p>
        </p:txBody>
      </p:sp>
      <p:sp>
        <p:nvSpPr>
          <p:cNvPr id="9" name="Rounded Rectangle 8"/>
          <p:cNvSpPr/>
          <p:nvPr/>
        </p:nvSpPr>
        <p:spPr>
          <a:xfrm>
            <a:off x="4680012" y="4153938"/>
            <a:ext cx="4392488" cy="2221740"/>
          </a:xfrm>
          <a:prstGeom prst="roundRect">
            <a:avLst/>
          </a:prstGeom>
          <a:solidFill>
            <a:srgbClr val="C0C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just"/>
            <a:r>
              <a:rPr lang="en-IN" sz="2400">
                <a:solidFill>
                  <a:schemeClr val="tx1"/>
                </a:solidFill>
              </a:rPr>
              <a:t>For each round</a:t>
            </a:r>
          </a:p>
          <a:p>
            <a:pPr marL="457200" indent="-457200" algn="just">
              <a:buFont typeface="+mj-lt"/>
              <a:buAutoNum type="arabicPeriod"/>
            </a:pPr>
            <a:r>
              <a:rPr lang="en-IN" sz="2400">
                <a:solidFill>
                  <a:schemeClr val="tx1"/>
                </a:solidFill>
              </a:rPr>
              <a:t>Apply S-box</a:t>
            </a:r>
          </a:p>
          <a:p>
            <a:pPr marL="457200" indent="-457200" algn="just">
              <a:buFont typeface="+mj-lt"/>
              <a:buAutoNum type="arabicPeriod"/>
            </a:pPr>
            <a:r>
              <a:rPr lang="en-IN" sz="2400">
                <a:solidFill>
                  <a:schemeClr val="tx1"/>
                </a:solidFill>
              </a:rPr>
              <a:t>Rotate rows of state</a:t>
            </a:r>
          </a:p>
          <a:p>
            <a:pPr marL="457200" indent="-457200" algn="just">
              <a:buFont typeface="+mj-lt"/>
              <a:buAutoNum type="arabicPeriod"/>
            </a:pPr>
            <a:r>
              <a:rPr lang="en-IN" sz="2400">
                <a:solidFill>
                  <a:schemeClr val="tx1"/>
                </a:solidFill>
              </a:rPr>
              <a:t>Mix columns</a:t>
            </a:r>
          </a:p>
          <a:p>
            <a:pPr marL="457200" indent="-457200" algn="just">
              <a:buFont typeface="+mj-lt"/>
              <a:buAutoNum type="arabicPeriod"/>
            </a:pPr>
            <a:r>
              <a:rPr lang="en-IN" sz="2400">
                <a:solidFill>
                  <a:schemeClr val="tx1"/>
                </a:solidFill>
              </a:rPr>
              <a:t>Add Round key: XOR the state with key block.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Block Cipher</a:t>
            </a:r>
          </a:p>
        </p:txBody>
      </p:sp>
      <p:sp>
        <p:nvSpPr>
          <p:cNvPr id="3" name="Content Placeholder 2"/>
          <p:cNvSpPr>
            <a:spLocks noGrp="1"/>
          </p:cNvSpPr>
          <p:nvPr>
            <p:ph idx="1"/>
          </p:nvPr>
        </p:nvSpPr>
        <p:spPr/>
        <p:txBody>
          <a:bodyPr/>
          <a:lstStyle/>
          <a:p>
            <a:r>
              <a:rPr lang="en-IN"/>
              <a:t>A  </a:t>
            </a:r>
            <a:r>
              <a:rPr lang="en-IN" b="1">
                <a:solidFill>
                  <a:schemeClr val="tx2"/>
                </a:solidFill>
              </a:rPr>
              <a:t>block cipher</a:t>
            </a:r>
            <a:r>
              <a:rPr lang="en-IN"/>
              <a:t> is one in which a block of plaintext is treated as a whole and used to produce a ciphertext block of equal length.</a:t>
            </a:r>
          </a:p>
          <a:p>
            <a:r>
              <a:rPr lang="en-IN"/>
              <a:t>Typically, a block size of </a:t>
            </a:r>
            <a:r>
              <a:rPr lang="en-IN" b="1">
                <a:solidFill>
                  <a:schemeClr val="tx2"/>
                </a:solidFill>
              </a:rPr>
              <a:t>64 or 128</a:t>
            </a:r>
            <a:r>
              <a:rPr lang="en-IN"/>
              <a:t> bits is used.</a:t>
            </a:r>
          </a:p>
          <a:p>
            <a:r>
              <a:rPr lang="en-IN"/>
              <a:t>Examples are Feistel Cipher, DES, Triple DES and AES</a:t>
            </a:r>
          </a:p>
          <a:p>
            <a:endParaRPr lang="en-IN"/>
          </a:p>
        </p:txBody>
      </p:sp>
      <p:pic>
        <p:nvPicPr>
          <p:cNvPr id="4" name="Picture 3"/>
          <p:cNvPicPr>
            <a:picLocks noChangeAspect="1"/>
          </p:cNvPicPr>
          <p:nvPr/>
        </p:nvPicPr>
        <p:blipFill>
          <a:blip r:embed="rId2"/>
          <a:stretch>
            <a:fillRect/>
          </a:stretch>
        </p:blipFill>
        <p:spPr>
          <a:xfrm>
            <a:off x="1121780" y="3150956"/>
            <a:ext cx="6900441" cy="306316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Units in AES</a:t>
            </a:r>
          </a:p>
        </p:txBody>
      </p:sp>
      <p:pic>
        <p:nvPicPr>
          <p:cNvPr id="4" name="Picture 1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582" y="990600"/>
            <a:ext cx="871883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44008" y="980440"/>
            <a:ext cx="4309492" cy="23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 name="Rectangle 4"/>
          <p:cNvSpPr/>
          <p:nvPr/>
        </p:nvSpPr>
        <p:spPr>
          <a:xfrm>
            <a:off x="190500" y="3392996"/>
            <a:ext cx="8740918"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 name="Rectangle 5"/>
          <p:cNvSpPr/>
          <p:nvPr/>
        </p:nvSpPr>
        <p:spPr>
          <a:xfrm>
            <a:off x="190500" y="4473116"/>
            <a:ext cx="8763000" cy="1908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Block to State &amp; State to Block</a:t>
            </a:r>
          </a:p>
        </p:txBody>
      </p:sp>
      <p:sp>
        <p:nvSpPr>
          <p:cNvPr id="3" name="Content Placeholder 2"/>
          <p:cNvSpPr>
            <a:spLocks noGrp="1"/>
          </p:cNvSpPr>
          <p:nvPr>
            <p:ph idx="1"/>
          </p:nvPr>
        </p:nvSpPr>
        <p:spPr/>
        <p:txBody>
          <a:bodyPr/>
          <a:lstStyle/>
          <a:p>
            <a:endParaRPr lang="en-IN"/>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125" y="1520032"/>
            <a:ext cx="7651750"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Plain Text to State</a:t>
            </a:r>
          </a:p>
        </p:txBody>
      </p:sp>
      <p:sp>
        <p:nvSpPr>
          <p:cNvPr id="3" name="Content Placeholder 2"/>
          <p:cNvSpPr>
            <a:spLocks noGrp="1"/>
          </p:cNvSpPr>
          <p:nvPr>
            <p:ph idx="1"/>
          </p:nvPr>
        </p:nvSpPr>
        <p:spPr/>
        <p:txBody>
          <a:bodyPr/>
          <a:lstStyle/>
          <a:p>
            <a:endParaRPr lang="en-IN"/>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513" y="2296319"/>
            <a:ext cx="8308975"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AES Structure</a:t>
            </a:r>
          </a:p>
        </p:txBody>
      </p:sp>
      <p:sp>
        <p:nvSpPr>
          <p:cNvPr id="3" name="Content Placeholder 2"/>
          <p:cNvSpPr>
            <a:spLocks noGrp="1"/>
          </p:cNvSpPr>
          <p:nvPr>
            <p:ph idx="1"/>
          </p:nvPr>
        </p:nvSpPr>
        <p:spPr>
          <a:xfrm>
            <a:off x="190500" y="990600"/>
            <a:ext cx="8763000" cy="934825"/>
          </a:xfrm>
        </p:spPr>
        <p:txBody>
          <a:bodyPr/>
          <a:lstStyle/>
          <a:p>
            <a:r>
              <a:rPr lang="en-IN"/>
              <a:t>The first N-1 rounds consist of four distinct transformation functions.</a:t>
            </a:r>
          </a:p>
          <a:p>
            <a:pPr marL="0" indent="0">
              <a:buNone/>
            </a:pPr>
            <a:endParaRPr lang="en-IN"/>
          </a:p>
        </p:txBody>
      </p:sp>
      <p:grpSp>
        <p:nvGrpSpPr>
          <p:cNvPr id="16" name="Group 15"/>
          <p:cNvGrpSpPr/>
          <p:nvPr/>
        </p:nvGrpSpPr>
        <p:grpSpPr>
          <a:xfrm>
            <a:off x="288440" y="2026954"/>
            <a:ext cx="8567119" cy="1015281"/>
            <a:chOff x="288440" y="2026954"/>
            <a:chExt cx="8567119" cy="1015281"/>
          </a:xfrm>
        </p:grpSpPr>
        <p:sp>
          <p:nvSpPr>
            <p:cNvPr id="8" name="Freeform 7"/>
            <p:cNvSpPr/>
            <p:nvPr/>
          </p:nvSpPr>
          <p:spPr>
            <a:xfrm>
              <a:off x="2314367" y="2128484"/>
              <a:ext cx="6541192" cy="812224"/>
            </a:xfrm>
            <a:custGeom>
              <a:avLst/>
              <a:gdLst>
                <a:gd name="connsiteX0" fmla="*/ 135373 w 812224"/>
                <a:gd name="connsiteY0" fmla="*/ 0 h 6541192"/>
                <a:gd name="connsiteX1" fmla="*/ 676851 w 812224"/>
                <a:gd name="connsiteY1" fmla="*/ 0 h 6541192"/>
                <a:gd name="connsiteX2" fmla="*/ 812224 w 812224"/>
                <a:gd name="connsiteY2" fmla="*/ 135373 h 6541192"/>
                <a:gd name="connsiteX3" fmla="*/ 812224 w 812224"/>
                <a:gd name="connsiteY3" fmla="*/ 6541192 h 6541192"/>
                <a:gd name="connsiteX4" fmla="*/ 812224 w 812224"/>
                <a:gd name="connsiteY4" fmla="*/ 6541192 h 6541192"/>
                <a:gd name="connsiteX5" fmla="*/ 0 w 812224"/>
                <a:gd name="connsiteY5" fmla="*/ 6541192 h 6541192"/>
                <a:gd name="connsiteX6" fmla="*/ 0 w 812224"/>
                <a:gd name="connsiteY6" fmla="*/ 6541192 h 6541192"/>
                <a:gd name="connsiteX7" fmla="*/ 0 w 812224"/>
                <a:gd name="connsiteY7" fmla="*/ 135373 h 6541192"/>
                <a:gd name="connsiteX8" fmla="*/ 135373 w 812224"/>
                <a:gd name="connsiteY8" fmla="*/ 0 h 6541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224" h="6541192">
                  <a:moveTo>
                    <a:pt x="812224" y="1090220"/>
                  </a:moveTo>
                  <a:lnTo>
                    <a:pt x="812224" y="5450972"/>
                  </a:lnTo>
                  <a:cubicBezTo>
                    <a:pt x="812224" y="6053078"/>
                    <a:pt x="804698" y="6541188"/>
                    <a:pt x="795415" y="6541188"/>
                  </a:cubicBezTo>
                  <a:lnTo>
                    <a:pt x="0" y="6541188"/>
                  </a:lnTo>
                  <a:lnTo>
                    <a:pt x="0" y="6541188"/>
                  </a:lnTo>
                  <a:lnTo>
                    <a:pt x="0" y="4"/>
                  </a:lnTo>
                  <a:lnTo>
                    <a:pt x="0" y="4"/>
                  </a:lnTo>
                  <a:lnTo>
                    <a:pt x="795415" y="4"/>
                  </a:lnTo>
                  <a:cubicBezTo>
                    <a:pt x="804698" y="4"/>
                    <a:pt x="812224" y="488114"/>
                    <a:pt x="812224" y="109022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63475" rIns="287300" bIns="163475" numCol="1" spcCol="1270" anchor="ctr" anchorCtr="0">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228600" lvl="1" indent="-228600" algn="l" defTabSz="1066800">
                <a:lnSpc>
                  <a:spcPct val="90000"/>
                </a:lnSpc>
                <a:spcBef>
                  <a:spcPct val="0"/>
                </a:spcBef>
                <a:spcAft>
                  <a:spcPct val="15000"/>
                </a:spcAft>
                <a:buChar char="•"/>
              </a:pPr>
              <a:r>
                <a:rPr lang="en-IN" sz="2400" kern="1200"/>
                <a:t>The 16 input bytes are substituted using an </a:t>
              </a:r>
              <a:r>
                <a:rPr lang="en-IN" sz="2400" b="1" kern="1200">
                  <a:solidFill>
                    <a:schemeClr val="tx2"/>
                  </a:solidFill>
                </a:rPr>
                <a:t>S-box</a:t>
              </a:r>
              <a:endParaRPr lang="en-US" sz="2400" b="1" kern="1200">
                <a:solidFill>
                  <a:schemeClr val="tx2"/>
                </a:solidFill>
              </a:endParaRPr>
            </a:p>
          </p:txBody>
        </p:sp>
        <p:sp>
          <p:nvSpPr>
            <p:cNvPr id="9" name="Freeform 8"/>
            <p:cNvSpPr/>
            <p:nvPr/>
          </p:nvSpPr>
          <p:spPr>
            <a:xfrm>
              <a:off x="288440" y="2026954"/>
              <a:ext cx="2025927" cy="1015281"/>
            </a:xfrm>
            <a:custGeom>
              <a:avLst/>
              <a:gdLst>
                <a:gd name="connsiteX0" fmla="*/ 0 w 2025927"/>
                <a:gd name="connsiteY0" fmla="*/ 169217 h 1015281"/>
                <a:gd name="connsiteX1" fmla="*/ 169217 w 2025927"/>
                <a:gd name="connsiteY1" fmla="*/ 0 h 1015281"/>
                <a:gd name="connsiteX2" fmla="*/ 1856710 w 2025927"/>
                <a:gd name="connsiteY2" fmla="*/ 0 h 1015281"/>
                <a:gd name="connsiteX3" fmla="*/ 2025927 w 2025927"/>
                <a:gd name="connsiteY3" fmla="*/ 169217 h 1015281"/>
                <a:gd name="connsiteX4" fmla="*/ 2025927 w 2025927"/>
                <a:gd name="connsiteY4" fmla="*/ 846064 h 1015281"/>
                <a:gd name="connsiteX5" fmla="*/ 1856710 w 2025927"/>
                <a:gd name="connsiteY5" fmla="*/ 1015281 h 1015281"/>
                <a:gd name="connsiteX6" fmla="*/ 169217 w 2025927"/>
                <a:gd name="connsiteY6" fmla="*/ 1015281 h 1015281"/>
                <a:gd name="connsiteX7" fmla="*/ 0 w 2025927"/>
                <a:gd name="connsiteY7" fmla="*/ 846064 h 1015281"/>
                <a:gd name="connsiteX8" fmla="*/ 0 w 2025927"/>
                <a:gd name="connsiteY8" fmla="*/ 169217 h 10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926" h="1015281">
                  <a:moveTo>
                    <a:pt x="0" y="169217"/>
                  </a:moveTo>
                  <a:cubicBezTo>
                    <a:pt x="0" y="75761"/>
                    <a:pt x="75761" y="0"/>
                    <a:pt x="169217" y="0"/>
                  </a:cubicBezTo>
                  <a:lnTo>
                    <a:pt x="1856710" y="0"/>
                  </a:lnTo>
                  <a:cubicBezTo>
                    <a:pt x="1950166" y="0"/>
                    <a:pt x="2025927" y="75761"/>
                    <a:pt x="2025927" y="169217"/>
                  </a:cubicBezTo>
                  <a:lnTo>
                    <a:pt x="2025927" y="846064"/>
                  </a:lnTo>
                  <a:cubicBezTo>
                    <a:pt x="2025927" y="939520"/>
                    <a:pt x="1950166" y="1015281"/>
                    <a:pt x="1856710" y="1015281"/>
                  </a:cubicBezTo>
                  <a:lnTo>
                    <a:pt x="169217" y="1015281"/>
                  </a:lnTo>
                  <a:cubicBezTo>
                    <a:pt x="75761" y="1015281"/>
                    <a:pt x="0" y="939520"/>
                    <a:pt x="0" y="846064"/>
                  </a:cubicBezTo>
                  <a:lnTo>
                    <a:pt x="0" y="16921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02" tIns="95282" rIns="141002" bIns="95282" numCol="1" spcCol="1270" anchor="ctr" anchorCtr="0">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lvl="0" algn="ctr" defTabSz="1066800">
                <a:lnSpc>
                  <a:spcPct val="90000"/>
                </a:lnSpc>
                <a:spcBef>
                  <a:spcPct val="0"/>
                </a:spcBef>
                <a:spcAft>
                  <a:spcPct val="35000"/>
                </a:spcAft>
              </a:pPr>
              <a:r>
                <a:rPr lang="en-US" sz="2400" kern="1200" err="1"/>
                <a:t>SubBytes</a:t>
              </a:r>
              <a:endParaRPr lang="en-US" sz="2400" kern="1200"/>
            </a:p>
          </p:txBody>
        </p:sp>
      </p:grpSp>
      <p:grpSp>
        <p:nvGrpSpPr>
          <p:cNvPr id="17" name="Group 16"/>
          <p:cNvGrpSpPr/>
          <p:nvPr/>
        </p:nvGrpSpPr>
        <p:grpSpPr>
          <a:xfrm>
            <a:off x="288440" y="3092999"/>
            <a:ext cx="8567119" cy="1015281"/>
            <a:chOff x="288440" y="3092999"/>
            <a:chExt cx="8567119" cy="1015281"/>
          </a:xfrm>
        </p:grpSpPr>
        <p:sp>
          <p:nvSpPr>
            <p:cNvPr id="10" name="Freeform 9"/>
            <p:cNvSpPr/>
            <p:nvPr/>
          </p:nvSpPr>
          <p:spPr>
            <a:xfrm>
              <a:off x="2314367" y="3194529"/>
              <a:ext cx="6541192" cy="812224"/>
            </a:xfrm>
            <a:custGeom>
              <a:avLst/>
              <a:gdLst>
                <a:gd name="connsiteX0" fmla="*/ 135373 w 812224"/>
                <a:gd name="connsiteY0" fmla="*/ 0 h 6541192"/>
                <a:gd name="connsiteX1" fmla="*/ 676851 w 812224"/>
                <a:gd name="connsiteY1" fmla="*/ 0 h 6541192"/>
                <a:gd name="connsiteX2" fmla="*/ 812224 w 812224"/>
                <a:gd name="connsiteY2" fmla="*/ 135373 h 6541192"/>
                <a:gd name="connsiteX3" fmla="*/ 812224 w 812224"/>
                <a:gd name="connsiteY3" fmla="*/ 6541192 h 6541192"/>
                <a:gd name="connsiteX4" fmla="*/ 812224 w 812224"/>
                <a:gd name="connsiteY4" fmla="*/ 6541192 h 6541192"/>
                <a:gd name="connsiteX5" fmla="*/ 0 w 812224"/>
                <a:gd name="connsiteY5" fmla="*/ 6541192 h 6541192"/>
                <a:gd name="connsiteX6" fmla="*/ 0 w 812224"/>
                <a:gd name="connsiteY6" fmla="*/ 6541192 h 6541192"/>
                <a:gd name="connsiteX7" fmla="*/ 0 w 812224"/>
                <a:gd name="connsiteY7" fmla="*/ 135373 h 6541192"/>
                <a:gd name="connsiteX8" fmla="*/ 135373 w 812224"/>
                <a:gd name="connsiteY8" fmla="*/ 0 h 6541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224" h="6541192">
                  <a:moveTo>
                    <a:pt x="812224" y="1090220"/>
                  </a:moveTo>
                  <a:lnTo>
                    <a:pt x="812224" y="5450972"/>
                  </a:lnTo>
                  <a:cubicBezTo>
                    <a:pt x="812224" y="6053078"/>
                    <a:pt x="804698" y="6541188"/>
                    <a:pt x="795415" y="6541188"/>
                  </a:cubicBezTo>
                  <a:lnTo>
                    <a:pt x="0" y="6541188"/>
                  </a:lnTo>
                  <a:lnTo>
                    <a:pt x="0" y="6541188"/>
                  </a:lnTo>
                  <a:lnTo>
                    <a:pt x="0" y="4"/>
                  </a:lnTo>
                  <a:lnTo>
                    <a:pt x="0" y="4"/>
                  </a:lnTo>
                  <a:lnTo>
                    <a:pt x="795415" y="4"/>
                  </a:lnTo>
                  <a:cubicBezTo>
                    <a:pt x="804698" y="4"/>
                    <a:pt x="812224" y="488114"/>
                    <a:pt x="812224" y="109022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63475" rIns="287300" bIns="163475" numCol="1" spcCol="1270" anchor="ctr" anchorCtr="0">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228600" lvl="1" indent="-228600" algn="l" defTabSz="1066800">
                <a:lnSpc>
                  <a:spcPct val="90000"/>
                </a:lnSpc>
                <a:spcBef>
                  <a:spcPct val="0"/>
                </a:spcBef>
                <a:spcAft>
                  <a:spcPct val="15000"/>
                </a:spcAft>
                <a:buChar char="•"/>
              </a:pPr>
              <a:r>
                <a:rPr lang="en-IN" sz="2400" kern="1200"/>
                <a:t>Each of the four rows of the matrix is shifted to the left</a:t>
              </a:r>
              <a:endParaRPr lang="en-US" sz="2400" kern="1200"/>
            </a:p>
          </p:txBody>
        </p:sp>
        <p:sp>
          <p:nvSpPr>
            <p:cNvPr id="11" name="Freeform 10"/>
            <p:cNvSpPr/>
            <p:nvPr/>
          </p:nvSpPr>
          <p:spPr>
            <a:xfrm>
              <a:off x="288440" y="3092999"/>
              <a:ext cx="2025927" cy="1015281"/>
            </a:xfrm>
            <a:custGeom>
              <a:avLst/>
              <a:gdLst>
                <a:gd name="connsiteX0" fmla="*/ 0 w 2025927"/>
                <a:gd name="connsiteY0" fmla="*/ 169217 h 1015281"/>
                <a:gd name="connsiteX1" fmla="*/ 169217 w 2025927"/>
                <a:gd name="connsiteY1" fmla="*/ 0 h 1015281"/>
                <a:gd name="connsiteX2" fmla="*/ 1856710 w 2025927"/>
                <a:gd name="connsiteY2" fmla="*/ 0 h 1015281"/>
                <a:gd name="connsiteX3" fmla="*/ 2025927 w 2025927"/>
                <a:gd name="connsiteY3" fmla="*/ 169217 h 1015281"/>
                <a:gd name="connsiteX4" fmla="*/ 2025927 w 2025927"/>
                <a:gd name="connsiteY4" fmla="*/ 846064 h 1015281"/>
                <a:gd name="connsiteX5" fmla="*/ 1856710 w 2025927"/>
                <a:gd name="connsiteY5" fmla="*/ 1015281 h 1015281"/>
                <a:gd name="connsiteX6" fmla="*/ 169217 w 2025927"/>
                <a:gd name="connsiteY6" fmla="*/ 1015281 h 1015281"/>
                <a:gd name="connsiteX7" fmla="*/ 0 w 2025927"/>
                <a:gd name="connsiteY7" fmla="*/ 846064 h 1015281"/>
                <a:gd name="connsiteX8" fmla="*/ 0 w 2025927"/>
                <a:gd name="connsiteY8" fmla="*/ 169217 h 10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926" h="1015281">
                  <a:moveTo>
                    <a:pt x="0" y="169217"/>
                  </a:moveTo>
                  <a:cubicBezTo>
                    <a:pt x="0" y="75761"/>
                    <a:pt x="75761" y="0"/>
                    <a:pt x="169217" y="0"/>
                  </a:cubicBezTo>
                  <a:lnTo>
                    <a:pt x="1856710" y="0"/>
                  </a:lnTo>
                  <a:cubicBezTo>
                    <a:pt x="1950166" y="0"/>
                    <a:pt x="2025927" y="75761"/>
                    <a:pt x="2025927" y="169217"/>
                  </a:cubicBezTo>
                  <a:lnTo>
                    <a:pt x="2025927" y="846064"/>
                  </a:lnTo>
                  <a:cubicBezTo>
                    <a:pt x="2025927" y="939520"/>
                    <a:pt x="1950166" y="1015281"/>
                    <a:pt x="1856710" y="1015281"/>
                  </a:cubicBezTo>
                  <a:lnTo>
                    <a:pt x="169217" y="1015281"/>
                  </a:lnTo>
                  <a:cubicBezTo>
                    <a:pt x="75761" y="1015281"/>
                    <a:pt x="0" y="939520"/>
                    <a:pt x="0" y="846064"/>
                  </a:cubicBezTo>
                  <a:lnTo>
                    <a:pt x="0" y="16921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02" tIns="95282" rIns="141002" bIns="95282" numCol="1" spcCol="1270" anchor="ctr" anchorCtr="0">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lvl="0" algn="ctr" defTabSz="1066800">
                <a:lnSpc>
                  <a:spcPct val="90000"/>
                </a:lnSpc>
                <a:spcBef>
                  <a:spcPct val="0"/>
                </a:spcBef>
                <a:spcAft>
                  <a:spcPct val="35000"/>
                </a:spcAft>
              </a:pPr>
              <a:r>
                <a:rPr lang="en-US" sz="2400" kern="1200" err="1"/>
                <a:t>ShiftRows</a:t>
              </a:r>
              <a:endParaRPr lang="en-US" sz="2400" kern="1200"/>
            </a:p>
          </p:txBody>
        </p:sp>
      </p:grpSp>
      <p:grpSp>
        <p:nvGrpSpPr>
          <p:cNvPr id="18" name="Group 17"/>
          <p:cNvGrpSpPr/>
          <p:nvPr/>
        </p:nvGrpSpPr>
        <p:grpSpPr>
          <a:xfrm>
            <a:off x="288440" y="4159045"/>
            <a:ext cx="8567119" cy="1015281"/>
            <a:chOff x="288440" y="4159045"/>
            <a:chExt cx="8567119" cy="1015281"/>
          </a:xfrm>
        </p:grpSpPr>
        <p:sp>
          <p:nvSpPr>
            <p:cNvPr id="12" name="Freeform 11"/>
            <p:cNvSpPr/>
            <p:nvPr/>
          </p:nvSpPr>
          <p:spPr>
            <a:xfrm>
              <a:off x="2314367" y="4260574"/>
              <a:ext cx="6541192" cy="812224"/>
            </a:xfrm>
            <a:custGeom>
              <a:avLst/>
              <a:gdLst>
                <a:gd name="connsiteX0" fmla="*/ 135373 w 812224"/>
                <a:gd name="connsiteY0" fmla="*/ 0 h 6541192"/>
                <a:gd name="connsiteX1" fmla="*/ 676851 w 812224"/>
                <a:gd name="connsiteY1" fmla="*/ 0 h 6541192"/>
                <a:gd name="connsiteX2" fmla="*/ 812224 w 812224"/>
                <a:gd name="connsiteY2" fmla="*/ 135373 h 6541192"/>
                <a:gd name="connsiteX3" fmla="*/ 812224 w 812224"/>
                <a:gd name="connsiteY3" fmla="*/ 6541192 h 6541192"/>
                <a:gd name="connsiteX4" fmla="*/ 812224 w 812224"/>
                <a:gd name="connsiteY4" fmla="*/ 6541192 h 6541192"/>
                <a:gd name="connsiteX5" fmla="*/ 0 w 812224"/>
                <a:gd name="connsiteY5" fmla="*/ 6541192 h 6541192"/>
                <a:gd name="connsiteX6" fmla="*/ 0 w 812224"/>
                <a:gd name="connsiteY6" fmla="*/ 6541192 h 6541192"/>
                <a:gd name="connsiteX7" fmla="*/ 0 w 812224"/>
                <a:gd name="connsiteY7" fmla="*/ 135373 h 6541192"/>
                <a:gd name="connsiteX8" fmla="*/ 135373 w 812224"/>
                <a:gd name="connsiteY8" fmla="*/ 0 h 6541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224" h="6541192">
                  <a:moveTo>
                    <a:pt x="812224" y="1090220"/>
                  </a:moveTo>
                  <a:lnTo>
                    <a:pt x="812224" y="5450972"/>
                  </a:lnTo>
                  <a:cubicBezTo>
                    <a:pt x="812224" y="6053078"/>
                    <a:pt x="804698" y="6541188"/>
                    <a:pt x="795415" y="6541188"/>
                  </a:cubicBezTo>
                  <a:lnTo>
                    <a:pt x="0" y="6541188"/>
                  </a:lnTo>
                  <a:lnTo>
                    <a:pt x="0" y="6541188"/>
                  </a:lnTo>
                  <a:lnTo>
                    <a:pt x="0" y="4"/>
                  </a:lnTo>
                  <a:lnTo>
                    <a:pt x="0" y="4"/>
                  </a:lnTo>
                  <a:lnTo>
                    <a:pt x="795415" y="4"/>
                  </a:lnTo>
                  <a:cubicBezTo>
                    <a:pt x="804698" y="4"/>
                    <a:pt x="812224" y="488114"/>
                    <a:pt x="812224" y="109022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63475" rIns="287300" bIns="163475" numCol="1" spcCol="1270" anchor="ctr" anchorCtr="0">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228600" lvl="1" indent="-228600" algn="just" defTabSz="1066800">
                <a:lnSpc>
                  <a:spcPct val="90000"/>
                </a:lnSpc>
                <a:spcBef>
                  <a:spcPct val="0"/>
                </a:spcBef>
                <a:spcAft>
                  <a:spcPct val="15000"/>
                </a:spcAft>
                <a:buChar char="•"/>
              </a:pPr>
              <a:r>
                <a:rPr lang="en-IN" sz="2400" kern="1200"/>
                <a:t>Each column of four bytes is now transformed using a special mathematical function.</a:t>
              </a:r>
              <a:endParaRPr lang="en-US" sz="2400" kern="1200"/>
            </a:p>
          </p:txBody>
        </p:sp>
        <p:sp>
          <p:nvSpPr>
            <p:cNvPr id="13" name="Freeform 12"/>
            <p:cNvSpPr/>
            <p:nvPr/>
          </p:nvSpPr>
          <p:spPr>
            <a:xfrm>
              <a:off x="288440" y="4159045"/>
              <a:ext cx="2025927" cy="1015281"/>
            </a:xfrm>
            <a:custGeom>
              <a:avLst/>
              <a:gdLst>
                <a:gd name="connsiteX0" fmla="*/ 0 w 2025927"/>
                <a:gd name="connsiteY0" fmla="*/ 169217 h 1015281"/>
                <a:gd name="connsiteX1" fmla="*/ 169217 w 2025927"/>
                <a:gd name="connsiteY1" fmla="*/ 0 h 1015281"/>
                <a:gd name="connsiteX2" fmla="*/ 1856710 w 2025927"/>
                <a:gd name="connsiteY2" fmla="*/ 0 h 1015281"/>
                <a:gd name="connsiteX3" fmla="*/ 2025927 w 2025927"/>
                <a:gd name="connsiteY3" fmla="*/ 169217 h 1015281"/>
                <a:gd name="connsiteX4" fmla="*/ 2025927 w 2025927"/>
                <a:gd name="connsiteY4" fmla="*/ 846064 h 1015281"/>
                <a:gd name="connsiteX5" fmla="*/ 1856710 w 2025927"/>
                <a:gd name="connsiteY5" fmla="*/ 1015281 h 1015281"/>
                <a:gd name="connsiteX6" fmla="*/ 169217 w 2025927"/>
                <a:gd name="connsiteY6" fmla="*/ 1015281 h 1015281"/>
                <a:gd name="connsiteX7" fmla="*/ 0 w 2025927"/>
                <a:gd name="connsiteY7" fmla="*/ 846064 h 1015281"/>
                <a:gd name="connsiteX8" fmla="*/ 0 w 2025927"/>
                <a:gd name="connsiteY8" fmla="*/ 169217 h 10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926" h="1015281">
                  <a:moveTo>
                    <a:pt x="0" y="169217"/>
                  </a:moveTo>
                  <a:cubicBezTo>
                    <a:pt x="0" y="75761"/>
                    <a:pt x="75761" y="0"/>
                    <a:pt x="169217" y="0"/>
                  </a:cubicBezTo>
                  <a:lnTo>
                    <a:pt x="1856710" y="0"/>
                  </a:lnTo>
                  <a:cubicBezTo>
                    <a:pt x="1950166" y="0"/>
                    <a:pt x="2025927" y="75761"/>
                    <a:pt x="2025927" y="169217"/>
                  </a:cubicBezTo>
                  <a:lnTo>
                    <a:pt x="2025927" y="846064"/>
                  </a:lnTo>
                  <a:cubicBezTo>
                    <a:pt x="2025927" y="939520"/>
                    <a:pt x="1950166" y="1015281"/>
                    <a:pt x="1856710" y="1015281"/>
                  </a:cubicBezTo>
                  <a:lnTo>
                    <a:pt x="169217" y="1015281"/>
                  </a:lnTo>
                  <a:cubicBezTo>
                    <a:pt x="75761" y="1015281"/>
                    <a:pt x="0" y="939520"/>
                    <a:pt x="0" y="846064"/>
                  </a:cubicBezTo>
                  <a:lnTo>
                    <a:pt x="0" y="16921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02" tIns="95282" rIns="141002" bIns="95282" numCol="1" spcCol="1270" anchor="ctr" anchorCtr="0">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lvl="0" algn="ctr" defTabSz="1066800">
                <a:lnSpc>
                  <a:spcPct val="90000"/>
                </a:lnSpc>
                <a:spcBef>
                  <a:spcPct val="0"/>
                </a:spcBef>
                <a:spcAft>
                  <a:spcPct val="35000"/>
                </a:spcAft>
              </a:pPr>
              <a:r>
                <a:rPr lang="en-US" sz="2400" kern="1200" err="1"/>
                <a:t>MixColumns</a:t>
              </a:r>
              <a:endParaRPr lang="en-US" sz="2400" kern="1200"/>
            </a:p>
          </p:txBody>
        </p:sp>
      </p:grpSp>
      <p:grpSp>
        <p:nvGrpSpPr>
          <p:cNvPr id="19" name="Group 18"/>
          <p:cNvGrpSpPr/>
          <p:nvPr/>
        </p:nvGrpSpPr>
        <p:grpSpPr>
          <a:xfrm>
            <a:off x="288440" y="5222858"/>
            <a:ext cx="8547664" cy="1018706"/>
            <a:chOff x="288440" y="5222858"/>
            <a:chExt cx="8547664" cy="1018706"/>
          </a:xfrm>
        </p:grpSpPr>
        <p:sp>
          <p:nvSpPr>
            <p:cNvPr id="14" name="Freeform 13"/>
            <p:cNvSpPr/>
            <p:nvPr/>
          </p:nvSpPr>
          <p:spPr>
            <a:xfrm>
              <a:off x="2294912" y="5222858"/>
              <a:ext cx="6541192" cy="1018706"/>
            </a:xfrm>
            <a:custGeom>
              <a:avLst/>
              <a:gdLst>
                <a:gd name="connsiteX0" fmla="*/ 135373 w 812224"/>
                <a:gd name="connsiteY0" fmla="*/ 0 h 6541192"/>
                <a:gd name="connsiteX1" fmla="*/ 676851 w 812224"/>
                <a:gd name="connsiteY1" fmla="*/ 0 h 6541192"/>
                <a:gd name="connsiteX2" fmla="*/ 812224 w 812224"/>
                <a:gd name="connsiteY2" fmla="*/ 135373 h 6541192"/>
                <a:gd name="connsiteX3" fmla="*/ 812224 w 812224"/>
                <a:gd name="connsiteY3" fmla="*/ 6541192 h 6541192"/>
                <a:gd name="connsiteX4" fmla="*/ 812224 w 812224"/>
                <a:gd name="connsiteY4" fmla="*/ 6541192 h 6541192"/>
                <a:gd name="connsiteX5" fmla="*/ 0 w 812224"/>
                <a:gd name="connsiteY5" fmla="*/ 6541192 h 6541192"/>
                <a:gd name="connsiteX6" fmla="*/ 0 w 812224"/>
                <a:gd name="connsiteY6" fmla="*/ 6541192 h 6541192"/>
                <a:gd name="connsiteX7" fmla="*/ 0 w 812224"/>
                <a:gd name="connsiteY7" fmla="*/ 135373 h 6541192"/>
                <a:gd name="connsiteX8" fmla="*/ 135373 w 812224"/>
                <a:gd name="connsiteY8" fmla="*/ 0 h 6541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224" h="6541192">
                  <a:moveTo>
                    <a:pt x="812224" y="1090220"/>
                  </a:moveTo>
                  <a:lnTo>
                    <a:pt x="812224" y="5450972"/>
                  </a:lnTo>
                  <a:cubicBezTo>
                    <a:pt x="812224" y="6053078"/>
                    <a:pt x="804698" y="6541188"/>
                    <a:pt x="795415" y="6541188"/>
                  </a:cubicBezTo>
                  <a:lnTo>
                    <a:pt x="0" y="6541188"/>
                  </a:lnTo>
                  <a:lnTo>
                    <a:pt x="0" y="6541188"/>
                  </a:lnTo>
                  <a:lnTo>
                    <a:pt x="0" y="4"/>
                  </a:lnTo>
                  <a:lnTo>
                    <a:pt x="0" y="4"/>
                  </a:lnTo>
                  <a:lnTo>
                    <a:pt x="795415" y="4"/>
                  </a:lnTo>
                  <a:cubicBezTo>
                    <a:pt x="804698" y="4"/>
                    <a:pt x="812224" y="488114"/>
                    <a:pt x="812224" y="109022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63475" rIns="287300" bIns="163475" numCol="1" spcCol="1270" anchor="ctr" anchorCtr="0">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228600" lvl="1" indent="-228600" algn="just" defTabSz="977900">
                <a:lnSpc>
                  <a:spcPct val="90000"/>
                </a:lnSpc>
                <a:spcBef>
                  <a:spcPct val="0"/>
                </a:spcBef>
                <a:spcAft>
                  <a:spcPct val="15000"/>
                </a:spcAft>
                <a:buChar char="•"/>
              </a:pPr>
              <a:r>
                <a:rPr lang="en-IN" sz="2200" kern="1200"/>
                <a:t>The 16 bytes of the matrix are now considered as 128 bits and are XORed to the 128 bits of the round key.</a:t>
              </a:r>
              <a:endParaRPr lang="en-US" sz="2200" kern="1200"/>
            </a:p>
          </p:txBody>
        </p:sp>
        <p:sp>
          <p:nvSpPr>
            <p:cNvPr id="15" name="Freeform 14"/>
            <p:cNvSpPr/>
            <p:nvPr/>
          </p:nvSpPr>
          <p:spPr>
            <a:xfrm>
              <a:off x="288440" y="5225090"/>
              <a:ext cx="2025927" cy="1015281"/>
            </a:xfrm>
            <a:custGeom>
              <a:avLst/>
              <a:gdLst>
                <a:gd name="connsiteX0" fmla="*/ 0 w 2025927"/>
                <a:gd name="connsiteY0" fmla="*/ 169217 h 1015281"/>
                <a:gd name="connsiteX1" fmla="*/ 169217 w 2025927"/>
                <a:gd name="connsiteY1" fmla="*/ 0 h 1015281"/>
                <a:gd name="connsiteX2" fmla="*/ 1856710 w 2025927"/>
                <a:gd name="connsiteY2" fmla="*/ 0 h 1015281"/>
                <a:gd name="connsiteX3" fmla="*/ 2025927 w 2025927"/>
                <a:gd name="connsiteY3" fmla="*/ 169217 h 1015281"/>
                <a:gd name="connsiteX4" fmla="*/ 2025927 w 2025927"/>
                <a:gd name="connsiteY4" fmla="*/ 846064 h 1015281"/>
                <a:gd name="connsiteX5" fmla="*/ 1856710 w 2025927"/>
                <a:gd name="connsiteY5" fmla="*/ 1015281 h 1015281"/>
                <a:gd name="connsiteX6" fmla="*/ 169217 w 2025927"/>
                <a:gd name="connsiteY6" fmla="*/ 1015281 h 1015281"/>
                <a:gd name="connsiteX7" fmla="*/ 0 w 2025927"/>
                <a:gd name="connsiteY7" fmla="*/ 846064 h 1015281"/>
                <a:gd name="connsiteX8" fmla="*/ 0 w 2025927"/>
                <a:gd name="connsiteY8" fmla="*/ 169217 h 10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926" h="1015281">
                  <a:moveTo>
                    <a:pt x="0" y="169217"/>
                  </a:moveTo>
                  <a:cubicBezTo>
                    <a:pt x="0" y="75761"/>
                    <a:pt x="75761" y="0"/>
                    <a:pt x="169217" y="0"/>
                  </a:cubicBezTo>
                  <a:lnTo>
                    <a:pt x="1856710" y="0"/>
                  </a:lnTo>
                  <a:cubicBezTo>
                    <a:pt x="1950166" y="0"/>
                    <a:pt x="2025927" y="75761"/>
                    <a:pt x="2025927" y="169217"/>
                  </a:cubicBezTo>
                  <a:lnTo>
                    <a:pt x="2025927" y="846064"/>
                  </a:lnTo>
                  <a:cubicBezTo>
                    <a:pt x="2025927" y="939520"/>
                    <a:pt x="1950166" y="1015281"/>
                    <a:pt x="1856710" y="1015281"/>
                  </a:cubicBezTo>
                  <a:lnTo>
                    <a:pt x="169217" y="1015281"/>
                  </a:lnTo>
                  <a:cubicBezTo>
                    <a:pt x="75761" y="1015281"/>
                    <a:pt x="0" y="939520"/>
                    <a:pt x="0" y="846064"/>
                  </a:cubicBezTo>
                  <a:lnTo>
                    <a:pt x="0" y="16921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02" tIns="95282" rIns="141002" bIns="95282" numCol="1" spcCol="1270" anchor="ctr" anchorCtr="0">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lvl="0" algn="ctr" defTabSz="1066800">
                <a:lnSpc>
                  <a:spcPct val="90000"/>
                </a:lnSpc>
                <a:spcBef>
                  <a:spcPct val="0"/>
                </a:spcBef>
                <a:spcAft>
                  <a:spcPct val="35000"/>
                </a:spcAft>
              </a:pPr>
              <a:r>
                <a:rPr lang="en-US" sz="2400" kern="1200" err="1"/>
                <a:t>AddRoundKey</a:t>
              </a:r>
              <a:endParaRPr lang="en-US" sz="2400" kern="12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The AES Cipher - Rijndael </a:t>
            </a:r>
          </a:p>
        </p:txBody>
      </p:sp>
      <p:sp>
        <p:nvSpPr>
          <p:cNvPr id="532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designed by Rijmen-Daemen in Belgium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has 128/192/256 bit keys, 128 bit data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an </a:t>
            </a:r>
            <a:r>
              <a:rPr kumimoji="0" lang="en-AU"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iterative</a:t>
            </a: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rather than </a:t>
            </a:r>
            <a:r>
              <a:rPr kumimoji="0" lang="en-AU"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feistel</a:t>
            </a: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cipher</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processes </a:t>
            </a:r>
            <a:r>
              <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data as block of 4 columns of 4 bytes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operates on entire data block in every round</a:t>
            </a:r>
            <a:endPar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designed to be: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resistant against known attacks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speed and code compactness on many CPUs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design simplicity</a:t>
            </a:r>
            <a:endParaRPr kumimoji="0" lang="en-AU"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SubByte Transformation</a:t>
            </a:r>
          </a:p>
        </p:txBody>
      </p:sp>
      <p:sp>
        <p:nvSpPr>
          <p:cNvPr id="3" name="Content Placeholder 2"/>
          <p:cNvSpPr>
            <a:spLocks noGrp="1"/>
          </p:cNvSpPr>
          <p:nvPr>
            <p:ph idx="1"/>
          </p:nvPr>
        </p:nvSpPr>
        <p:spPr/>
        <p:txBody>
          <a:bodyPr/>
          <a:lstStyle/>
          <a:p>
            <a:r>
              <a:rPr lang="en-IN"/>
              <a:t>The forward substitute byte transformation, called </a:t>
            </a:r>
            <a:r>
              <a:rPr lang="en-IN" b="1" err="1">
                <a:solidFill>
                  <a:schemeClr val="accent1"/>
                </a:solidFill>
              </a:rPr>
              <a:t>SubBytes</a:t>
            </a:r>
            <a:r>
              <a:rPr lang="en-IN"/>
              <a:t>, is a simple table lookup</a:t>
            </a:r>
          </a:p>
        </p:txBody>
      </p:sp>
      <p:pic>
        <p:nvPicPr>
          <p:cNvPr id="4" name="Picture 3"/>
          <p:cNvPicPr>
            <a:picLocks noChangeAspect="1"/>
          </p:cNvPicPr>
          <p:nvPr/>
        </p:nvPicPr>
        <p:blipFill>
          <a:blip r:embed="rId2"/>
          <a:stretch>
            <a:fillRect/>
          </a:stretch>
        </p:blipFill>
        <p:spPr>
          <a:xfrm>
            <a:off x="1013428" y="1916833"/>
            <a:ext cx="7117144" cy="41488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ShiftRows</a:t>
            </a:r>
            <a:endParaRPr lang="en-IN"/>
          </a:p>
        </p:txBody>
      </p:sp>
      <p:sp>
        <p:nvSpPr>
          <p:cNvPr id="3" name="Content Placeholder 2"/>
          <p:cNvSpPr>
            <a:spLocks noGrp="1"/>
          </p:cNvSpPr>
          <p:nvPr>
            <p:ph idx="1"/>
          </p:nvPr>
        </p:nvSpPr>
        <p:spPr/>
        <p:txBody>
          <a:bodyPr/>
          <a:lstStyle/>
          <a:p>
            <a:r>
              <a:rPr lang="en-IN"/>
              <a:t>The first row of </a:t>
            </a:r>
            <a:r>
              <a:rPr lang="en-IN" b="1">
                <a:solidFill>
                  <a:schemeClr val="accent1"/>
                </a:solidFill>
              </a:rPr>
              <a:t>State is not altered</a:t>
            </a:r>
            <a:r>
              <a:rPr lang="en-IN"/>
              <a:t>.</a:t>
            </a:r>
            <a:r>
              <a:rPr lang="en-IN" b="1"/>
              <a:t> </a:t>
            </a:r>
          </a:p>
          <a:p>
            <a:r>
              <a:rPr lang="en-IN"/>
              <a:t>For</a:t>
            </a:r>
            <a:r>
              <a:rPr lang="en-IN" b="1"/>
              <a:t> </a:t>
            </a:r>
            <a:r>
              <a:rPr lang="en-IN"/>
              <a:t>the second row, a 1-byte circular left shift is performed. </a:t>
            </a:r>
          </a:p>
          <a:p>
            <a:r>
              <a:rPr lang="en-IN"/>
              <a:t>For the third row, a 2-byte circular left shift is performed. </a:t>
            </a:r>
          </a:p>
          <a:p>
            <a:r>
              <a:rPr lang="en-IN"/>
              <a:t>For the fourth row, a 3-byte circular left shift is performed.</a:t>
            </a:r>
          </a:p>
        </p:txBody>
      </p:sp>
      <p:pic>
        <p:nvPicPr>
          <p:cNvPr id="5" name="Picture 4"/>
          <p:cNvPicPr>
            <a:picLocks noChangeAspect="1"/>
          </p:cNvPicPr>
          <p:nvPr/>
        </p:nvPicPr>
        <p:blipFill>
          <a:blip r:embed="rId2"/>
          <a:stretch>
            <a:fillRect/>
          </a:stretch>
        </p:blipFill>
        <p:spPr>
          <a:xfrm>
            <a:off x="206855" y="3223868"/>
            <a:ext cx="8730290" cy="210872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Shift Rows</a:t>
            </a:r>
          </a:p>
        </p:txBody>
      </p:sp>
      <p:pic>
        <p:nvPicPr>
          <p:cNvPr id="15363" name="Picture 5"/>
          <p:cNvPicPr>
            <a:picLocks noChangeAspect="1"/>
          </p:cNvPicPr>
          <p:nvPr/>
        </p:nvPicPr>
        <p:blipFill>
          <a:blip r:embed="rId3"/>
          <a:stretch>
            <a:fillRect/>
          </a:stretch>
        </p:blipFill>
        <p:spPr>
          <a:xfrm>
            <a:off x="990600" y="1371600"/>
            <a:ext cx="7162800" cy="2349500"/>
          </a:xfrm>
          <a:prstGeom prst="rect">
            <a:avLst/>
          </a:prstGeom>
          <a:noFill/>
          <a:ln w="9525">
            <a:noFill/>
          </a:ln>
        </p:spPr>
      </p:pic>
      <p:pic>
        <p:nvPicPr>
          <p:cNvPr id="15364" name="Picture 5"/>
          <p:cNvPicPr>
            <a:picLocks noChangeAspect="1"/>
          </p:cNvPicPr>
          <p:nvPr/>
        </p:nvPicPr>
        <p:blipFill>
          <a:blip r:embed="rId4"/>
          <a:stretch>
            <a:fillRect/>
          </a:stretch>
        </p:blipFill>
        <p:spPr>
          <a:xfrm>
            <a:off x="1752600" y="4267200"/>
            <a:ext cx="5524500" cy="1676400"/>
          </a:xfrm>
          <a:prstGeom prst="rect">
            <a:avLst/>
          </a:prstGeom>
          <a:noFill/>
          <a:ln w="9525">
            <a:noFill/>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MixColumns</a:t>
            </a:r>
            <a:endParaRPr lang="en-IN"/>
          </a:p>
        </p:txBody>
      </p:sp>
      <p:sp>
        <p:nvSpPr>
          <p:cNvPr id="3" name="Content Placeholder 2"/>
          <p:cNvSpPr>
            <a:spLocks noGrp="1"/>
          </p:cNvSpPr>
          <p:nvPr>
            <p:ph idx="1"/>
          </p:nvPr>
        </p:nvSpPr>
        <p:spPr/>
        <p:txBody>
          <a:bodyPr/>
          <a:lstStyle/>
          <a:p>
            <a:r>
              <a:rPr lang="en-IN"/>
              <a:t>Each byte of a column is mapped into a new value that is a function of all four bytes in that column.</a:t>
            </a:r>
          </a:p>
        </p:txBody>
      </p:sp>
      <p:pic>
        <p:nvPicPr>
          <p:cNvPr id="6" name="Picture 5"/>
          <p:cNvPicPr>
            <a:picLocks noChangeAspect="1"/>
          </p:cNvPicPr>
          <p:nvPr/>
        </p:nvPicPr>
        <p:blipFill>
          <a:blip r:embed="rId2"/>
          <a:stretch>
            <a:fillRect/>
          </a:stretch>
        </p:blipFill>
        <p:spPr>
          <a:xfrm>
            <a:off x="226298" y="2528900"/>
            <a:ext cx="8691405" cy="18782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AddRoundKey</a:t>
            </a:r>
            <a:endParaRPr lang="en-IN"/>
          </a:p>
        </p:txBody>
      </p:sp>
      <p:sp>
        <p:nvSpPr>
          <p:cNvPr id="3" name="Content Placeholder 2"/>
          <p:cNvSpPr>
            <a:spLocks noGrp="1"/>
          </p:cNvSpPr>
          <p:nvPr>
            <p:ph idx="1"/>
          </p:nvPr>
        </p:nvSpPr>
        <p:spPr/>
        <p:txBody>
          <a:bodyPr/>
          <a:lstStyle/>
          <a:p>
            <a:r>
              <a:rPr lang="en-IN"/>
              <a:t>In the forward add round key transformation, the 128 bits of State are bitwise XORed with the 128 bits of the round key.</a:t>
            </a:r>
          </a:p>
        </p:txBody>
      </p:sp>
      <p:grpSp>
        <p:nvGrpSpPr>
          <p:cNvPr id="7" name="Group 6"/>
          <p:cNvGrpSpPr/>
          <p:nvPr/>
        </p:nvGrpSpPr>
        <p:grpSpPr>
          <a:xfrm>
            <a:off x="125754" y="2065042"/>
            <a:ext cx="8892493" cy="2077083"/>
            <a:chOff x="125754" y="2065042"/>
            <a:chExt cx="8892493" cy="2077083"/>
          </a:xfrm>
        </p:grpSpPr>
        <p:pic>
          <p:nvPicPr>
            <p:cNvPr id="4" name="Picture 3"/>
            <p:cNvPicPr>
              <a:picLocks noChangeAspect="1"/>
            </p:cNvPicPr>
            <p:nvPr/>
          </p:nvPicPr>
          <p:blipFill>
            <a:blip r:embed="rId2"/>
            <a:stretch>
              <a:fillRect/>
            </a:stretch>
          </p:blipFill>
          <p:spPr>
            <a:xfrm>
              <a:off x="125754" y="2065042"/>
              <a:ext cx="8892493" cy="1602042"/>
            </a:xfrm>
            <a:prstGeom prst="rect">
              <a:avLst/>
            </a:prstGeom>
          </p:spPr>
        </p:pic>
        <p:sp>
          <p:nvSpPr>
            <p:cNvPr id="5" name="TextBox 4"/>
            <p:cNvSpPr txBox="1"/>
            <p:nvPr/>
          </p:nvSpPr>
          <p:spPr>
            <a:xfrm>
              <a:off x="971600" y="3680460"/>
              <a:ext cx="9001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a:t>State</a:t>
              </a:r>
            </a:p>
          </p:txBody>
        </p:sp>
        <p:sp>
          <p:nvSpPr>
            <p:cNvPr id="6" name="TextBox 5"/>
            <p:cNvSpPr txBox="1"/>
            <p:nvPr/>
          </p:nvSpPr>
          <p:spPr>
            <a:xfrm>
              <a:off x="3828424" y="3676822"/>
              <a:ext cx="158417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a:t>Round Key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Diffusion and Confusion</a:t>
            </a:r>
          </a:p>
        </p:txBody>
      </p:sp>
      <p:sp>
        <p:nvSpPr>
          <p:cNvPr id="3" name="Content Placeholder 2"/>
          <p:cNvSpPr>
            <a:spLocks noGrp="1"/>
          </p:cNvSpPr>
          <p:nvPr>
            <p:ph idx="1"/>
          </p:nvPr>
        </p:nvSpPr>
        <p:spPr/>
        <p:txBody>
          <a:bodyPr/>
          <a:lstStyle/>
          <a:p>
            <a:r>
              <a:rPr lang="en-IN" b="1">
                <a:solidFill>
                  <a:schemeClr val="tx2"/>
                </a:solidFill>
              </a:rPr>
              <a:t>Diffusion</a:t>
            </a:r>
            <a:r>
              <a:rPr lang="en-IN"/>
              <a:t> hides the relationship between the ciphertext and the plaintext.</a:t>
            </a:r>
          </a:p>
          <a:p>
            <a:r>
              <a:rPr lang="en-IN"/>
              <a:t>This is achieved by having each plaintext digit affect the value of many ciphertext digits.</a:t>
            </a:r>
          </a:p>
          <a:p>
            <a:r>
              <a:rPr lang="en-IN" b="1">
                <a:solidFill>
                  <a:schemeClr val="tx2"/>
                </a:solidFill>
              </a:rPr>
              <a:t>Confusion</a:t>
            </a:r>
            <a:r>
              <a:rPr lang="en-IN"/>
              <a:t> hides the relationship between the ciphertext and the key.</a:t>
            </a:r>
          </a:p>
          <a:p>
            <a:r>
              <a:rPr lang="en-IN"/>
              <a:t>This is achieved by the use of a complex substitution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AES Overall Structure</a:t>
            </a: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894" y="101851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540" y="106363"/>
            <a:ext cx="2196244" cy="6660206"/>
          </a:xfrm>
          <a:prstGeom prst="rect">
            <a:avLst/>
          </a:prstGeom>
        </p:spPr>
      </p:pic>
      <p:sp>
        <p:nvSpPr>
          <p:cNvPr id="4" name="Content Placeholder 2"/>
          <p:cNvSpPr txBox="1"/>
          <p:nvPr/>
        </p:nvSpPr>
        <p:spPr>
          <a:xfrm>
            <a:off x="2735796" y="1069958"/>
            <a:ext cx="6300700" cy="3276364"/>
          </a:xfrm>
          <a:prstGeom prst="rect">
            <a:avLst/>
          </a:prstGeom>
        </p:spPr>
        <p:txBody>
          <a:bodyPr vert="horz" lIns="91440" tIns="45720" rIns="91440" bIns="45720" rtlCol="0">
            <a:normAutofit/>
          </a:bodyPr>
          <a:lstStyle>
            <a:defPPr>
              <a:defRPr lang="en-US"/>
            </a:defPPr>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t>The AES key expansion algorithm takes as input a four-word (16-byte) key and produces a linear array of </a:t>
            </a:r>
            <a:r>
              <a:rPr lang="en-IN" b="1">
                <a:solidFill>
                  <a:schemeClr val="tx2"/>
                </a:solidFill>
              </a:rPr>
              <a:t>44 words </a:t>
            </a:r>
            <a:r>
              <a:rPr lang="en-IN"/>
              <a:t>(176 bytes). </a:t>
            </a:r>
          </a:p>
          <a:p>
            <a:r>
              <a:rPr lang="en-IN"/>
              <a:t>Each added word </a:t>
            </a:r>
            <a:r>
              <a:rPr lang="en-IN" b="1">
                <a:solidFill>
                  <a:schemeClr val="tx2"/>
                </a:solidFill>
              </a:rPr>
              <a:t>w[i]</a:t>
            </a:r>
            <a:r>
              <a:rPr lang="en-IN"/>
              <a:t> depends on the immediately preceding word, w[i - 1]. </a:t>
            </a:r>
          </a:p>
          <a:p>
            <a:r>
              <a:rPr lang="en-IN"/>
              <a:t>In three out of four cases, a simple XOR is used. </a:t>
            </a:r>
          </a:p>
        </p:txBody>
      </p:sp>
      <p:sp>
        <p:nvSpPr>
          <p:cNvPr id="5" name="Title 1"/>
          <p:cNvSpPr txBox="1"/>
          <p:nvPr/>
        </p:nvSpPr>
        <p:spPr>
          <a:xfrm>
            <a:off x="2771800" y="106363"/>
            <a:ext cx="61817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AES Key Expansion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Key Expansion Example</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91378" y="796050"/>
            <a:ext cx="7561244" cy="1303355"/>
          </a:xfrm>
          <a:prstGeom prst="rect">
            <a:avLst/>
          </a:prstGeom>
        </p:spPr>
      </p:pic>
      <p:pic>
        <p:nvPicPr>
          <p:cNvPr id="5" name="Picture 4"/>
          <p:cNvPicPr>
            <a:picLocks noChangeAspect="1"/>
          </p:cNvPicPr>
          <p:nvPr/>
        </p:nvPicPr>
        <p:blipFill>
          <a:blip r:embed="rId3"/>
          <a:stretch>
            <a:fillRect/>
          </a:stretch>
        </p:blipFill>
        <p:spPr>
          <a:xfrm>
            <a:off x="786906" y="2064072"/>
            <a:ext cx="7570189" cy="4425267"/>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Implementation Aspects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7065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can efficiently implement on 8-bit CPU</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byte substitution works on bytes using a table of 256 entries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shift rows is simple byte shift</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add round key works on byte XOR’s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mix columns requires matrix multiply in </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GF(2</a:t>
            </a:r>
            <a:r>
              <a:rPr kumimoji="0" lang="en-US" sz="2800" b="0" i="0" u="none" strike="noStrike" kern="0" cap="none" spc="0" normalizeH="0" baseline="3000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8</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 which works on byte values, can be simplified to use table lookups &amp; byte XOR’s</a:t>
            </a: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Implementation Aspects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716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can efficiently implement on 32-bit CPU</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redefine steps to use 32-bit words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can precompute 4 tables of 256-words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then each column in each round can be computed using 4 table lookups + 4 XORs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at a cost of 4Kb to store tables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designers believe this very efficient implementation was a key factor in its selection as the AES cipher</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Summary</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505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have considered:</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 AES selection process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 details of Rijndael – the AES cipher</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looked at the steps in each round</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 key expansion</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implementation aspects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endPar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3236"/>
            <a:ext cx="9144000" cy="3215804"/>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 name="Title 1"/>
          <p:cNvSpPr>
            <a:spLocks noGrp="1"/>
          </p:cNvSpPr>
          <p:nvPr>
            <p:ph type="ctrTitle"/>
          </p:nvPr>
        </p:nvSpPr>
        <p:spPr>
          <a:xfrm>
            <a:off x="170402" y="1412564"/>
            <a:ext cx="5995393" cy="2592500"/>
          </a:xfrm>
        </p:spPr>
        <p:txBody>
          <a:bodyPr anchor="t">
            <a:noAutofit/>
          </a:bodyPr>
          <a:lstStyle/>
          <a:p>
            <a:pPr algn="l"/>
            <a:r>
              <a:rPr lang="fr-FR" sz="4800" b="1">
                <a:solidFill>
                  <a:schemeClr val="bg1"/>
                </a:solidFill>
                <a:latin typeface="+mj-lt"/>
                <a:ea typeface="Open Sans Semibold" panose="020B0706030804020204" pitchFamily="34" charset="0"/>
                <a:cs typeface="Open Sans Semibold" panose="020B0706030804020204" pitchFamily="34" charset="0"/>
              </a:rPr>
              <a:t>Multiple encryptions and triple DES</a:t>
            </a:r>
            <a:endParaRPr lang="en-US" sz="6000" b="1">
              <a:solidFill>
                <a:schemeClr val="bg1"/>
              </a:solidFill>
              <a:latin typeface="+mj-lt"/>
              <a:ea typeface="Open Sans Semibold" panose="020B0706030804020204" pitchFamily="34" charset="0"/>
              <a:cs typeface="Open Sans Semibold" panose="020B0706030804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196" y="1192612"/>
            <a:ext cx="2609850" cy="240982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a:t>Outline</a:t>
            </a:r>
          </a:p>
        </p:txBody>
      </p:sp>
      <p:sp>
        <p:nvSpPr>
          <p:cNvPr id="3" name="Content Placeholder 2"/>
          <p:cNvSpPr>
            <a:spLocks noGrp="1"/>
          </p:cNvSpPr>
          <p:nvPr>
            <p:ph idx="1"/>
          </p:nvPr>
        </p:nvSpPr>
        <p:spPr>
          <a:xfrm>
            <a:off x="190500" y="990600"/>
            <a:ext cx="8763000" cy="5354724"/>
          </a:xfrm>
        </p:spPr>
        <p:txBody>
          <a:bodyPr>
            <a:normAutofit/>
          </a:bodyPr>
          <a:lstStyle/>
          <a:p>
            <a:r>
              <a:rPr lang="en-IN"/>
              <a:t>Multiple encryption and triple DES </a:t>
            </a:r>
          </a:p>
          <a:p>
            <a:r>
              <a:rPr lang="en-IN"/>
              <a:t>Electronic Code Book Mode</a:t>
            </a:r>
          </a:p>
          <a:p>
            <a:r>
              <a:rPr lang="en-IN"/>
              <a:t>Cipher Block Chaining Mode </a:t>
            </a:r>
          </a:p>
          <a:p>
            <a:r>
              <a:rPr lang="en-IN"/>
              <a:t>Cipher Feedback Mode </a:t>
            </a:r>
          </a:p>
          <a:p>
            <a:r>
              <a:rPr lang="en-IN"/>
              <a:t>Output Feedback Mode</a:t>
            </a:r>
          </a:p>
          <a:p>
            <a:r>
              <a:rPr lang="en-IN"/>
              <a:t>Counter Mode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476250"/>
            <a:ext cx="8229600" cy="142875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Chapter 6 – </a:t>
            </a:r>
            <a:r>
              <a:rPr kumimoji="0" lang="en-AU"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Block Cipher Operation</a:t>
            </a:r>
          </a:p>
        </p:txBody>
      </p:sp>
      <p:sp>
        <p:nvSpPr>
          <p:cNvPr id="20483" name="Rectangle 3"/>
          <p:cNvSpPr>
            <a:spLocks noGrp="1" noChangeArrowheads="1"/>
          </p:cNvSpPr>
          <p:nvPr>
            <p:ph idx="1"/>
          </p:nvPr>
        </p:nvSpPr>
        <p:spPr>
          <a:xfrm>
            <a:off x="539750" y="2133600"/>
            <a:ext cx="8229600" cy="39893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Many savages at the present day regard their names as vital parts of themselves, and therefore take great pains to conceal their real names, lest these should give to evil-disposed persons a handle by which to injure their owners. </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a:t>
            </a:r>
            <a:r>
              <a:rPr kumimoji="0" lang="en-US" sz="3200" b="1"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The Golden Bough, Sir James George Frazer</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Multiple Encryption &amp; DES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clear a replacement for DES was needed</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theoretical attacks that can break it</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demonstrated exhaustive key search attacks</a:t>
            </a: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AES is a new cipher alternative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prior to this alternative was to use multiple encryption with DES implementations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Triple-DES is the chosen form</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15673" y="886322"/>
            <a:ext cx="4455361" cy="1610528"/>
            <a:chOff x="15673" y="1000622"/>
            <a:chExt cx="4455361" cy="1610528"/>
          </a:xfrm>
        </p:grpSpPr>
        <p:sp>
          <p:nvSpPr>
            <p:cNvPr id="65" name="Rectangle 64"/>
            <p:cNvSpPr/>
            <p:nvPr/>
          </p:nvSpPr>
          <p:spPr>
            <a:xfrm>
              <a:off x="71500" y="1033665"/>
              <a:ext cx="4399534" cy="15774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6" name="TextBox 65"/>
            <p:cNvSpPr txBox="1"/>
            <p:nvPr/>
          </p:nvSpPr>
          <p:spPr>
            <a:xfrm>
              <a:off x="15673" y="1000622"/>
              <a:ext cx="106832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t>Round 1</a:t>
              </a:r>
            </a:p>
          </p:txBody>
        </p:sp>
      </p:grpSp>
      <p:sp>
        <p:nvSpPr>
          <p:cNvPr id="34" name="Freeform 33"/>
          <p:cNvSpPr/>
          <p:nvPr/>
        </p:nvSpPr>
        <p:spPr>
          <a:xfrm>
            <a:off x="2816352" y="972312"/>
            <a:ext cx="1280160" cy="652272"/>
          </a:xfrm>
          <a:custGeom>
            <a:avLst/>
            <a:gdLst>
              <a:gd name="connsiteX0" fmla="*/ 1280160 w 1280160"/>
              <a:gd name="connsiteY0" fmla="*/ 0 h 633984"/>
              <a:gd name="connsiteX1" fmla="*/ 1280160 w 1280160"/>
              <a:gd name="connsiteY1" fmla="*/ 633984 h 633984"/>
              <a:gd name="connsiteX2" fmla="*/ 0 w 1280160"/>
              <a:gd name="connsiteY2" fmla="*/ 630936 h 633984"/>
            </a:gdLst>
            <a:ahLst/>
            <a:cxnLst>
              <a:cxn ang="0">
                <a:pos x="connsiteX0" y="connsiteY0"/>
              </a:cxn>
              <a:cxn ang="0">
                <a:pos x="connsiteX1" y="connsiteY1"/>
              </a:cxn>
              <a:cxn ang="0">
                <a:pos x="connsiteX2" y="connsiteY2"/>
              </a:cxn>
            </a:cxnLst>
            <a:rect l="l" t="t" r="r" b="b"/>
            <a:pathLst>
              <a:path w="1280160" h="633984">
                <a:moveTo>
                  <a:pt x="1280160" y="0"/>
                </a:moveTo>
                <a:lnTo>
                  <a:pt x="1280160" y="633984"/>
                </a:lnTo>
                <a:lnTo>
                  <a:pt x="0" y="630936"/>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3" name="Rectangle 2"/>
          <p:cNvSpPr/>
          <p:nvPr/>
        </p:nvSpPr>
        <p:spPr>
          <a:xfrm>
            <a:off x="1624060" y="296332"/>
            <a:ext cx="2052228"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p:nvPr/>
        </p:nvCxnSpPr>
        <p:spPr>
          <a:xfrm flipH="1">
            <a:off x="2650174" y="304676"/>
            <a:ext cx="0" cy="6533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1192012" y="968202"/>
            <a:ext cx="1458162" cy="0"/>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flipH="1">
            <a:off x="2650174" y="968202"/>
            <a:ext cx="1458162" cy="0"/>
          </a:xfrm>
          <a:prstGeom prst="line">
            <a:avLst/>
          </a:prstGeom>
        </p:spPr>
        <p:style>
          <a:lnRef idx="2">
            <a:schemeClr val="dk1"/>
          </a:lnRef>
          <a:fillRef idx="1">
            <a:schemeClr val="lt1"/>
          </a:fillRef>
          <a:effectRef idx="0">
            <a:schemeClr val="dk1"/>
          </a:effectRef>
          <a:fontRef idx="minor">
            <a:schemeClr val="dk1"/>
          </a:fontRef>
        </p:style>
      </p:cxnSp>
      <p:sp>
        <p:nvSpPr>
          <p:cNvPr id="16" name="TextBox 15"/>
          <p:cNvSpPr txBox="1"/>
          <p:nvPr/>
        </p:nvSpPr>
        <p:spPr>
          <a:xfrm>
            <a:off x="1619868" y="-48468"/>
            <a:ext cx="208823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Plaintext (2</a:t>
            </a:r>
            <a:r>
              <a:rPr lang="en-IN" sz="2000" i="1"/>
              <a:t>w</a:t>
            </a:r>
            <a:r>
              <a:rPr lang="en-IN" sz="2000"/>
              <a:t> bits)</a:t>
            </a:r>
            <a:endParaRPr lang="en-IN" sz="2400"/>
          </a:p>
        </p:txBody>
      </p:sp>
      <p:cxnSp>
        <p:nvCxnSpPr>
          <p:cNvPr id="18" name="Straight Arrow Connector 17"/>
          <p:cNvCxnSpPr/>
          <p:nvPr/>
        </p:nvCxnSpPr>
        <p:spPr>
          <a:xfrm flipH="1">
            <a:off x="1192012" y="958042"/>
            <a:ext cx="0" cy="48610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21" name="Group 20"/>
          <p:cNvGrpSpPr/>
          <p:nvPr/>
        </p:nvGrpSpPr>
        <p:grpSpPr>
          <a:xfrm>
            <a:off x="955668" y="1454304"/>
            <a:ext cx="468052" cy="324036"/>
            <a:chOff x="483228" y="1484784"/>
            <a:chExt cx="468052" cy="324036"/>
          </a:xfrm>
        </p:grpSpPr>
        <p:sp>
          <p:nvSpPr>
            <p:cNvPr id="19" name="Rectangle 18"/>
            <p:cNvSpPr/>
            <p:nvPr/>
          </p:nvSpPr>
          <p:spPr>
            <a:xfrm>
              <a:off x="483228" y="1484784"/>
              <a:ext cx="468052"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20" name="Flowchart: Or 19"/>
            <p:cNvSpPr/>
            <p:nvPr/>
          </p:nvSpPr>
          <p:spPr>
            <a:xfrm>
              <a:off x="591240" y="1525424"/>
              <a:ext cx="252028" cy="241868"/>
            </a:xfrm>
            <a:prstGeom prst="flowChartOr">
              <a:avLst/>
            </a:prstGeom>
            <a:ln w="127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grpSp>
      <p:sp>
        <p:nvSpPr>
          <p:cNvPr id="33" name="Rectangle 32"/>
          <p:cNvSpPr/>
          <p:nvPr/>
        </p:nvSpPr>
        <p:spPr>
          <a:xfrm>
            <a:off x="2487837" y="1474624"/>
            <a:ext cx="324036" cy="28250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F</a:t>
            </a:r>
          </a:p>
        </p:txBody>
      </p:sp>
      <p:cxnSp>
        <p:nvCxnSpPr>
          <p:cNvPr id="36" name="Straight Arrow Connector 35"/>
          <p:cNvCxnSpPr>
            <a:stCxn id="33" idx="1"/>
            <a:endCxn id="19" idx="3"/>
          </p:cNvCxnSpPr>
          <p:nvPr/>
        </p:nvCxnSpPr>
        <p:spPr>
          <a:xfrm flipH="1">
            <a:off x="1423720" y="1615878"/>
            <a:ext cx="1064117" cy="444"/>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49" name="Freeform 48"/>
          <p:cNvSpPr/>
          <p:nvPr/>
        </p:nvSpPr>
        <p:spPr>
          <a:xfrm>
            <a:off x="1197864" y="1630680"/>
            <a:ext cx="2898648" cy="728472"/>
          </a:xfrm>
          <a:custGeom>
            <a:avLst/>
            <a:gdLst>
              <a:gd name="connsiteX0" fmla="*/ 2898648 w 2898648"/>
              <a:gd name="connsiteY0" fmla="*/ 0 h 728472"/>
              <a:gd name="connsiteX1" fmla="*/ 2898648 w 2898648"/>
              <a:gd name="connsiteY1" fmla="*/ 323088 h 728472"/>
              <a:gd name="connsiteX2" fmla="*/ 0 w 2898648"/>
              <a:gd name="connsiteY2" fmla="*/ 539496 h 728472"/>
              <a:gd name="connsiteX3" fmla="*/ 0 w 2898648"/>
              <a:gd name="connsiteY3" fmla="*/ 728472 h 728472"/>
            </a:gdLst>
            <a:ahLst/>
            <a:cxnLst>
              <a:cxn ang="0">
                <a:pos x="connsiteX0" y="connsiteY0"/>
              </a:cxn>
              <a:cxn ang="0">
                <a:pos x="connsiteX1" y="connsiteY1"/>
              </a:cxn>
              <a:cxn ang="0">
                <a:pos x="connsiteX2" y="connsiteY2"/>
              </a:cxn>
              <a:cxn ang="0">
                <a:pos x="connsiteX3" y="connsiteY3"/>
              </a:cxn>
            </a:cxnLst>
            <a:rect l="l" t="t" r="r" b="b"/>
            <a:pathLst>
              <a:path w="2898648" h="728472">
                <a:moveTo>
                  <a:pt x="2898648" y="0"/>
                </a:moveTo>
                <a:lnTo>
                  <a:pt x="2898648" y="323088"/>
                </a:lnTo>
                <a:lnTo>
                  <a:pt x="0" y="539496"/>
                </a:lnTo>
                <a:lnTo>
                  <a:pt x="0" y="728472"/>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solidFill>
                <a:schemeClr val="dk1"/>
              </a:solidFill>
            </a:endParaRPr>
          </a:p>
        </p:txBody>
      </p:sp>
      <p:sp>
        <p:nvSpPr>
          <p:cNvPr id="31" name="Freeform 30"/>
          <p:cNvSpPr/>
          <p:nvPr/>
        </p:nvSpPr>
        <p:spPr>
          <a:xfrm>
            <a:off x="1192530" y="1790700"/>
            <a:ext cx="2914650" cy="575310"/>
          </a:xfrm>
          <a:custGeom>
            <a:avLst/>
            <a:gdLst>
              <a:gd name="connsiteX0" fmla="*/ 0 w 2914650"/>
              <a:gd name="connsiteY0" fmla="*/ 0 h 575310"/>
              <a:gd name="connsiteX1" fmla="*/ 0 w 2914650"/>
              <a:gd name="connsiteY1" fmla="*/ 171450 h 575310"/>
              <a:gd name="connsiteX2" fmla="*/ 2914650 w 2914650"/>
              <a:gd name="connsiteY2" fmla="*/ 377190 h 575310"/>
              <a:gd name="connsiteX3" fmla="*/ 2914650 w 2914650"/>
              <a:gd name="connsiteY3" fmla="*/ 575310 h 575310"/>
            </a:gdLst>
            <a:ahLst/>
            <a:cxnLst>
              <a:cxn ang="0">
                <a:pos x="connsiteX0" y="connsiteY0"/>
              </a:cxn>
              <a:cxn ang="0">
                <a:pos x="connsiteX1" y="connsiteY1"/>
              </a:cxn>
              <a:cxn ang="0">
                <a:pos x="connsiteX2" y="connsiteY2"/>
              </a:cxn>
              <a:cxn ang="0">
                <a:pos x="connsiteX3" y="connsiteY3"/>
              </a:cxn>
            </a:cxnLst>
            <a:rect l="l" t="t" r="r" b="b"/>
            <a:pathLst>
              <a:path w="2914650" h="575310">
                <a:moveTo>
                  <a:pt x="0" y="0"/>
                </a:moveTo>
                <a:lnTo>
                  <a:pt x="0" y="171450"/>
                </a:lnTo>
                <a:lnTo>
                  <a:pt x="2914650" y="377190"/>
                </a:lnTo>
                <a:lnTo>
                  <a:pt x="2914650" y="575310"/>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51" name="TextBox 50"/>
          <p:cNvSpPr txBox="1"/>
          <p:nvPr/>
        </p:nvSpPr>
        <p:spPr>
          <a:xfrm>
            <a:off x="3172232" y="632340"/>
            <a:ext cx="7560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i="1"/>
              <a:t>w</a:t>
            </a:r>
            <a:r>
              <a:rPr lang="en-IN"/>
              <a:t> bits</a:t>
            </a:r>
            <a:endParaRPr lang="en-IN" sz="2000"/>
          </a:p>
        </p:txBody>
      </p:sp>
      <p:sp>
        <p:nvSpPr>
          <p:cNvPr id="52" name="TextBox 51"/>
          <p:cNvSpPr txBox="1"/>
          <p:nvPr/>
        </p:nvSpPr>
        <p:spPr>
          <a:xfrm>
            <a:off x="1422316" y="632398"/>
            <a:ext cx="7560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i="1"/>
              <a:t>w</a:t>
            </a:r>
            <a:r>
              <a:rPr lang="en-IN"/>
              <a:t> bits</a:t>
            </a:r>
            <a:endParaRPr lang="en-IN" sz="2000"/>
          </a:p>
        </p:txBody>
      </p:sp>
      <p:sp>
        <p:nvSpPr>
          <p:cNvPr id="53" name="TextBox 52"/>
          <p:cNvSpPr txBox="1"/>
          <p:nvPr/>
        </p:nvSpPr>
        <p:spPr>
          <a:xfrm>
            <a:off x="4060710" y="550762"/>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R</a:t>
            </a:r>
            <a:r>
              <a:rPr lang="en-IN" sz="2000" baseline="-25000"/>
              <a:t>0</a:t>
            </a:r>
            <a:endParaRPr lang="en-IN" sz="2400" baseline="-25000"/>
          </a:p>
        </p:txBody>
      </p:sp>
      <p:sp>
        <p:nvSpPr>
          <p:cNvPr id="54" name="TextBox 53"/>
          <p:cNvSpPr txBox="1"/>
          <p:nvPr/>
        </p:nvSpPr>
        <p:spPr>
          <a:xfrm>
            <a:off x="846834" y="538555"/>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0</a:t>
            </a:r>
            <a:endParaRPr lang="en-IN" sz="2400" baseline="-25000"/>
          </a:p>
        </p:txBody>
      </p:sp>
      <p:sp>
        <p:nvSpPr>
          <p:cNvPr id="57" name="TextBox 56"/>
          <p:cNvSpPr txBox="1"/>
          <p:nvPr/>
        </p:nvSpPr>
        <p:spPr>
          <a:xfrm>
            <a:off x="4471034" y="1033306"/>
            <a:ext cx="46967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K</a:t>
            </a:r>
            <a:r>
              <a:rPr lang="en-IN" sz="2000" baseline="-25000"/>
              <a:t>1</a:t>
            </a:r>
            <a:endParaRPr lang="en-IN" sz="2400" baseline="-25000"/>
          </a:p>
        </p:txBody>
      </p:sp>
      <p:sp>
        <p:nvSpPr>
          <p:cNvPr id="59" name="Freeform 58"/>
          <p:cNvSpPr/>
          <p:nvPr/>
        </p:nvSpPr>
        <p:spPr>
          <a:xfrm>
            <a:off x="2651432" y="1238250"/>
            <a:ext cx="1915391" cy="228600"/>
          </a:xfrm>
          <a:custGeom>
            <a:avLst/>
            <a:gdLst>
              <a:gd name="connsiteX0" fmla="*/ 2106930 w 2106930"/>
              <a:gd name="connsiteY0" fmla="*/ 0 h 228600"/>
              <a:gd name="connsiteX1" fmla="*/ 0 w 2106930"/>
              <a:gd name="connsiteY1" fmla="*/ 0 h 228600"/>
              <a:gd name="connsiteX2" fmla="*/ 0 w 2106930"/>
              <a:gd name="connsiteY2" fmla="*/ 228600 h 228600"/>
            </a:gdLst>
            <a:ahLst/>
            <a:cxnLst>
              <a:cxn ang="0">
                <a:pos x="connsiteX0" y="connsiteY0"/>
              </a:cxn>
              <a:cxn ang="0">
                <a:pos x="connsiteX1" y="connsiteY1"/>
              </a:cxn>
              <a:cxn ang="0">
                <a:pos x="connsiteX2" y="connsiteY2"/>
              </a:cxn>
            </a:cxnLst>
            <a:rect l="l" t="t" r="r" b="b"/>
            <a:pathLst>
              <a:path w="2106930" h="228600">
                <a:moveTo>
                  <a:pt x="2106930" y="0"/>
                </a:moveTo>
                <a:lnTo>
                  <a:pt x="0" y="0"/>
                </a:lnTo>
                <a:lnTo>
                  <a:pt x="0" y="228600"/>
                </a:lnTo>
              </a:path>
            </a:pathLst>
          </a:custGeom>
          <a:noFill/>
          <a:ln w="254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60" name="TextBox 59"/>
          <p:cNvSpPr txBox="1"/>
          <p:nvPr/>
        </p:nvSpPr>
        <p:spPr>
          <a:xfrm>
            <a:off x="4103063" y="2122140"/>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R</a:t>
            </a:r>
            <a:r>
              <a:rPr lang="en-IN" sz="2000" baseline="-25000"/>
              <a:t>1</a:t>
            </a:r>
            <a:endParaRPr lang="en-IN" sz="2400" baseline="-25000"/>
          </a:p>
        </p:txBody>
      </p:sp>
      <p:sp>
        <p:nvSpPr>
          <p:cNvPr id="61" name="TextBox 60"/>
          <p:cNvSpPr txBox="1"/>
          <p:nvPr/>
        </p:nvSpPr>
        <p:spPr>
          <a:xfrm>
            <a:off x="846834" y="2122140"/>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1</a:t>
            </a:r>
            <a:endParaRPr lang="en-IN" sz="2400" baseline="-25000"/>
          </a:p>
        </p:txBody>
      </p:sp>
      <p:grpSp>
        <p:nvGrpSpPr>
          <p:cNvPr id="72" name="Group 71"/>
          <p:cNvGrpSpPr/>
          <p:nvPr/>
        </p:nvGrpSpPr>
        <p:grpSpPr>
          <a:xfrm>
            <a:off x="4079982" y="2423484"/>
            <a:ext cx="46161" cy="282592"/>
            <a:chOff x="4080644" y="2645440"/>
            <a:chExt cx="46161" cy="282592"/>
          </a:xfrm>
        </p:grpSpPr>
        <p:sp>
          <p:nvSpPr>
            <p:cNvPr id="69" name="Oval 68"/>
            <p:cNvSpPr/>
            <p:nvPr/>
          </p:nvSpPr>
          <p:spPr>
            <a:xfrm>
              <a:off x="4080644" y="26454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0" name="Oval 69"/>
            <p:cNvSpPr/>
            <p:nvPr/>
          </p:nvSpPr>
          <p:spPr>
            <a:xfrm>
              <a:off x="4081086" y="27660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1" name="Oval 70"/>
            <p:cNvSpPr/>
            <p:nvPr/>
          </p:nvSpPr>
          <p:spPr>
            <a:xfrm>
              <a:off x="4080644" y="288231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grpSp>
      <p:grpSp>
        <p:nvGrpSpPr>
          <p:cNvPr id="73" name="Group 72"/>
          <p:cNvGrpSpPr/>
          <p:nvPr/>
        </p:nvGrpSpPr>
        <p:grpSpPr>
          <a:xfrm>
            <a:off x="1166613" y="2407268"/>
            <a:ext cx="46161" cy="282592"/>
            <a:chOff x="4080644" y="2645440"/>
            <a:chExt cx="46161" cy="282592"/>
          </a:xfrm>
        </p:grpSpPr>
        <p:sp>
          <p:nvSpPr>
            <p:cNvPr id="74" name="Oval 73"/>
            <p:cNvSpPr/>
            <p:nvPr/>
          </p:nvSpPr>
          <p:spPr>
            <a:xfrm>
              <a:off x="4080644" y="26454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5" name="Oval 74"/>
            <p:cNvSpPr/>
            <p:nvPr/>
          </p:nvSpPr>
          <p:spPr>
            <a:xfrm>
              <a:off x="4081086" y="27660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6" name="Oval 75"/>
            <p:cNvSpPr/>
            <p:nvPr/>
          </p:nvSpPr>
          <p:spPr>
            <a:xfrm>
              <a:off x="4080644" y="288231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grpSp>
      <p:sp>
        <p:nvSpPr>
          <p:cNvPr id="138" name="TextBox 137"/>
          <p:cNvSpPr txBox="1"/>
          <p:nvPr/>
        </p:nvSpPr>
        <p:spPr>
          <a:xfrm>
            <a:off x="8604968" y="5483474"/>
            <a:ext cx="63458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R</a:t>
            </a:r>
            <a:r>
              <a:rPr lang="en-IN" sz="2000" baseline="-25000"/>
              <a:t>n+1</a:t>
            </a:r>
            <a:endParaRPr lang="en-IN" sz="2400" baseline="-25000"/>
          </a:p>
        </p:txBody>
      </p:sp>
      <p:sp>
        <p:nvSpPr>
          <p:cNvPr id="139" name="TextBox 138"/>
          <p:cNvSpPr txBox="1"/>
          <p:nvPr/>
        </p:nvSpPr>
        <p:spPr>
          <a:xfrm>
            <a:off x="5160295" y="5495805"/>
            <a:ext cx="60600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n+1</a:t>
            </a:r>
            <a:endParaRPr lang="en-IN" sz="2400" baseline="-25000"/>
          </a:p>
        </p:txBody>
      </p:sp>
      <p:grpSp>
        <p:nvGrpSpPr>
          <p:cNvPr id="173" name="Group 172"/>
          <p:cNvGrpSpPr/>
          <p:nvPr/>
        </p:nvGrpSpPr>
        <p:grpSpPr>
          <a:xfrm>
            <a:off x="17025" y="2731099"/>
            <a:ext cx="4925037" cy="1819754"/>
            <a:chOff x="17025" y="2845399"/>
            <a:chExt cx="4925037" cy="1819754"/>
          </a:xfrm>
        </p:grpSpPr>
        <p:grpSp>
          <p:nvGrpSpPr>
            <p:cNvPr id="140" name="Group 139"/>
            <p:cNvGrpSpPr/>
            <p:nvPr/>
          </p:nvGrpSpPr>
          <p:grpSpPr>
            <a:xfrm>
              <a:off x="17025" y="2845399"/>
              <a:ext cx="4455361" cy="1610528"/>
              <a:chOff x="15673" y="1000622"/>
              <a:chExt cx="4455361" cy="1610528"/>
            </a:xfrm>
          </p:grpSpPr>
          <p:sp>
            <p:nvSpPr>
              <p:cNvPr id="141" name="Rectangle 140"/>
              <p:cNvSpPr/>
              <p:nvPr/>
            </p:nvSpPr>
            <p:spPr>
              <a:xfrm>
                <a:off x="71500" y="1033665"/>
                <a:ext cx="4399534" cy="15774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42" name="TextBox 141"/>
              <p:cNvSpPr txBox="1"/>
              <p:nvPr/>
            </p:nvSpPr>
            <p:spPr>
              <a:xfrm>
                <a:off x="15673" y="1000622"/>
                <a:ext cx="106832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t>Round i</a:t>
                </a:r>
              </a:p>
            </p:txBody>
          </p:sp>
        </p:grpSp>
        <p:sp>
          <p:nvSpPr>
            <p:cNvPr id="143" name="Freeform 142"/>
            <p:cNvSpPr/>
            <p:nvPr/>
          </p:nvSpPr>
          <p:spPr>
            <a:xfrm>
              <a:off x="2817704" y="2931389"/>
              <a:ext cx="1280160" cy="652272"/>
            </a:xfrm>
            <a:custGeom>
              <a:avLst/>
              <a:gdLst>
                <a:gd name="connsiteX0" fmla="*/ 1280160 w 1280160"/>
                <a:gd name="connsiteY0" fmla="*/ 0 h 633984"/>
                <a:gd name="connsiteX1" fmla="*/ 1280160 w 1280160"/>
                <a:gd name="connsiteY1" fmla="*/ 633984 h 633984"/>
                <a:gd name="connsiteX2" fmla="*/ 0 w 1280160"/>
                <a:gd name="connsiteY2" fmla="*/ 630936 h 633984"/>
              </a:gdLst>
              <a:ahLst/>
              <a:cxnLst>
                <a:cxn ang="0">
                  <a:pos x="connsiteX0" y="connsiteY0"/>
                </a:cxn>
                <a:cxn ang="0">
                  <a:pos x="connsiteX1" y="connsiteY1"/>
                </a:cxn>
                <a:cxn ang="0">
                  <a:pos x="connsiteX2" y="connsiteY2"/>
                </a:cxn>
              </a:cxnLst>
              <a:rect l="l" t="t" r="r" b="b"/>
              <a:pathLst>
                <a:path w="1280160" h="633984">
                  <a:moveTo>
                    <a:pt x="1280160" y="0"/>
                  </a:moveTo>
                  <a:lnTo>
                    <a:pt x="1280160" y="633984"/>
                  </a:lnTo>
                  <a:lnTo>
                    <a:pt x="0" y="630936"/>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49" name="Straight Arrow Connector 148"/>
            <p:cNvCxnSpPr/>
            <p:nvPr/>
          </p:nvCxnSpPr>
          <p:spPr>
            <a:xfrm flipH="1">
              <a:off x="1193364" y="2917119"/>
              <a:ext cx="0" cy="48610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150" name="Group 149"/>
            <p:cNvGrpSpPr/>
            <p:nvPr/>
          </p:nvGrpSpPr>
          <p:grpSpPr>
            <a:xfrm>
              <a:off x="957020" y="3413381"/>
              <a:ext cx="468052" cy="324036"/>
              <a:chOff x="483228" y="1484784"/>
              <a:chExt cx="468052" cy="324036"/>
            </a:xfrm>
          </p:grpSpPr>
          <p:sp>
            <p:nvSpPr>
              <p:cNvPr id="151" name="Rectangle 150"/>
              <p:cNvSpPr/>
              <p:nvPr/>
            </p:nvSpPr>
            <p:spPr>
              <a:xfrm>
                <a:off x="483228" y="1484784"/>
                <a:ext cx="468052"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152" name="Flowchart: Or 151"/>
              <p:cNvSpPr/>
              <p:nvPr/>
            </p:nvSpPr>
            <p:spPr>
              <a:xfrm>
                <a:off x="591240" y="1525424"/>
                <a:ext cx="252028" cy="241868"/>
              </a:xfrm>
              <a:prstGeom prst="flowChartOr">
                <a:avLst/>
              </a:prstGeom>
              <a:ln w="127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grpSp>
        <p:sp>
          <p:nvSpPr>
            <p:cNvPr id="153" name="Rectangle 152"/>
            <p:cNvSpPr/>
            <p:nvPr/>
          </p:nvSpPr>
          <p:spPr>
            <a:xfrm>
              <a:off x="2489189" y="3433701"/>
              <a:ext cx="324036" cy="28250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F</a:t>
              </a:r>
            </a:p>
          </p:txBody>
        </p:sp>
        <p:cxnSp>
          <p:nvCxnSpPr>
            <p:cNvPr id="154" name="Straight Arrow Connector 153"/>
            <p:cNvCxnSpPr>
              <a:stCxn id="153" idx="1"/>
              <a:endCxn id="151" idx="3"/>
            </p:cNvCxnSpPr>
            <p:nvPr/>
          </p:nvCxnSpPr>
          <p:spPr>
            <a:xfrm flipH="1">
              <a:off x="1425072" y="3574955"/>
              <a:ext cx="1064117" cy="444"/>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155" name="Freeform 154"/>
            <p:cNvSpPr/>
            <p:nvPr/>
          </p:nvSpPr>
          <p:spPr>
            <a:xfrm>
              <a:off x="1199216" y="3589757"/>
              <a:ext cx="2898648" cy="728472"/>
            </a:xfrm>
            <a:custGeom>
              <a:avLst/>
              <a:gdLst>
                <a:gd name="connsiteX0" fmla="*/ 2898648 w 2898648"/>
                <a:gd name="connsiteY0" fmla="*/ 0 h 728472"/>
                <a:gd name="connsiteX1" fmla="*/ 2898648 w 2898648"/>
                <a:gd name="connsiteY1" fmla="*/ 323088 h 728472"/>
                <a:gd name="connsiteX2" fmla="*/ 0 w 2898648"/>
                <a:gd name="connsiteY2" fmla="*/ 539496 h 728472"/>
                <a:gd name="connsiteX3" fmla="*/ 0 w 2898648"/>
                <a:gd name="connsiteY3" fmla="*/ 728472 h 728472"/>
              </a:gdLst>
              <a:ahLst/>
              <a:cxnLst>
                <a:cxn ang="0">
                  <a:pos x="connsiteX0" y="connsiteY0"/>
                </a:cxn>
                <a:cxn ang="0">
                  <a:pos x="connsiteX1" y="connsiteY1"/>
                </a:cxn>
                <a:cxn ang="0">
                  <a:pos x="connsiteX2" y="connsiteY2"/>
                </a:cxn>
                <a:cxn ang="0">
                  <a:pos x="connsiteX3" y="connsiteY3"/>
                </a:cxn>
              </a:cxnLst>
              <a:rect l="l" t="t" r="r" b="b"/>
              <a:pathLst>
                <a:path w="2898648" h="728472">
                  <a:moveTo>
                    <a:pt x="2898648" y="0"/>
                  </a:moveTo>
                  <a:lnTo>
                    <a:pt x="2898648" y="323088"/>
                  </a:lnTo>
                  <a:lnTo>
                    <a:pt x="0" y="539496"/>
                  </a:lnTo>
                  <a:lnTo>
                    <a:pt x="0" y="728472"/>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solidFill>
                  <a:schemeClr val="dk1"/>
                </a:solidFill>
              </a:endParaRPr>
            </a:p>
          </p:txBody>
        </p:sp>
        <p:sp>
          <p:nvSpPr>
            <p:cNvPr id="156" name="Freeform 155"/>
            <p:cNvSpPr/>
            <p:nvPr/>
          </p:nvSpPr>
          <p:spPr>
            <a:xfrm>
              <a:off x="1193882" y="3749777"/>
              <a:ext cx="2914650" cy="575310"/>
            </a:xfrm>
            <a:custGeom>
              <a:avLst/>
              <a:gdLst>
                <a:gd name="connsiteX0" fmla="*/ 0 w 2914650"/>
                <a:gd name="connsiteY0" fmla="*/ 0 h 575310"/>
                <a:gd name="connsiteX1" fmla="*/ 0 w 2914650"/>
                <a:gd name="connsiteY1" fmla="*/ 171450 h 575310"/>
                <a:gd name="connsiteX2" fmla="*/ 2914650 w 2914650"/>
                <a:gd name="connsiteY2" fmla="*/ 377190 h 575310"/>
                <a:gd name="connsiteX3" fmla="*/ 2914650 w 2914650"/>
                <a:gd name="connsiteY3" fmla="*/ 575310 h 575310"/>
              </a:gdLst>
              <a:ahLst/>
              <a:cxnLst>
                <a:cxn ang="0">
                  <a:pos x="connsiteX0" y="connsiteY0"/>
                </a:cxn>
                <a:cxn ang="0">
                  <a:pos x="connsiteX1" y="connsiteY1"/>
                </a:cxn>
                <a:cxn ang="0">
                  <a:pos x="connsiteX2" y="connsiteY2"/>
                </a:cxn>
                <a:cxn ang="0">
                  <a:pos x="connsiteX3" y="connsiteY3"/>
                </a:cxn>
              </a:cxnLst>
              <a:rect l="l" t="t" r="r" b="b"/>
              <a:pathLst>
                <a:path w="2914650" h="575310">
                  <a:moveTo>
                    <a:pt x="0" y="0"/>
                  </a:moveTo>
                  <a:lnTo>
                    <a:pt x="0" y="171450"/>
                  </a:lnTo>
                  <a:lnTo>
                    <a:pt x="2914650" y="377190"/>
                  </a:lnTo>
                  <a:lnTo>
                    <a:pt x="2914650" y="575310"/>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161" name="TextBox 160"/>
            <p:cNvSpPr txBox="1"/>
            <p:nvPr/>
          </p:nvSpPr>
          <p:spPr>
            <a:xfrm>
              <a:off x="4472386" y="2992383"/>
              <a:ext cx="46967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K</a:t>
              </a:r>
              <a:r>
                <a:rPr lang="en-IN" sz="2000" baseline="-25000"/>
                <a:t>i</a:t>
              </a:r>
              <a:endParaRPr lang="en-IN" sz="2400" baseline="-25000"/>
            </a:p>
          </p:txBody>
        </p:sp>
        <p:sp>
          <p:nvSpPr>
            <p:cNvPr id="162" name="Freeform 161"/>
            <p:cNvSpPr/>
            <p:nvPr/>
          </p:nvSpPr>
          <p:spPr>
            <a:xfrm>
              <a:off x="2652784" y="3197327"/>
              <a:ext cx="1915391" cy="228600"/>
            </a:xfrm>
            <a:custGeom>
              <a:avLst/>
              <a:gdLst>
                <a:gd name="connsiteX0" fmla="*/ 2106930 w 2106930"/>
                <a:gd name="connsiteY0" fmla="*/ 0 h 228600"/>
                <a:gd name="connsiteX1" fmla="*/ 0 w 2106930"/>
                <a:gd name="connsiteY1" fmla="*/ 0 h 228600"/>
                <a:gd name="connsiteX2" fmla="*/ 0 w 2106930"/>
                <a:gd name="connsiteY2" fmla="*/ 228600 h 228600"/>
              </a:gdLst>
              <a:ahLst/>
              <a:cxnLst>
                <a:cxn ang="0">
                  <a:pos x="connsiteX0" y="connsiteY0"/>
                </a:cxn>
                <a:cxn ang="0">
                  <a:pos x="connsiteX1" y="connsiteY1"/>
                </a:cxn>
                <a:cxn ang="0">
                  <a:pos x="connsiteX2" y="connsiteY2"/>
                </a:cxn>
              </a:cxnLst>
              <a:rect l="l" t="t" r="r" b="b"/>
              <a:pathLst>
                <a:path w="2106930" h="228600">
                  <a:moveTo>
                    <a:pt x="2106930" y="0"/>
                  </a:moveTo>
                  <a:lnTo>
                    <a:pt x="0" y="0"/>
                  </a:lnTo>
                  <a:lnTo>
                    <a:pt x="0" y="228600"/>
                  </a:lnTo>
                </a:path>
              </a:pathLst>
            </a:custGeom>
            <a:noFill/>
            <a:ln w="254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163" name="TextBox 162"/>
            <p:cNvSpPr txBox="1"/>
            <p:nvPr/>
          </p:nvSpPr>
          <p:spPr>
            <a:xfrm>
              <a:off x="4104415" y="4081217"/>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err="1"/>
                <a:t>R</a:t>
              </a:r>
              <a:r>
                <a:rPr lang="en-IN" sz="2000" baseline="-25000" err="1"/>
                <a:t>i</a:t>
              </a:r>
              <a:endParaRPr lang="en-IN" sz="2400" baseline="-25000"/>
            </a:p>
          </p:txBody>
        </p:sp>
        <p:sp>
          <p:nvSpPr>
            <p:cNvPr id="164" name="TextBox 163"/>
            <p:cNvSpPr txBox="1"/>
            <p:nvPr/>
          </p:nvSpPr>
          <p:spPr>
            <a:xfrm>
              <a:off x="848186" y="4081217"/>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i</a:t>
              </a:r>
              <a:endParaRPr lang="en-IN" sz="2400" baseline="-25000"/>
            </a:p>
          </p:txBody>
        </p:sp>
        <p:grpSp>
          <p:nvGrpSpPr>
            <p:cNvPr id="165" name="Group 164"/>
            <p:cNvGrpSpPr/>
            <p:nvPr/>
          </p:nvGrpSpPr>
          <p:grpSpPr>
            <a:xfrm>
              <a:off x="4081334" y="4382561"/>
              <a:ext cx="46161" cy="282592"/>
              <a:chOff x="4080644" y="2645440"/>
              <a:chExt cx="46161" cy="282592"/>
            </a:xfrm>
          </p:grpSpPr>
          <p:sp>
            <p:nvSpPr>
              <p:cNvPr id="166" name="Oval 165"/>
              <p:cNvSpPr/>
              <p:nvPr/>
            </p:nvSpPr>
            <p:spPr>
              <a:xfrm>
                <a:off x="4080644" y="26454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67" name="Oval 166"/>
              <p:cNvSpPr/>
              <p:nvPr/>
            </p:nvSpPr>
            <p:spPr>
              <a:xfrm>
                <a:off x="4081086" y="27660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68" name="Oval 167"/>
              <p:cNvSpPr/>
              <p:nvPr/>
            </p:nvSpPr>
            <p:spPr>
              <a:xfrm>
                <a:off x="4080644" y="288231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grpSp>
        <p:grpSp>
          <p:nvGrpSpPr>
            <p:cNvPr id="169" name="Group 168"/>
            <p:cNvGrpSpPr/>
            <p:nvPr/>
          </p:nvGrpSpPr>
          <p:grpSpPr>
            <a:xfrm>
              <a:off x="1167965" y="4366345"/>
              <a:ext cx="46161" cy="282592"/>
              <a:chOff x="4080644" y="2645440"/>
              <a:chExt cx="46161" cy="282592"/>
            </a:xfrm>
          </p:grpSpPr>
          <p:sp>
            <p:nvSpPr>
              <p:cNvPr id="170" name="Oval 169"/>
              <p:cNvSpPr/>
              <p:nvPr/>
            </p:nvSpPr>
            <p:spPr>
              <a:xfrm>
                <a:off x="4080644" y="26454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71" name="Oval 170"/>
              <p:cNvSpPr/>
              <p:nvPr/>
            </p:nvSpPr>
            <p:spPr>
              <a:xfrm>
                <a:off x="4081086" y="27660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72" name="Oval 171"/>
              <p:cNvSpPr/>
              <p:nvPr/>
            </p:nvSpPr>
            <p:spPr>
              <a:xfrm>
                <a:off x="4080644" y="288231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grpSp>
      </p:grpSp>
      <p:grpSp>
        <p:nvGrpSpPr>
          <p:cNvPr id="178" name="Group 177"/>
          <p:cNvGrpSpPr/>
          <p:nvPr/>
        </p:nvGrpSpPr>
        <p:grpSpPr>
          <a:xfrm>
            <a:off x="21455" y="4550853"/>
            <a:ext cx="4925037" cy="1621493"/>
            <a:chOff x="6122757" y="1238919"/>
            <a:chExt cx="4925037" cy="1621493"/>
          </a:xfrm>
        </p:grpSpPr>
        <p:grpSp>
          <p:nvGrpSpPr>
            <p:cNvPr id="80" name="Group 79"/>
            <p:cNvGrpSpPr/>
            <p:nvPr/>
          </p:nvGrpSpPr>
          <p:grpSpPr>
            <a:xfrm>
              <a:off x="6122757" y="1238919"/>
              <a:ext cx="4455361" cy="1610528"/>
              <a:chOff x="15673" y="1000622"/>
              <a:chExt cx="4455361" cy="1610528"/>
            </a:xfrm>
          </p:grpSpPr>
          <p:sp>
            <p:nvSpPr>
              <p:cNvPr id="81" name="Rectangle 80"/>
              <p:cNvSpPr/>
              <p:nvPr/>
            </p:nvSpPr>
            <p:spPr>
              <a:xfrm>
                <a:off x="71500" y="1033665"/>
                <a:ext cx="4399534" cy="15774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2" name="TextBox 81"/>
              <p:cNvSpPr txBox="1"/>
              <p:nvPr/>
            </p:nvSpPr>
            <p:spPr>
              <a:xfrm>
                <a:off x="15673" y="1000622"/>
                <a:ext cx="106832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t>Round n</a:t>
                </a:r>
              </a:p>
            </p:txBody>
          </p:sp>
        </p:grpSp>
        <p:sp>
          <p:nvSpPr>
            <p:cNvPr id="83" name="Freeform 82"/>
            <p:cNvSpPr/>
            <p:nvPr/>
          </p:nvSpPr>
          <p:spPr>
            <a:xfrm>
              <a:off x="8923436" y="1324909"/>
              <a:ext cx="1280160" cy="652272"/>
            </a:xfrm>
            <a:custGeom>
              <a:avLst/>
              <a:gdLst>
                <a:gd name="connsiteX0" fmla="*/ 1280160 w 1280160"/>
                <a:gd name="connsiteY0" fmla="*/ 0 h 633984"/>
                <a:gd name="connsiteX1" fmla="*/ 1280160 w 1280160"/>
                <a:gd name="connsiteY1" fmla="*/ 633984 h 633984"/>
                <a:gd name="connsiteX2" fmla="*/ 0 w 1280160"/>
                <a:gd name="connsiteY2" fmla="*/ 630936 h 633984"/>
              </a:gdLst>
              <a:ahLst/>
              <a:cxnLst>
                <a:cxn ang="0">
                  <a:pos x="connsiteX0" y="connsiteY0"/>
                </a:cxn>
                <a:cxn ang="0">
                  <a:pos x="connsiteX1" y="connsiteY1"/>
                </a:cxn>
                <a:cxn ang="0">
                  <a:pos x="connsiteX2" y="connsiteY2"/>
                </a:cxn>
              </a:cxnLst>
              <a:rect l="l" t="t" r="r" b="b"/>
              <a:pathLst>
                <a:path w="1280160" h="633984">
                  <a:moveTo>
                    <a:pt x="1280160" y="0"/>
                  </a:moveTo>
                  <a:lnTo>
                    <a:pt x="1280160" y="633984"/>
                  </a:lnTo>
                  <a:lnTo>
                    <a:pt x="0" y="630936"/>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86" name="Straight Arrow Connector 85"/>
            <p:cNvCxnSpPr/>
            <p:nvPr/>
          </p:nvCxnSpPr>
          <p:spPr>
            <a:xfrm flipH="1">
              <a:off x="7299096" y="1310639"/>
              <a:ext cx="0" cy="48610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87" name="Group 86"/>
            <p:cNvGrpSpPr/>
            <p:nvPr/>
          </p:nvGrpSpPr>
          <p:grpSpPr>
            <a:xfrm>
              <a:off x="7062752" y="1806901"/>
              <a:ext cx="468052" cy="324036"/>
              <a:chOff x="483228" y="1484784"/>
              <a:chExt cx="468052" cy="324036"/>
            </a:xfrm>
          </p:grpSpPr>
          <p:sp>
            <p:nvSpPr>
              <p:cNvPr id="88" name="Rectangle 87"/>
              <p:cNvSpPr/>
              <p:nvPr/>
            </p:nvSpPr>
            <p:spPr>
              <a:xfrm>
                <a:off x="483228" y="1484784"/>
                <a:ext cx="468052"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89" name="Flowchart: Or 88"/>
              <p:cNvSpPr/>
              <p:nvPr/>
            </p:nvSpPr>
            <p:spPr>
              <a:xfrm>
                <a:off x="591240" y="1525424"/>
                <a:ext cx="252028" cy="241868"/>
              </a:xfrm>
              <a:prstGeom prst="flowChartOr">
                <a:avLst/>
              </a:prstGeom>
              <a:ln w="127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grpSp>
        <p:sp>
          <p:nvSpPr>
            <p:cNvPr id="90" name="Rectangle 89"/>
            <p:cNvSpPr/>
            <p:nvPr/>
          </p:nvSpPr>
          <p:spPr>
            <a:xfrm>
              <a:off x="8594921" y="1827221"/>
              <a:ext cx="324036" cy="28250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a:t>F</a:t>
              </a:r>
            </a:p>
          </p:txBody>
        </p:sp>
        <p:cxnSp>
          <p:nvCxnSpPr>
            <p:cNvPr id="91" name="Straight Arrow Connector 90"/>
            <p:cNvCxnSpPr>
              <a:stCxn id="90" idx="1"/>
              <a:endCxn id="88" idx="3"/>
            </p:cNvCxnSpPr>
            <p:nvPr/>
          </p:nvCxnSpPr>
          <p:spPr>
            <a:xfrm flipH="1">
              <a:off x="7530804" y="1968475"/>
              <a:ext cx="1064117" cy="444"/>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92" name="Freeform 91"/>
            <p:cNvSpPr/>
            <p:nvPr/>
          </p:nvSpPr>
          <p:spPr>
            <a:xfrm>
              <a:off x="7304948" y="1983277"/>
              <a:ext cx="2898648" cy="728472"/>
            </a:xfrm>
            <a:custGeom>
              <a:avLst/>
              <a:gdLst>
                <a:gd name="connsiteX0" fmla="*/ 2898648 w 2898648"/>
                <a:gd name="connsiteY0" fmla="*/ 0 h 728472"/>
                <a:gd name="connsiteX1" fmla="*/ 2898648 w 2898648"/>
                <a:gd name="connsiteY1" fmla="*/ 323088 h 728472"/>
                <a:gd name="connsiteX2" fmla="*/ 0 w 2898648"/>
                <a:gd name="connsiteY2" fmla="*/ 539496 h 728472"/>
                <a:gd name="connsiteX3" fmla="*/ 0 w 2898648"/>
                <a:gd name="connsiteY3" fmla="*/ 728472 h 728472"/>
              </a:gdLst>
              <a:ahLst/>
              <a:cxnLst>
                <a:cxn ang="0">
                  <a:pos x="connsiteX0" y="connsiteY0"/>
                </a:cxn>
                <a:cxn ang="0">
                  <a:pos x="connsiteX1" y="connsiteY1"/>
                </a:cxn>
                <a:cxn ang="0">
                  <a:pos x="connsiteX2" y="connsiteY2"/>
                </a:cxn>
                <a:cxn ang="0">
                  <a:pos x="connsiteX3" y="connsiteY3"/>
                </a:cxn>
              </a:cxnLst>
              <a:rect l="l" t="t" r="r" b="b"/>
              <a:pathLst>
                <a:path w="2898648" h="728472">
                  <a:moveTo>
                    <a:pt x="2898648" y="0"/>
                  </a:moveTo>
                  <a:lnTo>
                    <a:pt x="2898648" y="323088"/>
                  </a:lnTo>
                  <a:lnTo>
                    <a:pt x="0" y="539496"/>
                  </a:lnTo>
                  <a:lnTo>
                    <a:pt x="0" y="728472"/>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solidFill>
                  <a:schemeClr val="dk1"/>
                </a:solidFill>
              </a:endParaRPr>
            </a:p>
          </p:txBody>
        </p:sp>
        <p:sp>
          <p:nvSpPr>
            <p:cNvPr id="93" name="Freeform 92"/>
            <p:cNvSpPr/>
            <p:nvPr/>
          </p:nvSpPr>
          <p:spPr>
            <a:xfrm>
              <a:off x="7299614" y="2143297"/>
              <a:ext cx="2914650" cy="575310"/>
            </a:xfrm>
            <a:custGeom>
              <a:avLst/>
              <a:gdLst>
                <a:gd name="connsiteX0" fmla="*/ 0 w 2914650"/>
                <a:gd name="connsiteY0" fmla="*/ 0 h 575310"/>
                <a:gd name="connsiteX1" fmla="*/ 0 w 2914650"/>
                <a:gd name="connsiteY1" fmla="*/ 171450 h 575310"/>
                <a:gd name="connsiteX2" fmla="*/ 2914650 w 2914650"/>
                <a:gd name="connsiteY2" fmla="*/ 377190 h 575310"/>
                <a:gd name="connsiteX3" fmla="*/ 2914650 w 2914650"/>
                <a:gd name="connsiteY3" fmla="*/ 575310 h 575310"/>
              </a:gdLst>
              <a:ahLst/>
              <a:cxnLst>
                <a:cxn ang="0">
                  <a:pos x="connsiteX0" y="connsiteY0"/>
                </a:cxn>
                <a:cxn ang="0">
                  <a:pos x="connsiteX1" y="connsiteY1"/>
                </a:cxn>
                <a:cxn ang="0">
                  <a:pos x="connsiteX2" y="connsiteY2"/>
                </a:cxn>
                <a:cxn ang="0">
                  <a:pos x="connsiteX3" y="connsiteY3"/>
                </a:cxn>
              </a:cxnLst>
              <a:rect l="l" t="t" r="r" b="b"/>
              <a:pathLst>
                <a:path w="2914650" h="575310">
                  <a:moveTo>
                    <a:pt x="0" y="0"/>
                  </a:moveTo>
                  <a:lnTo>
                    <a:pt x="0" y="171450"/>
                  </a:lnTo>
                  <a:lnTo>
                    <a:pt x="2914650" y="377190"/>
                  </a:lnTo>
                  <a:lnTo>
                    <a:pt x="2914650" y="575310"/>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94" name="TextBox 93"/>
            <p:cNvSpPr txBox="1"/>
            <p:nvPr/>
          </p:nvSpPr>
          <p:spPr>
            <a:xfrm>
              <a:off x="10578118" y="1385903"/>
              <a:ext cx="46967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err="1"/>
                <a:t>K</a:t>
              </a:r>
              <a:r>
                <a:rPr lang="en-IN" sz="2000" baseline="-25000" err="1"/>
                <a:t>n</a:t>
              </a:r>
              <a:endParaRPr lang="en-IN" sz="2400" baseline="-25000"/>
            </a:p>
          </p:txBody>
        </p:sp>
        <p:sp>
          <p:nvSpPr>
            <p:cNvPr id="95" name="Freeform 94"/>
            <p:cNvSpPr/>
            <p:nvPr/>
          </p:nvSpPr>
          <p:spPr>
            <a:xfrm>
              <a:off x="8758516" y="1590847"/>
              <a:ext cx="1915391" cy="228600"/>
            </a:xfrm>
            <a:custGeom>
              <a:avLst/>
              <a:gdLst>
                <a:gd name="connsiteX0" fmla="*/ 2106930 w 2106930"/>
                <a:gd name="connsiteY0" fmla="*/ 0 h 228600"/>
                <a:gd name="connsiteX1" fmla="*/ 0 w 2106930"/>
                <a:gd name="connsiteY1" fmla="*/ 0 h 228600"/>
                <a:gd name="connsiteX2" fmla="*/ 0 w 2106930"/>
                <a:gd name="connsiteY2" fmla="*/ 228600 h 228600"/>
              </a:gdLst>
              <a:ahLst/>
              <a:cxnLst>
                <a:cxn ang="0">
                  <a:pos x="connsiteX0" y="connsiteY0"/>
                </a:cxn>
                <a:cxn ang="0">
                  <a:pos x="connsiteX1" y="connsiteY1"/>
                </a:cxn>
                <a:cxn ang="0">
                  <a:pos x="connsiteX2" y="connsiteY2"/>
                </a:cxn>
              </a:cxnLst>
              <a:rect l="l" t="t" r="r" b="b"/>
              <a:pathLst>
                <a:path w="2106930" h="228600">
                  <a:moveTo>
                    <a:pt x="2106930" y="0"/>
                  </a:moveTo>
                  <a:lnTo>
                    <a:pt x="0" y="0"/>
                  </a:lnTo>
                  <a:lnTo>
                    <a:pt x="0" y="228600"/>
                  </a:lnTo>
                </a:path>
              </a:pathLst>
            </a:custGeom>
            <a:noFill/>
            <a:ln w="254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97" name="TextBox 96"/>
            <p:cNvSpPr txBox="1"/>
            <p:nvPr/>
          </p:nvSpPr>
          <p:spPr>
            <a:xfrm>
              <a:off x="6719930" y="2444502"/>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n</a:t>
              </a:r>
              <a:endParaRPr lang="en-IN" sz="2400" baseline="-25000"/>
            </a:p>
          </p:txBody>
        </p:sp>
        <p:sp>
          <p:nvSpPr>
            <p:cNvPr id="176" name="TextBox 175"/>
            <p:cNvSpPr txBox="1"/>
            <p:nvPr/>
          </p:nvSpPr>
          <p:spPr>
            <a:xfrm>
              <a:off x="10227763" y="2460302"/>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R</a:t>
              </a:r>
              <a:r>
                <a:rPr lang="en-IN" sz="2000" baseline="-25000"/>
                <a:t>n</a:t>
              </a:r>
              <a:endParaRPr lang="en-IN" sz="2400" baseline="-25000"/>
            </a:p>
          </p:txBody>
        </p:sp>
      </p:grpSp>
      <p:grpSp>
        <p:nvGrpSpPr>
          <p:cNvPr id="180" name="Group 179"/>
          <p:cNvGrpSpPr/>
          <p:nvPr/>
        </p:nvGrpSpPr>
        <p:grpSpPr>
          <a:xfrm>
            <a:off x="5197726" y="4929141"/>
            <a:ext cx="3823016" cy="787938"/>
            <a:chOff x="5197726" y="4929141"/>
            <a:chExt cx="3823016" cy="787938"/>
          </a:xfrm>
        </p:grpSpPr>
        <p:sp>
          <p:nvSpPr>
            <p:cNvPr id="96" name="TextBox 95"/>
            <p:cNvSpPr txBox="1"/>
            <p:nvPr/>
          </p:nvSpPr>
          <p:spPr>
            <a:xfrm>
              <a:off x="8610418" y="4929141"/>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R</a:t>
              </a:r>
              <a:r>
                <a:rPr lang="en-IN" sz="2000" baseline="-25000"/>
                <a:t>n</a:t>
              </a:r>
              <a:endParaRPr lang="en-IN" sz="2400" baseline="-25000"/>
            </a:p>
          </p:txBody>
        </p:sp>
        <p:grpSp>
          <p:nvGrpSpPr>
            <p:cNvPr id="179" name="Group 178"/>
            <p:cNvGrpSpPr/>
            <p:nvPr/>
          </p:nvGrpSpPr>
          <p:grpSpPr>
            <a:xfrm>
              <a:off x="5705314" y="5141769"/>
              <a:ext cx="2914650" cy="575310"/>
              <a:chOff x="5705314" y="5141769"/>
              <a:chExt cx="2914650" cy="575310"/>
            </a:xfrm>
          </p:grpSpPr>
          <p:sp>
            <p:nvSpPr>
              <p:cNvPr id="114" name="Freeform 113"/>
              <p:cNvSpPr/>
              <p:nvPr/>
            </p:nvSpPr>
            <p:spPr>
              <a:xfrm>
                <a:off x="5705314" y="5141769"/>
                <a:ext cx="2914650" cy="575310"/>
              </a:xfrm>
              <a:custGeom>
                <a:avLst/>
                <a:gdLst>
                  <a:gd name="connsiteX0" fmla="*/ 0 w 2914650"/>
                  <a:gd name="connsiteY0" fmla="*/ 0 h 575310"/>
                  <a:gd name="connsiteX1" fmla="*/ 0 w 2914650"/>
                  <a:gd name="connsiteY1" fmla="*/ 171450 h 575310"/>
                  <a:gd name="connsiteX2" fmla="*/ 2914650 w 2914650"/>
                  <a:gd name="connsiteY2" fmla="*/ 377190 h 575310"/>
                  <a:gd name="connsiteX3" fmla="*/ 2914650 w 2914650"/>
                  <a:gd name="connsiteY3" fmla="*/ 575310 h 575310"/>
                </a:gdLst>
                <a:ahLst/>
                <a:cxnLst>
                  <a:cxn ang="0">
                    <a:pos x="connsiteX0" y="connsiteY0"/>
                  </a:cxn>
                  <a:cxn ang="0">
                    <a:pos x="connsiteX1" y="connsiteY1"/>
                  </a:cxn>
                  <a:cxn ang="0">
                    <a:pos x="connsiteX2" y="connsiteY2"/>
                  </a:cxn>
                  <a:cxn ang="0">
                    <a:pos x="connsiteX3" y="connsiteY3"/>
                  </a:cxn>
                </a:cxnLst>
                <a:rect l="l" t="t" r="r" b="b"/>
                <a:pathLst>
                  <a:path w="2914650" h="575310">
                    <a:moveTo>
                      <a:pt x="0" y="0"/>
                    </a:moveTo>
                    <a:lnTo>
                      <a:pt x="0" y="171450"/>
                    </a:lnTo>
                    <a:lnTo>
                      <a:pt x="2914650" y="377190"/>
                    </a:lnTo>
                    <a:lnTo>
                      <a:pt x="2914650" y="575310"/>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127" name="Freeform 126"/>
              <p:cNvSpPr/>
              <p:nvPr/>
            </p:nvSpPr>
            <p:spPr>
              <a:xfrm>
                <a:off x="5712468" y="5148363"/>
                <a:ext cx="2901696" cy="551688"/>
              </a:xfrm>
              <a:custGeom>
                <a:avLst/>
                <a:gdLst>
                  <a:gd name="connsiteX0" fmla="*/ 2901696 w 2901696"/>
                  <a:gd name="connsiteY0" fmla="*/ 0 h 551688"/>
                  <a:gd name="connsiteX1" fmla="*/ 2901696 w 2901696"/>
                  <a:gd name="connsiteY1" fmla="*/ 161544 h 551688"/>
                  <a:gd name="connsiteX2" fmla="*/ 0 w 2901696"/>
                  <a:gd name="connsiteY2" fmla="*/ 362712 h 551688"/>
                  <a:gd name="connsiteX3" fmla="*/ 0 w 2901696"/>
                  <a:gd name="connsiteY3" fmla="*/ 551688 h 551688"/>
                </a:gdLst>
                <a:ahLst/>
                <a:cxnLst>
                  <a:cxn ang="0">
                    <a:pos x="connsiteX0" y="connsiteY0"/>
                  </a:cxn>
                  <a:cxn ang="0">
                    <a:pos x="connsiteX1" y="connsiteY1"/>
                  </a:cxn>
                  <a:cxn ang="0">
                    <a:pos x="connsiteX2" y="connsiteY2"/>
                  </a:cxn>
                  <a:cxn ang="0">
                    <a:pos x="connsiteX3" y="connsiteY3"/>
                  </a:cxn>
                </a:cxnLst>
                <a:rect l="l" t="t" r="r" b="b"/>
                <a:pathLst>
                  <a:path w="2901696" h="551688">
                    <a:moveTo>
                      <a:pt x="2901696" y="0"/>
                    </a:moveTo>
                    <a:lnTo>
                      <a:pt x="2901696" y="161544"/>
                    </a:lnTo>
                    <a:lnTo>
                      <a:pt x="0" y="362712"/>
                    </a:lnTo>
                    <a:lnTo>
                      <a:pt x="0" y="551688"/>
                    </a:lnTo>
                  </a:path>
                </a:pathLst>
              </a:cu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solidFill>
                    <a:schemeClr val="dk1"/>
                  </a:solidFill>
                </a:endParaRPr>
              </a:p>
            </p:txBody>
          </p:sp>
        </p:grpSp>
        <p:sp>
          <p:nvSpPr>
            <p:cNvPr id="177" name="TextBox 176"/>
            <p:cNvSpPr txBox="1"/>
            <p:nvPr/>
          </p:nvSpPr>
          <p:spPr>
            <a:xfrm>
              <a:off x="5197726" y="4972528"/>
              <a:ext cx="41032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i="1"/>
                <a:t>L</a:t>
              </a:r>
              <a:r>
                <a:rPr lang="en-IN" sz="2000" baseline="-25000"/>
                <a:t>n</a:t>
              </a:r>
              <a:endParaRPr lang="en-IN" sz="2400" baseline="-25000"/>
            </a:p>
          </p:txBody>
        </p:sp>
      </p:grpSp>
      <p:grpSp>
        <p:nvGrpSpPr>
          <p:cNvPr id="181" name="Group 180"/>
          <p:cNvGrpSpPr/>
          <p:nvPr/>
        </p:nvGrpSpPr>
        <p:grpSpPr>
          <a:xfrm>
            <a:off x="5713484" y="5684547"/>
            <a:ext cx="2910840" cy="1162140"/>
            <a:chOff x="5713484" y="5684547"/>
            <a:chExt cx="2910840" cy="1162140"/>
          </a:xfrm>
        </p:grpSpPr>
        <p:grpSp>
          <p:nvGrpSpPr>
            <p:cNvPr id="175" name="Group 174"/>
            <p:cNvGrpSpPr/>
            <p:nvPr/>
          </p:nvGrpSpPr>
          <p:grpSpPr>
            <a:xfrm>
              <a:off x="5713484" y="5684547"/>
              <a:ext cx="2910840" cy="1162140"/>
              <a:chOff x="8820256" y="4897143"/>
              <a:chExt cx="2910840" cy="1162140"/>
            </a:xfrm>
          </p:grpSpPr>
          <p:sp>
            <p:nvSpPr>
              <p:cNvPr id="130" name="Freeform 129"/>
              <p:cNvSpPr/>
              <p:nvPr/>
            </p:nvSpPr>
            <p:spPr>
              <a:xfrm>
                <a:off x="8820256" y="4897143"/>
                <a:ext cx="2910840" cy="83820"/>
              </a:xfrm>
              <a:custGeom>
                <a:avLst/>
                <a:gdLst>
                  <a:gd name="connsiteX0" fmla="*/ 0 w 2910840"/>
                  <a:gd name="connsiteY0" fmla="*/ 0 h 83820"/>
                  <a:gd name="connsiteX1" fmla="*/ 0 w 2910840"/>
                  <a:gd name="connsiteY1" fmla="*/ 81915 h 83820"/>
                  <a:gd name="connsiteX2" fmla="*/ 2910840 w 2910840"/>
                  <a:gd name="connsiteY2" fmla="*/ 83820 h 83820"/>
                  <a:gd name="connsiteX3" fmla="*/ 2910840 w 2910840"/>
                  <a:gd name="connsiteY3" fmla="*/ 11430 h 83820"/>
                  <a:gd name="connsiteX4" fmla="*/ 2910840 w 2910840"/>
                  <a:gd name="connsiteY4" fmla="*/ 9525 h 8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0840" h="83820">
                    <a:moveTo>
                      <a:pt x="0" y="0"/>
                    </a:moveTo>
                    <a:lnTo>
                      <a:pt x="0" y="81915"/>
                    </a:lnTo>
                    <a:lnTo>
                      <a:pt x="2910840" y="83820"/>
                    </a:lnTo>
                    <a:lnTo>
                      <a:pt x="2910840" y="11430"/>
                    </a:lnTo>
                    <a:lnTo>
                      <a:pt x="2910840" y="9525"/>
                    </a:lnTo>
                  </a:path>
                </a:pathLst>
              </a:cu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solidFill>
                    <a:schemeClr val="dk1"/>
                  </a:solidFill>
                </a:endParaRPr>
              </a:p>
            </p:txBody>
          </p:sp>
          <p:cxnSp>
            <p:nvCxnSpPr>
              <p:cNvPr id="131" name="Straight Arrow Connector 130"/>
              <p:cNvCxnSpPr/>
              <p:nvPr/>
            </p:nvCxnSpPr>
            <p:spPr>
              <a:xfrm flipH="1">
                <a:off x="10286300" y="4988613"/>
                <a:ext cx="0" cy="33528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32" name="Rectangle 131"/>
              <p:cNvSpPr/>
              <p:nvPr/>
            </p:nvSpPr>
            <p:spPr>
              <a:xfrm>
                <a:off x="9237741" y="5340678"/>
                <a:ext cx="2052228"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sp>
            <p:nvSpPr>
              <p:cNvPr id="137" name="TextBox 136"/>
              <p:cNvSpPr txBox="1"/>
              <p:nvPr/>
            </p:nvSpPr>
            <p:spPr>
              <a:xfrm>
                <a:off x="9128183" y="5659173"/>
                <a:ext cx="227134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Ciphertext (2</a:t>
                </a:r>
                <a:r>
                  <a:rPr lang="en-IN" sz="2000" i="1"/>
                  <a:t>w</a:t>
                </a:r>
                <a:r>
                  <a:rPr lang="en-IN" sz="2000"/>
                  <a:t> bits)</a:t>
                </a:r>
                <a:endParaRPr lang="en-IN" sz="2400"/>
              </a:p>
            </p:txBody>
          </p:sp>
        </p:grpSp>
        <p:cxnSp>
          <p:nvCxnSpPr>
            <p:cNvPr id="136" name="Straight Connector 135"/>
            <p:cNvCxnSpPr/>
            <p:nvPr/>
          </p:nvCxnSpPr>
          <p:spPr>
            <a:xfrm flipH="1">
              <a:off x="7185315" y="6128082"/>
              <a:ext cx="0" cy="340821"/>
            </a:xfrm>
            <a:prstGeom prst="line">
              <a:avLst/>
            </a:prstGeom>
            <a:ln w="25400">
              <a:prstDash val="sysDash"/>
            </a:ln>
          </p:spPr>
          <p:style>
            <a:lnRef idx="1">
              <a:schemeClr val="dk1"/>
            </a:lnRef>
            <a:fillRef idx="0">
              <a:schemeClr val="dk1"/>
            </a:fillRef>
            <a:effectRef idx="0">
              <a:schemeClr val="dk1"/>
            </a:effectRef>
            <a:fontRef idx="minor">
              <a:schemeClr val="tx1"/>
            </a:fontRef>
          </p:style>
        </p:cxnSp>
      </p:grpSp>
      <p:sp>
        <p:nvSpPr>
          <p:cNvPr id="182" name="Title 1"/>
          <p:cNvSpPr txBox="1"/>
          <p:nvPr/>
        </p:nvSpPr>
        <p:spPr>
          <a:xfrm>
            <a:off x="4728517" y="-30831"/>
            <a:ext cx="4379843" cy="999033"/>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t>Feistel Cipher Structure </a:t>
            </a:r>
            <a:br>
              <a:rPr lang="en-IN" sz="3200"/>
            </a:br>
            <a:r>
              <a:rPr lang="en-IN" sz="3200"/>
              <a:t>Or Block Cipher Structure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fade">
                                      <p:cBhvr>
                                        <p:cTn id="92" dur="500"/>
                                        <p:tgtEl>
                                          <p:spTgt spid="73"/>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73"/>
                                        </p:tgtEl>
                                        <p:attrNameLst>
                                          <p:attrName>style.visibility</p:attrName>
                                        </p:attrNameLst>
                                      </p:cBhvr>
                                      <p:to>
                                        <p:strVal val="visible"/>
                                      </p:to>
                                    </p:set>
                                    <p:animEffect transition="in" filter="fade">
                                      <p:cBhvr>
                                        <p:cTn id="100" dur="500"/>
                                        <p:tgtEl>
                                          <p:spTgt spid="17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78"/>
                                        </p:tgtEl>
                                        <p:attrNameLst>
                                          <p:attrName>style.visibility</p:attrName>
                                        </p:attrNameLst>
                                      </p:cBhvr>
                                      <p:to>
                                        <p:strVal val="visible"/>
                                      </p:to>
                                    </p:set>
                                    <p:animEffect transition="in" filter="fade">
                                      <p:cBhvr>
                                        <p:cTn id="105" dur="500"/>
                                        <p:tgtEl>
                                          <p:spTgt spid="17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fade">
                                      <p:cBhvr>
                                        <p:cTn id="110" dur="500"/>
                                        <p:tgtEl>
                                          <p:spTgt spid="18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39"/>
                                        </p:tgtEl>
                                        <p:attrNameLst>
                                          <p:attrName>style.visibility</p:attrName>
                                        </p:attrNameLst>
                                      </p:cBhvr>
                                      <p:to>
                                        <p:strVal val="visible"/>
                                      </p:to>
                                    </p:set>
                                    <p:animEffect transition="in" filter="fade">
                                      <p:cBhvr>
                                        <p:cTn id="115" dur="500"/>
                                        <p:tgtEl>
                                          <p:spTgt spid="13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38"/>
                                        </p:tgtEl>
                                        <p:attrNameLst>
                                          <p:attrName>style.visibility</p:attrName>
                                        </p:attrNameLst>
                                      </p:cBhvr>
                                      <p:to>
                                        <p:strVal val="visible"/>
                                      </p:to>
                                    </p:set>
                                    <p:animEffect transition="in" filter="fade">
                                      <p:cBhvr>
                                        <p:cTn id="118" dur="500"/>
                                        <p:tgtEl>
                                          <p:spTgt spid="13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81"/>
                                        </p:tgtEl>
                                        <p:attrNameLst>
                                          <p:attrName>style.visibility</p:attrName>
                                        </p:attrNameLst>
                                      </p:cBhvr>
                                      <p:to>
                                        <p:strVal val="visible"/>
                                      </p:to>
                                    </p:set>
                                    <p:animEffect transition="in" filter="fade">
                                      <p:cBhvr>
                                        <p:cTn id="123"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16" grpId="0"/>
      <p:bldP spid="33" grpId="0" animBg="1"/>
      <p:bldP spid="49" grpId="0" animBg="1"/>
      <p:bldP spid="31" grpId="0" animBg="1"/>
      <p:bldP spid="51" grpId="0"/>
      <p:bldP spid="52" grpId="0"/>
      <p:bldP spid="53" grpId="0"/>
      <p:bldP spid="54" grpId="0"/>
      <p:bldP spid="57" grpId="0"/>
      <p:bldP spid="59" grpId="0" animBg="1"/>
      <p:bldP spid="60" grpId="0"/>
      <p:bldP spid="61" grpId="0"/>
      <p:bldP spid="138" grpId="0"/>
      <p:bldP spid="1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Double-DES?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7107" name="Rectangle 3"/>
          <p:cNvSpPr>
            <a:spLocks noGrp="1" noChangeArrowheads="1"/>
          </p:cNvSpPr>
          <p:nvPr>
            <p:ph idx="1"/>
          </p:nvPr>
        </p:nvSpPr>
        <p:spPr>
          <a:xfrm>
            <a:off x="457200" y="16764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could use 2 DES encrypts on each block</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C = 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K2</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(P))</a:t>
            </a:r>
            <a:endPar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issue of reduction to single stage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and have “meet-in-the-middle” attack</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works whenever use a cipher twice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since </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X = 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(P) = D</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K2</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(C)</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attack by encrypting P with all keys and store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then decrypt C with keys and match X value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can show takes </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O(2</a:t>
            </a:r>
            <a:r>
              <a:rPr kumimoji="0" lang="en-US" sz="2800" b="0" i="0" u="none" strike="noStrike" kern="0" cap="none" spc="0" normalizeH="0" baseline="30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56</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 steps</a:t>
            </a:r>
            <a:endPar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Triple-DES with Two-Keys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48131" name="Rectangle 3"/>
          <p:cNvSpPr>
            <a:spLocks noGrp="1" noChangeArrowheads="1"/>
          </p:cNvSpPr>
          <p:nvPr>
            <p:ph idx="1"/>
          </p:nvPr>
        </p:nvSpPr>
        <p:spPr>
          <a:xfrm>
            <a:off x="457200" y="1676400"/>
            <a:ext cx="8229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hence must use 3 encryptions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would seem to need 3 distinct keys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but can use 2 keys with E-D-E sequence</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C = 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(D</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K2</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(P)))</a:t>
            </a:r>
            <a:endPar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nb encrypt &amp; decrypt equivalent in security</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if </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K1=K2</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 then can work with single DES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standardized in ANSI X9.17 &amp; ISO8732</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no current known practical attacks</a:t>
            </a:r>
          </a:p>
          <a:p>
            <a:pPr marL="742950" marR="0" lvl="1" indent="-28575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several proposed impractical attacks might become basis of future attacks</a:t>
            </a: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defRPr/>
            </a:pP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Triple-DES with Three-Keys</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5017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although are no practical attacks on two-key Triple-DES have some indications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can use Triple-DES with Three-Keys to avoid even these</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C = 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K3</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(D</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K2</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(E</a:t>
            </a:r>
            <a:r>
              <a:rPr kumimoji="0" lang="en-US" sz="2800" b="0" i="0" u="none" strike="noStrike" kern="0" cap="none" spc="0" normalizeH="0" baseline="-2500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K1</a:t>
            </a:r>
            <a:r>
              <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Courier New" panose="02070309020205020404" pitchFamily="49" charset="0"/>
                <a:ea typeface="MS PGothic" panose="020B0600070205080204" pitchFamily="34" charset="-128"/>
              </a:rPr>
              <a:t>(P)))</a:t>
            </a:r>
            <a:endParaRPr kumimoji="0" 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has been adopted by some Internet applications, eg PGP, S/MIME</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Modes of Operation</a:t>
            </a:r>
            <a:endParaRPr kumimoji="0" lang="en-AU"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78851" name="Rectangle 3"/>
          <p:cNvSpPr>
            <a:spLocks noGrp="1" noChangeArrowheads="1"/>
          </p:cNvSpPr>
          <p:nvPr>
            <p:ph idx="1"/>
          </p:nvPr>
        </p:nvSpPr>
        <p:spPr>
          <a:xfrm>
            <a:off x="457200" y="1676400"/>
            <a:ext cx="8229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block ciphers encrypt fixed size blocks</a:t>
            </a:r>
          </a:p>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a:pPr>
            <a:r>
              <a:rPr kumimoji="0" lang="en-AU"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rPr>
              <a:t>eg. DES encrypts 64-bit blocks with 56-bit key </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need some way to en/decrypt arbitrary amounts of data in practise</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NIST SP 800-38A</a:t>
            </a:r>
            <a:r>
              <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defines 5 modes</a:t>
            </a:r>
            <a:endParaRPr kumimoji="0" lang="en-AU"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have </a:t>
            </a:r>
            <a:r>
              <a:rPr kumimoji="0" 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block</a:t>
            </a: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and </a:t>
            </a:r>
            <a:r>
              <a:rPr kumimoji="0" 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stream</a:t>
            </a: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 modes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to cover a wide variety of applications</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rPr>
              <a:t>can be used with any block cipher</a:t>
            </a:r>
            <a:endParaRPr kumimoji="0" lang="en-AU"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Block Cipher Modes of Operations</a:t>
            </a:r>
          </a:p>
        </p:txBody>
      </p:sp>
      <p:sp>
        <p:nvSpPr>
          <p:cNvPr id="3" name="Content Placeholder 2"/>
          <p:cNvSpPr>
            <a:spLocks noGrp="1"/>
          </p:cNvSpPr>
          <p:nvPr>
            <p:ph idx="1"/>
          </p:nvPr>
        </p:nvSpPr>
        <p:spPr/>
        <p:txBody>
          <a:bodyPr>
            <a:normAutofit/>
          </a:bodyPr>
          <a:lstStyle/>
          <a:p>
            <a:r>
              <a:rPr lang="en-IN"/>
              <a:t>To apply a block cipher in a </a:t>
            </a:r>
            <a:r>
              <a:rPr lang="en-IN" b="1">
                <a:solidFill>
                  <a:schemeClr val="tx2"/>
                </a:solidFill>
              </a:rPr>
              <a:t>variety of applications</a:t>
            </a:r>
            <a:r>
              <a:rPr lang="en-IN"/>
              <a:t>, five "modes of operation" have been defined.</a:t>
            </a:r>
          </a:p>
          <a:p>
            <a:r>
              <a:rPr lang="en-IN"/>
              <a:t>The </a:t>
            </a:r>
            <a:r>
              <a:rPr lang="en-IN" b="1">
                <a:solidFill>
                  <a:schemeClr val="tx2"/>
                </a:solidFill>
              </a:rPr>
              <a:t>five modes</a:t>
            </a:r>
            <a:r>
              <a:rPr lang="en-IN"/>
              <a:t> are intended to cover a wide variety of applications of encryption for which a block cipher could be used. </a:t>
            </a:r>
          </a:p>
          <a:p>
            <a:r>
              <a:rPr lang="en-IN"/>
              <a:t>These modes are intended for use with any symmetric block cipher, including triple DES and AES.</a:t>
            </a:r>
          </a:p>
          <a:p>
            <a:pPr marL="914400" lvl="1" indent="-457200">
              <a:buFont typeface="+mj-lt"/>
              <a:buAutoNum type="arabicPeriod"/>
            </a:pPr>
            <a:r>
              <a:rPr lang="en-IN" sz="2400"/>
              <a:t>Electronic Code Book (ECB)</a:t>
            </a:r>
          </a:p>
          <a:p>
            <a:pPr marL="914400" lvl="1" indent="-457200">
              <a:buFont typeface="+mj-lt"/>
              <a:buAutoNum type="arabicPeriod"/>
            </a:pPr>
            <a:r>
              <a:rPr lang="en-IN" sz="2400"/>
              <a:t>Cipher Block Chaining (CBC)</a:t>
            </a:r>
          </a:p>
          <a:p>
            <a:pPr marL="914400" lvl="1" indent="-457200">
              <a:buFont typeface="+mj-lt"/>
              <a:buAutoNum type="arabicPeriod"/>
            </a:pPr>
            <a:r>
              <a:rPr lang="en-IN" sz="2400"/>
              <a:t>Cipher Feedback (CFB)</a:t>
            </a:r>
          </a:p>
          <a:p>
            <a:pPr marL="914400" lvl="1" indent="-457200">
              <a:buFont typeface="+mj-lt"/>
              <a:buAutoNum type="arabicPeriod"/>
            </a:pPr>
            <a:r>
              <a:rPr lang="en-IN" sz="2400"/>
              <a:t>Output Feedback (OFB) </a:t>
            </a:r>
          </a:p>
          <a:p>
            <a:pPr marL="914400" lvl="1" indent="-457200">
              <a:buFont typeface="+mj-lt"/>
              <a:buAutoNum type="arabicPeriod"/>
            </a:pPr>
            <a:r>
              <a:rPr lang="en-IN" sz="2400"/>
              <a:t>Counter (CTR)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 Electronic Code Book (ECB)</a:t>
            </a:r>
          </a:p>
        </p:txBody>
      </p:sp>
      <p:sp>
        <p:nvSpPr>
          <p:cNvPr id="3" name="Content Placeholder 2"/>
          <p:cNvSpPr>
            <a:spLocks noGrp="1"/>
          </p:cNvSpPr>
          <p:nvPr>
            <p:ph idx="1"/>
          </p:nvPr>
        </p:nvSpPr>
        <p:spPr/>
        <p:txBody>
          <a:bodyPr/>
          <a:lstStyle/>
          <a:p>
            <a:r>
              <a:rPr lang="en-IN"/>
              <a:t>In </a:t>
            </a:r>
            <a:r>
              <a:rPr lang="en-IN" b="1">
                <a:solidFill>
                  <a:schemeClr val="tx2"/>
                </a:solidFill>
              </a:rPr>
              <a:t>ECB</a:t>
            </a:r>
            <a:r>
              <a:rPr lang="en-IN"/>
              <a:t> Mode Plaintext handled one block at a time and each block of plaintext is encrypted using the same key.</a:t>
            </a:r>
          </a:p>
          <a:p>
            <a:r>
              <a:rPr lang="en-IN"/>
              <a:t>The term </a:t>
            </a:r>
            <a:r>
              <a:rPr lang="en-IN" b="1">
                <a:solidFill>
                  <a:schemeClr val="tx2"/>
                </a:solidFill>
              </a:rPr>
              <a:t>codebook</a:t>
            </a:r>
            <a:r>
              <a:rPr lang="en-IN"/>
              <a:t> is used because, for a given key, there is a unique ciphertext for every b-bit block of plaintext.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1. ECB Encryption &amp; Decryption</a:t>
            </a:r>
          </a:p>
        </p:txBody>
      </p:sp>
      <p:sp>
        <p:nvSpPr>
          <p:cNvPr id="5" name="Rectangle 4"/>
          <p:cNvSpPr/>
          <p:nvPr/>
        </p:nvSpPr>
        <p:spPr>
          <a:xfrm>
            <a:off x="1115616" y="95166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sp>
        <p:nvSpPr>
          <p:cNvPr id="6" name="Rectangle 5"/>
          <p:cNvSpPr/>
          <p:nvPr/>
        </p:nvSpPr>
        <p:spPr>
          <a:xfrm>
            <a:off x="827584" y="199577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7" name="Rectangle 6"/>
          <p:cNvSpPr/>
          <p:nvPr/>
        </p:nvSpPr>
        <p:spPr>
          <a:xfrm>
            <a:off x="1115616" y="303422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grpSp>
        <p:nvGrpSpPr>
          <p:cNvPr id="8" name="Group 7"/>
          <p:cNvGrpSpPr/>
          <p:nvPr/>
        </p:nvGrpSpPr>
        <p:grpSpPr>
          <a:xfrm>
            <a:off x="85869" y="1632144"/>
            <a:ext cx="744225" cy="585762"/>
            <a:chOff x="85869" y="2021252"/>
            <a:chExt cx="744225" cy="585762"/>
          </a:xfrm>
        </p:grpSpPr>
        <p:sp>
          <p:nvSpPr>
            <p:cNvPr id="3" name="Freeform 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 name="TextBox 3"/>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10" name="Straight Arrow Connector 9"/>
          <p:cNvCxnSpPr>
            <a:stCxn id="5" idx="2"/>
            <a:endCxn id="6" idx="0"/>
          </p:cNvCxnSpPr>
          <p:nvPr/>
        </p:nvCxnSpPr>
        <p:spPr>
          <a:xfrm flipH="1">
            <a:off x="1493658" y="1387260"/>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a:stCxn id="6" idx="2"/>
            <a:endCxn id="7" idx="0"/>
          </p:cNvCxnSpPr>
          <p:nvPr/>
        </p:nvCxnSpPr>
        <p:spPr>
          <a:xfrm flipH="1">
            <a:off x="1493658" y="2431376"/>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4391980" y="95166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sp>
        <p:nvSpPr>
          <p:cNvPr id="15" name="Rectangle 14"/>
          <p:cNvSpPr/>
          <p:nvPr/>
        </p:nvSpPr>
        <p:spPr>
          <a:xfrm>
            <a:off x="4103948" y="199577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16" name="Rectangle 15"/>
          <p:cNvSpPr/>
          <p:nvPr/>
        </p:nvSpPr>
        <p:spPr>
          <a:xfrm>
            <a:off x="4391980" y="303422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grpSp>
        <p:nvGrpSpPr>
          <p:cNvPr id="17" name="Group 16"/>
          <p:cNvGrpSpPr/>
          <p:nvPr/>
        </p:nvGrpSpPr>
        <p:grpSpPr>
          <a:xfrm>
            <a:off x="3362233" y="1632144"/>
            <a:ext cx="744225" cy="585762"/>
            <a:chOff x="85869" y="2021252"/>
            <a:chExt cx="744225" cy="585762"/>
          </a:xfrm>
        </p:grpSpPr>
        <p:sp>
          <p:nvSpPr>
            <p:cNvPr id="18" name="Freeform 1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9" name="TextBox 1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20" name="Straight Arrow Connector 19"/>
          <p:cNvCxnSpPr>
            <a:stCxn id="14" idx="2"/>
            <a:endCxn id="15" idx="0"/>
          </p:cNvCxnSpPr>
          <p:nvPr/>
        </p:nvCxnSpPr>
        <p:spPr>
          <a:xfrm flipH="1">
            <a:off x="4770022" y="1387260"/>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a:stCxn id="15" idx="2"/>
            <a:endCxn id="16" idx="0"/>
          </p:cNvCxnSpPr>
          <p:nvPr/>
        </p:nvCxnSpPr>
        <p:spPr>
          <a:xfrm flipH="1">
            <a:off x="4770022" y="2431376"/>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7848364" y="95205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sp>
        <p:nvSpPr>
          <p:cNvPr id="23" name="Rectangle 22"/>
          <p:cNvSpPr/>
          <p:nvPr/>
        </p:nvSpPr>
        <p:spPr>
          <a:xfrm>
            <a:off x="7560332" y="199617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24" name="Rectangle 23"/>
          <p:cNvSpPr/>
          <p:nvPr/>
        </p:nvSpPr>
        <p:spPr>
          <a:xfrm>
            <a:off x="7848364" y="303462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grpSp>
        <p:nvGrpSpPr>
          <p:cNvPr id="25" name="Group 24"/>
          <p:cNvGrpSpPr/>
          <p:nvPr/>
        </p:nvGrpSpPr>
        <p:grpSpPr>
          <a:xfrm>
            <a:off x="6818617" y="1632538"/>
            <a:ext cx="744225" cy="585762"/>
            <a:chOff x="85869" y="2021252"/>
            <a:chExt cx="744225" cy="585762"/>
          </a:xfrm>
        </p:grpSpPr>
        <p:sp>
          <p:nvSpPr>
            <p:cNvPr id="26" name="Freeform 25"/>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7" name="TextBox 26"/>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28" name="Straight Arrow Connector 27"/>
          <p:cNvCxnSpPr>
            <a:stCxn id="22" idx="2"/>
            <a:endCxn id="23" idx="0"/>
          </p:cNvCxnSpPr>
          <p:nvPr/>
        </p:nvCxnSpPr>
        <p:spPr>
          <a:xfrm flipH="1">
            <a:off x="8226406" y="138765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3" idx="2"/>
            <a:endCxn id="24" idx="0"/>
          </p:cNvCxnSpPr>
          <p:nvPr/>
        </p:nvCxnSpPr>
        <p:spPr>
          <a:xfrm flipH="1">
            <a:off x="8226406" y="243177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ectangle 54"/>
          <p:cNvSpPr/>
          <p:nvPr/>
        </p:nvSpPr>
        <p:spPr>
          <a:xfrm>
            <a:off x="1115616" y="386671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56" name="Rectangle 55"/>
          <p:cNvSpPr/>
          <p:nvPr/>
        </p:nvSpPr>
        <p:spPr>
          <a:xfrm>
            <a:off x="827584" y="491083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57" name="Rectangle 56"/>
          <p:cNvSpPr/>
          <p:nvPr/>
        </p:nvSpPr>
        <p:spPr>
          <a:xfrm>
            <a:off x="1115616" y="594928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grpSp>
        <p:nvGrpSpPr>
          <p:cNvPr id="58" name="Group 57"/>
          <p:cNvGrpSpPr/>
          <p:nvPr/>
        </p:nvGrpSpPr>
        <p:grpSpPr>
          <a:xfrm>
            <a:off x="85869" y="4547198"/>
            <a:ext cx="744225" cy="585762"/>
            <a:chOff x="85869" y="2021252"/>
            <a:chExt cx="744225" cy="585762"/>
          </a:xfrm>
        </p:grpSpPr>
        <p:sp>
          <p:nvSpPr>
            <p:cNvPr id="59" name="Freeform 58"/>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0" name="TextBox 59"/>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61" name="Straight Arrow Connector 60"/>
          <p:cNvCxnSpPr>
            <a:stCxn id="55" idx="2"/>
            <a:endCxn id="56" idx="0"/>
          </p:cNvCxnSpPr>
          <p:nvPr/>
        </p:nvCxnSpPr>
        <p:spPr>
          <a:xfrm flipH="1">
            <a:off x="1493658" y="430231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56" idx="2"/>
            <a:endCxn id="57" idx="0"/>
          </p:cNvCxnSpPr>
          <p:nvPr/>
        </p:nvCxnSpPr>
        <p:spPr>
          <a:xfrm flipH="1">
            <a:off x="1493658" y="534643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p:cNvSpPr/>
          <p:nvPr/>
        </p:nvSpPr>
        <p:spPr>
          <a:xfrm>
            <a:off x="4391980" y="386671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64" name="Rectangle 63"/>
          <p:cNvSpPr/>
          <p:nvPr/>
        </p:nvSpPr>
        <p:spPr>
          <a:xfrm>
            <a:off x="4103948" y="491083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65" name="Rectangle 64"/>
          <p:cNvSpPr/>
          <p:nvPr/>
        </p:nvSpPr>
        <p:spPr>
          <a:xfrm>
            <a:off x="4391980" y="594928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grpSp>
        <p:nvGrpSpPr>
          <p:cNvPr id="66" name="Group 65"/>
          <p:cNvGrpSpPr/>
          <p:nvPr/>
        </p:nvGrpSpPr>
        <p:grpSpPr>
          <a:xfrm>
            <a:off x="3362233" y="4547198"/>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8" name="TextBox 6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69" name="Straight Arrow Connector 68"/>
          <p:cNvCxnSpPr>
            <a:stCxn id="63" idx="2"/>
            <a:endCxn id="64" idx="0"/>
          </p:cNvCxnSpPr>
          <p:nvPr/>
        </p:nvCxnSpPr>
        <p:spPr>
          <a:xfrm flipH="1">
            <a:off x="4770022" y="430231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64" idx="2"/>
            <a:endCxn id="65" idx="0"/>
          </p:cNvCxnSpPr>
          <p:nvPr/>
        </p:nvCxnSpPr>
        <p:spPr>
          <a:xfrm flipH="1">
            <a:off x="4770022" y="534643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1" name="Rectangle 70"/>
          <p:cNvSpPr/>
          <p:nvPr/>
        </p:nvSpPr>
        <p:spPr>
          <a:xfrm>
            <a:off x="7848364" y="386710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sp>
        <p:nvSpPr>
          <p:cNvPr id="72" name="Rectangle 71"/>
          <p:cNvSpPr/>
          <p:nvPr/>
        </p:nvSpPr>
        <p:spPr>
          <a:xfrm>
            <a:off x="7560332" y="491122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73" name="Rectangle 72"/>
          <p:cNvSpPr/>
          <p:nvPr/>
        </p:nvSpPr>
        <p:spPr>
          <a:xfrm>
            <a:off x="7848364" y="594967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grpSp>
        <p:nvGrpSpPr>
          <p:cNvPr id="74" name="Group 73"/>
          <p:cNvGrpSpPr/>
          <p:nvPr/>
        </p:nvGrpSpPr>
        <p:grpSpPr>
          <a:xfrm>
            <a:off x="6818617" y="4547592"/>
            <a:ext cx="744225" cy="585762"/>
            <a:chOff x="85869" y="2021252"/>
            <a:chExt cx="744225" cy="585762"/>
          </a:xfrm>
        </p:grpSpPr>
        <p:sp>
          <p:nvSpPr>
            <p:cNvPr id="75" name="Freeform 74"/>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6" name="TextBox 75"/>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77" name="Straight Arrow Connector 76"/>
          <p:cNvCxnSpPr>
            <a:stCxn id="71" idx="2"/>
            <a:endCxn id="72" idx="0"/>
          </p:cNvCxnSpPr>
          <p:nvPr/>
        </p:nvCxnSpPr>
        <p:spPr>
          <a:xfrm flipH="1">
            <a:off x="8226406" y="4302708"/>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p:cNvCxnSpPr>
            <a:stCxn id="72" idx="2"/>
            <a:endCxn id="73" idx="0"/>
          </p:cNvCxnSpPr>
          <p:nvPr/>
        </p:nvCxnSpPr>
        <p:spPr>
          <a:xfrm flipH="1">
            <a:off x="8226406" y="5346824"/>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p:nvPr/>
        </p:nvCxnSpPr>
        <p:spPr>
          <a:xfrm>
            <a:off x="0" y="3672423"/>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957312" y="1654585"/>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81" name="TextBox 80"/>
          <p:cNvSpPr txBox="1"/>
          <p:nvPr/>
        </p:nvSpPr>
        <p:spPr>
          <a:xfrm>
            <a:off x="5957312" y="4547198"/>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9" name="TextBox 8"/>
          <p:cNvSpPr txBox="1"/>
          <p:nvPr/>
        </p:nvSpPr>
        <p:spPr>
          <a:xfrm>
            <a:off x="1439651" y="1377866"/>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2" name="TextBox 81"/>
          <p:cNvSpPr txBox="1"/>
          <p:nvPr/>
        </p:nvSpPr>
        <p:spPr>
          <a:xfrm>
            <a:off x="4724982" y="1379881"/>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3" name="TextBox 82"/>
          <p:cNvSpPr txBox="1"/>
          <p:nvPr/>
        </p:nvSpPr>
        <p:spPr>
          <a:xfrm>
            <a:off x="8219721" y="1373252"/>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5" name="TextBox 84"/>
          <p:cNvSpPr txBox="1"/>
          <p:nvPr/>
        </p:nvSpPr>
        <p:spPr>
          <a:xfrm>
            <a:off x="1493658" y="2670805"/>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6" name="TextBox 85"/>
          <p:cNvSpPr txBox="1"/>
          <p:nvPr/>
        </p:nvSpPr>
        <p:spPr>
          <a:xfrm>
            <a:off x="4778989" y="2672820"/>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7" name="TextBox 86"/>
          <p:cNvSpPr txBox="1"/>
          <p:nvPr/>
        </p:nvSpPr>
        <p:spPr>
          <a:xfrm>
            <a:off x="8219720" y="2672039"/>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8" name="TextBox 87"/>
          <p:cNvSpPr txBox="1"/>
          <p:nvPr/>
        </p:nvSpPr>
        <p:spPr>
          <a:xfrm>
            <a:off x="1439651" y="4279727"/>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89" name="TextBox 88"/>
          <p:cNvSpPr txBox="1"/>
          <p:nvPr/>
        </p:nvSpPr>
        <p:spPr>
          <a:xfrm>
            <a:off x="4724982" y="4281742"/>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90" name="TextBox 89"/>
          <p:cNvSpPr txBox="1"/>
          <p:nvPr/>
        </p:nvSpPr>
        <p:spPr>
          <a:xfrm>
            <a:off x="8219721" y="4275113"/>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91" name="TextBox 90"/>
          <p:cNvSpPr txBox="1"/>
          <p:nvPr/>
        </p:nvSpPr>
        <p:spPr>
          <a:xfrm>
            <a:off x="1493658" y="5572666"/>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92" name="TextBox 91"/>
          <p:cNvSpPr txBox="1"/>
          <p:nvPr/>
        </p:nvSpPr>
        <p:spPr>
          <a:xfrm>
            <a:off x="4778989" y="5574681"/>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
        <p:nvSpPr>
          <p:cNvPr id="93" name="TextBox 92"/>
          <p:cNvSpPr txBox="1"/>
          <p:nvPr/>
        </p:nvSpPr>
        <p:spPr>
          <a:xfrm>
            <a:off x="8219720" y="5573900"/>
            <a:ext cx="8640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a:t>64-bit</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up)">
                                      <p:cBhvr>
                                        <p:cTn id="63" dur="500"/>
                                        <p:tgtEl>
                                          <p:spTgt spid="13"/>
                                        </p:tgtEl>
                                      </p:cBhvr>
                                    </p:animEffect>
                                  </p:childTnLst>
                                </p:cTn>
                              </p:par>
                              <p:par>
                                <p:cTn id="64" presetID="22" presetClass="entr" presetSubtype="1"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up)">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fade">
                                      <p:cBhvr>
                                        <p:cTn id="101" dur="500"/>
                                        <p:tgtEl>
                                          <p:spTgt spid="6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500"/>
                                        <p:tgtEl>
                                          <p:spTgt spid="7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500"/>
                                        <p:tgtEl>
                                          <p:spTgt spid="8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500"/>
                                        <p:tgtEl>
                                          <p:spTgt spid="8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fade">
                                      <p:cBhvr>
                                        <p:cTn id="113" dur="500"/>
                                        <p:tgtEl>
                                          <p:spTgt spid="8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fade">
                                      <p:cBhvr>
                                        <p:cTn id="121" dur="500"/>
                                        <p:tgtEl>
                                          <p:spTgt spid="5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up)">
                                      <p:cBhvr>
                                        <p:cTn id="132" dur="500"/>
                                        <p:tgtEl>
                                          <p:spTgt spid="61"/>
                                        </p:tgtEl>
                                      </p:cBhvr>
                                    </p:animEffect>
                                  </p:childTnLst>
                                </p:cTn>
                              </p:par>
                              <p:par>
                                <p:cTn id="133" presetID="22" presetClass="entr" presetSubtype="1"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wipe(up)">
                                      <p:cBhvr>
                                        <p:cTn id="135" dur="500"/>
                                        <p:tgtEl>
                                          <p:spTgt spid="69"/>
                                        </p:tgtEl>
                                      </p:cBhvr>
                                    </p:animEffect>
                                  </p:childTnLst>
                                </p:cTn>
                              </p:par>
                              <p:par>
                                <p:cTn id="136" presetID="22" presetClass="entr" presetSubtype="1"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wipe(up)">
                                      <p:cBhvr>
                                        <p:cTn id="138" dur="500"/>
                                        <p:tgtEl>
                                          <p:spTgt spid="7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fade">
                                      <p:cBhvr>
                                        <p:cTn id="143" dur="500"/>
                                        <p:tgtEl>
                                          <p:spTgt spid="66"/>
                                        </p:tgtEl>
                                      </p:cBhvr>
                                    </p:animEffect>
                                  </p:childTnLst>
                                </p:cTn>
                              </p:par>
                              <p:par>
                                <p:cTn id="144" presetID="10" presetClass="entr" presetSubtype="0" fill="hold" nodeType="withEffect">
                                  <p:stCondLst>
                                    <p:cond delay="0"/>
                                  </p:stCondLst>
                                  <p:childTnLst>
                                    <p:set>
                                      <p:cBhvr>
                                        <p:cTn id="145" dur="1" fill="hold">
                                          <p:stCondLst>
                                            <p:cond delay="0"/>
                                          </p:stCondLst>
                                        </p:cTn>
                                        <p:tgtEl>
                                          <p:spTgt spid="58"/>
                                        </p:tgtEl>
                                        <p:attrNameLst>
                                          <p:attrName>style.visibility</p:attrName>
                                        </p:attrNameLst>
                                      </p:cBhvr>
                                      <p:to>
                                        <p:strVal val="visible"/>
                                      </p:to>
                                    </p:set>
                                    <p:animEffect transition="in" filter="fade">
                                      <p:cBhvr>
                                        <p:cTn id="146" dur="500"/>
                                        <p:tgtEl>
                                          <p:spTgt spid="58"/>
                                        </p:tgtEl>
                                      </p:cBhvr>
                                    </p:animEffect>
                                  </p:childTnLst>
                                </p:cTn>
                              </p:par>
                              <p:par>
                                <p:cTn id="147" presetID="10" presetClass="entr" presetSubtype="0" fill="hold" nodeType="with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wipe(up)">
                                      <p:cBhvr>
                                        <p:cTn id="154" dur="500"/>
                                        <p:tgtEl>
                                          <p:spTgt spid="62"/>
                                        </p:tgtEl>
                                      </p:cBhvr>
                                    </p:animEffect>
                                  </p:childTnLst>
                                </p:cTn>
                              </p:par>
                              <p:par>
                                <p:cTn id="155" presetID="22" presetClass="entr" presetSubtype="1"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wipe(up)">
                                      <p:cBhvr>
                                        <p:cTn id="157" dur="500"/>
                                        <p:tgtEl>
                                          <p:spTgt spid="70"/>
                                        </p:tgtEl>
                                      </p:cBhvr>
                                    </p:animEffect>
                                  </p:childTnLst>
                                </p:cTn>
                              </p:par>
                              <p:par>
                                <p:cTn id="158" presetID="22" presetClass="entr" presetSubtype="1" fill="hold" nodeType="with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wipe(up)">
                                      <p:cBhvr>
                                        <p:cTn id="160" dur="500"/>
                                        <p:tgtEl>
                                          <p:spTgt spid="78"/>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fade">
                                      <p:cBhvr>
                                        <p:cTn id="165" dur="500"/>
                                        <p:tgtEl>
                                          <p:spTgt spid="57"/>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5"/>
                                        </p:tgtEl>
                                        <p:attrNameLst>
                                          <p:attrName>style.visibility</p:attrName>
                                        </p:attrNameLst>
                                      </p:cBhvr>
                                      <p:to>
                                        <p:strVal val="visible"/>
                                      </p:to>
                                    </p:set>
                                    <p:animEffect transition="in" filter="fade">
                                      <p:cBhvr>
                                        <p:cTn id="168" dur="500"/>
                                        <p:tgtEl>
                                          <p:spTgt spid="65"/>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Effect transition="in" filter="fade">
                                      <p:cBhvr>
                                        <p:cTn id="171" dur="500"/>
                                        <p:tgtEl>
                                          <p:spTgt spid="7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91"/>
                                        </p:tgtEl>
                                        <p:attrNameLst>
                                          <p:attrName>style.visibility</p:attrName>
                                        </p:attrNameLst>
                                      </p:cBhvr>
                                      <p:to>
                                        <p:strVal val="visible"/>
                                      </p:to>
                                    </p:set>
                                    <p:animEffect transition="in" filter="fade">
                                      <p:cBhvr>
                                        <p:cTn id="174" dur="500"/>
                                        <p:tgtEl>
                                          <p:spTgt spid="9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2"/>
                                        </p:tgtEl>
                                        <p:attrNameLst>
                                          <p:attrName>style.visibility</p:attrName>
                                        </p:attrNameLst>
                                      </p:cBhvr>
                                      <p:to>
                                        <p:strVal val="visible"/>
                                      </p:to>
                                    </p:set>
                                    <p:animEffect transition="in" filter="fade">
                                      <p:cBhvr>
                                        <p:cTn id="177" dur="500"/>
                                        <p:tgtEl>
                                          <p:spTgt spid="9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3"/>
                                        </p:tgtEl>
                                        <p:attrNameLst>
                                          <p:attrName>style.visibility</p:attrName>
                                        </p:attrNameLst>
                                      </p:cBhvr>
                                      <p:to>
                                        <p:strVal val="visible"/>
                                      </p:to>
                                    </p:set>
                                    <p:animEffect transition="in" filter="fade">
                                      <p:cBhvr>
                                        <p:cTn id="18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6" grpId="0" animBg="1"/>
      <p:bldP spid="22" grpId="0" animBg="1"/>
      <p:bldP spid="23" grpId="0" animBg="1"/>
      <p:bldP spid="24" grpId="0" animBg="1"/>
      <p:bldP spid="55" grpId="0" animBg="1"/>
      <p:bldP spid="56" grpId="0" animBg="1"/>
      <p:bldP spid="57" grpId="0" animBg="1"/>
      <p:bldP spid="63" grpId="0" animBg="1"/>
      <p:bldP spid="64" grpId="0" animBg="1"/>
      <p:bldP spid="65" grpId="0" animBg="1"/>
      <p:bldP spid="71" grpId="0" animBg="1"/>
      <p:bldP spid="72" grpId="0" animBg="1"/>
      <p:bldP spid="73" grpId="0" animBg="1"/>
      <p:bldP spid="80" grpId="0"/>
      <p:bldP spid="81" grpId="0"/>
      <p:bldP spid="9" grpId="0"/>
      <p:bldP spid="82" grpId="0"/>
      <p:bldP spid="83" grpId="0"/>
      <p:bldP spid="85" grpId="0"/>
      <p:bldP spid="86" grpId="0"/>
      <p:bldP spid="87" grpId="0"/>
      <p:bldP spid="88" grpId="0"/>
      <p:bldP spid="89" grpId="0"/>
      <p:bldP spid="90" grpId="0"/>
      <p:bldP spid="91" grpId="0"/>
      <p:bldP spid="92" grpId="0"/>
      <p:bldP spid="9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Electronic Code Book - Cont…</a:t>
            </a:r>
          </a:p>
        </p:txBody>
      </p:sp>
      <p:sp>
        <p:nvSpPr>
          <p:cNvPr id="3" name="Content Placeholder 2"/>
          <p:cNvSpPr>
            <a:spLocks noGrp="1"/>
          </p:cNvSpPr>
          <p:nvPr>
            <p:ph idx="1"/>
          </p:nvPr>
        </p:nvSpPr>
        <p:spPr/>
        <p:txBody>
          <a:bodyPr/>
          <a:lstStyle/>
          <a:p>
            <a:r>
              <a:rPr lang="en-IN" b="1">
                <a:solidFill>
                  <a:schemeClr val="tx2"/>
                </a:solidFill>
              </a:rPr>
              <a:t>Strength:</a:t>
            </a:r>
            <a:r>
              <a:rPr lang="en-IN"/>
              <a:t> it’s simple.</a:t>
            </a:r>
          </a:p>
          <a:p>
            <a:r>
              <a:rPr lang="en-IN" b="1">
                <a:solidFill>
                  <a:schemeClr val="tx2"/>
                </a:solidFill>
              </a:rPr>
              <a:t>Weakness:</a:t>
            </a:r>
          </a:p>
          <a:p>
            <a:pPr lvl="1">
              <a:buFont typeface="Courier New" panose="02070309020205020404" pitchFamily="49" charset="0"/>
              <a:buChar char="o"/>
            </a:pPr>
            <a:r>
              <a:rPr lang="en-IN" sz="2400"/>
              <a:t>Repetitive information contained in the plaintext may show in the ciphertext, if aligned with blocks. </a:t>
            </a:r>
          </a:p>
          <a:p>
            <a:pPr lvl="1">
              <a:buFont typeface="Courier New" panose="02070309020205020404" pitchFamily="49" charset="0"/>
              <a:buChar char="o"/>
            </a:pPr>
            <a:r>
              <a:rPr lang="en-IN" sz="2400"/>
              <a:t>If the message has repetitive elements with a period of repetition a multiple of b bits, then these elements can be identified by the analyst.</a:t>
            </a:r>
          </a:p>
          <a:p>
            <a:r>
              <a:rPr lang="en-IN" b="1">
                <a:solidFill>
                  <a:schemeClr val="tx2"/>
                </a:solidFill>
              </a:rPr>
              <a:t>Typical application: </a:t>
            </a:r>
          </a:p>
          <a:p>
            <a:pPr lvl="1">
              <a:buFont typeface="Courier New" panose="02070309020205020404" pitchFamily="49" charset="0"/>
              <a:buChar char="o"/>
            </a:pPr>
            <a:r>
              <a:rPr lang="en-IN" sz="2400"/>
              <a:t>Secure transmission of short pieces of information (e.g. a temporary encryption key)</a:t>
            </a:r>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2. Cipher Block Chaining (CBC)</a:t>
            </a:r>
          </a:p>
        </p:txBody>
      </p:sp>
      <p:sp>
        <p:nvSpPr>
          <p:cNvPr id="3" name="Content Placeholder 2"/>
          <p:cNvSpPr>
            <a:spLocks noGrp="1"/>
          </p:cNvSpPr>
          <p:nvPr>
            <p:ph idx="1"/>
          </p:nvPr>
        </p:nvSpPr>
        <p:spPr/>
        <p:txBody>
          <a:bodyPr>
            <a:normAutofit/>
          </a:bodyPr>
          <a:lstStyle/>
          <a:p>
            <a:r>
              <a:rPr lang="en-IN" b="1">
                <a:solidFill>
                  <a:schemeClr val="tx2"/>
                </a:solidFill>
              </a:rPr>
              <a:t>CBC</a:t>
            </a:r>
            <a:r>
              <a:rPr lang="en-IN"/>
              <a:t> is a technique in which the same plaintext block, if repeated, produces different ciphertext blocks. </a:t>
            </a:r>
          </a:p>
          <a:p>
            <a:r>
              <a:rPr lang="en-IN"/>
              <a:t>In this scheme, the input to the encryption algorithm is the </a:t>
            </a:r>
            <a:r>
              <a:rPr lang="en-IN" b="1">
                <a:solidFill>
                  <a:schemeClr val="tx2"/>
                </a:solidFill>
              </a:rPr>
              <a:t>XOR</a:t>
            </a:r>
            <a:r>
              <a:rPr lang="en-IN"/>
              <a:t> of the current plaintext block and the preceding ciphertext block; the same key is used for each block. </a:t>
            </a:r>
          </a:p>
          <a:p>
            <a:r>
              <a:rPr lang="en-IN"/>
              <a:t>To produce the first block of ciphertext, an </a:t>
            </a:r>
            <a:r>
              <a:rPr lang="en-IN" b="1">
                <a:solidFill>
                  <a:schemeClr val="tx2"/>
                </a:solidFill>
              </a:rPr>
              <a:t>initialization vector (IV)</a:t>
            </a:r>
            <a:r>
              <a:rPr lang="en-IN"/>
              <a:t> is XORed with the first block of plaintext. </a:t>
            </a:r>
          </a:p>
          <a:p>
            <a:r>
              <a:rPr lang="en-IN"/>
              <a:t>On decryption, the </a:t>
            </a:r>
            <a:r>
              <a:rPr lang="en-IN" b="1">
                <a:solidFill>
                  <a:schemeClr val="tx2"/>
                </a:solidFill>
              </a:rPr>
              <a:t>IV</a:t>
            </a:r>
            <a:r>
              <a:rPr lang="en-IN"/>
              <a:t> is XORed with the output of the decryption algorithm to recover the first block of plaintext.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90500" y="5448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2. CBC - Encryption &amp; Decryption</a:t>
            </a:r>
          </a:p>
        </p:txBody>
      </p:sp>
      <p:sp>
        <p:nvSpPr>
          <p:cNvPr id="4" name="Rectangle 3"/>
          <p:cNvSpPr/>
          <p:nvPr/>
        </p:nvSpPr>
        <p:spPr>
          <a:xfrm>
            <a:off x="1115616" y="81547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sp>
        <p:nvSpPr>
          <p:cNvPr id="5" name="Rectangle 4"/>
          <p:cNvSpPr/>
          <p:nvPr/>
        </p:nvSpPr>
        <p:spPr>
          <a:xfrm>
            <a:off x="827584" y="223113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6" name="Rectangle 5"/>
          <p:cNvSpPr/>
          <p:nvPr/>
        </p:nvSpPr>
        <p:spPr>
          <a:xfrm>
            <a:off x="1115616" y="310332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grpSp>
        <p:nvGrpSpPr>
          <p:cNvPr id="7" name="Group 6"/>
          <p:cNvGrpSpPr/>
          <p:nvPr/>
        </p:nvGrpSpPr>
        <p:grpSpPr>
          <a:xfrm>
            <a:off x="83359" y="1865217"/>
            <a:ext cx="744225" cy="585762"/>
            <a:chOff x="85869" y="2021252"/>
            <a:chExt cx="744225" cy="585762"/>
          </a:xfrm>
        </p:grpSpPr>
        <p:sp>
          <p:nvSpPr>
            <p:cNvPr id="8" name="Freeform 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9" name="TextBox 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10" name="Straight Arrow Connector 9"/>
          <p:cNvCxnSpPr>
            <a:stCxn id="5" idx="2"/>
            <a:endCxn id="6" idx="0"/>
          </p:cNvCxnSpPr>
          <p:nvPr/>
        </p:nvCxnSpPr>
        <p:spPr>
          <a:xfrm flipH="1">
            <a:off x="1493658" y="266673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1" name="Flowchart: Or 10"/>
          <p:cNvSpPr/>
          <p:nvPr/>
        </p:nvSpPr>
        <p:spPr>
          <a:xfrm>
            <a:off x="1367644" y="162633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2" name="Straight Arrow Connector 11"/>
          <p:cNvCxnSpPr>
            <a:stCxn id="4" idx="2"/>
          </p:cNvCxnSpPr>
          <p:nvPr/>
        </p:nvCxnSpPr>
        <p:spPr>
          <a:xfrm flipH="1">
            <a:off x="1493658" y="125107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flipH="1">
            <a:off x="1493658" y="186521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4" name="Group 13"/>
          <p:cNvGrpSpPr/>
          <p:nvPr/>
        </p:nvGrpSpPr>
        <p:grpSpPr>
          <a:xfrm>
            <a:off x="93148" y="1132970"/>
            <a:ext cx="1274496" cy="608328"/>
            <a:chOff x="93148" y="1269155"/>
            <a:chExt cx="1274496" cy="608328"/>
          </a:xfrm>
        </p:grpSpPr>
        <p:sp>
          <p:nvSpPr>
            <p:cNvPr id="15" name="Freeform 14"/>
            <p:cNvSpPr/>
            <p:nvPr/>
          </p:nvSpPr>
          <p:spPr>
            <a:xfrm>
              <a:off x="263379" y="169282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6" name="TextBox 15"/>
            <p:cNvSpPr txBox="1"/>
            <p:nvPr/>
          </p:nvSpPr>
          <p:spPr>
            <a:xfrm>
              <a:off x="93148" y="1269155"/>
              <a:ext cx="61657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IV</a:t>
              </a:r>
              <a:endParaRPr lang="en-IN" i="1"/>
            </a:p>
          </p:txBody>
        </p:sp>
      </p:grpSp>
      <p:sp>
        <p:nvSpPr>
          <p:cNvPr id="17" name="Rectangle 16"/>
          <p:cNvSpPr/>
          <p:nvPr/>
        </p:nvSpPr>
        <p:spPr>
          <a:xfrm>
            <a:off x="3745088" y="81547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sp>
        <p:nvSpPr>
          <p:cNvPr id="18" name="Rectangle 17"/>
          <p:cNvSpPr/>
          <p:nvPr/>
        </p:nvSpPr>
        <p:spPr>
          <a:xfrm>
            <a:off x="3457056" y="223113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19" name="Rectangle 18"/>
          <p:cNvSpPr/>
          <p:nvPr/>
        </p:nvSpPr>
        <p:spPr>
          <a:xfrm>
            <a:off x="3745088" y="310332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grpSp>
        <p:nvGrpSpPr>
          <p:cNvPr id="20" name="Group 19"/>
          <p:cNvGrpSpPr/>
          <p:nvPr/>
        </p:nvGrpSpPr>
        <p:grpSpPr>
          <a:xfrm>
            <a:off x="2712831" y="1865217"/>
            <a:ext cx="744225" cy="585762"/>
            <a:chOff x="85869" y="2021252"/>
            <a:chExt cx="744225" cy="585762"/>
          </a:xfrm>
        </p:grpSpPr>
        <p:sp>
          <p:nvSpPr>
            <p:cNvPr id="21" name="Freeform 2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2" name="TextBox 21"/>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23" name="Straight Arrow Connector 22"/>
          <p:cNvCxnSpPr>
            <a:stCxn id="18" idx="2"/>
            <a:endCxn id="19" idx="0"/>
          </p:cNvCxnSpPr>
          <p:nvPr/>
        </p:nvCxnSpPr>
        <p:spPr>
          <a:xfrm flipH="1">
            <a:off x="4123130" y="266673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Flowchart: Or 23"/>
          <p:cNvSpPr/>
          <p:nvPr/>
        </p:nvSpPr>
        <p:spPr>
          <a:xfrm>
            <a:off x="3997116" y="162633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25" name="Straight Arrow Connector 24"/>
          <p:cNvCxnSpPr>
            <a:stCxn id="17" idx="2"/>
          </p:cNvCxnSpPr>
          <p:nvPr/>
        </p:nvCxnSpPr>
        <p:spPr>
          <a:xfrm flipH="1">
            <a:off x="4123130" y="125107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p:nvPr/>
        </p:nvCxnSpPr>
        <p:spPr>
          <a:xfrm flipH="1">
            <a:off x="4123130" y="186521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7" name="Freeform 26"/>
          <p:cNvSpPr/>
          <p:nvPr/>
        </p:nvSpPr>
        <p:spPr>
          <a:xfrm>
            <a:off x="1861226" y="1725041"/>
            <a:ext cx="2146570" cy="1582365"/>
          </a:xfrm>
          <a:custGeom>
            <a:avLst/>
            <a:gdLst>
              <a:gd name="connsiteX0" fmla="*/ 0 w 2146570"/>
              <a:gd name="connsiteY0" fmla="*/ 1582365 h 1582365"/>
              <a:gd name="connsiteX1" fmla="*/ 544748 w 2146570"/>
              <a:gd name="connsiteY1" fmla="*/ 1582365 h 1582365"/>
              <a:gd name="connsiteX2" fmla="*/ 544748 w 2146570"/>
              <a:gd name="connsiteY2" fmla="*/ 12970 h 1582365"/>
              <a:gd name="connsiteX3" fmla="*/ 2146570 w 2146570"/>
              <a:gd name="connsiteY3" fmla="*/ 0 h 1582365"/>
            </a:gdLst>
            <a:ahLst/>
            <a:cxnLst>
              <a:cxn ang="0">
                <a:pos x="connsiteX0" y="connsiteY0"/>
              </a:cxn>
              <a:cxn ang="0">
                <a:pos x="connsiteX1" y="connsiteY1"/>
              </a:cxn>
              <a:cxn ang="0">
                <a:pos x="connsiteX2" y="connsiteY2"/>
              </a:cxn>
              <a:cxn ang="0">
                <a:pos x="connsiteX3" y="connsiteY3"/>
              </a:cxn>
            </a:cxnLst>
            <a:rect l="l" t="t" r="r" b="b"/>
            <a:pathLst>
              <a:path w="2146570" h="1582365">
                <a:moveTo>
                  <a:pt x="0" y="1582365"/>
                </a:moveTo>
                <a:lnTo>
                  <a:pt x="544748" y="1582365"/>
                </a:lnTo>
                <a:lnTo>
                  <a:pt x="544748" y="12970"/>
                </a:lnTo>
                <a:lnTo>
                  <a:pt x="2146570" y="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8" name="TextBox 27"/>
          <p:cNvSpPr txBox="1"/>
          <p:nvPr/>
        </p:nvSpPr>
        <p:spPr>
          <a:xfrm>
            <a:off x="5509091" y="1865217"/>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29" name="Rectangle 28"/>
          <p:cNvSpPr/>
          <p:nvPr/>
        </p:nvSpPr>
        <p:spPr>
          <a:xfrm>
            <a:off x="7729480" y="83085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endParaRPr lang="en-IN" sz="2400" baseline="-25000"/>
          </a:p>
        </p:txBody>
      </p:sp>
      <p:sp>
        <p:nvSpPr>
          <p:cNvPr id="30" name="Rectangle 29"/>
          <p:cNvSpPr/>
          <p:nvPr/>
        </p:nvSpPr>
        <p:spPr>
          <a:xfrm>
            <a:off x="7441448" y="224651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31" name="Rectangle 30"/>
          <p:cNvSpPr/>
          <p:nvPr/>
        </p:nvSpPr>
        <p:spPr>
          <a:xfrm>
            <a:off x="7729480" y="316409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endParaRPr lang="en-IN" sz="2400" baseline="-25000"/>
          </a:p>
        </p:txBody>
      </p:sp>
      <p:grpSp>
        <p:nvGrpSpPr>
          <p:cNvPr id="32" name="Group 31"/>
          <p:cNvGrpSpPr/>
          <p:nvPr/>
        </p:nvGrpSpPr>
        <p:grpSpPr>
          <a:xfrm>
            <a:off x="6697223" y="1880597"/>
            <a:ext cx="744225" cy="585762"/>
            <a:chOff x="85869" y="2021252"/>
            <a:chExt cx="744225" cy="585762"/>
          </a:xfrm>
        </p:grpSpPr>
        <p:sp>
          <p:nvSpPr>
            <p:cNvPr id="33" name="Freeform 3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4" name="TextBox 33"/>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35" name="Straight Arrow Connector 34"/>
          <p:cNvCxnSpPr>
            <a:stCxn id="30" idx="2"/>
          </p:cNvCxnSpPr>
          <p:nvPr/>
        </p:nvCxnSpPr>
        <p:spPr>
          <a:xfrm flipH="1">
            <a:off x="8107522" y="268211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Flowchart: Or 35"/>
          <p:cNvSpPr/>
          <p:nvPr/>
        </p:nvSpPr>
        <p:spPr>
          <a:xfrm>
            <a:off x="7981508" y="164171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37" name="Straight Arrow Connector 36"/>
          <p:cNvCxnSpPr>
            <a:stCxn id="29" idx="2"/>
          </p:cNvCxnSpPr>
          <p:nvPr/>
        </p:nvCxnSpPr>
        <p:spPr>
          <a:xfrm flipH="1">
            <a:off x="8107522" y="126645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a:xfrm flipH="1">
            <a:off x="8107522" y="188059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9" name="Freeform 38"/>
          <p:cNvSpPr/>
          <p:nvPr/>
        </p:nvSpPr>
        <p:spPr>
          <a:xfrm>
            <a:off x="4487694" y="2412462"/>
            <a:ext cx="674451" cy="920885"/>
          </a:xfrm>
          <a:custGeom>
            <a:avLst/>
            <a:gdLst>
              <a:gd name="connsiteX0" fmla="*/ 0 w 674451"/>
              <a:gd name="connsiteY0" fmla="*/ 920885 h 920885"/>
              <a:gd name="connsiteX1" fmla="*/ 674451 w 674451"/>
              <a:gd name="connsiteY1" fmla="*/ 920885 h 920885"/>
              <a:gd name="connsiteX2" fmla="*/ 674451 w 674451"/>
              <a:gd name="connsiteY2" fmla="*/ 0 h 920885"/>
            </a:gdLst>
            <a:ahLst/>
            <a:cxnLst>
              <a:cxn ang="0">
                <a:pos x="connsiteX0" y="connsiteY0"/>
              </a:cxn>
              <a:cxn ang="0">
                <a:pos x="connsiteX1" y="connsiteY1"/>
              </a:cxn>
              <a:cxn ang="0">
                <a:pos x="connsiteX2" y="connsiteY2"/>
              </a:cxn>
            </a:cxnLst>
            <a:rect l="l" t="t" r="r" b="b"/>
            <a:pathLst>
              <a:path w="674451" h="920885">
                <a:moveTo>
                  <a:pt x="0" y="920885"/>
                </a:moveTo>
                <a:lnTo>
                  <a:pt x="674451" y="920885"/>
                </a:lnTo>
                <a:lnTo>
                  <a:pt x="67445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0" name="Freeform 39"/>
          <p:cNvSpPr/>
          <p:nvPr/>
        </p:nvSpPr>
        <p:spPr>
          <a:xfrm>
            <a:off x="6258128" y="1757467"/>
            <a:ext cx="1718553" cy="708892"/>
          </a:xfrm>
          <a:custGeom>
            <a:avLst/>
            <a:gdLst>
              <a:gd name="connsiteX0" fmla="*/ 0 w 1718553"/>
              <a:gd name="connsiteY0" fmla="*/ 648510 h 648510"/>
              <a:gd name="connsiteX1" fmla="*/ 0 w 1718553"/>
              <a:gd name="connsiteY1" fmla="*/ 0 h 648510"/>
              <a:gd name="connsiteX2" fmla="*/ 1718553 w 1718553"/>
              <a:gd name="connsiteY2" fmla="*/ 0 h 648510"/>
            </a:gdLst>
            <a:ahLst/>
            <a:cxnLst>
              <a:cxn ang="0">
                <a:pos x="connsiteX0" y="connsiteY0"/>
              </a:cxn>
              <a:cxn ang="0">
                <a:pos x="connsiteX1" y="connsiteY1"/>
              </a:cxn>
              <a:cxn ang="0">
                <a:pos x="connsiteX2" y="connsiteY2"/>
              </a:cxn>
            </a:cxnLst>
            <a:rect l="l" t="t" r="r" b="b"/>
            <a:pathLst>
              <a:path w="1718553" h="648510">
                <a:moveTo>
                  <a:pt x="0" y="648510"/>
                </a:moveTo>
                <a:lnTo>
                  <a:pt x="0" y="0"/>
                </a:lnTo>
                <a:lnTo>
                  <a:pt x="1718553" y="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41" name="Straight Connector 40"/>
          <p:cNvCxnSpPr/>
          <p:nvPr/>
        </p:nvCxnSpPr>
        <p:spPr>
          <a:xfrm>
            <a:off x="0" y="372419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15616" y="386902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43" name="Rectangle 42"/>
          <p:cNvSpPr/>
          <p:nvPr/>
        </p:nvSpPr>
        <p:spPr>
          <a:xfrm>
            <a:off x="815511" y="4666779"/>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44" name="Rectangle 43"/>
          <p:cNvSpPr/>
          <p:nvPr/>
        </p:nvSpPr>
        <p:spPr>
          <a:xfrm>
            <a:off x="1115616" y="60781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cxnSp>
        <p:nvCxnSpPr>
          <p:cNvPr id="50" name="Straight Arrow Connector 49"/>
          <p:cNvCxnSpPr>
            <a:stCxn id="42" idx="2"/>
          </p:cNvCxnSpPr>
          <p:nvPr/>
        </p:nvCxnSpPr>
        <p:spPr>
          <a:xfrm flipH="1">
            <a:off x="1493658" y="4304628"/>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2" name="Flowchart: Or 81"/>
          <p:cNvSpPr/>
          <p:nvPr/>
        </p:nvSpPr>
        <p:spPr>
          <a:xfrm>
            <a:off x="1367644" y="5469332"/>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83" name="Straight Arrow Connector 82"/>
          <p:cNvCxnSpPr/>
          <p:nvPr/>
        </p:nvCxnSpPr>
        <p:spPr>
          <a:xfrm flipH="1">
            <a:off x="1493658" y="509407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p:cNvCxnSpPr/>
          <p:nvPr/>
        </p:nvCxnSpPr>
        <p:spPr>
          <a:xfrm flipH="1">
            <a:off x="1493658" y="5708219"/>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5" name="Group 84"/>
          <p:cNvGrpSpPr/>
          <p:nvPr/>
        </p:nvGrpSpPr>
        <p:grpSpPr>
          <a:xfrm>
            <a:off x="65322" y="4297869"/>
            <a:ext cx="744225" cy="585762"/>
            <a:chOff x="85869" y="2021252"/>
            <a:chExt cx="744225" cy="585762"/>
          </a:xfrm>
        </p:grpSpPr>
        <p:sp>
          <p:nvSpPr>
            <p:cNvPr id="86" name="Freeform 85"/>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7" name="TextBox 86"/>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grpSp>
        <p:nvGrpSpPr>
          <p:cNvPr id="88" name="Group 87"/>
          <p:cNvGrpSpPr/>
          <p:nvPr/>
        </p:nvGrpSpPr>
        <p:grpSpPr>
          <a:xfrm>
            <a:off x="71585" y="5003108"/>
            <a:ext cx="1274496" cy="608328"/>
            <a:chOff x="93148" y="1269155"/>
            <a:chExt cx="1274496" cy="608328"/>
          </a:xfrm>
        </p:grpSpPr>
        <p:sp>
          <p:nvSpPr>
            <p:cNvPr id="89" name="Freeform 88"/>
            <p:cNvSpPr/>
            <p:nvPr/>
          </p:nvSpPr>
          <p:spPr>
            <a:xfrm>
              <a:off x="263379" y="169282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90" name="TextBox 89"/>
            <p:cNvSpPr txBox="1"/>
            <p:nvPr/>
          </p:nvSpPr>
          <p:spPr>
            <a:xfrm>
              <a:off x="93148" y="1269155"/>
              <a:ext cx="61657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IV</a:t>
              </a:r>
              <a:endParaRPr lang="en-IN" i="1"/>
            </a:p>
          </p:txBody>
        </p:sp>
      </p:grpSp>
      <p:sp>
        <p:nvSpPr>
          <p:cNvPr id="91" name="Rectangle 90"/>
          <p:cNvSpPr/>
          <p:nvPr/>
        </p:nvSpPr>
        <p:spPr>
          <a:xfrm>
            <a:off x="3751233" y="3865367"/>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92" name="Rectangle 91"/>
          <p:cNvSpPr/>
          <p:nvPr/>
        </p:nvSpPr>
        <p:spPr>
          <a:xfrm>
            <a:off x="3451128" y="466311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93" name="Rectangle 92"/>
          <p:cNvSpPr/>
          <p:nvPr/>
        </p:nvSpPr>
        <p:spPr>
          <a:xfrm>
            <a:off x="3751233" y="6074492"/>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cxnSp>
        <p:nvCxnSpPr>
          <p:cNvPr id="94" name="Straight Arrow Connector 93"/>
          <p:cNvCxnSpPr>
            <a:stCxn id="91" idx="2"/>
          </p:cNvCxnSpPr>
          <p:nvPr/>
        </p:nvCxnSpPr>
        <p:spPr>
          <a:xfrm flipH="1">
            <a:off x="4129275" y="430096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5" name="Flowchart: Or 94"/>
          <p:cNvSpPr/>
          <p:nvPr/>
        </p:nvSpPr>
        <p:spPr>
          <a:xfrm>
            <a:off x="4003261" y="54656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96" name="Straight Arrow Connector 95"/>
          <p:cNvCxnSpPr/>
          <p:nvPr/>
        </p:nvCxnSpPr>
        <p:spPr>
          <a:xfrm flipH="1">
            <a:off x="4129275" y="5096901"/>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Arrow Connector 96"/>
          <p:cNvCxnSpPr/>
          <p:nvPr/>
        </p:nvCxnSpPr>
        <p:spPr>
          <a:xfrm flipH="1">
            <a:off x="4129275" y="5704558"/>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8" name="Group 97"/>
          <p:cNvGrpSpPr/>
          <p:nvPr/>
        </p:nvGrpSpPr>
        <p:grpSpPr>
          <a:xfrm>
            <a:off x="2700939" y="4294208"/>
            <a:ext cx="744225" cy="585762"/>
            <a:chOff x="85869" y="2021252"/>
            <a:chExt cx="744225" cy="585762"/>
          </a:xfrm>
        </p:grpSpPr>
        <p:sp>
          <p:nvSpPr>
            <p:cNvPr id="99" name="Freeform 98"/>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00" name="TextBox 99"/>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sp>
        <p:nvSpPr>
          <p:cNvPr id="105" name="Freeform 104"/>
          <p:cNvSpPr/>
          <p:nvPr/>
        </p:nvSpPr>
        <p:spPr>
          <a:xfrm>
            <a:off x="1861226" y="4072647"/>
            <a:ext cx="2153055" cy="1504544"/>
          </a:xfrm>
          <a:custGeom>
            <a:avLst/>
            <a:gdLst>
              <a:gd name="connsiteX0" fmla="*/ 0 w 2153055"/>
              <a:gd name="connsiteY0" fmla="*/ 0 h 1504544"/>
              <a:gd name="connsiteX1" fmla="*/ 557719 w 2153055"/>
              <a:gd name="connsiteY1" fmla="*/ 0 h 1504544"/>
              <a:gd name="connsiteX2" fmla="*/ 557719 w 2153055"/>
              <a:gd name="connsiteY2" fmla="*/ 1504544 h 1504544"/>
              <a:gd name="connsiteX3" fmla="*/ 2153055 w 2153055"/>
              <a:gd name="connsiteY3" fmla="*/ 1504544 h 1504544"/>
            </a:gdLst>
            <a:ahLst/>
            <a:cxnLst>
              <a:cxn ang="0">
                <a:pos x="connsiteX0" y="connsiteY0"/>
              </a:cxn>
              <a:cxn ang="0">
                <a:pos x="connsiteX1" y="connsiteY1"/>
              </a:cxn>
              <a:cxn ang="0">
                <a:pos x="connsiteX2" y="connsiteY2"/>
              </a:cxn>
              <a:cxn ang="0">
                <a:pos x="connsiteX3" y="connsiteY3"/>
              </a:cxn>
            </a:cxnLst>
            <a:rect l="l" t="t" r="r" b="b"/>
            <a:pathLst>
              <a:path w="2153055" h="1504544">
                <a:moveTo>
                  <a:pt x="0" y="0"/>
                </a:moveTo>
                <a:lnTo>
                  <a:pt x="557719" y="0"/>
                </a:lnTo>
                <a:lnTo>
                  <a:pt x="557719" y="1504544"/>
                </a:lnTo>
                <a:lnTo>
                  <a:pt x="2153055" y="1504544"/>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06" name="Rectangle 105"/>
          <p:cNvSpPr/>
          <p:nvPr/>
        </p:nvSpPr>
        <p:spPr>
          <a:xfrm>
            <a:off x="7739044" y="384498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endParaRPr lang="en-IN" sz="2400" baseline="-25000"/>
          </a:p>
        </p:txBody>
      </p:sp>
      <p:sp>
        <p:nvSpPr>
          <p:cNvPr id="107" name="Rectangle 106"/>
          <p:cNvSpPr/>
          <p:nvPr/>
        </p:nvSpPr>
        <p:spPr>
          <a:xfrm>
            <a:off x="7438939" y="464273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sp>
        <p:nvSpPr>
          <p:cNvPr id="108" name="Rectangle 107"/>
          <p:cNvSpPr/>
          <p:nvPr/>
        </p:nvSpPr>
        <p:spPr>
          <a:xfrm>
            <a:off x="7739044" y="605411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endParaRPr lang="en-IN" sz="2400" baseline="-25000"/>
          </a:p>
        </p:txBody>
      </p:sp>
      <p:cxnSp>
        <p:nvCxnSpPr>
          <p:cNvPr id="109" name="Straight Arrow Connector 108"/>
          <p:cNvCxnSpPr>
            <a:stCxn id="106" idx="2"/>
          </p:cNvCxnSpPr>
          <p:nvPr/>
        </p:nvCxnSpPr>
        <p:spPr>
          <a:xfrm flipH="1">
            <a:off x="8117086" y="428058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10" name="Flowchart: Or 109"/>
          <p:cNvSpPr/>
          <p:nvPr/>
        </p:nvSpPr>
        <p:spPr>
          <a:xfrm>
            <a:off x="7991072" y="544528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1" name="Straight Arrow Connector 110"/>
          <p:cNvCxnSpPr/>
          <p:nvPr/>
        </p:nvCxnSpPr>
        <p:spPr>
          <a:xfrm flipH="1">
            <a:off x="8117086" y="507003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Arrow Connector 111"/>
          <p:cNvCxnSpPr/>
          <p:nvPr/>
        </p:nvCxnSpPr>
        <p:spPr>
          <a:xfrm flipH="1">
            <a:off x="8117086" y="5684176"/>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3" name="Group 112"/>
          <p:cNvGrpSpPr/>
          <p:nvPr/>
        </p:nvGrpSpPr>
        <p:grpSpPr>
          <a:xfrm>
            <a:off x="6688750" y="4273826"/>
            <a:ext cx="744225" cy="585762"/>
            <a:chOff x="85869" y="2021252"/>
            <a:chExt cx="744225" cy="585762"/>
          </a:xfrm>
        </p:grpSpPr>
        <p:sp>
          <p:nvSpPr>
            <p:cNvPr id="114" name="Freeform 113"/>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15" name="TextBox 114"/>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sp>
        <p:nvSpPr>
          <p:cNvPr id="116" name="TextBox 115"/>
          <p:cNvSpPr txBox="1"/>
          <p:nvPr/>
        </p:nvSpPr>
        <p:spPr>
          <a:xfrm>
            <a:off x="5506530" y="4299766"/>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119" name="Freeform 118"/>
          <p:cNvSpPr/>
          <p:nvPr/>
        </p:nvSpPr>
        <p:spPr>
          <a:xfrm>
            <a:off x="4507149" y="4046706"/>
            <a:ext cx="674451" cy="817124"/>
          </a:xfrm>
          <a:custGeom>
            <a:avLst/>
            <a:gdLst>
              <a:gd name="connsiteX0" fmla="*/ 0 w 674451"/>
              <a:gd name="connsiteY0" fmla="*/ 0 h 817124"/>
              <a:gd name="connsiteX1" fmla="*/ 674451 w 674451"/>
              <a:gd name="connsiteY1" fmla="*/ 0 h 817124"/>
              <a:gd name="connsiteX2" fmla="*/ 674451 w 674451"/>
              <a:gd name="connsiteY2" fmla="*/ 817124 h 817124"/>
            </a:gdLst>
            <a:ahLst/>
            <a:cxnLst>
              <a:cxn ang="0">
                <a:pos x="connsiteX0" y="connsiteY0"/>
              </a:cxn>
              <a:cxn ang="0">
                <a:pos x="connsiteX1" y="connsiteY1"/>
              </a:cxn>
              <a:cxn ang="0">
                <a:pos x="connsiteX2" y="connsiteY2"/>
              </a:cxn>
            </a:cxnLst>
            <a:rect l="l" t="t" r="r" b="b"/>
            <a:pathLst>
              <a:path w="674451" h="817124">
                <a:moveTo>
                  <a:pt x="0" y="0"/>
                </a:moveTo>
                <a:lnTo>
                  <a:pt x="674451" y="0"/>
                </a:lnTo>
                <a:lnTo>
                  <a:pt x="674451" y="81712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20" name="Freeform 119"/>
          <p:cNvSpPr/>
          <p:nvPr/>
        </p:nvSpPr>
        <p:spPr>
          <a:xfrm>
            <a:off x="6297038" y="4863830"/>
            <a:ext cx="1705583" cy="719847"/>
          </a:xfrm>
          <a:custGeom>
            <a:avLst/>
            <a:gdLst>
              <a:gd name="connsiteX0" fmla="*/ 0 w 1705583"/>
              <a:gd name="connsiteY0" fmla="*/ 0 h 719847"/>
              <a:gd name="connsiteX1" fmla="*/ 0 w 1705583"/>
              <a:gd name="connsiteY1" fmla="*/ 719847 h 719847"/>
              <a:gd name="connsiteX2" fmla="*/ 1705583 w 1705583"/>
              <a:gd name="connsiteY2" fmla="*/ 719847 h 719847"/>
            </a:gdLst>
            <a:ahLst/>
            <a:cxnLst>
              <a:cxn ang="0">
                <a:pos x="connsiteX0" y="connsiteY0"/>
              </a:cxn>
              <a:cxn ang="0">
                <a:pos x="connsiteX1" y="connsiteY1"/>
              </a:cxn>
              <a:cxn ang="0">
                <a:pos x="connsiteX2" y="connsiteY2"/>
              </a:cxn>
            </a:cxnLst>
            <a:rect l="l" t="t" r="r" b="b"/>
            <a:pathLst>
              <a:path w="1705582" h="719847">
                <a:moveTo>
                  <a:pt x="0" y="0"/>
                </a:moveTo>
                <a:lnTo>
                  <a:pt x="0" y="719847"/>
                </a:lnTo>
                <a:lnTo>
                  <a:pt x="1705583" y="71984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 name="TextBox 1"/>
          <p:cNvSpPr txBox="1"/>
          <p:nvPr/>
        </p:nvSpPr>
        <p:spPr>
          <a:xfrm>
            <a:off x="6223952" y="1276654"/>
            <a:ext cx="6448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C</a:t>
            </a:r>
            <a:r>
              <a:rPr lang="en-IN" sz="2400" i="1" baseline="-25000"/>
              <a:t>N</a:t>
            </a:r>
            <a:r>
              <a:rPr lang="en-IN" sz="2400" baseline="-25000"/>
              <a:t>-1</a:t>
            </a:r>
            <a:endParaRPr lang="en-IN" baseline="-25000"/>
          </a:p>
        </p:txBody>
      </p:sp>
      <p:sp>
        <p:nvSpPr>
          <p:cNvPr id="79" name="TextBox 78"/>
          <p:cNvSpPr txBox="1"/>
          <p:nvPr/>
        </p:nvSpPr>
        <p:spPr>
          <a:xfrm>
            <a:off x="6325380" y="5128601"/>
            <a:ext cx="6448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C</a:t>
            </a:r>
            <a:r>
              <a:rPr lang="en-IN" sz="2400" i="1" baseline="-25000"/>
              <a:t>N</a:t>
            </a:r>
            <a:r>
              <a:rPr lang="en-IN" sz="2400" baseline="-25000"/>
              <a:t>-1</a:t>
            </a:r>
            <a:endParaRPr lang="en-IN"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500"/>
                                        <p:tgtEl>
                                          <p:spTgt spid="36"/>
                                        </p:tgtEl>
                                      </p:cBhvr>
                                    </p:animEffect>
                                  </p:childTnLst>
                                </p:cTn>
                              </p:par>
                              <p:par>
                                <p:cTn id="99" presetID="10" presetClass="entr" presetSubtype="0"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par>
                                <p:cTn id="105" presetID="10" presetClass="entr" presetSubtype="0"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500"/>
                                        <p:tgtEl>
                                          <p:spTgt spid="31"/>
                                        </p:tgtEl>
                                      </p:cBhvr>
                                    </p:animEffect>
                                  </p:childTnLst>
                                </p:cTn>
                              </p:par>
                              <p:par>
                                <p:cTn id="111" presetID="10" presetClass="entr" presetSubtype="0" fill="hold"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
                                        </p:tgtEl>
                                        <p:attrNameLst>
                                          <p:attrName>style.visibility</p:attrName>
                                        </p:attrNameLst>
                                      </p:cBhvr>
                                      <p:to>
                                        <p:strVal val="visible"/>
                                      </p:to>
                                    </p:set>
                                    <p:animEffect transition="in" filter="fade">
                                      <p:cBhvr>
                                        <p:cTn id="116" dur="500"/>
                                        <p:tgtEl>
                                          <p:spTgt spid="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1"/>
                                        </p:tgtEl>
                                        <p:attrNameLst>
                                          <p:attrName>style.visibility</p:attrName>
                                        </p:attrNameLst>
                                      </p:cBhvr>
                                      <p:to>
                                        <p:strVal val="visible"/>
                                      </p:to>
                                    </p:set>
                                    <p:animEffect transition="in" filter="fade">
                                      <p:cBhvr>
                                        <p:cTn id="124" dur="500"/>
                                        <p:tgtEl>
                                          <p:spTgt spid="9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500"/>
                                        <p:tgtEl>
                                          <p:spTgt spid="43"/>
                                        </p:tgtEl>
                                      </p:cBhvr>
                                    </p:animEffect>
                                  </p:childTnLst>
                                </p:cTn>
                              </p:par>
                              <p:par>
                                <p:cTn id="133" presetID="10" presetClass="entr" presetSubtype="0"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fade">
                                      <p:cBhvr>
                                        <p:cTn id="135" dur="500"/>
                                        <p:tgtEl>
                                          <p:spTgt spid="50"/>
                                        </p:tgtEl>
                                      </p:cBhvr>
                                    </p:animEffect>
                                  </p:childTnLst>
                                </p:cTn>
                              </p:par>
                              <p:par>
                                <p:cTn id="136" presetID="10" presetClass="entr" presetSubtype="0" fill="hold"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82"/>
                                        </p:tgtEl>
                                        <p:attrNameLst>
                                          <p:attrName>style.visibility</p:attrName>
                                        </p:attrNameLst>
                                      </p:cBhvr>
                                      <p:to>
                                        <p:strVal val="visible"/>
                                      </p:to>
                                    </p:set>
                                    <p:animEffect transition="in" filter="fade">
                                      <p:cBhvr>
                                        <p:cTn id="143" dur="500"/>
                                        <p:tgtEl>
                                          <p:spTgt spid="82"/>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par>
                                <p:cTn id="149" presetID="10" presetClass="entr" presetSubtype="0" fill="hold" nodeType="withEffect">
                                  <p:stCondLst>
                                    <p:cond delay="0"/>
                                  </p:stCondLst>
                                  <p:childTnLst>
                                    <p:set>
                                      <p:cBhvr>
                                        <p:cTn id="150" dur="1" fill="hold">
                                          <p:stCondLst>
                                            <p:cond delay="0"/>
                                          </p:stCondLst>
                                        </p:cTn>
                                        <p:tgtEl>
                                          <p:spTgt spid="83"/>
                                        </p:tgtEl>
                                        <p:attrNameLst>
                                          <p:attrName>style.visibility</p:attrName>
                                        </p:attrNameLst>
                                      </p:cBhvr>
                                      <p:to>
                                        <p:strVal val="visible"/>
                                      </p:to>
                                    </p:set>
                                    <p:animEffect transition="in" filter="fade">
                                      <p:cBhvr>
                                        <p:cTn id="151" dur="500"/>
                                        <p:tgtEl>
                                          <p:spTgt spid="8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fad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44"/>
                                        </p:tgtEl>
                                        <p:attrNameLst>
                                          <p:attrName>style.visibility</p:attrName>
                                        </p:attrNameLst>
                                      </p:cBhvr>
                                      <p:to>
                                        <p:strVal val="visible"/>
                                      </p:to>
                                    </p:set>
                                    <p:animEffect transition="in" filter="fade">
                                      <p:cBhvr>
                                        <p:cTn id="161" dur="500"/>
                                        <p:tgtEl>
                                          <p:spTgt spid="4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92"/>
                                        </p:tgtEl>
                                        <p:attrNameLst>
                                          <p:attrName>style.visibility</p:attrName>
                                        </p:attrNameLst>
                                      </p:cBhvr>
                                      <p:to>
                                        <p:strVal val="visible"/>
                                      </p:to>
                                    </p:set>
                                    <p:animEffect transition="in" filter="fade">
                                      <p:cBhvr>
                                        <p:cTn id="166" dur="500"/>
                                        <p:tgtEl>
                                          <p:spTgt spid="92"/>
                                        </p:tgtEl>
                                      </p:cBhvr>
                                    </p:animEffect>
                                  </p:childTnLst>
                                </p:cTn>
                              </p:par>
                              <p:par>
                                <p:cTn id="167" presetID="10" presetClass="entr" presetSubtype="0" fill="hold"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par>
                                <p:cTn id="170" presetID="10" presetClass="entr" presetSubtype="0" fill="hold" nodeType="withEffect">
                                  <p:stCondLst>
                                    <p:cond delay="0"/>
                                  </p:stCondLst>
                                  <p:childTnLst>
                                    <p:set>
                                      <p:cBhvr>
                                        <p:cTn id="171" dur="1" fill="hold">
                                          <p:stCondLst>
                                            <p:cond delay="0"/>
                                          </p:stCondLst>
                                        </p:cTn>
                                        <p:tgtEl>
                                          <p:spTgt spid="98"/>
                                        </p:tgtEl>
                                        <p:attrNameLst>
                                          <p:attrName>style.visibility</p:attrName>
                                        </p:attrNameLst>
                                      </p:cBhvr>
                                      <p:to>
                                        <p:strVal val="visible"/>
                                      </p:to>
                                    </p:set>
                                    <p:animEffect transition="in" filter="fade">
                                      <p:cBhvr>
                                        <p:cTn id="172" dur="500"/>
                                        <p:tgtEl>
                                          <p:spTgt spid="98"/>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95"/>
                                        </p:tgtEl>
                                        <p:attrNameLst>
                                          <p:attrName>style.visibility</p:attrName>
                                        </p:attrNameLst>
                                      </p:cBhvr>
                                      <p:to>
                                        <p:strVal val="visible"/>
                                      </p:to>
                                    </p:set>
                                    <p:animEffect transition="in" filter="fade">
                                      <p:cBhvr>
                                        <p:cTn id="177" dur="500"/>
                                        <p:tgtEl>
                                          <p:spTgt spid="9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96"/>
                                        </p:tgtEl>
                                        <p:attrNameLst>
                                          <p:attrName>style.visibility</p:attrName>
                                        </p:attrNameLst>
                                      </p:cBhvr>
                                      <p:to>
                                        <p:strVal val="visible"/>
                                      </p:to>
                                    </p:set>
                                    <p:animEffect transition="in" filter="fade">
                                      <p:cBhvr>
                                        <p:cTn id="182" dur="500"/>
                                        <p:tgtEl>
                                          <p:spTgt spid="9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05"/>
                                        </p:tgtEl>
                                        <p:attrNameLst>
                                          <p:attrName>style.visibility</p:attrName>
                                        </p:attrNameLst>
                                      </p:cBhvr>
                                      <p:to>
                                        <p:strVal val="visible"/>
                                      </p:to>
                                    </p:set>
                                    <p:animEffect transition="in" filter="fade">
                                      <p:cBhvr>
                                        <p:cTn id="185" dur="500"/>
                                        <p:tgtEl>
                                          <p:spTgt spid="105"/>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97"/>
                                        </p:tgtEl>
                                        <p:attrNameLst>
                                          <p:attrName>style.visibility</p:attrName>
                                        </p:attrNameLst>
                                      </p:cBhvr>
                                      <p:to>
                                        <p:strVal val="visible"/>
                                      </p:to>
                                    </p:set>
                                    <p:animEffect transition="in" filter="fade">
                                      <p:cBhvr>
                                        <p:cTn id="190" dur="500"/>
                                        <p:tgtEl>
                                          <p:spTgt spid="9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3"/>
                                        </p:tgtEl>
                                        <p:attrNameLst>
                                          <p:attrName>style.visibility</p:attrName>
                                        </p:attrNameLst>
                                      </p:cBhvr>
                                      <p:to>
                                        <p:strVal val="visible"/>
                                      </p:to>
                                    </p:set>
                                    <p:animEffect transition="in" filter="fade">
                                      <p:cBhvr>
                                        <p:cTn id="193" dur="500"/>
                                        <p:tgtEl>
                                          <p:spTgt spid="93"/>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119"/>
                                        </p:tgtEl>
                                        <p:attrNameLst>
                                          <p:attrName>style.visibility</p:attrName>
                                        </p:attrNameLst>
                                      </p:cBhvr>
                                      <p:to>
                                        <p:strVal val="visible"/>
                                      </p:to>
                                    </p:set>
                                    <p:animEffect transition="in" filter="fade">
                                      <p:cBhvr>
                                        <p:cTn id="198" dur="500"/>
                                        <p:tgtEl>
                                          <p:spTgt spid="11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6"/>
                                        </p:tgtEl>
                                        <p:attrNameLst>
                                          <p:attrName>style.visibility</p:attrName>
                                        </p:attrNameLst>
                                      </p:cBhvr>
                                      <p:to>
                                        <p:strVal val="visible"/>
                                      </p:to>
                                    </p:set>
                                    <p:animEffect transition="in" filter="fade">
                                      <p:cBhvr>
                                        <p:cTn id="201" dur="500"/>
                                        <p:tgtEl>
                                          <p:spTgt spid="116"/>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20"/>
                                        </p:tgtEl>
                                        <p:attrNameLst>
                                          <p:attrName>style.visibility</p:attrName>
                                        </p:attrNameLst>
                                      </p:cBhvr>
                                      <p:to>
                                        <p:strVal val="visible"/>
                                      </p:to>
                                    </p:set>
                                    <p:animEffect transition="in" filter="fade">
                                      <p:cBhvr>
                                        <p:cTn id="204" dur="500"/>
                                        <p:tgtEl>
                                          <p:spTgt spid="120"/>
                                        </p:tgtEl>
                                      </p:cBhvr>
                                    </p:animEffect>
                                  </p:childTnLst>
                                </p:cTn>
                              </p:par>
                              <p:par>
                                <p:cTn id="205" presetID="10" presetClass="entr" presetSubtype="0" fill="hold" nodeType="withEffect">
                                  <p:stCondLst>
                                    <p:cond delay="0"/>
                                  </p:stCondLst>
                                  <p:childTnLst>
                                    <p:set>
                                      <p:cBhvr>
                                        <p:cTn id="206" dur="1" fill="hold">
                                          <p:stCondLst>
                                            <p:cond delay="0"/>
                                          </p:stCondLst>
                                        </p:cTn>
                                        <p:tgtEl>
                                          <p:spTgt spid="113"/>
                                        </p:tgtEl>
                                        <p:attrNameLst>
                                          <p:attrName>style.visibility</p:attrName>
                                        </p:attrNameLst>
                                      </p:cBhvr>
                                      <p:to>
                                        <p:strVal val="visible"/>
                                      </p:to>
                                    </p:set>
                                    <p:animEffect transition="in" filter="fade">
                                      <p:cBhvr>
                                        <p:cTn id="207" dur="500"/>
                                        <p:tgtEl>
                                          <p:spTgt spid="113"/>
                                        </p:tgtEl>
                                      </p:cBhvr>
                                    </p:animEffect>
                                  </p:childTnLst>
                                </p:cTn>
                              </p:par>
                              <p:par>
                                <p:cTn id="208" presetID="10" presetClass="entr" presetSubtype="0" fill="hold" nodeType="withEffect">
                                  <p:stCondLst>
                                    <p:cond delay="0"/>
                                  </p:stCondLst>
                                  <p:childTnLst>
                                    <p:set>
                                      <p:cBhvr>
                                        <p:cTn id="209" dur="1" fill="hold">
                                          <p:stCondLst>
                                            <p:cond delay="0"/>
                                          </p:stCondLst>
                                        </p:cTn>
                                        <p:tgtEl>
                                          <p:spTgt spid="109"/>
                                        </p:tgtEl>
                                        <p:attrNameLst>
                                          <p:attrName>style.visibility</p:attrName>
                                        </p:attrNameLst>
                                      </p:cBhvr>
                                      <p:to>
                                        <p:strVal val="visible"/>
                                      </p:to>
                                    </p:set>
                                    <p:animEffect transition="in" filter="fade">
                                      <p:cBhvr>
                                        <p:cTn id="210" dur="500"/>
                                        <p:tgtEl>
                                          <p:spTgt spid="10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7"/>
                                        </p:tgtEl>
                                        <p:attrNameLst>
                                          <p:attrName>style.visibility</p:attrName>
                                        </p:attrNameLst>
                                      </p:cBhvr>
                                      <p:to>
                                        <p:strVal val="visible"/>
                                      </p:to>
                                    </p:set>
                                    <p:animEffect transition="in" filter="fade">
                                      <p:cBhvr>
                                        <p:cTn id="213" dur="500"/>
                                        <p:tgtEl>
                                          <p:spTgt spid="107"/>
                                        </p:tgtEl>
                                      </p:cBhvr>
                                    </p:animEffect>
                                  </p:childTnLst>
                                </p:cTn>
                              </p:par>
                              <p:par>
                                <p:cTn id="214" presetID="10" presetClass="entr" presetSubtype="0" fill="hold" nodeType="withEffect">
                                  <p:stCondLst>
                                    <p:cond delay="0"/>
                                  </p:stCondLst>
                                  <p:childTnLst>
                                    <p:set>
                                      <p:cBhvr>
                                        <p:cTn id="215" dur="1" fill="hold">
                                          <p:stCondLst>
                                            <p:cond delay="0"/>
                                          </p:stCondLst>
                                        </p:cTn>
                                        <p:tgtEl>
                                          <p:spTgt spid="111"/>
                                        </p:tgtEl>
                                        <p:attrNameLst>
                                          <p:attrName>style.visibility</p:attrName>
                                        </p:attrNameLst>
                                      </p:cBhvr>
                                      <p:to>
                                        <p:strVal val="visible"/>
                                      </p:to>
                                    </p:set>
                                    <p:animEffect transition="in" filter="fade">
                                      <p:cBhvr>
                                        <p:cTn id="216" dur="500"/>
                                        <p:tgtEl>
                                          <p:spTgt spid="111"/>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10"/>
                                        </p:tgtEl>
                                        <p:attrNameLst>
                                          <p:attrName>style.visibility</p:attrName>
                                        </p:attrNameLst>
                                      </p:cBhvr>
                                      <p:to>
                                        <p:strVal val="visible"/>
                                      </p:to>
                                    </p:set>
                                    <p:animEffect transition="in" filter="fade">
                                      <p:cBhvr>
                                        <p:cTn id="219" dur="500"/>
                                        <p:tgtEl>
                                          <p:spTgt spid="110"/>
                                        </p:tgtEl>
                                      </p:cBhvr>
                                    </p:animEffect>
                                  </p:childTnLst>
                                </p:cTn>
                              </p:par>
                              <p:par>
                                <p:cTn id="220" presetID="10" presetClass="entr" presetSubtype="0" fill="hold" nodeType="withEffect">
                                  <p:stCondLst>
                                    <p:cond delay="0"/>
                                  </p:stCondLst>
                                  <p:childTnLst>
                                    <p:set>
                                      <p:cBhvr>
                                        <p:cTn id="221" dur="1" fill="hold">
                                          <p:stCondLst>
                                            <p:cond delay="0"/>
                                          </p:stCondLst>
                                        </p:cTn>
                                        <p:tgtEl>
                                          <p:spTgt spid="112"/>
                                        </p:tgtEl>
                                        <p:attrNameLst>
                                          <p:attrName>style.visibility</p:attrName>
                                        </p:attrNameLst>
                                      </p:cBhvr>
                                      <p:to>
                                        <p:strVal val="visible"/>
                                      </p:to>
                                    </p:set>
                                    <p:animEffect transition="in" filter="fade">
                                      <p:cBhvr>
                                        <p:cTn id="222" dur="500"/>
                                        <p:tgtEl>
                                          <p:spTgt spid="112"/>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fade">
                                      <p:cBhvr>
                                        <p:cTn id="225" dur="500"/>
                                        <p:tgtEl>
                                          <p:spTgt spid="108"/>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79"/>
                                        </p:tgtEl>
                                        <p:attrNameLst>
                                          <p:attrName>style.visibility</p:attrName>
                                        </p:attrNameLst>
                                      </p:cBhvr>
                                      <p:to>
                                        <p:strVal val="visible"/>
                                      </p:to>
                                    </p:set>
                                    <p:animEffect transition="in" filter="fade">
                                      <p:cBhvr>
                                        <p:cTn id="22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7" grpId="0" animBg="1"/>
      <p:bldP spid="18" grpId="0" animBg="1"/>
      <p:bldP spid="19" grpId="0" animBg="1"/>
      <p:bldP spid="24" grpId="0" animBg="1"/>
      <p:bldP spid="27" grpId="0" animBg="1"/>
      <p:bldP spid="28" grpId="0"/>
      <p:bldP spid="29" grpId="0" animBg="1"/>
      <p:bldP spid="30" grpId="0" animBg="1"/>
      <p:bldP spid="31" grpId="0" animBg="1"/>
      <p:bldP spid="36" grpId="0" animBg="1"/>
      <p:bldP spid="39" grpId="0" animBg="1"/>
      <p:bldP spid="40" grpId="0" animBg="1"/>
      <p:bldP spid="42" grpId="0" animBg="1"/>
      <p:bldP spid="43" grpId="0" animBg="1"/>
      <p:bldP spid="44" grpId="0" animBg="1"/>
      <p:bldP spid="82" grpId="0" animBg="1"/>
      <p:bldP spid="91" grpId="0" animBg="1"/>
      <p:bldP spid="92" grpId="0" animBg="1"/>
      <p:bldP spid="93" grpId="0" animBg="1"/>
      <p:bldP spid="95" grpId="0" animBg="1"/>
      <p:bldP spid="105" grpId="0" animBg="1"/>
      <p:bldP spid="106" grpId="0" animBg="1"/>
      <p:bldP spid="107" grpId="0" animBg="1"/>
      <p:bldP spid="108" grpId="0" animBg="1"/>
      <p:bldP spid="110" grpId="0" animBg="1"/>
      <p:bldP spid="116" grpId="0"/>
      <p:bldP spid="119" grpId="0" animBg="1"/>
      <p:bldP spid="120" grpId="0" animBg="1"/>
      <p:bldP spid="2" grpId="0"/>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a:t>Feistel Cipher Structure</a:t>
            </a:r>
          </a:p>
        </p:txBody>
      </p:sp>
      <p:sp>
        <p:nvSpPr>
          <p:cNvPr id="3" name="Content Placeholder 2"/>
          <p:cNvSpPr>
            <a:spLocks noGrp="1"/>
          </p:cNvSpPr>
          <p:nvPr>
            <p:ph idx="1"/>
          </p:nvPr>
        </p:nvSpPr>
        <p:spPr/>
        <p:txBody>
          <a:bodyPr/>
          <a:lstStyle/>
          <a:p>
            <a:r>
              <a:rPr lang="en-IN"/>
              <a:t>Input plaintext block of length 2w bits</a:t>
            </a:r>
          </a:p>
          <a:p>
            <a:r>
              <a:rPr lang="en-IN"/>
              <a:t>key </a:t>
            </a:r>
            <a:r>
              <a:rPr lang="en-IN" i="1"/>
              <a:t>K</a:t>
            </a:r>
            <a:r>
              <a:rPr lang="en-IN"/>
              <a:t> = n bits , Sub-keys: </a:t>
            </a:r>
            <a:r>
              <a:rPr lang="en-IN" i="1"/>
              <a:t>K</a:t>
            </a:r>
            <a:r>
              <a:rPr lang="en-IN" baseline="-25000"/>
              <a:t>1</a:t>
            </a:r>
            <a:r>
              <a:rPr lang="en-IN"/>
              <a:t>, </a:t>
            </a:r>
            <a:r>
              <a:rPr lang="en-IN" i="1"/>
              <a:t>K</a:t>
            </a:r>
            <a:r>
              <a:rPr lang="en-IN" baseline="-25000"/>
              <a:t>2</a:t>
            </a:r>
            <a:r>
              <a:rPr lang="en-IN"/>
              <a:t>, …, </a:t>
            </a:r>
            <a:r>
              <a:rPr lang="en-IN" i="1" err="1"/>
              <a:t>K</a:t>
            </a:r>
            <a:r>
              <a:rPr lang="en-IN" baseline="-25000" err="1"/>
              <a:t>n</a:t>
            </a:r>
            <a:r>
              <a:rPr lang="en-IN"/>
              <a:t> (Derived from </a:t>
            </a:r>
            <a:r>
              <a:rPr lang="en-IN" i="1"/>
              <a:t>K</a:t>
            </a:r>
            <a:r>
              <a:rPr lang="en-IN"/>
              <a:t>)</a:t>
            </a:r>
          </a:p>
          <a:p>
            <a:r>
              <a:rPr lang="en-IN"/>
              <a:t>All rounds have the same structure.</a:t>
            </a:r>
          </a:p>
          <a:p>
            <a:r>
              <a:rPr lang="en-IN"/>
              <a:t>A </a:t>
            </a:r>
            <a:r>
              <a:rPr lang="en-IN" b="1">
                <a:solidFill>
                  <a:schemeClr val="tx2"/>
                </a:solidFill>
              </a:rPr>
              <a:t>substitution</a:t>
            </a:r>
            <a:r>
              <a:rPr lang="en-IN"/>
              <a:t> is performed by taking exclusive-OR on left half(</a:t>
            </a:r>
            <a:r>
              <a:rPr lang="en-IN" i="1"/>
              <a:t>L</a:t>
            </a:r>
            <a:r>
              <a:rPr lang="en-IN"/>
              <a:t>i) of the data and the output of round function F which has inputs right half(</a:t>
            </a:r>
            <a:r>
              <a:rPr lang="en-IN" i="1" err="1"/>
              <a:t>R</a:t>
            </a:r>
            <a:r>
              <a:rPr lang="en-IN" err="1"/>
              <a:t>i) and sub key </a:t>
            </a:r>
            <a:r>
              <a:rPr lang="en-IN" i="1" err="1"/>
              <a:t>k</a:t>
            </a:r>
            <a:r>
              <a:rPr lang="en-IN" err="1"/>
              <a:t>i.</a:t>
            </a:r>
          </a:p>
          <a:p>
            <a:r>
              <a:rPr lang="en-IN" sz="2400"/>
              <a:t>A </a:t>
            </a:r>
            <a:r>
              <a:rPr lang="en-IN" b="1">
                <a:solidFill>
                  <a:schemeClr val="tx2"/>
                </a:solidFill>
              </a:rPr>
              <a:t>permutation</a:t>
            </a:r>
            <a:r>
              <a:rPr lang="en-IN" sz="2400"/>
              <a:t> is performed that consists of interchange of two halves of data.</a:t>
            </a:r>
          </a:p>
          <a:p>
            <a:r>
              <a:rPr lang="en-IN"/>
              <a:t>This structure is called </a:t>
            </a:r>
            <a:r>
              <a:rPr lang="en-IN" b="1">
                <a:solidFill>
                  <a:schemeClr val="tx2"/>
                </a:solidFill>
              </a:rPr>
              <a:t>Substitution-Permutation Network</a:t>
            </a:r>
            <a:r>
              <a:rPr lang="en-IN"/>
              <a:t> (SPN)</a:t>
            </a:r>
            <a:endParaRPr lang="en-IN" sz="2400"/>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2. Cipher Block Chaining (CBC) – Cont…</a:t>
            </a:r>
          </a:p>
        </p:txBody>
      </p:sp>
      <p:sp>
        <p:nvSpPr>
          <p:cNvPr id="3" name="Content Placeholder 2"/>
          <p:cNvSpPr>
            <a:spLocks noGrp="1"/>
          </p:cNvSpPr>
          <p:nvPr>
            <p:ph idx="1"/>
          </p:nvPr>
        </p:nvSpPr>
        <p:spPr/>
        <p:txBody>
          <a:bodyPr>
            <a:normAutofit/>
          </a:bodyPr>
          <a:lstStyle/>
          <a:p>
            <a:r>
              <a:rPr lang="en-IN" b="1">
                <a:solidFill>
                  <a:schemeClr val="tx2"/>
                </a:solidFill>
              </a:rPr>
              <a:t>Strength:</a:t>
            </a:r>
            <a:r>
              <a:rPr lang="en-IN"/>
              <a:t> because of the chaining mechanism of CBC, it is an appropriate mode for encrypting messages of length greater than b bits</a:t>
            </a:r>
          </a:p>
          <a:p>
            <a:r>
              <a:rPr lang="en-IN" b="1">
                <a:solidFill>
                  <a:schemeClr val="tx2"/>
                </a:solidFill>
              </a:rPr>
              <a:t>Typical application: </a:t>
            </a:r>
          </a:p>
          <a:p>
            <a:pPr lvl="1">
              <a:buFont typeface="Courier New" panose="02070309020205020404" pitchFamily="49" charset="0"/>
              <a:buChar char="o"/>
            </a:pPr>
            <a:r>
              <a:rPr lang="en-IN" sz="2400"/>
              <a:t>General-purpose block oriented transmission</a:t>
            </a:r>
          </a:p>
          <a:p>
            <a:pPr lvl="1">
              <a:buFont typeface="Courier New" panose="02070309020205020404" pitchFamily="49" charset="0"/>
              <a:buChar char="o"/>
            </a:pPr>
            <a:r>
              <a:rPr lang="en-IN" sz="2400"/>
              <a:t>Authentication</a:t>
            </a:r>
            <a:endParaRPr lang="en-IN"/>
          </a:p>
        </p:txBody>
      </p:sp>
      <p:pic>
        <p:nvPicPr>
          <p:cNvPr id="4" name="Picture 3"/>
          <p:cNvPicPr>
            <a:picLocks noChangeAspect="1"/>
          </p:cNvPicPr>
          <p:nvPr/>
        </p:nvPicPr>
        <p:blipFill>
          <a:blip r:embed="rId2"/>
          <a:stretch>
            <a:fillRect/>
          </a:stretch>
        </p:blipFill>
        <p:spPr>
          <a:xfrm>
            <a:off x="190500" y="4509120"/>
            <a:ext cx="8763371" cy="93610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3. Cipher Feedback Mode (CFB)</a:t>
            </a:r>
          </a:p>
        </p:txBody>
      </p:sp>
      <p:sp>
        <p:nvSpPr>
          <p:cNvPr id="3" name="Content Placeholder 2"/>
          <p:cNvSpPr>
            <a:spLocks noGrp="1"/>
          </p:cNvSpPr>
          <p:nvPr>
            <p:ph idx="1"/>
          </p:nvPr>
        </p:nvSpPr>
        <p:spPr/>
        <p:txBody>
          <a:bodyPr>
            <a:normAutofit/>
          </a:bodyPr>
          <a:lstStyle/>
          <a:p>
            <a:r>
              <a:rPr lang="en-IN"/>
              <a:t>For AES, DES, or any block cipher, encryption is performed on a block of b bits. In DES, b = 64 and in AES, b = 128. </a:t>
            </a:r>
          </a:p>
          <a:p>
            <a:endParaRPr lang="en-IN"/>
          </a:p>
          <a:p>
            <a:r>
              <a:rPr lang="en-IN"/>
              <a:t>However, it is possible to convert a block cipher into a stream cipher, using cipher feedback (CFB) mode, output feedback (OFB) mode, and counter (CTR) mode. </a:t>
            </a:r>
          </a:p>
          <a:p>
            <a:endParaRPr lang="en-IN"/>
          </a:p>
          <a:p>
            <a:r>
              <a:rPr lang="en-IN"/>
              <a:t>A stream cipher eliminates the need to pad a message to be an integral number of blocks.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6472" y="1721962"/>
            <a:ext cx="756084" cy="5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IV</a:t>
            </a:r>
            <a:endParaRPr lang="en-IN" sz="2400" baseline="-25000"/>
          </a:p>
        </p:txBody>
      </p:sp>
      <p:sp>
        <p:nvSpPr>
          <p:cNvPr id="4" name="Rectangle 3"/>
          <p:cNvSpPr/>
          <p:nvPr/>
        </p:nvSpPr>
        <p:spPr>
          <a:xfrm>
            <a:off x="1088440" y="259743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6" name="Group 5"/>
          <p:cNvGrpSpPr/>
          <p:nvPr/>
        </p:nvGrpSpPr>
        <p:grpSpPr>
          <a:xfrm>
            <a:off x="305140" y="222947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9" name="Straight Arrow Connector 8"/>
          <p:cNvCxnSpPr>
            <a:endCxn id="10" idx="0"/>
          </p:cNvCxnSpPr>
          <p:nvPr/>
        </p:nvCxnSpPr>
        <p:spPr>
          <a:xfrm flipH="1">
            <a:off x="977516" y="4137384"/>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851502" y="4910104"/>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a:endCxn id="4" idx="0"/>
          </p:cNvCxnSpPr>
          <p:nvPr/>
        </p:nvCxnSpPr>
        <p:spPr>
          <a:xfrm flipH="1">
            <a:off x="1754514" y="2306592"/>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0" name="Group 89"/>
          <p:cNvGrpSpPr/>
          <p:nvPr/>
        </p:nvGrpSpPr>
        <p:grpSpPr>
          <a:xfrm>
            <a:off x="548380" y="3297003"/>
            <a:ext cx="1995008" cy="828351"/>
            <a:chOff x="548380" y="3673133"/>
            <a:chExt cx="1995008" cy="828351"/>
          </a:xfrm>
        </p:grpSpPr>
        <p:sp>
          <p:nvSpPr>
            <p:cNvPr id="18" name="Rectangle 17"/>
            <p:cNvSpPr/>
            <p:nvPr/>
          </p:nvSpPr>
          <p:spPr>
            <a:xfrm>
              <a:off x="548380" y="367422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20" name="Rectangle 19"/>
            <p:cNvSpPr/>
            <p:nvPr/>
          </p:nvSpPr>
          <p:spPr>
            <a:xfrm>
              <a:off x="1427264" y="367313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i="1"/>
                <a:t>b-s</a:t>
              </a:r>
              <a:r>
                <a:rPr lang="en-IN" sz="2200"/>
                <a:t> bits</a:t>
              </a:r>
            </a:p>
          </p:txBody>
        </p:sp>
      </p:grpSp>
      <p:cxnSp>
        <p:nvCxnSpPr>
          <p:cNvPr id="26" name="Straight Arrow Connector 25"/>
          <p:cNvCxnSpPr/>
          <p:nvPr/>
        </p:nvCxnSpPr>
        <p:spPr>
          <a:xfrm flipH="1">
            <a:off x="1746562" y="3046254"/>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8" name="Group 37"/>
          <p:cNvGrpSpPr/>
          <p:nvPr/>
        </p:nvGrpSpPr>
        <p:grpSpPr>
          <a:xfrm>
            <a:off x="96132" y="4147855"/>
            <a:ext cx="736422" cy="868246"/>
            <a:chOff x="96132" y="2553921"/>
            <a:chExt cx="736422" cy="868246"/>
          </a:xfrm>
        </p:grpSpPr>
        <p:sp>
          <p:nvSpPr>
            <p:cNvPr id="5" name="Rectangle 4"/>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i="1"/>
                <a:t>P</a:t>
              </a:r>
              <a:r>
                <a:rPr lang="en-IN" sz="2000" baseline="-25000"/>
                <a:t>1</a:t>
              </a:r>
            </a:p>
          </p:txBody>
        </p:sp>
        <p:sp>
          <p:nvSpPr>
            <p:cNvPr id="28" name="Freeform 27"/>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9" name="TextBox 28"/>
            <p:cNvSpPr txBox="1"/>
            <p:nvPr/>
          </p:nvSpPr>
          <p:spPr>
            <a:xfrm>
              <a:off x="96132" y="2553921"/>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35" name="Straight Arrow Connector 34"/>
          <p:cNvCxnSpPr>
            <a:endCxn id="34" idx="0"/>
          </p:cNvCxnSpPr>
          <p:nvPr/>
        </p:nvCxnSpPr>
        <p:spPr>
          <a:xfrm flipH="1">
            <a:off x="977516" y="5157869"/>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7" name="Group 36"/>
          <p:cNvGrpSpPr/>
          <p:nvPr/>
        </p:nvGrpSpPr>
        <p:grpSpPr>
          <a:xfrm>
            <a:off x="599474" y="5594452"/>
            <a:ext cx="756084" cy="769592"/>
            <a:chOff x="599474" y="4000518"/>
            <a:chExt cx="756084" cy="769592"/>
          </a:xfrm>
        </p:grpSpPr>
        <p:sp>
          <p:nvSpPr>
            <p:cNvPr id="34" name="Rectangle 33"/>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36" name="TextBox 35"/>
            <p:cNvSpPr txBox="1"/>
            <p:nvPr/>
          </p:nvSpPr>
          <p:spPr>
            <a:xfrm>
              <a:off x="644683" y="4400778"/>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sp>
        <p:nvSpPr>
          <p:cNvPr id="40" name="Rectangle 39"/>
          <p:cNvSpPr/>
          <p:nvPr/>
        </p:nvSpPr>
        <p:spPr>
          <a:xfrm>
            <a:off x="3906582" y="1721962"/>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b="1"/>
              <a:t>Shift register</a:t>
            </a:r>
            <a:r>
              <a:rPr lang="en-IN" sz="2000"/>
              <a:t> </a:t>
            </a:r>
            <a:r>
              <a:rPr lang="en-IN" sz="2000" b="1" i="1"/>
              <a:t>b-s</a:t>
            </a:r>
            <a:r>
              <a:rPr lang="en-IN" sz="2000"/>
              <a:t> bits | </a:t>
            </a:r>
            <a:r>
              <a:rPr lang="en-IN" sz="2000" b="1" i="1"/>
              <a:t>s</a:t>
            </a:r>
            <a:r>
              <a:rPr lang="en-IN" sz="2000"/>
              <a:t> bits</a:t>
            </a:r>
            <a:endParaRPr lang="en-IN" sz="2000" baseline="-25000"/>
          </a:p>
        </p:txBody>
      </p:sp>
      <p:sp>
        <p:nvSpPr>
          <p:cNvPr id="41" name="Rectangle 40"/>
          <p:cNvSpPr/>
          <p:nvPr/>
        </p:nvSpPr>
        <p:spPr>
          <a:xfrm>
            <a:off x="4121688" y="258604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42" name="Group 41"/>
          <p:cNvGrpSpPr/>
          <p:nvPr/>
        </p:nvGrpSpPr>
        <p:grpSpPr>
          <a:xfrm>
            <a:off x="3338388" y="2218084"/>
            <a:ext cx="744225" cy="585762"/>
            <a:chOff x="85869" y="2021252"/>
            <a:chExt cx="744225" cy="585762"/>
          </a:xfrm>
        </p:grpSpPr>
        <p:sp>
          <p:nvSpPr>
            <p:cNvPr id="43" name="Freeform 4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4" name="TextBox 43"/>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45" name="Straight Arrow Connector 44"/>
          <p:cNvCxnSpPr>
            <a:endCxn id="46" idx="0"/>
          </p:cNvCxnSpPr>
          <p:nvPr/>
        </p:nvCxnSpPr>
        <p:spPr>
          <a:xfrm flipH="1">
            <a:off x="4010764" y="4125996"/>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6" name="Flowchart: Or 45"/>
          <p:cNvSpPr/>
          <p:nvPr/>
        </p:nvSpPr>
        <p:spPr>
          <a:xfrm>
            <a:off x="3884750" y="4898716"/>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47" name="Straight Arrow Connector 46"/>
          <p:cNvCxnSpPr>
            <a:endCxn id="41" idx="0"/>
          </p:cNvCxnSpPr>
          <p:nvPr/>
        </p:nvCxnSpPr>
        <p:spPr>
          <a:xfrm flipH="1">
            <a:off x="4787762" y="2295204"/>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8" name="Group 87"/>
          <p:cNvGrpSpPr/>
          <p:nvPr/>
        </p:nvGrpSpPr>
        <p:grpSpPr>
          <a:xfrm>
            <a:off x="3581628" y="3285615"/>
            <a:ext cx="1995008" cy="828351"/>
            <a:chOff x="3581628" y="3661745"/>
            <a:chExt cx="1995008" cy="828351"/>
          </a:xfrm>
        </p:grpSpPr>
        <p:sp>
          <p:nvSpPr>
            <p:cNvPr id="48" name="Rectangle 47"/>
            <p:cNvSpPr/>
            <p:nvPr/>
          </p:nvSpPr>
          <p:spPr>
            <a:xfrm>
              <a:off x="3581628" y="3662837"/>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49" name="Rectangle 48"/>
            <p:cNvSpPr/>
            <p:nvPr/>
          </p:nvSpPr>
          <p:spPr>
            <a:xfrm>
              <a:off x="4460512" y="3661745"/>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a:t>b-s</a:t>
              </a:r>
              <a:r>
                <a:rPr lang="en-IN" sz="2200"/>
                <a:t> bits</a:t>
              </a:r>
            </a:p>
          </p:txBody>
        </p:sp>
      </p:grpSp>
      <p:cxnSp>
        <p:nvCxnSpPr>
          <p:cNvPr id="50" name="Straight Arrow Connector 49"/>
          <p:cNvCxnSpPr/>
          <p:nvPr/>
        </p:nvCxnSpPr>
        <p:spPr>
          <a:xfrm flipH="1">
            <a:off x="4779810" y="3034866"/>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1" name="Group 50"/>
          <p:cNvGrpSpPr/>
          <p:nvPr/>
        </p:nvGrpSpPr>
        <p:grpSpPr>
          <a:xfrm>
            <a:off x="3129380" y="4136467"/>
            <a:ext cx="736422" cy="868246"/>
            <a:chOff x="96132" y="2553921"/>
            <a:chExt cx="736422" cy="868246"/>
          </a:xfrm>
        </p:grpSpPr>
        <p:sp>
          <p:nvSpPr>
            <p:cNvPr id="52" name="Rectangle 51"/>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i="1"/>
                <a:t>P</a:t>
              </a:r>
              <a:r>
                <a:rPr lang="en-IN" sz="2000" baseline="-25000"/>
                <a:t>2</a:t>
              </a:r>
            </a:p>
          </p:txBody>
        </p:sp>
        <p:sp>
          <p:nvSpPr>
            <p:cNvPr id="53" name="Freeform 52"/>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4" name="TextBox 53"/>
            <p:cNvSpPr txBox="1"/>
            <p:nvPr/>
          </p:nvSpPr>
          <p:spPr>
            <a:xfrm>
              <a:off x="96132" y="2553921"/>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55" name="Straight Arrow Connector 54"/>
          <p:cNvCxnSpPr>
            <a:endCxn id="57" idx="0"/>
          </p:cNvCxnSpPr>
          <p:nvPr/>
        </p:nvCxnSpPr>
        <p:spPr>
          <a:xfrm flipH="1">
            <a:off x="4010764" y="5146481"/>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3632722" y="5583064"/>
            <a:ext cx="756084" cy="769592"/>
            <a:chOff x="599474" y="4000518"/>
            <a:chExt cx="756084" cy="769592"/>
          </a:xfrm>
        </p:grpSpPr>
        <p:sp>
          <p:nvSpPr>
            <p:cNvPr id="57" name="Rectangle 56"/>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58" name="TextBox 57"/>
            <p:cNvSpPr txBox="1"/>
            <p:nvPr/>
          </p:nvSpPr>
          <p:spPr>
            <a:xfrm>
              <a:off x="644683" y="4400778"/>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sp>
        <p:nvSpPr>
          <p:cNvPr id="60" name="Freeform 59"/>
          <p:cNvSpPr/>
          <p:nvPr/>
        </p:nvSpPr>
        <p:spPr>
          <a:xfrm>
            <a:off x="1356360" y="1263734"/>
            <a:ext cx="3947160" cy="4536440"/>
          </a:xfrm>
          <a:custGeom>
            <a:avLst/>
            <a:gdLst>
              <a:gd name="connsiteX0" fmla="*/ 0 w 3947160"/>
              <a:gd name="connsiteY0" fmla="*/ 4536440 h 4536440"/>
              <a:gd name="connsiteX1" fmla="*/ 1549400 w 3947160"/>
              <a:gd name="connsiteY1" fmla="*/ 4536440 h 4536440"/>
              <a:gd name="connsiteX2" fmla="*/ 1549400 w 3947160"/>
              <a:gd name="connsiteY2" fmla="*/ 0 h 4536440"/>
              <a:gd name="connsiteX3" fmla="*/ 3947160 w 3947160"/>
              <a:gd name="connsiteY3" fmla="*/ 0 h 4536440"/>
              <a:gd name="connsiteX4" fmla="*/ 3947160 w 3947160"/>
              <a:gd name="connsiteY4" fmla="*/ 436880 h 453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7160" h="4536440">
                <a:moveTo>
                  <a:pt x="0" y="4536440"/>
                </a:moveTo>
                <a:lnTo>
                  <a:pt x="1549400" y="4536440"/>
                </a:lnTo>
                <a:lnTo>
                  <a:pt x="1549400" y="0"/>
                </a:lnTo>
                <a:lnTo>
                  <a:pt x="3947160" y="0"/>
                </a:lnTo>
                <a:lnTo>
                  <a:pt x="3947160" y="43688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62" name="Straight Arrow Connector 61"/>
          <p:cNvCxnSpPr/>
          <p:nvPr/>
        </p:nvCxnSpPr>
        <p:spPr>
          <a:xfrm flipH="1">
            <a:off x="3865802" y="1563938"/>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5938046" y="3116455"/>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64" name="Rectangle 63"/>
          <p:cNvSpPr/>
          <p:nvPr/>
        </p:nvSpPr>
        <p:spPr>
          <a:xfrm>
            <a:off x="7277396" y="1715880"/>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b="1"/>
              <a:t>Shift register</a:t>
            </a:r>
            <a:r>
              <a:rPr lang="en-IN" sz="2000"/>
              <a:t> </a:t>
            </a:r>
            <a:r>
              <a:rPr lang="en-IN" sz="2000" b="1" i="1"/>
              <a:t>b-s</a:t>
            </a:r>
            <a:r>
              <a:rPr lang="en-IN" sz="2000"/>
              <a:t> bits | </a:t>
            </a:r>
            <a:r>
              <a:rPr lang="en-IN" sz="2000" b="1" i="1"/>
              <a:t>s</a:t>
            </a:r>
            <a:r>
              <a:rPr lang="en-IN" sz="2000"/>
              <a:t> bits</a:t>
            </a:r>
            <a:endParaRPr lang="en-IN" sz="2000" baseline="-25000"/>
          </a:p>
        </p:txBody>
      </p:sp>
      <p:sp>
        <p:nvSpPr>
          <p:cNvPr id="65" name="Rectangle 64"/>
          <p:cNvSpPr/>
          <p:nvPr/>
        </p:nvSpPr>
        <p:spPr>
          <a:xfrm>
            <a:off x="7492502" y="257996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66" name="Group 65"/>
          <p:cNvGrpSpPr/>
          <p:nvPr/>
        </p:nvGrpSpPr>
        <p:grpSpPr>
          <a:xfrm>
            <a:off x="6709202" y="2212002"/>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8" name="TextBox 6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69" name="Straight Arrow Connector 68"/>
          <p:cNvCxnSpPr>
            <a:endCxn id="70" idx="0"/>
          </p:cNvCxnSpPr>
          <p:nvPr/>
        </p:nvCxnSpPr>
        <p:spPr>
          <a:xfrm flipH="1">
            <a:off x="7381578" y="4119914"/>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0" name="Flowchart: Or 69"/>
          <p:cNvSpPr/>
          <p:nvPr/>
        </p:nvSpPr>
        <p:spPr>
          <a:xfrm>
            <a:off x="7255564" y="4892634"/>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71" name="Straight Arrow Connector 70"/>
          <p:cNvCxnSpPr>
            <a:endCxn id="65" idx="0"/>
          </p:cNvCxnSpPr>
          <p:nvPr/>
        </p:nvCxnSpPr>
        <p:spPr>
          <a:xfrm flipH="1">
            <a:off x="8158576" y="2289122"/>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9" name="Group 88"/>
          <p:cNvGrpSpPr/>
          <p:nvPr/>
        </p:nvGrpSpPr>
        <p:grpSpPr>
          <a:xfrm>
            <a:off x="6952442" y="3279533"/>
            <a:ext cx="1995008" cy="828351"/>
            <a:chOff x="6952442" y="3655663"/>
            <a:chExt cx="1995008" cy="828351"/>
          </a:xfrm>
        </p:grpSpPr>
        <p:sp>
          <p:nvSpPr>
            <p:cNvPr id="72" name="Rectangle 71"/>
            <p:cNvSpPr/>
            <p:nvPr/>
          </p:nvSpPr>
          <p:spPr>
            <a:xfrm>
              <a:off x="6952442" y="365675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73" name="Rectangle 72"/>
            <p:cNvSpPr/>
            <p:nvPr/>
          </p:nvSpPr>
          <p:spPr>
            <a:xfrm>
              <a:off x="7831326" y="365566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a:t>b-s</a:t>
              </a:r>
              <a:r>
                <a:rPr lang="en-IN" sz="2200"/>
                <a:t> bits</a:t>
              </a:r>
            </a:p>
          </p:txBody>
        </p:sp>
      </p:grpSp>
      <p:cxnSp>
        <p:nvCxnSpPr>
          <p:cNvPr id="74" name="Straight Arrow Connector 73"/>
          <p:cNvCxnSpPr/>
          <p:nvPr/>
        </p:nvCxnSpPr>
        <p:spPr>
          <a:xfrm flipH="1">
            <a:off x="8150624" y="3028784"/>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75" name="Group 74"/>
          <p:cNvGrpSpPr/>
          <p:nvPr/>
        </p:nvGrpSpPr>
        <p:grpSpPr>
          <a:xfrm>
            <a:off x="6500194" y="4130385"/>
            <a:ext cx="736422" cy="868246"/>
            <a:chOff x="96132" y="2553921"/>
            <a:chExt cx="736422" cy="868246"/>
          </a:xfrm>
        </p:grpSpPr>
        <p:sp>
          <p:nvSpPr>
            <p:cNvPr id="76" name="Rectangle 75"/>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i="1"/>
                <a:t>P</a:t>
              </a:r>
              <a:r>
                <a:rPr lang="en-IN" sz="2000" i="1" baseline="-25000"/>
                <a:t>N</a:t>
              </a:r>
            </a:p>
          </p:txBody>
        </p:sp>
        <p:sp>
          <p:nvSpPr>
            <p:cNvPr id="77" name="Freeform 76"/>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8" name="TextBox 77"/>
            <p:cNvSpPr txBox="1"/>
            <p:nvPr/>
          </p:nvSpPr>
          <p:spPr>
            <a:xfrm>
              <a:off x="96132" y="2553921"/>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79" name="Straight Arrow Connector 78"/>
          <p:cNvCxnSpPr>
            <a:endCxn id="81" idx="0"/>
          </p:cNvCxnSpPr>
          <p:nvPr/>
        </p:nvCxnSpPr>
        <p:spPr>
          <a:xfrm flipH="1">
            <a:off x="7381578" y="5140399"/>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0" name="Group 79"/>
          <p:cNvGrpSpPr/>
          <p:nvPr/>
        </p:nvGrpSpPr>
        <p:grpSpPr>
          <a:xfrm>
            <a:off x="7003536" y="5576982"/>
            <a:ext cx="756084" cy="769592"/>
            <a:chOff x="599474" y="4000518"/>
            <a:chExt cx="756084" cy="769592"/>
          </a:xfrm>
        </p:grpSpPr>
        <p:sp>
          <p:nvSpPr>
            <p:cNvPr id="81" name="Rectangle 80"/>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sp>
          <p:nvSpPr>
            <p:cNvPr id="82" name="TextBox 81"/>
            <p:cNvSpPr txBox="1"/>
            <p:nvPr/>
          </p:nvSpPr>
          <p:spPr>
            <a:xfrm>
              <a:off x="644683" y="4400778"/>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83" name="Straight Arrow Connector 82"/>
          <p:cNvCxnSpPr/>
          <p:nvPr/>
        </p:nvCxnSpPr>
        <p:spPr>
          <a:xfrm flipH="1">
            <a:off x="7236616" y="1557856"/>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4" name="Freeform 83"/>
          <p:cNvSpPr/>
          <p:nvPr/>
        </p:nvSpPr>
        <p:spPr>
          <a:xfrm>
            <a:off x="4396902" y="3664088"/>
            <a:ext cx="1446179" cy="2127115"/>
          </a:xfrm>
          <a:custGeom>
            <a:avLst/>
            <a:gdLst>
              <a:gd name="connsiteX0" fmla="*/ 0 w 1446179"/>
              <a:gd name="connsiteY0" fmla="*/ 2127115 h 2127115"/>
              <a:gd name="connsiteX1" fmla="*/ 1446179 w 1446179"/>
              <a:gd name="connsiteY1" fmla="*/ 2127115 h 2127115"/>
              <a:gd name="connsiteX2" fmla="*/ 1446179 w 1446179"/>
              <a:gd name="connsiteY2" fmla="*/ 0 h 2127115"/>
            </a:gdLst>
            <a:ahLst/>
            <a:cxnLst>
              <a:cxn ang="0">
                <a:pos x="connsiteX0" y="connsiteY0"/>
              </a:cxn>
              <a:cxn ang="0">
                <a:pos x="connsiteX1" y="connsiteY1"/>
              </a:cxn>
              <a:cxn ang="0">
                <a:pos x="connsiteX2" y="connsiteY2"/>
              </a:cxn>
            </a:cxnLst>
            <a:rect l="l" t="t" r="r" b="b"/>
            <a:pathLst>
              <a:path w="1446179" h="2127115">
                <a:moveTo>
                  <a:pt x="0" y="2127115"/>
                </a:moveTo>
                <a:lnTo>
                  <a:pt x="1446179" y="2127115"/>
                </a:lnTo>
                <a:lnTo>
                  <a:pt x="1446179"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5" name="Freeform 84"/>
          <p:cNvSpPr/>
          <p:nvPr/>
        </p:nvSpPr>
        <p:spPr>
          <a:xfrm>
            <a:off x="6569413" y="1258114"/>
            <a:ext cx="2172510" cy="2425429"/>
          </a:xfrm>
          <a:custGeom>
            <a:avLst/>
            <a:gdLst>
              <a:gd name="connsiteX0" fmla="*/ 0 w 2172510"/>
              <a:gd name="connsiteY0" fmla="*/ 2425429 h 2425429"/>
              <a:gd name="connsiteX1" fmla="*/ 0 w 2172510"/>
              <a:gd name="connsiteY1" fmla="*/ 0 h 2425429"/>
              <a:gd name="connsiteX2" fmla="*/ 2172510 w 2172510"/>
              <a:gd name="connsiteY2" fmla="*/ 0 h 2425429"/>
              <a:gd name="connsiteX3" fmla="*/ 2172510 w 2172510"/>
              <a:gd name="connsiteY3" fmla="*/ 428017 h 2425429"/>
            </a:gdLst>
            <a:ahLst/>
            <a:cxnLst>
              <a:cxn ang="0">
                <a:pos x="connsiteX0" y="connsiteY0"/>
              </a:cxn>
              <a:cxn ang="0">
                <a:pos x="connsiteX1" y="connsiteY1"/>
              </a:cxn>
              <a:cxn ang="0">
                <a:pos x="connsiteX2" y="connsiteY2"/>
              </a:cxn>
              <a:cxn ang="0">
                <a:pos x="connsiteX3" y="connsiteY3"/>
              </a:cxn>
            </a:cxnLst>
            <a:rect l="l" t="t" r="r" b="b"/>
            <a:pathLst>
              <a:path w="2172510" h="2425429">
                <a:moveTo>
                  <a:pt x="0" y="2425429"/>
                </a:moveTo>
                <a:lnTo>
                  <a:pt x="0" y="0"/>
                </a:lnTo>
                <a:lnTo>
                  <a:pt x="2172510" y="0"/>
                </a:lnTo>
                <a:lnTo>
                  <a:pt x="2172510" y="42801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6" name="TextBox 85"/>
          <p:cNvSpPr txBox="1"/>
          <p:nvPr/>
        </p:nvSpPr>
        <p:spPr>
          <a:xfrm>
            <a:off x="6522020" y="1189221"/>
            <a:ext cx="6448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C</a:t>
            </a:r>
            <a:r>
              <a:rPr lang="en-IN" sz="2400" i="1" baseline="-25000"/>
              <a:t>N</a:t>
            </a:r>
            <a:r>
              <a:rPr lang="en-IN" sz="2400" baseline="-25000"/>
              <a:t>-1</a:t>
            </a:r>
            <a:endParaRPr lang="en-IN" baseline="-25000"/>
          </a:p>
        </p:txBody>
      </p:sp>
      <p:sp>
        <p:nvSpPr>
          <p:cNvPr id="91"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3. CFB Encryption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fade">
                                      <p:cBhvr>
                                        <p:cTn id="89" dur="500"/>
                                        <p:tgtEl>
                                          <p:spTgt spid="4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par>
                                <p:cTn id="113" presetID="10" presetClass="entr" presetSubtype="0" fill="hold" nodeType="with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fade">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84"/>
                                        </p:tgtEl>
                                        <p:attrNameLst>
                                          <p:attrName>style.visibility</p:attrName>
                                        </p:attrNameLst>
                                      </p:cBhvr>
                                      <p:to>
                                        <p:strVal val="visible"/>
                                      </p:to>
                                    </p:set>
                                    <p:animEffect transition="in" filter="fade">
                                      <p:cBhvr>
                                        <p:cTn id="120" dur="500"/>
                                        <p:tgtEl>
                                          <p:spTgt spid="8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fade">
                                      <p:cBhvr>
                                        <p:cTn id="126" dur="500"/>
                                        <p:tgtEl>
                                          <p:spTgt spid="85"/>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fade">
                                      <p:cBhvr>
                                        <p:cTn id="133" dur="500"/>
                                        <p:tgtEl>
                                          <p:spTgt spid="71"/>
                                        </p:tgtEl>
                                      </p:cBhvr>
                                    </p:animEffect>
                                  </p:childTnLst>
                                </p:cTn>
                              </p:par>
                              <p:par>
                                <p:cTn id="134" presetID="10" presetClass="entr" presetSubtype="0" fill="hold" nodeType="withEffect">
                                  <p:stCondLst>
                                    <p:cond delay="0"/>
                                  </p:stCondLst>
                                  <p:childTnLst>
                                    <p:set>
                                      <p:cBhvr>
                                        <p:cTn id="135" dur="1" fill="hold">
                                          <p:stCondLst>
                                            <p:cond delay="0"/>
                                          </p:stCondLst>
                                        </p:cTn>
                                        <p:tgtEl>
                                          <p:spTgt spid="66"/>
                                        </p:tgtEl>
                                        <p:attrNameLst>
                                          <p:attrName>style.visibility</p:attrName>
                                        </p:attrNameLst>
                                      </p:cBhvr>
                                      <p:to>
                                        <p:strVal val="visible"/>
                                      </p:to>
                                    </p:set>
                                    <p:animEffect transition="in" filter="fade">
                                      <p:cBhvr>
                                        <p:cTn id="136" dur="500"/>
                                        <p:tgtEl>
                                          <p:spTgt spid="6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500"/>
                                        <p:tgtEl>
                                          <p:spTgt spid="6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89"/>
                                        </p:tgtEl>
                                        <p:attrNameLst>
                                          <p:attrName>style.visibility</p:attrName>
                                        </p:attrNameLst>
                                      </p:cBhvr>
                                      <p:to>
                                        <p:strVal val="visible"/>
                                      </p:to>
                                    </p:set>
                                    <p:animEffect transition="in" filter="fade">
                                      <p:cBhvr>
                                        <p:cTn id="149" dur="500"/>
                                        <p:tgtEl>
                                          <p:spTgt spid="89"/>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69"/>
                                        </p:tgtEl>
                                        <p:attrNameLst>
                                          <p:attrName>style.visibility</p:attrName>
                                        </p:attrNameLst>
                                      </p:cBhvr>
                                      <p:to>
                                        <p:strVal val="visible"/>
                                      </p:to>
                                    </p:set>
                                    <p:animEffect transition="in" filter="fade">
                                      <p:cBhvr>
                                        <p:cTn id="154" dur="500"/>
                                        <p:tgtEl>
                                          <p:spTgt spid="69"/>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fade">
                                      <p:cBhvr>
                                        <p:cTn id="157" dur="500"/>
                                        <p:tgtEl>
                                          <p:spTgt spid="70"/>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75"/>
                                        </p:tgtEl>
                                        <p:attrNameLst>
                                          <p:attrName>style.visibility</p:attrName>
                                        </p:attrNameLst>
                                      </p:cBhvr>
                                      <p:to>
                                        <p:strVal val="visible"/>
                                      </p:to>
                                    </p:set>
                                    <p:animEffect transition="in" filter="fade">
                                      <p:cBhvr>
                                        <p:cTn id="162" dur="500"/>
                                        <p:tgtEl>
                                          <p:spTgt spid="7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79"/>
                                        </p:tgtEl>
                                        <p:attrNameLst>
                                          <p:attrName>style.visibility</p:attrName>
                                        </p:attrNameLst>
                                      </p:cBhvr>
                                      <p:to>
                                        <p:strVal val="visible"/>
                                      </p:to>
                                    </p:set>
                                    <p:animEffect transition="in" filter="fade">
                                      <p:cBhvr>
                                        <p:cTn id="167" dur="500"/>
                                        <p:tgtEl>
                                          <p:spTgt spid="7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80"/>
                                        </p:tgtEl>
                                        <p:attrNameLst>
                                          <p:attrName>style.visibility</p:attrName>
                                        </p:attrNameLst>
                                      </p:cBhvr>
                                      <p:to>
                                        <p:strVal val="visible"/>
                                      </p:to>
                                    </p:set>
                                    <p:animEffect transition="in" filter="fade">
                                      <p:cBhvr>
                                        <p:cTn id="17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40" grpId="0" animBg="1"/>
      <p:bldP spid="41" grpId="0" animBg="1"/>
      <p:bldP spid="46" grpId="0" animBg="1"/>
      <p:bldP spid="60" grpId="0" animBg="1"/>
      <p:bldP spid="63" grpId="0"/>
      <p:bldP spid="64" grpId="0" animBg="1"/>
      <p:bldP spid="65" grpId="0" animBg="1"/>
      <p:bldP spid="70" grpId="0" animBg="1"/>
      <p:bldP spid="84" grpId="0" animBg="1"/>
      <p:bldP spid="85" grpId="0" animBg="1"/>
      <p:bldP spid="8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6472" y="1715471"/>
            <a:ext cx="756084" cy="5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IV</a:t>
            </a:r>
            <a:endParaRPr lang="en-IN" sz="2400" baseline="-25000"/>
          </a:p>
        </p:txBody>
      </p:sp>
      <p:sp>
        <p:nvSpPr>
          <p:cNvPr id="4" name="Rectangle 3"/>
          <p:cNvSpPr/>
          <p:nvPr/>
        </p:nvSpPr>
        <p:spPr>
          <a:xfrm>
            <a:off x="1088440" y="259094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6" name="Group 5"/>
          <p:cNvGrpSpPr/>
          <p:nvPr/>
        </p:nvGrpSpPr>
        <p:grpSpPr>
          <a:xfrm>
            <a:off x="305140" y="2222981"/>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9" name="Straight Arrow Connector 8"/>
          <p:cNvCxnSpPr>
            <a:endCxn id="10" idx="0"/>
          </p:cNvCxnSpPr>
          <p:nvPr/>
        </p:nvCxnSpPr>
        <p:spPr>
          <a:xfrm flipH="1">
            <a:off x="977516" y="4130893"/>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851502" y="4903613"/>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a:endCxn id="4" idx="0"/>
          </p:cNvCxnSpPr>
          <p:nvPr/>
        </p:nvCxnSpPr>
        <p:spPr>
          <a:xfrm flipH="1">
            <a:off x="1754514" y="2300101"/>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0" name="Group 89"/>
          <p:cNvGrpSpPr/>
          <p:nvPr/>
        </p:nvGrpSpPr>
        <p:grpSpPr>
          <a:xfrm>
            <a:off x="548380" y="3290512"/>
            <a:ext cx="1995008" cy="828351"/>
            <a:chOff x="548380" y="3673133"/>
            <a:chExt cx="1995008" cy="828351"/>
          </a:xfrm>
        </p:grpSpPr>
        <p:sp>
          <p:nvSpPr>
            <p:cNvPr id="18" name="Rectangle 17"/>
            <p:cNvSpPr/>
            <p:nvPr/>
          </p:nvSpPr>
          <p:spPr>
            <a:xfrm>
              <a:off x="548380" y="367422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20" name="Rectangle 19"/>
            <p:cNvSpPr/>
            <p:nvPr/>
          </p:nvSpPr>
          <p:spPr>
            <a:xfrm>
              <a:off x="1427264" y="367313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i="1"/>
                <a:t>b-s</a:t>
              </a:r>
              <a:r>
                <a:rPr lang="en-IN" sz="2200"/>
                <a:t> bits</a:t>
              </a:r>
            </a:p>
          </p:txBody>
        </p:sp>
      </p:grpSp>
      <p:cxnSp>
        <p:nvCxnSpPr>
          <p:cNvPr id="26" name="Straight Arrow Connector 25"/>
          <p:cNvCxnSpPr/>
          <p:nvPr/>
        </p:nvCxnSpPr>
        <p:spPr>
          <a:xfrm flipH="1">
            <a:off x="1746562" y="3039763"/>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endCxn id="34" idx="0"/>
          </p:cNvCxnSpPr>
          <p:nvPr/>
        </p:nvCxnSpPr>
        <p:spPr>
          <a:xfrm flipH="1">
            <a:off x="977516" y="515137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7" name="Group 36"/>
          <p:cNvGrpSpPr/>
          <p:nvPr/>
        </p:nvGrpSpPr>
        <p:grpSpPr>
          <a:xfrm>
            <a:off x="599474" y="5587961"/>
            <a:ext cx="756084" cy="769592"/>
            <a:chOff x="599474" y="4000518"/>
            <a:chExt cx="756084" cy="769592"/>
          </a:xfrm>
        </p:grpSpPr>
        <p:sp>
          <p:nvSpPr>
            <p:cNvPr id="34" name="Rectangle 33"/>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sp>
          <p:nvSpPr>
            <p:cNvPr id="36" name="TextBox 35"/>
            <p:cNvSpPr txBox="1"/>
            <p:nvPr/>
          </p:nvSpPr>
          <p:spPr>
            <a:xfrm>
              <a:off x="644683" y="4400778"/>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sp>
        <p:nvSpPr>
          <p:cNvPr id="40" name="Rectangle 39"/>
          <p:cNvSpPr/>
          <p:nvPr/>
        </p:nvSpPr>
        <p:spPr>
          <a:xfrm>
            <a:off x="3906582" y="1715471"/>
            <a:ext cx="1746456" cy="5832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b="1"/>
              <a:t>Shift register</a:t>
            </a:r>
            <a:r>
              <a:rPr lang="en-IN" sz="2000"/>
              <a:t> </a:t>
            </a:r>
            <a:r>
              <a:rPr lang="en-IN" sz="2000" b="1" i="1"/>
              <a:t>b-s</a:t>
            </a:r>
            <a:r>
              <a:rPr lang="en-IN" sz="2000"/>
              <a:t> bits | </a:t>
            </a:r>
            <a:r>
              <a:rPr lang="en-IN" sz="2000" b="1" i="1"/>
              <a:t>s</a:t>
            </a:r>
            <a:r>
              <a:rPr lang="en-IN" sz="2000"/>
              <a:t> bits</a:t>
            </a:r>
            <a:endParaRPr lang="en-IN" sz="2000" baseline="-25000"/>
          </a:p>
        </p:txBody>
      </p:sp>
      <p:sp>
        <p:nvSpPr>
          <p:cNvPr id="41" name="Rectangle 40"/>
          <p:cNvSpPr/>
          <p:nvPr/>
        </p:nvSpPr>
        <p:spPr>
          <a:xfrm>
            <a:off x="4121688" y="2579555"/>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42" name="Group 41"/>
          <p:cNvGrpSpPr/>
          <p:nvPr/>
        </p:nvGrpSpPr>
        <p:grpSpPr>
          <a:xfrm>
            <a:off x="3338388" y="2211593"/>
            <a:ext cx="744225" cy="585762"/>
            <a:chOff x="85869" y="2021252"/>
            <a:chExt cx="744225" cy="585762"/>
          </a:xfrm>
        </p:grpSpPr>
        <p:sp>
          <p:nvSpPr>
            <p:cNvPr id="43" name="Freeform 4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4" name="TextBox 43"/>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45" name="Straight Arrow Connector 44"/>
          <p:cNvCxnSpPr>
            <a:endCxn id="46" idx="0"/>
          </p:cNvCxnSpPr>
          <p:nvPr/>
        </p:nvCxnSpPr>
        <p:spPr>
          <a:xfrm flipH="1">
            <a:off x="4010764" y="4119505"/>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6" name="Flowchart: Or 45"/>
          <p:cNvSpPr/>
          <p:nvPr/>
        </p:nvSpPr>
        <p:spPr>
          <a:xfrm>
            <a:off x="3884750" y="4892225"/>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47" name="Straight Arrow Connector 46"/>
          <p:cNvCxnSpPr>
            <a:endCxn id="41" idx="0"/>
          </p:cNvCxnSpPr>
          <p:nvPr/>
        </p:nvCxnSpPr>
        <p:spPr>
          <a:xfrm flipH="1">
            <a:off x="4787762" y="2288713"/>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8" name="Group 87"/>
          <p:cNvGrpSpPr/>
          <p:nvPr/>
        </p:nvGrpSpPr>
        <p:grpSpPr>
          <a:xfrm>
            <a:off x="3581628" y="3279124"/>
            <a:ext cx="1995008" cy="828351"/>
            <a:chOff x="3581628" y="3661745"/>
            <a:chExt cx="1995008" cy="828351"/>
          </a:xfrm>
        </p:grpSpPr>
        <p:sp>
          <p:nvSpPr>
            <p:cNvPr id="48" name="Rectangle 47"/>
            <p:cNvSpPr/>
            <p:nvPr/>
          </p:nvSpPr>
          <p:spPr>
            <a:xfrm>
              <a:off x="3581628" y="3662837"/>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49" name="Rectangle 48"/>
            <p:cNvSpPr/>
            <p:nvPr/>
          </p:nvSpPr>
          <p:spPr>
            <a:xfrm>
              <a:off x="4460512" y="3661745"/>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a:t>b-s</a:t>
              </a:r>
              <a:r>
                <a:rPr lang="en-IN" sz="2200"/>
                <a:t> bits</a:t>
              </a:r>
            </a:p>
          </p:txBody>
        </p:sp>
      </p:grpSp>
      <p:cxnSp>
        <p:nvCxnSpPr>
          <p:cNvPr id="50" name="Straight Arrow Connector 49"/>
          <p:cNvCxnSpPr/>
          <p:nvPr/>
        </p:nvCxnSpPr>
        <p:spPr>
          <a:xfrm flipH="1">
            <a:off x="4779810" y="3028375"/>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a:endCxn id="57" idx="0"/>
          </p:cNvCxnSpPr>
          <p:nvPr/>
        </p:nvCxnSpPr>
        <p:spPr>
          <a:xfrm flipH="1">
            <a:off x="4010764" y="5139990"/>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3632722" y="5576573"/>
            <a:ext cx="756084" cy="769592"/>
            <a:chOff x="599474" y="4000518"/>
            <a:chExt cx="756084" cy="769592"/>
          </a:xfrm>
        </p:grpSpPr>
        <p:sp>
          <p:nvSpPr>
            <p:cNvPr id="57" name="Rectangle 56"/>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sp>
          <p:nvSpPr>
            <p:cNvPr id="58" name="TextBox 57"/>
            <p:cNvSpPr txBox="1"/>
            <p:nvPr/>
          </p:nvSpPr>
          <p:spPr>
            <a:xfrm>
              <a:off x="644683" y="4400778"/>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62" name="Straight Arrow Connector 61"/>
          <p:cNvCxnSpPr/>
          <p:nvPr/>
        </p:nvCxnSpPr>
        <p:spPr>
          <a:xfrm flipH="1">
            <a:off x="3865802" y="1557447"/>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5938046" y="3109964"/>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64" name="Rectangle 63"/>
          <p:cNvSpPr/>
          <p:nvPr/>
        </p:nvSpPr>
        <p:spPr>
          <a:xfrm>
            <a:off x="7277396" y="1709389"/>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000" b="1"/>
              <a:t>Shift register</a:t>
            </a:r>
            <a:r>
              <a:rPr lang="en-IN" sz="2000"/>
              <a:t> </a:t>
            </a:r>
            <a:r>
              <a:rPr lang="en-IN" sz="2000" b="1" i="1"/>
              <a:t>b-s</a:t>
            </a:r>
            <a:r>
              <a:rPr lang="en-IN" sz="2000"/>
              <a:t> bits | </a:t>
            </a:r>
            <a:r>
              <a:rPr lang="en-IN" sz="2000" b="1" i="1"/>
              <a:t>s</a:t>
            </a:r>
            <a:r>
              <a:rPr lang="en-IN" sz="2000"/>
              <a:t> bits</a:t>
            </a:r>
            <a:endParaRPr lang="en-IN" sz="2000" baseline="-25000"/>
          </a:p>
        </p:txBody>
      </p:sp>
      <p:sp>
        <p:nvSpPr>
          <p:cNvPr id="65" name="Rectangle 64"/>
          <p:cNvSpPr/>
          <p:nvPr/>
        </p:nvSpPr>
        <p:spPr>
          <a:xfrm>
            <a:off x="7492502" y="257347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grpSp>
        <p:nvGrpSpPr>
          <p:cNvPr id="66" name="Group 65"/>
          <p:cNvGrpSpPr/>
          <p:nvPr/>
        </p:nvGrpSpPr>
        <p:grpSpPr>
          <a:xfrm>
            <a:off x="6709202" y="2205511"/>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8" name="TextBox 6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69" name="Straight Arrow Connector 68"/>
          <p:cNvCxnSpPr>
            <a:endCxn id="70" idx="0"/>
          </p:cNvCxnSpPr>
          <p:nvPr/>
        </p:nvCxnSpPr>
        <p:spPr>
          <a:xfrm flipH="1">
            <a:off x="7381578" y="4113423"/>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0" name="Flowchart: Or 69"/>
          <p:cNvSpPr/>
          <p:nvPr/>
        </p:nvSpPr>
        <p:spPr>
          <a:xfrm>
            <a:off x="7255564" y="4886143"/>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71" name="Straight Arrow Connector 70"/>
          <p:cNvCxnSpPr>
            <a:endCxn id="65" idx="0"/>
          </p:cNvCxnSpPr>
          <p:nvPr/>
        </p:nvCxnSpPr>
        <p:spPr>
          <a:xfrm flipH="1">
            <a:off x="8158576" y="2282631"/>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9" name="Group 88"/>
          <p:cNvGrpSpPr/>
          <p:nvPr/>
        </p:nvGrpSpPr>
        <p:grpSpPr>
          <a:xfrm>
            <a:off x="6952442" y="3273042"/>
            <a:ext cx="1995008" cy="828351"/>
            <a:chOff x="6952442" y="3655663"/>
            <a:chExt cx="1995008" cy="828351"/>
          </a:xfrm>
        </p:grpSpPr>
        <p:sp>
          <p:nvSpPr>
            <p:cNvPr id="72" name="Rectangle 71"/>
            <p:cNvSpPr/>
            <p:nvPr/>
          </p:nvSpPr>
          <p:spPr>
            <a:xfrm>
              <a:off x="6952442" y="365675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Select</a:t>
              </a:r>
              <a:r>
                <a:rPr lang="en-IN" sz="2200"/>
                <a:t> </a:t>
              </a:r>
              <a:r>
                <a:rPr lang="en-IN" sz="2200" b="1" i="1"/>
                <a:t>s</a:t>
              </a:r>
              <a:r>
                <a:rPr lang="en-IN" sz="2200"/>
                <a:t> bits</a:t>
              </a:r>
            </a:p>
          </p:txBody>
        </p:sp>
        <p:sp>
          <p:nvSpPr>
            <p:cNvPr id="73" name="Rectangle 72"/>
            <p:cNvSpPr/>
            <p:nvPr/>
          </p:nvSpPr>
          <p:spPr>
            <a:xfrm>
              <a:off x="7831326" y="365566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200" b="1"/>
                <a:t>Discard</a:t>
              </a:r>
              <a:r>
                <a:rPr lang="en-IN" sz="2200"/>
                <a:t> </a:t>
              </a:r>
              <a:r>
                <a:rPr lang="en-IN" sz="2200" b="1"/>
                <a:t>b-s</a:t>
              </a:r>
              <a:r>
                <a:rPr lang="en-IN" sz="2200"/>
                <a:t> bits</a:t>
              </a:r>
            </a:p>
          </p:txBody>
        </p:sp>
      </p:grpSp>
      <p:cxnSp>
        <p:nvCxnSpPr>
          <p:cNvPr id="74" name="Straight Arrow Connector 73"/>
          <p:cNvCxnSpPr/>
          <p:nvPr/>
        </p:nvCxnSpPr>
        <p:spPr>
          <a:xfrm flipH="1">
            <a:off x="8150624" y="3022293"/>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p:cNvCxnSpPr>
            <a:endCxn id="81" idx="0"/>
          </p:cNvCxnSpPr>
          <p:nvPr/>
        </p:nvCxnSpPr>
        <p:spPr>
          <a:xfrm flipH="1">
            <a:off x="7381578" y="513390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p:cNvGrpSpPr/>
          <p:nvPr/>
        </p:nvGrpSpPr>
        <p:grpSpPr>
          <a:xfrm>
            <a:off x="7003536" y="5570491"/>
            <a:ext cx="756084" cy="769592"/>
            <a:chOff x="7003536" y="5570491"/>
            <a:chExt cx="756084" cy="769592"/>
          </a:xfrm>
        </p:grpSpPr>
        <p:sp>
          <p:nvSpPr>
            <p:cNvPr id="81" name="Rectangle 80"/>
            <p:cNvSpPr/>
            <p:nvPr/>
          </p:nvSpPr>
          <p:spPr>
            <a:xfrm>
              <a:off x="7003536" y="557049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sp>
          <p:nvSpPr>
            <p:cNvPr id="82" name="TextBox 81"/>
            <p:cNvSpPr txBox="1"/>
            <p:nvPr/>
          </p:nvSpPr>
          <p:spPr>
            <a:xfrm>
              <a:off x="7048745" y="5970751"/>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cxnSp>
        <p:nvCxnSpPr>
          <p:cNvPr id="83" name="Straight Arrow Connector 82"/>
          <p:cNvCxnSpPr/>
          <p:nvPr/>
        </p:nvCxnSpPr>
        <p:spPr>
          <a:xfrm flipH="1">
            <a:off x="7236616" y="1551365"/>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5" name="Freeform 84"/>
          <p:cNvSpPr/>
          <p:nvPr/>
        </p:nvSpPr>
        <p:spPr>
          <a:xfrm>
            <a:off x="6569413" y="1251623"/>
            <a:ext cx="2172510" cy="2425429"/>
          </a:xfrm>
          <a:custGeom>
            <a:avLst/>
            <a:gdLst>
              <a:gd name="connsiteX0" fmla="*/ 0 w 2172510"/>
              <a:gd name="connsiteY0" fmla="*/ 2425429 h 2425429"/>
              <a:gd name="connsiteX1" fmla="*/ 0 w 2172510"/>
              <a:gd name="connsiteY1" fmla="*/ 0 h 2425429"/>
              <a:gd name="connsiteX2" fmla="*/ 2172510 w 2172510"/>
              <a:gd name="connsiteY2" fmla="*/ 0 h 2425429"/>
              <a:gd name="connsiteX3" fmla="*/ 2172510 w 2172510"/>
              <a:gd name="connsiteY3" fmla="*/ 428017 h 2425429"/>
            </a:gdLst>
            <a:ahLst/>
            <a:cxnLst>
              <a:cxn ang="0">
                <a:pos x="connsiteX0" y="connsiteY0"/>
              </a:cxn>
              <a:cxn ang="0">
                <a:pos x="connsiteX1" y="connsiteY1"/>
              </a:cxn>
              <a:cxn ang="0">
                <a:pos x="connsiteX2" y="connsiteY2"/>
              </a:cxn>
              <a:cxn ang="0">
                <a:pos x="connsiteX3" y="connsiteY3"/>
              </a:cxn>
            </a:cxnLst>
            <a:rect l="l" t="t" r="r" b="b"/>
            <a:pathLst>
              <a:path w="2172510" h="2425429">
                <a:moveTo>
                  <a:pt x="0" y="2425429"/>
                </a:moveTo>
                <a:lnTo>
                  <a:pt x="0" y="0"/>
                </a:lnTo>
                <a:lnTo>
                  <a:pt x="2172510" y="0"/>
                </a:lnTo>
                <a:lnTo>
                  <a:pt x="2172510" y="42801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6" name="TextBox 85"/>
          <p:cNvSpPr txBox="1"/>
          <p:nvPr/>
        </p:nvSpPr>
        <p:spPr>
          <a:xfrm>
            <a:off x="6522020" y="1182730"/>
            <a:ext cx="6448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C</a:t>
            </a:r>
            <a:r>
              <a:rPr lang="en-IN" sz="2400" i="1" baseline="-25000"/>
              <a:t>N</a:t>
            </a:r>
            <a:r>
              <a:rPr lang="en-IN" sz="2400" baseline="-25000"/>
              <a:t>-1</a:t>
            </a:r>
            <a:endParaRPr lang="en-IN" baseline="-25000"/>
          </a:p>
        </p:txBody>
      </p:sp>
      <p:sp>
        <p:nvSpPr>
          <p:cNvPr id="91"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3. CFB Decryption</a:t>
            </a:r>
          </a:p>
        </p:txBody>
      </p:sp>
      <p:cxnSp>
        <p:nvCxnSpPr>
          <p:cNvPr id="12" name="Straight Arrow Connector 11"/>
          <p:cNvCxnSpPr>
            <a:stCxn id="87" idx="1"/>
            <a:endCxn id="10" idx="6"/>
          </p:cNvCxnSpPr>
          <p:nvPr/>
        </p:nvCxnSpPr>
        <p:spPr>
          <a:xfrm flipH="1" flipV="1">
            <a:off x="1103530" y="5024547"/>
            <a:ext cx="1538497"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 name="Freeform 1"/>
          <p:cNvSpPr/>
          <p:nvPr/>
        </p:nvSpPr>
        <p:spPr>
          <a:xfrm>
            <a:off x="3012440" y="1249680"/>
            <a:ext cx="2291080" cy="3550920"/>
          </a:xfrm>
          <a:custGeom>
            <a:avLst/>
            <a:gdLst>
              <a:gd name="connsiteX0" fmla="*/ 0 w 2291080"/>
              <a:gd name="connsiteY0" fmla="*/ 3550920 h 3550920"/>
              <a:gd name="connsiteX1" fmla="*/ 0 w 2291080"/>
              <a:gd name="connsiteY1" fmla="*/ 0 h 3550920"/>
              <a:gd name="connsiteX2" fmla="*/ 2291080 w 2291080"/>
              <a:gd name="connsiteY2" fmla="*/ 5080 h 3550920"/>
              <a:gd name="connsiteX3" fmla="*/ 2291080 w 2291080"/>
              <a:gd name="connsiteY3" fmla="*/ 472440 h 3550920"/>
            </a:gdLst>
            <a:ahLst/>
            <a:cxnLst>
              <a:cxn ang="0">
                <a:pos x="connsiteX0" y="connsiteY0"/>
              </a:cxn>
              <a:cxn ang="0">
                <a:pos x="connsiteX1" y="connsiteY1"/>
              </a:cxn>
              <a:cxn ang="0">
                <a:pos x="connsiteX2" y="connsiteY2"/>
              </a:cxn>
              <a:cxn ang="0">
                <a:pos x="connsiteX3" y="connsiteY3"/>
              </a:cxn>
            </a:cxnLst>
            <a:rect l="l" t="t" r="r" b="b"/>
            <a:pathLst>
              <a:path w="2291080" h="3550920">
                <a:moveTo>
                  <a:pt x="0" y="3550920"/>
                </a:moveTo>
                <a:lnTo>
                  <a:pt x="0" y="0"/>
                </a:lnTo>
                <a:lnTo>
                  <a:pt x="2291080" y="5080"/>
                </a:lnTo>
                <a:lnTo>
                  <a:pt x="2291080" y="47244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cxnSp>
        <p:nvCxnSpPr>
          <p:cNvPr id="93" name="Straight Arrow Connector 92"/>
          <p:cNvCxnSpPr>
            <a:stCxn id="92" idx="1"/>
          </p:cNvCxnSpPr>
          <p:nvPr/>
        </p:nvCxnSpPr>
        <p:spPr>
          <a:xfrm flipH="1" flipV="1">
            <a:off x="4136777" y="5014534"/>
            <a:ext cx="1538497"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a:stCxn id="92" idx="0"/>
          </p:cNvCxnSpPr>
          <p:nvPr/>
        </p:nvCxnSpPr>
        <p:spPr>
          <a:xfrm flipH="1" flipV="1">
            <a:off x="6048164" y="3940961"/>
            <a:ext cx="5152" cy="859639"/>
          </a:xfrm>
          <a:prstGeom prst="lin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Arrow Connector 94"/>
          <p:cNvCxnSpPr/>
          <p:nvPr/>
        </p:nvCxnSpPr>
        <p:spPr>
          <a:xfrm flipH="1" flipV="1">
            <a:off x="7508543" y="4992787"/>
            <a:ext cx="376202"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6" name="Group 15"/>
          <p:cNvGrpSpPr/>
          <p:nvPr/>
        </p:nvGrpSpPr>
        <p:grpSpPr>
          <a:xfrm>
            <a:off x="7911962" y="4774987"/>
            <a:ext cx="756084" cy="769372"/>
            <a:chOff x="7911962" y="4774987"/>
            <a:chExt cx="756084" cy="769372"/>
          </a:xfrm>
        </p:grpSpPr>
        <p:sp>
          <p:nvSpPr>
            <p:cNvPr id="94" name="Rectangle 93"/>
            <p:cNvSpPr/>
            <p:nvPr/>
          </p:nvSpPr>
          <p:spPr>
            <a:xfrm>
              <a:off x="7911962" y="4774987"/>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sp>
          <p:nvSpPr>
            <p:cNvPr id="96" name="TextBox 95"/>
            <p:cNvSpPr txBox="1"/>
            <p:nvPr/>
          </p:nvSpPr>
          <p:spPr>
            <a:xfrm>
              <a:off x="7942027" y="5175027"/>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grpSp>
        <p:nvGrpSpPr>
          <p:cNvPr id="19" name="Group 18"/>
          <p:cNvGrpSpPr/>
          <p:nvPr/>
        </p:nvGrpSpPr>
        <p:grpSpPr>
          <a:xfrm>
            <a:off x="5675274" y="4800600"/>
            <a:ext cx="756084" cy="768802"/>
            <a:chOff x="5675274" y="4800600"/>
            <a:chExt cx="756084" cy="768802"/>
          </a:xfrm>
        </p:grpSpPr>
        <p:sp>
          <p:nvSpPr>
            <p:cNvPr id="92" name="Rectangle 91"/>
            <p:cNvSpPr/>
            <p:nvPr/>
          </p:nvSpPr>
          <p:spPr>
            <a:xfrm>
              <a:off x="5675274" y="480060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97" name="TextBox 96"/>
            <p:cNvSpPr txBox="1"/>
            <p:nvPr/>
          </p:nvSpPr>
          <p:spPr>
            <a:xfrm>
              <a:off x="5742887" y="5200070"/>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grpSp>
        <p:nvGrpSpPr>
          <p:cNvPr id="17" name="Group 16"/>
          <p:cNvGrpSpPr/>
          <p:nvPr/>
        </p:nvGrpSpPr>
        <p:grpSpPr>
          <a:xfrm>
            <a:off x="2642027" y="4810613"/>
            <a:ext cx="756084" cy="783670"/>
            <a:chOff x="2642027" y="4810613"/>
            <a:chExt cx="756084" cy="783670"/>
          </a:xfrm>
        </p:grpSpPr>
        <p:sp>
          <p:nvSpPr>
            <p:cNvPr id="87" name="Rectangle 86"/>
            <p:cNvSpPr/>
            <p:nvPr/>
          </p:nvSpPr>
          <p:spPr>
            <a:xfrm>
              <a:off x="2642027" y="481061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98" name="TextBox 97"/>
            <p:cNvSpPr txBox="1"/>
            <p:nvPr/>
          </p:nvSpPr>
          <p:spPr>
            <a:xfrm>
              <a:off x="2696729" y="5224951"/>
              <a:ext cx="688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i="1"/>
                <a:t>S </a:t>
              </a:r>
              <a:r>
                <a:rPr lang="en-IN"/>
                <a:t>bits</a:t>
              </a:r>
              <a:endParaRPr lang="en-IN" sz="1400" baseline="-250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par>
                                <p:cTn id="84" presetID="10" presetClass="entr" presetSubtype="0" fill="hold"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500"/>
                                        <p:tgtEl>
                                          <p:spTgt spid="19"/>
                                        </p:tgtEl>
                                      </p:cBhvr>
                                    </p:animEffect>
                                  </p:childTnLst>
                                </p:cTn>
                              </p:par>
                              <p:par>
                                <p:cTn id="95" presetID="10" presetClass="entr" presetSubtype="0" fill="hold" nodeType="with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fade">
                                      <p:cBhvr>
                                        <p:cTn id="97" dur="500"/>
                                        <p:tgtEl>
                                          <p:spTgt spid="9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500"/>
                                        <p:tgtEl>
                                          <p:spTgt spid="46"/>
                                        </p:tgtEl>
                                      </p:cBhvr>
                                    </p:animEffect>
                                  </p:childTnLst>
                                </p:cTn>
                              </p:par>
                              <p:par>
                                <p:cTn id="103" presetID="10"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500"/>
                                        <p:tgtEl>
                                          <p:spTgt spid="5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500"/>
                                        <p:tgtEl>
                                          <p:spTgt spid="5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500"/>
                                        <p:tgtEl>
                                          <p:spTgt spid="64"/>
                                        </p:tgtEl>
                                      </p:cBhvr>
                                    </p:animEffect>
                                  </p:childTnLst>
                                </p:cTn>
                              </p:par>
                              <p:par>
                                <p:cTn id="116" presetID="10" presetClass="entr" presetSubtype="0" fill="hold" nodeType="with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fade">
                                      <p:cBhvr>
                                        <p:cTn id="118" dur="500"/>
                                        <p:tgtEl>
                                          <p:spTgt spid="8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fade">
                                      <p:cBhvr>
                                        <p:cTn id="123" dur="500"/>
                                        <p:tgtEl>
                                          <p:spTgt spid="8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fade">
                                      <p:cBhvr>
                                        <p:cTn id="126" dur="500"/>
                                        <p:tgtEl>
                                          <p:spTgt spid="8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nodeType="with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fade">
                                      <p:cBhvr>
                                        <p:cTn id="132" dur="500"/>
                                        <p:tgtEl>
                                          <p:spTgt spid="1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animEffect transition="in" filter="fade">
                                      <p:cBhvr>
                                        <p:cTn id="140" dur="500"/>
                                        <p:tgtEl>
                                          <p:spTgt spid="6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fade">
                                      <p:cBhvr>
                                        <p:cTn id="145" dur="500"/>
                                        <p:tgtEl>
                                          <p:spTgt spid="6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fade">
                                      <p:cBhvr>
                                        <p:cTn id="150" dur="500"/>
                                        <p:tgtEl>
                                          <p:spTgt spid="74"/>
                                        </p:tgtEl>
                                      </p:cBhvr>
                                    </p:animEffect>
                                  </p:childTnLst>
                                </p:cTn>
                              </p:par>
                              <p:par>
                                <p:cTn id="151" presetID="10" presetClass="entr" presetSubtype="0" fill="hold" nodeType="with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fade">
                                      <p:cBhvr>
                                        <p:cTn id="153" dur="500"/>
                                        <p:tgtEl>
                                          <p:spTgt spid="89"/>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fade">
                                      <p:cBhvr>
                                        <p:cTn id="158" dur="500"/>
                                        <p:tgtEl>
                                          <p:spTgt spid="69"/>
                                        </p:tgtEl>
                                      </p:cBhvr>
                                    </p:animEffect>
                                  </p:childTnLst>
                                </p:cTn>
                              </p:par>
                              <p:par>
                                <p:cTn id="159" presetID="10" presetClass="entr" presetSubtype="0" fill="hold"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500"/>
                                        <p:tgtEl>
                                          <p:spTgt spid="95"/>
                                        </p:tgtEl>
                                      </p:cBhvr>
                                    </p:animEffect>
                                  </p:childTnLst>
                                </p:cTn>
                              </p:par>
                              <p:par>
                                <p:cTn id="162" presetID="10" presetClass="entr" presetSubtype="0" fill="hold" nodeType="withEffect">
                                  <p:stCondLst>
                                    <p:cond delay="0"/>
                                  </p:stCondLst>
                                  <p:childTnLst>
                                    <p:set>
                                      <p:cBhvr>
                                        <p:cTn id="163" dur="1" fill="hold">
                                          <p:stCondLst>
                                            <p:cond delay="0"/>
                                          </p:stCondLst>
                                        </p:cTn>
                                        <p:tgtEl>
                                          <p:spTgt spid="16"/>
                                        </p:tgtEl>
                                        <p:attrNameLst>
                                          <p:attrName>style.visibility</p:attrName>
                                        </p:attrNameLst>
                                      </p:cBhvr>
                                      <p:to>
                                        <p:strVal val="visible"/>
                                      </p:to>
                                    </p:set>
                                    <p:animEffect transition="in" filter="fade">
                                      <p:cBhvr>
                                        <p:cTn id="164" dur="500"/>
                                        <p:tgtEl>
                                          <p:spTgt spid="1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70"/>
                                        </p:tgtEl>
                                        <p:attrNameLst>
                                          <p:attrName>style.visibility</p:attrName>
                                        </p:attrNameLst>
                                      </p:cBhvr>
                                      <p:to>
                                        <p:strVal val="visible"/>
                                      </p:to>
                                    </p:set>
                                    <p:animEffect transition="in" filter="fade">
                                      <p:cBhvr>
                                        <p:cTn id="169" dur="500"/>
                                        <p:tgtEl>
                                          <p:spTgt spid="70"/>
                                        </p:tgtEl>
                                      </p:cBhvr>
                                    </p:animEffect>
                                  </p:childTnLst>
                                </p:cTn>
                              </p:par>
                              <p:par>
                                <p:cTn id="170" presetID="10" presetClass="entr" presetSubtype="0" fill="hold" nodeType="with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fade">
                                      <p:cBhvr>
                                        <p:cTn id="172" dur="500"/>
                                        <p:tgtEl>
                                          <p:spTgt spid="7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5"/>
                                        </p:tgtEl>
                                        <p:attrNameLst>
                                          <p:attrName>style.visibility</p:attrName>
                                        </p:attrNameLst>
                                      </p:cBhvr>
                                      <p:to>
                                        <p:strVal val="visible"/>
                                      </p:to>
                                    </p:set>
                                    <p:animEffect transition="in" filter="fade">
                                      <p:cBhvr>
                                        <p:cTn id="1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40" grpId="0" animBg="1"/>
      <p:bldP spid="41" grpId="0" animBg="1"/>
      <p:bldP spid="46" grpId="0" animBg="1"/>
      <p:bldP spid="63" grpId="0"/>
      <p:bldP spid="64" grpId="0" animBg="1"/>
      <p:bldP spid="65" grpId="0" animBg="1"/>
      <p:bldP spid="70" grpId="0" animBg="1"/>
      <p:bldP spid="85" grpId="0" animBg="1"/>
      <p:bldP spid="86" grpId="0"/>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CFB Mode</a:t>
            </a:r>
          </a:p>
        </p:txBody>
      </p:sp>
      <p:sp>
        <p:nvSpPr>
          <p:cNvPr id="3" name="Content Placeholder 2"/>
          <p:cNvSpPr>
            <a:spLocks noGrp="1"/>
          </p:cNvSpPr>
          <p:nvPr>
            <p:ph idx="1"/>
          </p:nvPr>
        </p:nvSpPr>
        <p:spPr/>
        <p:txBody>
          <a:bodyPr>
            <a:normAutofit/>
          </a:bodyPr>
          <a:lstStyle/>
          <a:p>
            <a:r>
              <a:rPr lang="en-IN"/>
              <a:t>The input to the encryption function is a </a:t>
            </a:r>
            <a:r>
              <a:rPr lang="en-IN" b="1">
                <a:solidFill>
                  <a:schemeClr val="tx2"/>
                </a:solidFill>
              </a:rPr>
              <a:t>b-bit shift register</a:t>
            </a:r>
            <a:r>
              <a:rPr lang="en-IN"/>
              <a:t> that is initially set to some initialization vector (IV). </a:t>
            </a:r>
          </a:p>
          <a:p>
            <a:r>
              <a:rPr lang="en-IN"/>
              <a:t>The leftmost (most significant) </a:t>
            </a:r>
            <a:r>
              <a:rPr lang="en-IN" b="1">
                <a:solidFill>
                  <a:schemeClr val="tx2"/>
                </a:solidFill>
              </a:rPr>
              <a:t>s bits</a:t>
            </a:r>
            <a:r>
              <a:rPr lang="en-IN"/>
              <a:t> of the output of the encryption function are XORed with the first segment of plaintext </a:t>
            </a:r>
            <a:r>
              <a:rPr lang="en-IN" b="1">
                <a:solidFill>
                  <a:schemeClr val="tx2"/>
                </a:solidFill>
              </a:rPr>
              <a:t>P1</a:t>
            </a:r>
            <a:r>
              <a:rPr lang="en-IN"/>
              <a:t>  to produce the first unit of ciphertext </a:t>
            </a:r>
            <a:r>
              <a:rPr lang="en-IN" b="1">
                <a:solidFill>
                  <a:schemeClr val="tx2"/>
                </a:solidFill>
              </a:rPr>
              <a:t>C1</a:t>
            </a:r>
            <a:r>
              <a:rPr lang="en-IN"/>
              <a:t> , which is then transmitted. </a:t>
            </a:r>
          </a:p>
          <a:p>
            <a:r>
              <a:rPr lang="en-IN"/>
              <a:t>In addition, the contents of the shift register are shifted left by </a:t>
            </a:r>
            <a:r>
              <a:rPr lang="en-IN" b="1">
                <a:solidFill>
                  <a:schemeClr val="tx2"/>
                </a:solidFill>
              </a:rPr>
              <a:t>s bits</a:t>
            </a:r>
            <a:r>
              <a:rPr lang="en-IN"/>
              <a:t>, and C1 is placed in the rightmost (least significant) s bits of the shift register. </a:t>
            </a:r>
          </a:p>
          <a:p>
            <a:r>
              <a:rPr lang="en-IN"/>
              <a:t>For decryption, the same scheme is used, except that the received ciphertext unit is XORed with the output of the encryption function to produce the plaintext unit.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CFB Mode – Cont…</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3577" y="2456892"/>
            <a:ext cx="8916845" cy="1471647"/>
          </a:xfrm>
          <a:prstGeom prst="rect">
            <a:avLst/>
          </a:prstGeo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4. Output Feedback Mode (OFB)</a:t>
            </a:r>
          </a:p>
        </p:txBody>
      </p:sp>
      <p:sp>
        <p:nvSpPr>
          <p:cNvPr id="3" name="Content Placeholder 2"/>
          <p:cNvSpPr>
            <a:spLocks noGrp="1"/>
          </p:cNvSpPr>
          <p:nvPr>
            <p:ph idx="1"/>
          </p:nvPr>
        </p:nvSpPr>
        <p:spPr/>
        <p:txBody>
          <a:bodyPr>
            <a:normAutofit lnSpcReduction="10000"/>
          </a:bodyPr>
          <a:lstStyle/>
          <a:p>
            <a:r>
              <a:rPr lang="en-IN"/>
              <a:t>The output feedback (</a:t>
            </a:r>
            <a:r>
              <a:rPr lang="en-IN" b="1">
                <a:solidFill>
                  <a:schemeClr val="tx2"/>
                </a:solidFill>
              </a:rPr>
              <a:t>OFB</a:t>
            </a:r>
            <a:r>
              <a:rPr lang="en-IN"/>
              <a:t>) mode is similar in structure to that of </a:t>
            </a:r>
            <a:r>
              <a:rPr lang="en-IN" b="1">
                <a:solidFill>
                  <a:schemeClr val="tx2"/>
                </a:solidFill>
              </a:rPr>
              <a:t>CFB</a:t>
            </a:r>
            <a:r>
              <a:rPr lang="en-IN"/>
              <a:t>. </a:t>
            </a:r>
          </a:p>
          <a:p>
            <a:r>
              <a:rPr lang="en-IN"/>
              <a:t>For </a:t>
            </a:r>
            <a:r>
              <a:rPr lang="en-IN" b="1">
                <a:solidFill>
                  <a:schemeClr val="tx2"/>
                </a:solidFill>
              </a:rPr>
              <a:t>OFB</a:t>
            </a:r>
            <a:r>
              <a:rPr lang="en-IN"/>
              <a:t>, the output of the encryption function is fed back to become the input for encrypting the next block of plaintext.</a:t>
            </a:r>
          </a:p>
          <a:p>
            <a:r>
              <a:rPr lang="en-IN"/>
              <a:t>In </a:t>
            </a:r>
            <a:r>
              <a:rPr lang="en-IN" b="1">
                <a:solidFill>
                  <a:schemeClr val="tx2"/>
                </a:solidFill>
              </a:rPr>
              <a:t>CFB</a:t>
            </a:r>
            <a:r>
              <a:rPr lang="en-IN"/>
              <a:t>, the output of the XOR unit is fed back to become input for encrypting the next block. </a:t>
            </a:r>
          </a:p>
          <a:p>
            <a:r>
              <a:rPr lang="en-IN"/>
              <a:t>The other difference is that the </a:t>
            </a:r>
            <a:r>
              <a:rPr lang="en-IN" b="1">
                <a:solidFill>
                  <a:schemeClr val="tx2"/>
                </a:solidFill>
              </a:rPr>
              <a:t>OFB</a:t>
            </a:r>
            <a:r>
              <a:rPr lang="en-IN"/>
              <a:t> mode operates on full blocks of plaintext and ciphertext, whereas </a:t>
            </a:r>
            <a:r>
              <a:rPr lang="en-IN" b="1">
                <a:solidFill>
                  <a:schemeClr val="tx2"/>
                </a:solidFill>
              </a:rPr>
              <a:t>CFB</a:t>
            </a:r>
            <a:r>
              <a:rPr lang="en-IN"/>
              <a:t> operates on an </a:t>
            </a:r>
            <a:r>
              <a:rPr lang="en-IN" b="1">
                <a:solidFill>
                  <a:schemeClr val="tx2"/>
                </a:solidFill>
              </a:rPr>
              <a:t>s-bit </a:t>
            </a:r>
            <a:r>
              <a:rPr lang="en-IN"/>
              <a:t>subset.</a:t>
            </a:r>
          </a:p>
          <a:p>
            <a:r>
              <a:rPr lang="en-IN" b="1">
                <a:solidFill>
                  <a:schemeClr val="tx2"/>
                </a:solidFill>
              </a:rPr>
              <a:t>Nonce:</a:t>
            </a:r>
            <a:r>
              <a:rPr lang="en-IN"/>
              <a:t> A time-varying value that has at most a negligible chance of repeating, for example, a random value that is generated anew for each use, a timestamp, a sequence number,  or some combination of these.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7782" y="1247489"/>
            <a:ext cx="1044116"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Nonce</a:t>
            </a:r>
            <a:endParaRPr lang="en-IN" sz="2400" baseline="-2500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9" name="Straight Arrow Connector 8"/>
          <p:cNvCxnSpPr/>
          <p:nvPr/>
        </p:nvCxnSpPr>
        <p:spPr>
          <a:xfrm flipH="1">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a:stCxn id="3" idx="2"/>
          </p:cNvCxnSpPr>
          <p:nvPr/>
        </p:nvCxnSpPr>
        <p:spPr>
          <a:xfrm flipH="1">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flipH="1">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sp>
        <p:nvSpPr>
          <p:cNvPr id="23"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4. OFB Encryption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30" name="Straight Arrow Connector 29"/>
          <p:cNvCxnSpPr/>
          <p:nvPr/>
        </p:nvCxnSpPr>
        <p:spPr>
          <a:xfrm flipH="1">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33" name="Straight Arrow Connector 32"/>
          <p:cNvCxnSpPr/>
          <p:nvPr/>
        </p:nvCxnSpPr>
        <p:spPr>
          <a:xfrm flipH="1">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43" name="Straight Arrow Connector 42"/>
          <p:cNvCxnSpPr/>
          <p:nvPr/>
        </p:nvCxnSpPr>
        <p:spPr>
          <a:xfrm flipH="1">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46" name="Straight Arrow Connector 45"/>
          <p:cNvCxnSpPr/>
          <p:nvPr/>
        </p:nvCxnSpPr>
        <p:spPr>
          <a:xfrm flipH="1">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sp>
        <p:nvSpPr>
          <p:cNvPr id="49" name="TextBox 48"/>
          <p:cNvSpPr txBox="1"/>
          <p:nvPr/>
        </p:nvSpPr>
        <p:spPr>
          <a:xfrm>
            <a:off x="5710857" y="1744596"/>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50" name="Freeform 49"/>
          <p:cNvSpPr/>
          <p:nvPr/>
        </p:nvSpPr>
        <p:spPr>
          <a:xfrm>
            <a:off x="1783404" y="1595337"/>
            <a:ext cx="2842765" cy="1180648"/>
          </a:xfrm>
          <a:custGeom>
            <a:avLst/>
            <a:gdLst>
              <a:gd name="connsiteX0" fmla="*/ 0 w 2885873"/>
              <a:gd name="connsiteY0" fmla="*/ 1355387 h 1355387"/>
              <a:gd name="connsiteX1" fmla="*/ 1044102 w 2885873"/>
              <a:gd name="connsiteY1" fmla="*/ 1355387 h 1355387"/>
              <a:gd name="connsiteX2" fmla="*/ 1044102 w 2885873"/>
              <a:gd name="connsiteY2" fmla="*/ 0 h 1355387"/>
              <a:gd name="connsiteX3" fmla="*/ 2885873 w 2885873"/>
              <a:gd name="connsiteY3" fmla="*/ 0 h 1355387"/>
              <a:gd name="connsiteX4" fmla="*/ 2885873 w 2885873"/>
              <a:gd name="connsiteY4" fmla="*/ 473413 h 1355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873" h="1355387">
                <a:moveTo>
                  <a:pt x="0" y="1355387"/>
                </a:moveTo>
                <a:lnTo>
                  <a:pt x="1044102" y="1355387"/>
                </a:lnTo>
                <a:lnTo>
                  <a:pt x="1044102" y="0"/>
                </a:lnTo>
                <a:lnTo>
                  <a:pt x="2885873" y="0"/>
                </a:lnTo>
                <a:lnTo>
                  <a:pt x="2885873" y="47341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1" name="Freeform 50"/>
          <p:cNvSpPr/>
          <p:nvPr/>
        </p:nvSpPr>
        <p:spPr>
          <a:xfrm>
            <a:off x="4623881" y="2477312"/>
            <a:ext cx="1236365" cy="298674"/>
          </a:xfrm>
          <a:custGeom>
            <a:avLst/>
            <a:gdLst>
              <a:gd name="connsiteX0" fmla="*/ 0 w 1024647"/>
              <a:gd name="connsiteY0" fmla="*/ 440987 h 440987"/>
              <a:gd name="connsiteX1" fmla="*/ 1024647 w 1024647"/>
              <a:gd name="connsiteY1" fmla="*/ 440987 h 440987"/>
              <a:gd name="connsiteX2" fmla="*/ 1024647 w 1024647"/>
              <a:gd name="connsiteY2" fmla="*/ 0 h 440987"/>
              <a:gd name="connsiteX3" fmla="*/ 1024647 w 1024647"/>
              <a:gd name="connsiteY3" fmla="*/ 0 h 440987"/>
            </a:gdLst>
            <a:ahLst/>
            <a:cxnLst>
              <a:cxn ang="0">
                <a:pos x="connsiteX0" y="connsiteY0"/>
              </a:cxn>
              <a:cxn ang="0">
                <a:pos x="connsiteX1" y="connsiteY1"/>
              </a:cxn>
              <a:cxn ang="0">
                <a:pos x="connsiteX2" y="connsiteY2"/>
              </a:cxn>
              <a:cxn ang="0">
                <a:pos x="connsiteX3" y="connsiteY3"/>
              </a:cxn>
            </a:cxnLst>
            <a:rect l="l" t="t" r="r" b="b"/>
            <a:pathLst>
              <a:path w="1024647" h="440987">
                <a:moveTo>
                  <a:pt x="0" y="440987"/>
                </a:moveTo>
                <a:lnTo>
                  <a:pt x="1024647" y="440987"/>
                </a:lnTo>
                <a:lnTo>
                  <a:pt x="1024647" y="0"/>
                </a:lnTo>
                <a:lnTo>
                  <a:pt x="102464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2" name="Freeform 51"/>
          <p:cNvSpPr/>
          <p:nvPr/>
        </p:nvSpPr>
        <p:spPr>
          <a:xfrm>
            <a:off x="6160851" y="1569396"/>
            <a:ext cx="2042809" cy="486383"/>
          </a:xfrm>
          <a:custGeom>
            <a:avLst/>
            <a:gdLst>
              <a:gd name="connsiteX0" fmla="*/ 0 w 2042809"/>
              <a:gd name="connsiteY0" fmla="*/ 440987 h 486383"/>
              <a:gd name="connsiteX1" fmla="*/ 0 w 2042809"/>
              <a:gd name="connsiteY1" fmla="*/ 0 h 486383"/>
              <a:gd name="connsiteX2" fmla="*/ 2042809 w 2042809"/>
              <a:gd name="connsiteY2" fmla="*/ 0 h 486383"/>
              <a:gd name="connsiteX3" fmla="*/ 2042809 w 2042809"/>
              <a:gd name="connsiteY3" fmla="*/ 486383 h 486383"/>
            </a:gdLst>
            <a:ahLst/>
            <a:cxnLst>
              <a:cxn ang="0">
                <a:pos x="connsiteX0" y="connsiteY0"/>
              </a:cxn>
              <a:cxn ang="0">
                <a:pos x="connsiteX1" y="connsiteY1"/>
              </a:cxn>
              <a:cxn ang="0">
                <a:pos x="connsiteX2" y="connsiteY2"/>
              </a:cxn>
              <a:cxn ang="0">
                <a:pos x="connsiteX3" y="connsiteY3"/>
              </a:cxn>
            </a:cxnLst>
            <a:rect l="l" t="t" r="r" b="b"/>
            <a:pathLst>
              <a:path w="2042809" h="486382">
                <a:moveTo>
                  <a:pt x="0" y="440987"/>
                </a:moveTo>
                <a:lnTo>
                  <a:pt x="0" y="0"/>
                </a:lnTo>
                <a:lnTo>
                  <a:pt x="2042809" y="0"/>
                </a:lnTo>
                <a:lnTo>
                  <a:pt x="2042809" y="48638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7782" y="1247489"/>
            <a:ext cx="1044116"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Nonce</a:t>
            </a:r>
            <a:endParaRPr lang="en-IN" sz="2400" baseline="-2500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9" name="Straight Arrow Connector 8"/>
          <p:cNvCxnSpPr/>
          <p:nvPr/>
        </p:nvCxnSpPr>
        <p:spPr>
          <a:xfrm flipH="1">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a:stCxn id="3" idx="2"/>
          </p:cNvCxnSpPr>
          <p:nvPr/>
        </p:nvCxnSpPr>
        <p:spPr>
          <a:xfrm flipH="1">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flipH="1">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23"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4. OFB Decryption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30" name="Straight Arrow Connector 29"/>
          <p:cNvCxnSpPr/>
          <p:nvPr/>
        </p:nvCxnSpPr>
        <p:spPr>
          <a:xfrm flipH="1">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33" name="Straight Arrow Connector 32"/>
          <p:cNvCxnSpPr/>
          <p:nvPr/>
        </p:nvCxnSpPr>
        <p:spPr>
          <a:xfrm flipH="1">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43" name="Straight Arrow Connector 42"/>
          <p:cNvCxnSpPr/>
          <p:nvPr/>
        </p:nvCxnSpPr>
        <p:spPr>
          <a:xfrm flipH="1">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46" name="Straight Arrow Connector 45"/>
          <p:cNvCxnSpPr/>
          <p:nvPr/>
        </p:nvCxnSpPr>
        <p:spPr>
          <a:xfrm flipH="1">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sp>
        <p:nvSpPr>
          <p:cNvPr id="49" name="TextBox 48"/>
          <p:cNvSpPr txBox="1"/>
          <p:nvPr/>
        </p:nvSpPr>
        <p:spPr>
          <a:xfrm>
            <a:off x="5710857" y="1744596"/>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50" name="Freeform 49"/>
          <p:cNvSpPr/>
          <p:nvPr/>
        </p:nvSpPr>
        <p:spPr>
          <a:xfrm>
            <a:off x="1783404" y="1595337"/>
            <a:ext cx="2842765" cy="1180648"/>
          </a:xfrm>
          <a:custGeom>
            <a:avLst/>
            <a:gdLst>
              <a:gd name="connsiteX0" fmla="*/ 0 w 2885873"/>
              <a:gd name="connsiteY0" fmla="*/ 1355387 h 1355387"/>
              <a:gd name="connsiteX1" fmla="*/ 1044102 w 2885873"/>
              <a:gd name="connsiteY1" fmla="*/ 1355387 h 1355387"/>
              <a:gd name="connsiteX2" fmla="*/ 1044102 w 2885873"/>
              <a:gd name="connsiteY2" fmla="*/ 0 h 1355387"/>
              <a:gd name="connsiteX3" fmla="*/ 2885873 w 2885873"/>
              <a:gd name="connsiteY3" fmla="*/ 0 h 1355387"/>
              <a:gd name="connsiteX4" fmla="*/ 2885873 w 2885873"/>
              <a:gd name="connsiteY4" fmla="*/ 473413 h 1355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873" h="1355387">
                <a:moveTo>
                  <a:pt x="0" y="1355387"/>
                </a:moveTo>
                <a:lnTo>
                  <a:pt x="1044102" y="1355387"/>
                </a:lnTo>
                <a:lnTo>
                  <a:pt x="1044102" y="0"/>
                </a:lnTo>
                <a:lnTo>
                  <a:pt x="2885873" y="0"/>
                </a:lnTo>
                <a:lnTo>
                  <a:pt x="2885873" y="47341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1" name="Freeform 50"/>
          <p:cNvSpPr/>
          <p:nvPr/>
        </p:nvSpPr>
        <p:spPr>
          <a:xfrm>
            <a:off x="4623881" y="2477312"/>
            <a:ext cx="1236365" cy="298674"/>
          </a:xfrm>
          <a:custGeom>
            <a:avLst/>
            <a:gdLst>
              <a:gd name="connsiteX0" fmla="*/ 0 w 1024647"/>
              <a:gd name="connsiteY0" fmla="*/ 440987 h 440987"/>
              <a:gd name="connsiteX1" fmla="*/ 1024647 w 1024647"/>
              <a:gd name="connsiteY1" fmla="*/ 440987 h 440987"/>
              <a:gd name="connsiteX2" fmla="*/ 1024647 w 1024647"/>
              <a:gd name="connsiteY2" fmla="*/ 0 h 440987"/>
              <a:gd name="connsiteX3" fmla="*/ 1024647 w 1024647"/>
              <a:gd name="connsiteY3" fmla="*/ 0 h 440987"/>
            </a:gdLst>
            <a:ahLst/>
            <a:cxnLst>
              <a:cxn ang="0">
                <a:pos x="connsiteX0" y="connsiteY0"/>
              </a:cxn>
              <a:cxn ang="0">
                <a:pos x="connsiteX1" y="connsiteY1"/>
              </a:cxn>
              <a:cxn ang="0">
                <a:pos x="connsiteX2" y="connsiteY2"/>
              </a:cxn>
              <a:cxn ang="0">
                <a:pos x="connsiteX3" y="connsiteY3"/>
              </a:cxn>
            </a:cxnLst>
            <a:rect l="l" t="t" r="r" b="b"/>
            <a:pathLst>
              <a:path w="1024647" h="440987">
                <a:moveTo>
                  <a:pt x="0" y="440987"/>
                </a:moveTo>
                <a:lnTo>
                  <a:pt x="1024647" y="440987"/>
                </a:lnTo>
                <a:lnTo>
                  <a:pt x="1024647" y="0"/>
                </a:lnTo>
                <a:lnTo>
                  <a:pt x="102464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2" name="Freeform 51"/>
          <p:cNvSpPr/>
          <p:nvPr/>
        </p:nvSpPr>
        <p:spPr>
          <a:xfrm>
            <a:off x="6160851" y="1569396"/>
            <a:ext cx="2042809" cy="486383"/>
          </a:xfrm>
          <a:custGeom>
            <a:avLst/>
            <a:gdLst>
              <a:gd name="connsiteX0" fmla="*/ 0 w 2042809"/>
              <a:gd name="connsiteY0" fmla="*/ 440987 h 486383"/>
              <a:gd name="connsiteX1" fmla="*/ 0 w 2042809"/>
              <a:gd name="connsiteY1" fmla="*/ 0 h 486383"/>
              <a:gd name="connsiteX2" fmla="*/ 2042809 w 2042809"/>
              <a:gd name="connsiteY2" fmla="*/ 0 h 486383"/>
              <a:gd name="connsiteX3" fmla="*/ 2042809 w 2042809"/>
              <a:gd name="connsiteY3" fmla="*/ 486383 h 486383"/>
            </a:gdLst>
            <a:ahLst/>
            <a:cxnLst>
              <a:cxn ang="0">
                <a:pos x="connsiteX0" y="connsiteY0"/>
              </a:cxn>
              <a:cxn ang="0">
                <a:pos x="connsiteX1" y="connsiteY1"/>
              </a:cxn>
              <a:cxn ang="0">
                <a:pos x="connsiteX2" y="connsiteY2"/>
              </a:cxn>
              <a:cxn ang="0">
                <a:pos x="connsiteX3" y="connsiteY3"/>
              </a:cxn>
            </a:cxnLst>
            <a:rect l="l" t="t" r="r" b="b"/>
            <a:pathLst>
              <a:path w="2042809" h="486382">
                <a:moveTo>
                  <a:pt x="0" y="440987"/>
                </a:moveTo>
                <a:lnTo>
                  <a:pt x="0" y="0"/>
                </a:lnTo>
                <a:lnTo>
                  <a:pt x="2042809" y="0"/>
                </a:lnTo>
                <a:lnTo>
                  <a:pt x="2042809" y="48638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OFB Mode</a:t>
            </a:r>
          </a:p>
        </p:txBody>
      </p:sp>
      <p:sp>
        <p:nvSpPr>
          <p:cNvPr id="3" name="Content Placeholder 2"/>
          <p:cNvSpPr>
            <a:spLocks noGrp="1"/>
          </p:cNvSpPr>
          <p:nvPr>
            <p:ph idx="1"/>
          </p:nvPr>
        </p:nvSpPr>
        <p:spPr/>
        <p:txBody>
          <a:bodyPr>
            <a:normAutofit/>
          </a:bodyPr>
          <a:lstStyle/>
          <a:p>
            <a:r>
              <a:rPr lang="en-IN"/>
              <a:t>Each bit in the ciphertext is independent of the previous bit or bits. </a:t>
            </a:r>
          </a:p>
          <a:p>
            <a:r>
              <a:rPr lang="en-IN"/>
              <a:t>This avoids error propagation</a:t>
            </a:r>
          </a:p>
          <a:p>
            <a:r>
              <a:rPr lang="en-IN"/>
              <a:t>Pre-compute of forward cipher is possible</a:t>
            </a:r>
          </a:p>
          <a:p>
            <a:endParaRPr lang="en-IN"/>
          </a:p>
        </p:txBody>
      </p:sp>
      <p:pic>
        <p:nvPicPr>
          <p:cNvPr id="4" name="Picture 3"/>
          <p:cNvPicPr>
            <a:picLocks noChangeAspect="1"/>
          </p:cNvPicPr>
          <p:nvPr/>
        </p:nvPicPr>
        <p:blipFill>
          <a:blip r:embed="rId2"/>
          <a:stretch>
            <a:fillRect/>
          </a:stretch>
        </p:blipFill>
        <p:spPr>
          <a:xfrm>
            <a:off x="34867" y="3392996"/>
            <a:ext cx="9074266" cy="188159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Feistel Network Factors</a:t>
            </a:r>
          </a:p>
        </p:txBody>
      </p:sp>
      <p:sp>
        <p:nvSpPr>
          <p:cNvPr id="3" name="Content Placeholder 2"/>
          <p:cNvSpPr>
            <a:spLocks noGrp="1"/>
          </p:cNvSpPr>
          <p:nvPr>
            <p:ph idx="1"/>
          </p:nvPr>
        </p:nvSpPr>
        <p:spPr/>
        <p:txBody>
          <a:bodyPr>
            <a:normAutofit/>
          </a:bodyPr>
          <a:lstStyle/>
          <a:p>
            <a:r>
              <a:rPr lang="en-IN" b="1" dirty="0">
                <a:solidFill>
                  <a:schemeClr val="tx2"/>
                </a:solidFill>
              </a:rPr>
              <a:t>Block size:</a:t>
            </a:r>
            <a:r>
              <a:rPr lang="en-IN" dirty="0"/>
              <a:t> Common block size of 64-bit. However, the new algorithms uses a 128-bit, 256-bit block size.</a:t>
            </a:r>
          </a:p>
          <a:p>
            <a:r>
              <a:rPr lang="en-IN" b="1" dirty="0">
                <a:solidFill>
                  <a:schemeClr val="tx2"/>
                </a:solidFill>
              </a:rPr>
              <a:t>Key size: </a:t>
            </a:r>
            <a:r>
              <a:rPr lang="en-IN" dirty="0"/>
              <a:t>Key sizes of 64 bits or less are now widely considered to be insufficient, These days at least 128 bit, more better, e.g. 192 or 256 bit</a:t>
            </a:r>
          </a:p>
          <a:p>
            <a:r>
              <a:rPr lang="en-IN" b="1" dirty="0">
                <a:solidFill>
                  <a:schemeClr val="tx2"/>
                </a:solidFill>
              </a:rPr>
              <a:t>Number of rounds:</a:t>
            </a:r>
            <a:r>
              <a:rPr lang="en-IN" dirty="0"/>
              <a:t> A typical size is 16 rounds.</a:t>
            </a:r>
          </a:p>
          <a:p>
            <a:r>
              <a:rPr lang="en-IN" b="1" dirty="0">
                <a:solidFill>
                  <a:schemeClr val="tx2"/>
                </a:solidFill>
              </a:rPr>
              <a:t>Round function F: </a:t>
            </a:r>
            <a:r>
              <a:rPr lang="en-IN" dirty="0"/>
              <a:t>Again, greater complexity generally means greater resistance to cryptanalysis.</a:t>
            </a:r>
          </a:p>
          <a:p>
            <a:r>
              <a:rPr lang="en-IN" b="1" dirty="0" err="1">
                <a:solidFill>
                  <a:schemeClr val="tx2"/>
                </a:solidFill>
              </a:rPr>
              <a:t>Subkey</a:t>
            </a:r>
            <a:r>
              <a:rPr lang="en-IN" b="1" dirty="0">
                <a:solidFill>
                  <a:schemeClr val="tx2"/>
                </a:solidFill>
              </a:rPr>
              <a:t> generation algorithm: </a:t>
            </a:r>
            <a:r>
              <a:rPr lang="en-IN" dirty="0"/>
              <a:t>Greater complexity in this algorithm should lead to greater difficulty of cryptanalysis.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5. Counter Mode (CTR)</a:t>
            </a:r>
          </a:p>
        </p:txBody>
      </p:sp>
      <p:sp>
        <p:nvSpPr>
          <p:cNvPr id="3" name="Content Placeholder 2"/>
          <p:cNvSpPr>
            <a:spLocks noGrp="1"/>
          </p:cNvSpPr>
          <p:nvPr>
            <p:ph idx="1"/>
          </p:nvPr>
        </p:nvSpPr>
        <p:spPr/>
        <p:txBody>
          <a:bodyPr/>
          <a:lstStyle/>
          <a:p>
            <a:r>
              <a:rPr lang="en-IN"/>
              <a:t>Counter (</a:t>
            </a:r>
            <a:r>
              <a:rPr lang="en-IN" b="1">
                <a:solidFill>
                  <a:schemeClr val="tx2"/>
                </a:solidFill>
              </a:rPr>
              <a:t>CTR</a:t>
            </a:r>
            <a:r>
              <a:rPr lang="en-IN"/>
              <a:t>) mode has increased recently with applications to ATM (asynchronous transfer mode) network security and IP sec (IP security).</a:t>
            </a:r>
          </a:p>
          <a:p>
            <a:r>
              <a:rPr lang="en-IN"/>
              <a:t>A counter equal to the plaintext block size is used. </a:t>
            </a:r>
          </a:p>
          <a:p>
            <a:r>
              <a:rPr lang="en-IN"/>
              <a:t>The counter value must be different for each plaintext block that is encrypted. </a:t>
            </a:r>
          </a:p>
          <a:p>
            <a:r>
              <a:rPr lang="en-IN"/>
              <a:t>Typically, the counter is initialized to some value and then incremented by 1 for each subsequent block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833" y="124748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1</a:t>
            </a:r>
            <a:endParaRPr lang="en-IN" sz="2400" baseline="-2500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9" name="Straight Arrow Connector 8"/>
          <p:cNvCxnSpPr/>
          <p:nvPr/>
        </p:nvCxnSpPr>
        <p:spPr>
          <a:xfrm flipH="1">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11" name="Straight Arrow Connector 10"/>
          <p:cNvCxnSpPr>
            <a:stCxn id="3" idx="2"/>
          </p:cNvCxnSpPr>
          <p:nvPr/>
        </p:nvCxnSpPr>
        <p:spPr>
          <a:xfrm flipH="1">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flipH="1">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sp>
        <p:nvSpPr>
          <p:cNvPr id="23"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5. CTR Encryption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30" name="Straight Arrow Connector 29"/>
          <p:cNvCxnSpPr/>
          <p:nvPr/>
        </p:nvCxnSpPr>
        <p:spPr>
          <a:xfrm flipH="1">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33" name="Straight Arrow Connector 32"/>
          <p:cNvCxnSpPr/>
          <p:nvPr/>
        </p:nvCxnSpPr>
        <p:spPr>
          <a:xfrm flipH="1">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43" name="Straight Arrow Connector 42"/>
          <p:cNvCxnSpPr/>
          <p:nvPr/>
        </p:nvCxnSpPr>
        <p:spPr>
          <a:xfrm flipH="1">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46" name="Straight Arrow Connector 45"/>
          <p:cNvCxnSpPr/>
          <p:nvPr/>
        </p:nvCxnSpPr>
        <p:spPr>
          <a:xfrm flipH="1">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sp>
        <p:nvSpPr>
          <p:cNvPr id="49" name="TextBox 48"/>
          <p:cNvSpPr txBox="1"/>
          <p:nvPr/>
        </p:nvSpPr>
        <p:spPr>
          <a:xfrm>
            <a:off x="5710857" y="1744596"/>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4" name="Rectangle 53"/>
          <p:cNvSpPr/>
          <p:nvPr/>
        </p:nvSpPr>
        <p:spPr>
          <a:xfrm>
            <a:off x="3889874" y="1247090"/>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2</a:t>
            </a:r>
            <a:endParaRPr lang="en-IN" sz="2400" baseline="-25000"/>
          </a:p>
        </p:txBody>
      </p:sp>
      <p:cxnSp>
        <p:nvCxnSpPr>
          <p:cNvPr id="55" name="Straight Arrow Connector 54"/>
          <p:cNvCxnSpPr>
            <a:stCxn id="54" idx="2"/>
          </p:cNvCxnSpPr>
          <p:nvPr/>
        </p:nvCxnSpPr>
        <p:spPr>
          <a:xfrm flipH="1">
            <a:off x="4623881" y="1682690"/>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7" name="Rectangle 56"/>
          <p:cNvSpPr/>
          <p:nvPr/>
        </p:nvSpPr>
        <p:spPr>
          <a:xfrm>
            <a:off x="7481485" y="122881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a:t>
            </a:r>
            <a:r>
              <a:rPr lang="en-IN" sz="2400" i="1"/>
              <a:t>N</a:t>
            </a:r>
            <a:endParaRPr lang="en-IN" sz="2400" i="1" baseline="-25000"/>
          </a:p>
        </p:txBody>
      </p:sp>
      <p:cxnSp>
        <p:nvCxnSpPr>
          <p:cNvPr id="58" name="Straight Arrow Connector 57"/>
          <p:cNvCxnSpPr>
            <a:stCxn id="57" idx="2"/>
          </p:cNvCxnSpPr>
          <p:nvPr/>
        </p:nvCxnSpPr>
        <p:spPr>
          <a:xfrm flipH="1">
            <a:off x="8215492" y="166441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p:nvPr/>
        </p:nvSpPr>
        <p:spPr>
          <a:xfrm>
            <a:off x="190500" y="106363"/>
            <a:ext cx="8763000" cy="808037"/>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t>4. CTR Decryption</a:t>
            </a:r>
          </a:p>
        </p:txBody>
      </p:sp>
      <p:sp>
        <p:nvSpPr>
          <p:cNvPr id="45" name="Rectangle 44"/>
          <p:cNvSpPr/>
          <p:nvPr/>
        </p:nvSpPr>
        <p:spPr>
          <a:xfrm>
            <a:off x="1055833" y="124748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1</a:t>
            </a:r>
            <a:endParaRPr lang="en-IN" sz="2400" baseline="-25000"/>
          </a:p>
        </p:txBody>
      </p:sp>
      <p:sp>
        <p:nvSpPr>
          <p:cNvPr id="54" name="Rectangle 5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55" name="Rectangle 5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1</a:t>
            </a:r>
          </a:p>
        </p:txBody>
      </p:sp>
      <p:grpSp>
        <p:nvGrpSpPr>
          <p:cNvPr id="56" name="Group 55"/>
          <p:cNvGrpSpPr/>
          <p:nvPr/>
        </p:nvGrpSpPr>
        <p:grpSpPr>
          <a:xfrm>
            <a:off x="379541" y="1718412"/>
            <a:ext cx="744225" cy="585762"/>
            <a:chOff x="85869" y="2021252"/>
            <a:chExt cx="744225" cy="585762"/>
          </a:xfrm>
        </p:grpSpPr>
        <p:sp>
          <p:nvSpPr>
            <p:cNvPr id="57" name="Freeform 5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58" name="TextBox 57"/>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59" name="Straight Arrow Connector 58"/>
          <p:cNvCxnSpPr/>
          <p:nvPr/>
        </p:nvCxnSpPr>
        <p:spPr>
          <a:xfrm flipH="1">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0" name="Flowchart: Or 5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61" name="Straight Arrow Connector 60"/>
          <p:cNvCxnSpPr>
            <a:stCxn id="45" idx="2"/>
          </p:cNvCxnSpPr>
          <p:nvPr/>
        </p:nvCxnSpPr>
        <p:spPr>
          <a:xfrm flipH="1">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p:nvPr/>
        </p:nvCxnSpPr>
        <p:spPr>
          <a:xfrm flipH="1">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Freeform 62"/>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4" name="Rectangle 63"/>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1</a:t>
            </a:r>
          </a:p>
        </p:txBody>
      </p:sp>
      <p:sp>
        <p:nvSpPr>
          <p:cNvPr id="65" name="Rectangle 6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66" name="Rectangle 6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baseline="-25000"/>
              <a:t>2</a:t>
            </a:r>
          </a:p>
        </p:txBody>
      </p:sp>
      <p:grpSp>
        <p:nvGrpSpPr>
          <p:cNvPr id="67" name="Group 66"/>
          <p:cNvGrpSpPr/>
          <p:nvPr/>
        </p:nvGrpSpPr>
        <p:grpSpPr>
          <a:xfrm>
            <a:off x="3219668" y="1718820"/>
            <a:ext cx="744225" cy="585762"/>
            <a:chOff x="85869" y="2021252"/>
            <a:chExt cx="744225" cy="585762"/>
          </a:xfrm>
        </p:grpSpPr>
        <p:sp>
          <p:nvSpPr>
            <p:cNvPr id="68" name="Freeform 6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69" name="TextBox 6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70" name="Straight Arrow Connector 69"/>
          <p:cNvCxnSpPr/>
          <p:nvPr/>
        </p:nvCxnSpPr>
        <p:spPr>
          <a:xfrm flipH="1">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1" name="Flowchart: Or 7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72" name="Straight Arrow Connector 71"/>
          <p:cNvCxnSpPr/>
          <p:nvPr/>
        </p:nvCxnSpPr>
        <p:spPr>
          <a:xfrm flipH="1">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3" name="Freeform 72"/>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4" name="Rectangle 73"/>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baseline="-25000"/>
              <a:t>2</a:t>
            </a:r>
          </a:p>
        </p:txBody>
      </p:sp>
      <p:sp>
        <p:nvSpPr>
          <p:cNvPr id="75" name="Rectangle 74"/>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sp>
        <p:nvSpPr>
          <p:cNvPr id="76" name="Rectangle 75"/>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P</a:t>
            </a:r>
            <a:r>
              <a:rPr lang="en-IN" sz="2400" i="1" baseline="-25000"/>
              <a:t>N</a:t>
            </a:r>
          </a:p>
        </p:txBody>
      </p:sp>
      <p:grpSp>
        <p:nvGrpSpPr>
          <p:cNvPr id="77" name="Group 76"/>
          <p:cNvGrpSpPr/>
          <p:nvPr/>
        </p:nvGrpSpPr>
        <p:grpSpPr>
          <a:xfrm>
            <a:off x="6794079" y="1718412"/>
            <a:ext cx="744225" cy="585762"/>
            <a:chOff x="85869" y="2021252"/>
            <a:chExt cx="744225" cy="585762"/>
          </a:xfrm>
        </p:grpSpPr>
        <p:sp>
          <p:nvSpPr>
            <p:cNvPr id="78" name="Freeform 7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79" name="TextBox 78"/>
            <p:cNvSpPr txBox="1"/>
            <p:nvPr/>
          </p:nvSpPr>
          <p:spPr>
            <a:xfrm>
              <a:off x="85869" y="2021252"/>
              <a:ext cx="3600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i="1"/>
                <a:t>K</a:t>
              </a:r>
              <a:endParaRPr lang="en-IN" i="1"/>
            </a:p>
          </p:txBody>
        </p:sp>
      </p:grpSp>
      <p:cxnSp>
        <p:nvCxnSpPr>
          <p:cNvPr id="80" name="Straight Arrow Connector 79"/>
          <p:cNvCxnSpPr/>
          <p:nvPr/>
        </p:nvCxnSpPr>
        <p:spPr>
          <a:xfrm flipH="1">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1" name="Flowchart: Or 80"/>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IN"/>
          </a:p>
        </p:txBody>
      </p:sp>
      <p:cxnSp>
        <p:nvCxnSpPr>
          <p:cNvPr id="82" name="Straight Arrow Connector 81"/>
          <p:cNvCxnSpPr/>
          <p:nvPr/>
        </p:nvCxnSpPr>
        <p:spPr>
          <a:xfrm flipH="1">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3" name="Freeform 82"/>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4" name="Rectangle 83"/>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i="1"/>
              <a:t>C</a:t>
            </a:r>
            <a:r>
              <a:rPr lang="en-IN" sz="2400" i="1" baseline="-25000"/>
              <a:t>N</a:t>
            </a:r>
          </a:p>
        </p:txBody>
      </p:sp>
      <p:sp>
        <p:nvSpPr>
          <p:cNvPr id="85" name="TextBox 84"/>
          <p:cNvSpPr txBox="1"/>
          <p:nvPr/>
        </p:nvSpPr>
        <p:spPr>
          <a:xfrm>
            <a:off x="5710857" y="1744596"/>
            <a:ext cx="6480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a:t>…</a:t>
            </a:r>
            <a:endParaRPr lang="en-IN" b="1"/>
          </a:p>
        </p:txBody>
      </p:sp>
      <p:sp>
        <p:nvSpPr>
          <p:cNvPr id="86" name="Rectangle 85"/>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87" name="Rectangle 86"/>
          <p:cNvSpPr/>
          <p:nvPr/>
        </p:nvSpPr>
        <p:spPr>
          <a:xfrm>
            <a:off x="3889874" y="1247090"/>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2</a:t>
            </a:r>
            <a:endParaRPr lang="en-IN" sz="2400" baseline="-25000"/>
          </a:p>
        </p:txBody>
      </p:sp>
      <p:cxnSp>
        <p:nvCxnSpPr>
          <p:cNvPr id="88" name="Straight Arrow Connector 87"/>
          <p:cNvCxnSpPr>
            <a:stCxn id="87" idx="2"/>
          </p:cNvCxnSpPr>
          <p:nvPr/>
        </p:nvCxnSpPr>
        <p:spPr>
          <a:xfrm flipH="1">
            <a:off x="4623881" y="1682690"/>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9" name="Rectangle 88"/>
          <p:cNvSpPr/>
          <p:nvPr/>
        </p:nvSpPr>
        <p:spPr>
          <a:xfrm>
            <a:off x="7481485" y="122881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Counter </a:t>
            </a:r>
            <a:r>
              <a:rPr lang="en-IN" sz="2400" i="1"/>
              <a:t>N</a:t>
            </a:r>
            <a:endParaRPr lang="en-IN" sz="2400" i="1" baseline="-25000"/>
          </a:p>
        </p:txBody>
      </p:sp>
      <p:cxnSp>
        <p:nvCxnSpPr>
          <p:cNvPr id="90" name="Straight Arrow Connector 89"/>
          <p:cNvCxnSpPr>
            <a:stCxn id="89" idx="2"/>
          </p:cNvCxnSpPr>
          <p:nvPr/>
        </p:nvCxnSpPr>
        <p:spPr>
          <a:xfrm flipH="1">
            <a:off x="8215492" y="166441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pic>
        <p:nvPicPr>
          <p:cNvPr id="2" name="Picture 1"/>
          <p:cNvPicPr>
            <a:picLocks noChangeAspect="1"/>
          </p:cNvPicPr>
          <p:nvPr/>
        </p:nvPicPr>
        <p:blipFill>
          <a:blip r:embed="rId3"/>
          <a:stretch>
            <a:fillRect/>
          </a:stretch>
        </p:blipFill>
        <p:spPr>
          <a:xfrm>
            <a:off x="3975" y="5229200"/>
            <a:ext cx="9136051" cy="875311"/>
          </a:xfrm>
          <a:prstGeom prst="rect">
            <a:avLst/>
          </a:prstGeom>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Advantages of the CTR Mode</a:t>
            </a:r>
          </a:p>
        </p:txBody>
      </p:sp>
      <p:sp>
        <p:nvSpPr>
          <p:cNvPr id="3" name="Content Placeholder 2"/>
          <p:cNvSpPr>
            <a:spLocks noGrp="1"/>
          </p:cNvSpPr>
          <p:nvPr>
            <p:ph idx="1"/>
          </p:nvPr>
        </p:nvSpPr>
        <p:spPr/>
        <p:txBody>
          <a:bodyPr/>
          <a:lstStyle/>
          <a:p>
            <a:r>
              <a:rPr lang="en-IN"/>
              <a:t>Strengths:  </a:t>
            </a:r>
          </a:p>
          <a:p>
            <a:pPr lvl="1">
              <a:buFont typeface="Courier New" panose="02070309020205020404" pitchFamily="49" charset="0"/>
              <a:buChar char="o"/>
            </a:pPr>
            <a:r>
              <a:rPr lang="en-IN" sz="2400"/>
              <a:t>Needs only the encryption algorithm</a:t>
            </a:r>
          </a:p>
          <a:p>
            <a:pPr lvl="1">
              <a:buFont typeface="Courier New" panose="02070309020205020404" pitchFamily="49" charset="0"/>
              <a:buChar char="o"/>
            </a:pPr>
            <a:r>
              <a:rPr lang="en-IN" sz="2400"/>
              <a:t>Random access to encrypted data blocks</a:t>
            </a:r>
          </a:p>
          <a:p>
            <a:pPr lvl="1">
              <a:buFont typeface="Courier New" panose="02070309020205020404" pitchFamily="49" charset="0"/>
              <a:buChar char="o"/>
            </a:pPr>
            <a:r>
              <a:rPr lang="en-IN" sz="2400"/>
              <a:t>blocks can be processed (encrypted or decrypted) in parallel</a:t>
            </a:r>
          </a:p>
          <a:p>
            <a:pPr lvl="1">
              <a:buFont typeface="Courier New" panose="02070309020205020404" pitchFamily="49" charset="0"/>
              <a:buChar char="o"/>
            </a:pPr>
            <a:r>
              <a:rPr lang="en-IN" sz="2400"/>
              <a:t>Simple; fast encryption/decryption</a:t>
            </a:r>
          </a:p>
          <a:p>
            <a:endParaRPr lang="en-IN"/>
          </a:p>
          <a:p>
            <a:r>
              <a:rPr lang="en-IN"/>
              <a:t>Counter must be </a:t>
            </a:r>
          </a:p>
          <a:p>
            <a:pPr lvl="1">
              <a:buFont typeface="Courier New" panose="02070309020205020404" pitchFamily="49" charset="0"/>
              <a:buChar char="o"/>
            </a:pPr>
            <a:r>
              <a:rPr lang="en-IN" sz="2400"/>
              <a:t>Must be unknown and unpredictable</a:t>
            </a:r>
          </a:p>
          <a:p>
            <a:pPr lvl="1">
              <a:buFont typeface="Courier New" panose="02070309020205020404" pitchFamily="49" charset="0"/>
              <a:buChar char="o"/>
            </a:pPr>
            <a:r>
              <a:rPr lang="en-IN" sz="2400"/>
              <a:t>pseudo-randomness in the key stream is a goal</a:t>
            </a:r>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Summary of all modes</a:t>
            </a:r>
          </a:p>
        </p:txBody>
      </p:sp>
      <p:graphicFrame>
        <p:nvGraphicFramePr>
          <p:cNvPr id="5" name="Content Placeholder 4"/>
          <p:cNvGraphicFramePr>
            <a:graphicFrameLocks noGrp="1"/>
          </p:cNvGraphicFramePr>
          <p:nvPr>
            <p:ph idx="1"/>
          </p:nvPr>
        </p:nvGraphicFramePr>
        <p:xfrm>
          <a:off x="190500" y="977333"/>
          <a:ext cx="8763000" cy="822960"/>
        </p:xfrm>
        <a:graphic>
          <a:graphicData uri="http://schemas.openxmlformats.org/drawingml/2006/table">
            <a:tbl>
              <a:tblPr firstRow="1" bandRow="1">
                <a:tableStyleId>{5C22544A-7EE6-4342-B048-85BDC9FD1C3A}</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370840">
                <a:tc>
                  <a:txBody>
                    <a:bodyPr/>
                    <a:lstStyle/>
                    <a:p>
                      <a:pPr algn="ctr"/>
                      <a:r>
                        <a:rPr lang="en-IN" sz="2400"/>
                        <a:t>Operation</a:t>
                      </a:r>
                    </a:p>
                    <a:p>
                      <a:pPr algn="ctr"/>
                      <a:r>
                        <a:rPr lang="en-IN" sz="2400"/>
                        <a:t>Mode</a:t>
                      </a:r>
                    </a:p>
                  </a:txBody>
                  <a:tcPr/>
                </a:tc>
                <a:tc>
                  <a:txBody>
                    <a:bodyPr/>
                    <a:lstStyle/>
                    <a:p>
                      <a:pPr algn="ctr"/>
                      <a:r>
                        <a:rPr lang="en-IN" sz="2400"/>
                        <a:t>Description</a:t>
                      </a:r>
                    </a:p>
                  </a:txBody>
                  <a:tcPr/>
                </a:tc>
                <a:tc>
                  <a:txBody>
                    <a:bodyPr/>
                    <a:lstStyle/>
                    <a:p>
                      <a:pPr algn="ctr"/>
                      <a:r>
                        <a:rPr lang="en-IN" sz="2400"/>
                        <a:t>Type</a:t>
                      </a:r>
                      <a:r>
                        <a:rPr lang="en-IN" sz="2400" baseline="0"/>
                        <a:t> of Result</a:t>
                      </a:r>
                      <a:endParaRPr lang="en-IN" sz="240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190500" y="1828912"/>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447960">
                <a:tc>
                  <a:txBody>
                    <a:bodyPr/>
                    <a:lstStyle/>
                    <a:p>
                      <a:r>
                        <a:rPr lang="en-IN" sz="2400" b="0"/>
                        <a:t>ECB</a:t>
                      </a:r>
                    </a:p>
                  </a:txBody>
                  <a:tcPr/>
                </a:tc>
                <a:tc>
                  <a:txBody>
                    <a:bodyPr/>
                    <a:lstStyle/>
                    <a:p>
                      <a:r>
                        <a:rPr lang="en-IN" sz="2400" b="0"/>
                        <a:t>Each n-bit block is encrypted independently with same key</a:t>
                      </a:r>
                    </a:p>
                  </a:txBody>
                  <a:tcPr/>
                </a:tc>
                <a:tc>
                  <a:txBody>
                    <a:bodyPr/>
                    <a:lstStyle/>
                    <a:p>
                      <a:r>
                        <a:rPr lang="en-IN" sz="2400" b="0"/>
                        <a:t>Block Cipher</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91448" y="2710184"/>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447960">
                <a:tc>
                  <a:txBody>
                    <a:bodyPr/>
                    <a:lstStyle/>
                    <a:p>
                      <a:r>
                        <a:rPr lang="en-IN" sz="2400" b="0"/>
                        <a:t>CBC</a:t>
                      </a:r>
                    </a:p>
                  </a:txBody>
                  <a:tcPr/>
                </a:tc>
                <a:tc>
                  <a:txBody>
                    <a:bodyPr/>
                    <a:lstStyle/>
                    <a:p>
                      <a:r>
                        <a:rPr lang="en-IN" sz="2400" b="0"/>
                        <a:t>Same as ECB, but each</a:t>
                      </a:r>
                      <a:r>
                        <a:rPr lang="en-IN" sz="2400" b="0" baseline="0"/>
                        <a:t> block is XORed with previous cipher text</a:t>
                      </a:r>
                      <a:endParaRPr lang="en-IN" sz="2400" b="0"/>
                    </a:p>
                  </a:txBody>
                  <a:tcPr/>
                </a:tc>
                <a:tc>
                  <a:txBody>
                    <a:bodyPr/>
                    <a:lstStyle/>
                    <a:p>
                      <a:r>
                        <a:rPr lang="en-IN" sz="2400" b="0"/>
                        <a:t>Block</a:t>
                      </a:r>
                      <a:r>
                        <a:rPr lang="en-IN" sz="2400" b="0" baseline="0"/>
                        <a:t> Cipher</a:t>
                      </a:r>
                      <a:endParaRPr lang="en-IN" sz="2400" b="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90500" y="3596340"/>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447960">
                <a:tc>
                  <a:txBody>
                    <a:bodyPr/>
                    <a:lstStyle/>
                    <a:p>
                      <a:r>
                        <a:rPr lang="en-IN" sz="2400" b="0"/>
                        <a:t>CFB</a:t>
                      </a:r>
                    </a:p>
                  </a:txBody>
                  <a:tcPr/>
                </a:tc>
                <a:tc>
                  <a:txBody>
                    <a:bodyPr/>
                    <a:lstStyle/>
                    <a:p>
                      <a:r>
                        <a:rPr lang="en-IN" sz="2400" b="0"/>
                        <a:t>Each s-bit block</a:t>
                      </a:r>
                      <a:r>
                        <a:rPr lang="en-IN" sz="2400" b="0" baseline="0"/>
                        <a:t> is XORed with s-bit key which is part of previous cipher text</a:t>
                      </a:r>
                      <a:endParaRPr lang="en-IN" sz="2400" b="0"/>
                    </a:p>
                  </a:txBody>
                  <a:tcPr/>
                </a:tc>
                <a:tc>
                  <a:txBody>
                    <a:bodyPr/>
                    <a:lstStyle/>
                    <a:p>
                      <a:r>
                        <a:rPr lang="en-IN" sz="2400" b="0"/>
                        <a:t>Stream Cipher</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0500" y="4500548"/>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447960">
                <a:tc>
                  <a:txBody>
                    <a:bodyPr/>
                    <a:lstStyle/>
                    <a:p>
                      <a:r>
                        <a:rPr lang="en-IN" sz="2400" b="0"/>
                        <a:t>OFB</a:t>
                      </a:r>
                    </a:p>
                  </a:txBody>
                  <a:tcPr/>
                </a:tc>
                <a:tc>
                  <a:txBody>
                    <a:bodyPr/>
                    <a:lstStyle/>
                    <a:p>
                      <a:r>
                        <a:rPr lang="en-IN" sz="2400" b="0"/>
                        <a:t>Same as</a:t>
                      </a:r>
                      <a:r>
                        <a:rPr lang="en-IN" sz="2400" b="0" baseline="0"/>
                        <a:t> CFB, but the shift register is updated by the previous s-bit key</a:t>
                      </a:r>
                      <a:endParaRPr lang="en-IN" sz="2400" b="0"/>
                    </a:p>
                  </a:txBody>
                  <a:tcPr/>
                </a:tc>
                <a:tc>
                  <a:txBody>
                    <a:bodyPr/>
                    <a:lstStyle/>
                    <a:p>
                      <a:r>
                        <a:rPr lang="en-IN" sz="2400" b="0"/>
                        <a:t>Stream Cipher</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90500" y="5404756"/>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969232">
                  <a:extLst>
                    <a:ext uri="{9D8B030D-6E8A-4147-A177-3AD203B41FA5}">
                      <a16:colId xmlns:a16="http://schemas.microsoft.com/office/drawing/2014/main" val="20002"/>
                    </a:ext>
                  </a:extLst>
                </a:gridCol>
              </a:tblGrid>
              <a:tr h="447960">
                <a:tc>
                  <a:txBody>
                    <a:bodyPr/>
                    <a:lstStyle/>
                    <a:p>
                      <a:r>
                        <a:rPr lang="en-IN" sz="2400" b="0"/>
                        <a:t>CTR</a:t>
                      </a:r>
                    </a:p>
                  </a:txBody>
                  <a:tcPr/>
                </a:tc>
                <a:tc>
                  <a:txBody>
                    <a:bodyPr/>
                    <a:lstStyle/>
                    <a:p>
                      <a:r>
                        <a:rPr lang="en-IN" sz="2400" b="0"/>
                        <a:t>Same as OFB, but a counter is used instead</a:t>
                      </a:r>
                      <a:r>
                        <a:rPr lang="en-IN" sz="2400" b="0" baseline="0"/>
                        <a:t> of nonce</a:t>
                      </a:r>
                      <a:endParaRPr lang="en-IN" sz="2400" b="0"/>
                    </a:p>
                  </a:txBody>
                  <a:tcPr/>
                </a:tc>
                <a:tc>
                  <a:txBody>
                    <a:bodyPr/>
                    <a:lstStyle/>
                    <a:p>
                      <a:r>
                        <a:rPr lang="en-IN" sz="2400" b="0"/>
                        <a:t>Stream Cipher</a:t>
                      </a: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Multiple Encryption</a:t>
            </a:r>
          </a:p>
        </p:txBody>
      </p:sp>
      <p:sp>
        <p:nvSpPr>
          <p:cNvPr id="3" name="Content Placeholder 2"/>
          <p:cNvSpPr>
            <a:spLocks noGrp="1"/>
          </p:cNvSpPr>
          <p:nvPr>
            <p:ph idx="1"/>
          </p:nvPr>
        </p:nvSpPr>
        <p:spPr/>
        <p:txBody>
          <a:bodyPr>
            <a:normAutofit/>
          </a:bodyPr>
          <a:lstStyle/>
          <a:p>
            <a:r>
              <a:rPr lang="en-IN"/>
              <a:t>Given the potential vulnerability of </a:t>
            </a:r>
            <a:r>
              <a:rPr lang="en-IN" b="1">
                <a:solidFill>
                  <a:schemeClr val="tx2"/>
                </a:solidFill>
              </a:rPr>
              <a:t>DES</a:t>
            </a:r>
            <a:r>
              <a:rPr lang="en-IN"/>
              <a:t> to a brute-force attack, there has been considerable interest in finding an alternative. </a:t>
            </a:r>
          </a:p>
          <a:p>
            <a:r>
              <a:rPr lang="en-IN"/>
              <a:t>One approach is to design a completely new algorithm, of which </a:t>
            </a:r>
            <a:r>
              <a:rPr lang="en-IN" b="1">
                <a:solidFill>
                  <a:schemeClr val="tx2"/>
                </a:solidFill>
              </a:rPr>
              <a:t>AES</a:t>
            </a:r>
            <a:r>
              <a:rPr lang="en-IN"/>
              <a:t> is a prime example.</a:t>
            </a:r>
          </a:p>
          <a:p>
            <a:r>
              <a:rPr lang="en-IN"/>
              <a:t>Another alternative, which would preserve the existing investment in software and equipment, is to use </a:t>
            </a:r>
            <a:r>
              <a:rPr lang="en-IN" b="1">
                <a:solidFill>
                  <a:schemeClr val="tx2"/>
                </a:solidFill>
              </a:rPr>
              <a:t>multiple encryption with DES and multiple keys</a:t>
            </a:r>
            <a:r>
              <a:rPr lang="en-IN"/>
              <a:t>. </a:t>
            </a:r>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Double DES</a:t>
            </a:r>
          </a:p>
        </p:txBody>
      </p:sp>
      <p:pic>
        <p:nvPicPr>
          <p:cNvPr id="4" name="Picture 3"/>
          <p:cNvPicPr>
            <a:picLocks noChangeAspect="1"/>
          </p:cNvPicPr>
          <p:nvPr/>
        </p:nvPicPr>
        <p:blipFill>
          <a:blip r:embed="rId2"/>
          <a:srcRect l="1962"/>
          <a:stretch>
            <a:fillRect/>
          </a:stretch>
        </p:blipFill>
        <p:spPr>
          <a:xfrm>
            <a:off x="107503" y="1052735"/>
            <a:ext cx="5400000" cy="1849427"/>
          </a:xfrm>
          <a:prstGeom prst="rect">
            <a:avLst/>
          </a:prstGeom>
        </p:spPr>
      </p:pic>
      <p:pic>
        <p:nvPicPr>
          <p:cNvPr id="5" name="Picture 4"/>
          <p:cNvPicPr>
            <a:picLocks noChangeAspect="1"/>
          </p:cNvPicPr>
          <p:nvPr/>
        </p:nvPicPr>
        <p:blipFill>
          <a:blip r:embed="rId3"/>
          <a:srcRect l="1113"/>
          <a:stretch>
            <a:fillRect/>
          </a:stretch>
        </p:blipFill>
        <p:spPr>
          <a:xfrm>
            <a:off x="107503" y="3729867"/>
            <a:ext cx="5400000" cy="1857798"/>
          </a:xfrm>
          <a:prstGeom prst="rect">
            <a:avLst/>
          </a:prstGeom>
        </p:spPr>
      </p:pic>
      <p:sp>
        <p:nvSpPr>
          <p:cNvPr id="6" name="Rectangle 5"/>
          <p:cNvSpPr/>
          <p:nvPr/>
        </p:nvSpPr>
        <p:spPr>
          <a:xfrm>
            <a:off x="6012160" y="1810542"/>
            <a:ext cx="2772308"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marL="0" lvl="1" algn="ctr"/>
            <a:r>
              <a:rPr lang="en-IN" sz="3200" i="1">
                <a:latin typeface="+mj-lt"/>
                <a:cs typeface="Courier New" panose="02070309020205020404" pitchFamily="49" charset="0"/>
              </a:rPr>
              <a:t>C</a:t>
            </a:r>
            <a:r>
              <a:rPr lang="en-IN" sz="3200">
                <a:latin typeface="+mj-lt"/>
                <a:cs typeface="Courier New" panose="02070309020205020404" pitchFamily="49" charset="0"/>
              </a:rPr>
              <a:t>=E(</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2</a:t>
            </a:r>
            <a:r>
              <a:rPr lang="en-IN" sz="3200">
                <a:latin typeface="+mj-lt"/>
                <a:cs typeface="Courier New" panose="02070309020205020404" pitchFamily="49" charset="0"/>
              </a:rPr>
              <a:t>,E(</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1</a:t>
            </a:r>
            <a:r>
              <a:rPr lang="en-IN" sz="3200">
                <a:latin typeface="+mj-lt"/>
                <a:cs typeface="Courier New" panose="02070309020205020404" pitchFamily="49" charset="0"/>
              </a:rPr>
              <a:t>, </a:t>
            </a:r>
            <a:r>
              <a:rPr lang="en-IN" sz="3200" i="1">
                <a:latin typeface="+mj-lt"/>
                <a:cs typeface="Courier New" panose="02070309020205020404" pitchFamily="49" charset="0"/>
              </a:rPr>
              <a:t>P</a:t>
            </a:r>
            <a:r>
              <a:rPr lang="en-IN" sz="3200">
                <a:latin typeface="+mj-lt"/>
                <a:cs typeface="Courier New" panose="02070309020205020404" pitchFamily="49" charset="0"/>
              </a:rPr>
              <a:t>))</a:t>
            </a:r>
          </a:p>
        </p:txBody>
      </p:sp>
      <p:sp>
        <p:nvSpPr>
          <p:cNvPr id="7" name="Rectangle 6"/>
          <p:cNvSpPr/>
          <p:nvPr/>
        </p:nvSpPr>
        <p:spPr>
          <a:xfrm>
            <a:off x="5868144" y="4545124"/>
            <a:ext cx="2916324"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marL="0" lvl="1" algn="ctr"/>
            <a:r>
              <a:rPr lang="en-IN" sz="3200" i="1">
                <a:latin typeface="+mj-lt"/>
                <a:cs typeface="Courier New" panose="02070309020205020404" pitchFamily="49" charset="0"/>
              </a:rPr>
              <a:t>P</a:t>
            </a:r>
            <a:r>
              <a:rPr lang="en-IN" sz="3200">
                <a:latin typeface="+mj-lt"/>
                <a:cs typeface="Courier New" panose="02070309020205020404" pitchFamily="49" charset="0"/>
              </a:rPr>
              <a:t>=D(</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1</a:t>
            </a:r>
            <a:r>
              <a:rPr lang="en-IN" sz="3200">
                <a:latin typeface="+mj-lt"/>
                <a:cs typeface="Courier New" panose="02070309020205020404" pitchFamily="49" charset="0"/>
              </a:rPr>
              <a:t>,D(</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2</a:t>
            </a:r>
            <a:r>
              <a:rPr lang="en-IN" sz="3200">
                <a:latin typeface="+mj-lt"/>
                <a:cs typeface="Courier New" panose="02070309020205020404" pitchFamily="49" charset="0"/>
              </a:rPr>
              <a:t>, </a:t>
            </a:r>
            <a:r>
              <a:rPr lang="en-IN" sz="3200" i="1">
                <a:latin typeface="+mj-lt"/>
                <a:cs typeface="Courier New" panose="02070309020205020404" pitchFamily="49" charset="0"/>
              </a:rPr>
              <a:t>C</a:t>
            </a:r>
            <a:r>
              <a:rPr lang="en-IN" sz="3200">
                <a:latin typeface="+mj-lt"/>
                <a:cs typeface="Courier New" panose="02070309020205020404" pitchFamily="49" charset="0"/>
              </a:rPr>
              <a:t>))</a:t>
            </a:r>
          </a:p>
        </p:txBody>
      </p:sp>
      <p:sp>
        <p:nvSpPr>
          <p:cNvPr id="8" name="Rectangle 7"/>
          <p:cNvSpPr/>
          <p:nvPr/>
        </p:nvSpPr>
        <p:spPr>
          <a:xfrm>
            <a:off x="4932040" y="3083564"/>
            <a:ext cx="3852428" cy="77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marL="0" lvl="1" algn="ctr"/>
            <a:r>
              <a:rPr lang="en-IN" sz="3200" i="1">
                <a:latin typeface="+mj-lt"/>
                <a:cs typeface="Courier New" panose="02070309020205020404" pitchFamily="49" charset="0"/>
              </a:rPr>
              <a:t>X </a:t>
            </a:r>
            <a:r>
              <a:rPr lang="en-IN" sz="3200">
                <a:latin typeface="+mj-lt"/>
                <a:cs typeface="Courier New" panose="02070309020205020404" pitchFamily="49" charset="0"/>
              </a:rPr>
              <a:t>= E(</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1</a:t>
            </a:r>
            <a:r>
              <a:rPr lang="en-IN" sz="3200">
                <a:latin typeface="+mj-lt"/>
                <a:cs typeface="Courier New" panose="02070309020205020404" pitchFamily="49" charset="0"/>
              </a:rPr>
              <a:t>, </a:t>
            </a:r>
            <a:r>
              <a:rPr lang="en-IN" sz="3200" i="1">
                <a:latin typeface="+mj-lt"/>
                <a:cs typeface="Courier New" panose="02070309020205020404" pitchFamily="49" charset="0"/>
              </a:rPr>
              <a:t>P</a:t>
            </a:r>
            <a:r>
              <a:rPr lang="en-IN" sz="3200">
                <a:latin typeface="+mj-lt"/>
                <a:cs typeface="Courier New" panose="02070309020205020404" pitchFamily="49" charset="0"/>
              </a:rPr>
              <a:t>) = D(</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2</a:t>
            </a:r>
            <a:r>
              <a:rPr lang="en-IN" sz="3200">
                <a:latin typeface="+mj-lt"/>
                <a:cs typeface="Courier New" panose="02070309020205020404" pitchFamily="49" charset="0"/>
              </a:rPr>
              <a:t>, </a:t>
            </a:r>
            <a:r>
              <a:rPr lang="en-IN" sz="3200" i="1">
                <a:latin typeface="+mj-lt"/>
                <a:cs typeface="Courier New" panose="02070309020205020404" pitchFamily="49" charset="0"/>
              </a:rPr>
              <a:t>C</a:t>
            </a:r>
            <a:r>
              <a:rPr lang="en-IN" sz="3200">
                <a:latin typeface="+mj-lt"/>
                <a:cs typeface="Courier New" panose="02070309020205020404" pitchFamily="49" charset="0"/>
              </a:rPr>
              <a:t>)</a:t>
            </a:r>
          </a:p>
        </p:txBody>
      </p:sp>
      <p:cxnSp>
        <p:nvCxnSpPr>
          <p:cNvPr id="10" name="Straight Arrow Connector 9"/>
          <p:cNvCxnSpPr>
            <a:stCxn id="8" idx="1"/>
          </p:cNvCxnSpPr>
          <p:nvPr/>
        </p:nvCxnSpPr>
        <p:spPr>
          <a:xfrm flipH="1" flipV="1">
            <a:off x="2843808" y="2286616"/>
            <a:ext cx="2088232" cy="1185787"/>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1"/>
          </p:cNvCxnSpPr>
          <p:nvPr/>
        </p:nvCxnSpPr>
        <p:spPr>
          <a:xfrm flipH="1">
            <a:off x="2843808" y="3472403"/>
            <a:ext cx="2088232" cy="1144729"/>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par>
                                <p:cTn id="33" presetID="22" presetClass="entr" presetSubtype="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Meet in the Middle Attack</a:t>
            </a:r>
          </a:p>
        </p:txBody>
      </p:sp>
      <p:sp>
        <p:nvSpPr>
          <p:cNvPr id="3" name="Content Placeholder 2"/>
          <p:cNvSpPr>
            <a:spLocks noGrp="1"/>
          </p:cNvSpPr>
          <p:nvPr>
            <p:ph idx="1"/>
          </p:nvPr>
        </p:nvSpPr>
        <p:spPr/>
        <p:txBody>
          <a:bodyPr/>
          <a:lstStyle/>
          <a:p>
            <a:r>
              <a:rPr lang="en-IN"/>
              <a:t>This attack involves encryption from one end, decryption from the other and matching the results in the middle.</a:t>
            </a:r>
          </a:p>
          <a:p>
            <a:endParaRPr lang="en-IN"/>
          </a:p>
          <a:p>
            <a:r>
              <a:rPr lang="en-IN"/>
              <a:t>Suppose cryptanalyst knows </a:t>
            </a:r>
            <a:r>
              <a:rPr lang="en-IN" b="1">
                <a:solidFill>
                  <a:schemeClr val="tx2"/>
                </a:solidFill>
              </a:rPr>
              <a:t>P</a:t>
            </a:r>
            <a:r>
              <a:rPr lang="en-IN"/>
              <a:t> and corresponding </a:t>
            </a:r>
            <a:r>
              <a:rPr lang="en-IN" b="1">
                <a:solidFill>
                  <a:schemeClr val="tx2"/>
                </a:solidFill>
              </a:rPr>
              <a:t>C</a:t>
            </a:r>
            <a:r>
              <a:rPr lang="en-IN"/>
              <a:t>.</a:t>
            </a:r>
          </a:p>
          <a:p>
            <a:endParaRPr lang="en-IN"/>
          </a:p>
          <a:p>
            <a:r>
              <a:rPr lang="en-IN"/>
              <a:t>Now, the aim is to obtain the values of </a:t>
            </a:r>
            <a:r>
              <a:rPr lang="en-IN" b="1">
                <a:solidFill>
                  <a:schemeClr val="tx2"/>
                </a:solidFill>
              </a:rPr>
              <a:t>K</a:t>
            </a:r>
            <a:r>
              <a:rPr lang="en-IN" b="1" baseline="-25000">
                <a:solidFill>
                  <a:schemeClr val="tx2"/>
                </a:solidFill>
              </a:rPr>
              <a:t>1</a:t>
            </a:r>
            <a:r>
              <a:rPr lang="en-IN"/>
              <a:t> and </a:t>
            </a:r>
            <a:r>
              <a:rPr lang="en-IN" b="1">
                <a:solidFill>
                  <a:schemeClr val="tx2"/>
                </a:solidFill>
              </a:rPr>
              <a:t>K</a:t>
            </a:r>
            <a:r>
              <a:rPr lang="en-IN" b="1" baseline="-25000">
                <a:solidFill>
                  <a:schemeClr val="tx2"/>
                </a:solidFill>
              </a:rPr>
              <a:t>2</a:t>
            </a:r>
            <a:r>
              <a:rPr lang="en-IN"/>
              <a:t>.</a:t>
            </a:r>
          </a:p>
          <a:p>
            <a:endParaRPr lang="en-IN"/>
          </a:p>
          <a:p>
            <a:endParaRPr lang="en-IN"/>
          </a:p>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Meet in the Middle Attack Step-1</a:t>
            </a:r>
          </a:p>
        </p:txBody>
      </p:sp>
      <p:graphicFrame>
        <p:nvGraphicFramePr>
          <p:cNvPr id="12" name="Content Placeholder 11"/>
          <p:cNvGraphicFramePr>
            <a:graphicFrameLocks noGrp="1"/>
          </p:cNvGraphicFramePr>
          <p:nvPr>
            <p:ph idx="1"/>
          </p:nvPr>
        </p:nvGraphicFramePr>
        <p:xfrm>
          <a:off x="6364247" y="3666657"/>
          <a:ext cx="1394282" cy="1513616"/>
        </p:xfrm>
        <a:graphic>
          <a:graphicData uri="http://schemas.openxmlformats.org/drawingml/2006/table">
            <a:tbl>
              <a:tblPr firstRow="1" bandRow="1">
                <a:tableStyleId>{D7AC3CCA-C797-4891-BE02-D94E43425B78}</a:tableStyleId>
              </a:tblPr>
              <a:tblGrid>
                <a:gridCol w="1394282">
                  <a:extLst>
                    <a:ext uri="{9D8B030D-6E8A-4147-A177-3AD203B41FA5}">
                      <a16:colId xmlns:a16="http://schemas.microsoft.com/office/drawing/2014/main" val="20000"/>
                    </a:ext>
                  </a:extLst>
                </a:gridCol>
              </a:tblGrid>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0"/>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1"/>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2"/>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26" name="Content Placeholder 2"/>
          <p:cNvSpPr txBox="1"/>
          <p:nvPr/>
        </p:nvSpPr>
        <p:spPr>
          <a:xfrm>
            <a:off x="190500" y="990600"/>
            <a:ext cx="8763000" cy="1502637"/>
          </a:xfrm>
          <a:prstGeom prst="rect">
            <a:avLst/>
          </a:prstGeom>
        </p:spPr>
        <p:txBody>
          <a:bodyPr vert="horz" lIns="91440" tIns="45720" rIns="91440" bIns="45720" rtlCol="0">
            <a:normAutofit/>
          </a:bodyPr>
          <a:lstStyle>
            <a:defPPr>
              <a:defRPr lang="en-US"/>
            </a:defPPr>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t>For all possible values (2</a:t>
            </a:r>
            <a:r>
              <a:rPr lang="en-IN" baseline="30000"/>
              <a:t>56</a:t>
            </a:r>
            <a:r>
              <a:rPr lang="en-IN"/>
              <a:t>) of key K1, the cryptanalyst would encrypt the P by performing E(K1,P).</a:t>
            </a:r>
          </a:p>
          <a:p>
            <a:r>
              <a:rPr lang="en-IN"/>
              <a:t>The cryptanalyst would store output in a table.</a:t>
            </a:r>
          </a:p>
          <a:p>
            <a:endParaRPr lang="en-IN"/>
          </a:p>
          <a:p>
            <a:endParaRPr lang="en-IN"/>
          </a:p>
        </p:txBody>
      </p:sp>
      <p:grpSp>
        <p:nvGrpSpPr>
          <p:cNvPr id="27" name="Group 26"/>
          <p:cNvGrpSpPr/>
          <p:nvPr/>
        </p:nvGrpSpPr>
        <p:grpSpPr>
          <a:xfrm>
            <a:off x="3275856" y="2890563"/>
            <a:ext cx="3088225" cy="2289710"/>
            <a:chOff x="3126825" y="3129896"/>
            <a:chExt cx="3088225" cy="2289710"/>
          </a:xfrm>
        </p:grpSpPr>
        <p:sp>
          <p:nvSpPr>
            <p:cNvPr id="6" name="Rectangle 5"/>
            <p:cNvSpPr/>
            <p:nvPr/>
          </p:nvSpPr>
          <p:spPr>
            <a:xfrm>
              <a:off x="4015937" y="3923266"/>
              <a:ext cx="1296144" cy="14963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Encrypt</a:t>
              </a:r>
            </a:p>
          </p:txBody>
        </p:sp>
        <p:cxnSp>
          <p:nvCxnSpPr>
            <p:cNvPr id="8" name="Straight Arrow Connector 7"/>
            <p:cNvCxnSpPr/>
            <p:nvPr/>
          </p:nvCxnSpPr>
          <p:spPr>
            <a:xfrm>
              <a:off x="3126825" y="4102004"/>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26825" y="4438616"/>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41967" y="4815992"/>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37961" y="5182124"/>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10796" y="410271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10796" y="443932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25938" y="481669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21932" y="518283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375977" y="3129896"/>
              <a:ext cx="576064" cy="39604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P</a:t>
              </a:r>
              <a:endParaRPr lang="en-IN"/>
            </a:p>
          </p:txBody>
        </p:sp>
        <p:cxnSp>
          <p:nvCxnSpPr>
            <p:cNvPr id="19" name="Straight Arrow Connector 18"/>
            <p:cNvCxnSpPr>
              <a:stCxn id="17" idx="2"/>
              <a:endCxn id="6" idx="0"/>
            </p:cNvCxnSpPr>
            <p:nvPr/>
          </p:nvCxnSpPr>
          <p:spPr>
            <a:xfrm flipH="1">
              <a:off x="4664009" y="3525940"/>
              <a:ext cx="0" cy="397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1331640" y="2890563"/>
            <a:ext cx="1944216" cy="230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Possible Keys</a:t>
            </a:r>
          </a:p>
          <a:p>
            <a:pPr algn="ctr"/>
            <a:r>
              <a:rPr lang="en-IN" sz="2400"/>
              <a:t>(Key = K1)</a:t>
            </a:r>
          </a:p>
          <a:p>
            <a:pPr algn="ctr"/>
            <a:r>
              <a:rPr lang="en-IN" sz="2400"/>
              <a:t>00</a:t>
            </a:r>
          </a:p>
          <a:p>
            <a:pPr algn="ctr"/>
            <a:r>
              <a:rPr lang="en-IN" sz="2400"/>
              <a:t>01</a:t>
            </a:r>
          </a:p>
          <a:p>
            <a:pPr algn="ctr"/>
            <a:r>
              <a:rPr lang="en-IN" sz="2400"/>
              <a:t>10</a:t>
            </a:r>
          </a:p>
          <a:p>
            <a:pPr algn="ctr"/>
            <a:r>
              <a:rPr lang="en-IN" sz="2400"/>
              <a:t>11</a:t>
            </a:r>
          </a:p>
        </p:txBody>
      </p:sp>
      <p:sp>
        <p:nvSpPr>
          <p:cNvPr id="21" name="TextBox 20"/>
          <p:cNvSpPr txBox="1"/>
          <p:nvPr/>
        </p:nvSpPr>
        <p:spPr>
          <a:xfrm>
            <a:off x="6215294" y="2852936"/>
            <a:ext cx="1692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a:t>Table of Cipher Text</a:t>
            </a:r>
          </a:p>
        </p:txBody>
      </p:sp>
      <p:sp>
        <p:nvSpPr>
          <p:cNvPr id="30" name="TextBox 29"/>
          <p:cNvSpPr txBox="1"/>
          <p:nvPr/>
        </p:nvSpPr>
        <p:spPr>
          <a:xfrm>
            <a:off x="2544219" y="5337212"/>
            <a:ext cx="4055562"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200"/>
              <a:t>Cryptanalyst encryption operation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Meet in the Middle Attack Step-2</a:t>
            </a:r>
          </a:p>
        </p:txBody>
      </p:sp>
      <p:graphicFrame>
        <p:nvGraphicFramePr>
          <p:cNvPr id="12" name="Content Placeholder 11"/>
          <p:cNvGraphicFramePr>
            <a:graphicFrameLocks noGrp="1"/>
          </p:cNvGraphicFramePr>
          <p:nvPr>
            <p:ph idx="1"/>
          </p:nvPr>
        </p:nvGraphicFramePr>
        <p:xfrm>
          <a:off x="7416316" y="3666657"/>
          <a:ext cx="1394282" cy="1513616"/>
        </p:xfrm>
        <a:graphic>
          <a:graphicData uri="http://schemas.openxmlformats.org/drawingml/2006/table">
            <a:tbl>
              <a:tblPr firstRow="1" bandRow="1">
                <a:tableStyleId>{D7AC3CCA-C797-4891-BE02-D94E43425B78}</a:tableStyleId>
              </a:tblPr>
              <a:tblGrid>
                <a:gridCol w="1394282">
                  <a:extLst>
                    <a:ext uri="{9D8B030D-6E8A-4147-A177-3AD203B41FA5}">
                      <a16:colId xmlns:a16="http://schemas.microsoft.com/office/drawing/2014/main" val="20000"/>
                    </a:ext>
                  </a:extLst>
                </a:gridCol>
              </a:tblGrid>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0"/>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1"/>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2"/>
                  </a:ext>
                </a:extLst>
              </a:tr>
              <a:tr h="378404">
                <a:tc>
                  <a:txBody>
                    <a:bodyPr/>
                    <a:lstStyle/>
                    <a:p>
                      <a:endParaRPr lang="en-IN"/>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26" name="Content Placeholder 2"/>
          <p:cNvSpPr txBox="1"/>
          <p:nvPr/>
        </p:nvSpPr>
        <p:spPr>
          <a:xfrm>
            <a:off x="190500" y="990600"/>
            <a:ext cx="8763000" cy="1465010"/>
          </a:xfrm>
          <a:prstGeom prst="rect">
            <a:avLst/>
          </a:prstGeom>
        </p:spPr>
        <p:txBody>
          <a:bodyPr vert="horz" lIns="91440" tIns="45720" rIns="91440" bIns="45720" rtlCol="0">
            <a:normAutofit/>
          </a:bodyPr>
          <a:lstStyle>
            <a:defPPr>
              <a:defRPr lang="en-US"/>
            </a:defPPr>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t>Cryptanalyst decrypt the known </a:t>
            </a:r>
            <a:r>
              <a:rPr lang="en-IN" b="1">
                <a:solidFill>
                  <a:schemeClr val="tx2"/>
                </a:solidFill>
              </a:rPr>
              <a:t>C</a:t>
            </a:r>
            <a:r>
              <a:rPr lang="en-IN"/>
              <a:t> with all possible values of </a:t>
            </a:r>
            <a:r>
              <a:rPr lang="en-IN" b="1">
                <a:solidFill>
                  <a:schemeClr val="tx2"/>
                </a:solidFill>
              </a:rPr>
              <a:t>K2</a:t>
            </a:r>
            <a:r>
              <a:rPr lang="en-IN"/>
              <a:t>.</a:t>
            </a:r>
          </a:p>
          <a:p>
            <a:r>
              <a:rPr lang="en-IN"/>
              <a:t>In each case cryptanalyst will </a:t>
            </a:r>
            <a:r>
              <a:rPr lang="en-IN" b="1">
                <a:solidFill>
                  <a:schemeClr val="tx2"/>
                </a:solidFill>
              </a:rPr>
              <a:t>compare</a:t>
            </a:r>
            <a:r>
              <a:rPr lang="en-IN"/>
              <a:t> the resulting value with the all values in the table of ciphertext.</a:t>
            </a:r>
          </a:p>
          <a:p>
            <a:endParaRPr lang="en-IN"/>
          </a:p>
          <a:p>
            <a:endParaRPr lang="en-IN"/>
          </a:p>
        </p:txBody>
      </p:sp>
      <p:sp>
        <p:nvSpPr>
          <p:cNvPr id="6" name="Rectangle 5"/>
          <p:cNvSpPr/>
          <p:nvPr/>
        </p:nvSpPr>
        <p:spPr>
          <a:xfrm>
            <a:off x="3110403" y="3695514"/>
            <a:ext cx="1296144" cy="14963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Decrypt</a:t>
            </a:r>
          </a:p>
        </p:txBody>
      </p:sp>
      <p:grpSp>
        <p:nvGrpSpPr>
          <p:cNvPr id="5" name="Group 4"/>
          <p:cNvGrpSpPr/>
          <p:nvPr/>
        </p:nvGrpSpPr>
        <p:grpSpPr>
          <a:xfrm>
            <a:off x="2221291" y="3874252"/>
            <a:ext cx="904254" cy="1080120"/>
            <a:chOff x="3275856" y="3862671"/>
            <a:chExt cx="904254" cy="1080120"/>
          </a:xfrm>
        </p:grpSpPr>
        <p:cxnSp>
          <p:nvCxnSpPr>
            <p:cNvPr id="8" name="Straight Arrow Connector 7"/>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470443" y="2902144"/>
            <a:ext cx="576064" cy="39604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C</a:t>
            </a:r>
            <a:endParaRPr lang="en-IN"/>
          </a:p>
        </p:txBody>
      </p:sp>
      <p:cxnSp>
        <p:nvCxnSpPr>
          <p:cNvPr id="19" name="Straight Arrow Connector 18"/>
          <p:cNvCxnSpPr>
            <a:stCxn id="17" idx="2"/>
            <a:endCxn id="6" idx="0"/>
          </p:cNvCxnSpPr>
          <p:nvPr/>
        </p:nvCxnSpPr>
        <p:spPr>
          <a:xfrm flipH="1">
            <a:off x="3758475" y="3298188"/>
            <a:ext cx="0" cy="397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68414" y="2890563"/>
            <a:ext cx="1944216" cy="230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r>
              <a:rPr lang="en-IN" sz="2400"/>
              <a:t>Possible Keys</a:t>
            </a:r>
          </a:p>
          <a:p>
            <a:pPr algn="ctr"/>
            <a:r>
              <a:rPr lang="en-IN" sz="2400"/>
              <a:t>(Key = K2)</a:t>
            </a:r>
          </a:p>
          <a:p>
            <a:pPr algn="ctr"/>
            <a:r>
              <a:rPr lang="en-IN" sz="2400"/>
              <a:t>00</a:t>
            </a:r>
          </a:p>
          <a:p>
            <a:pPr algn="ctr"/>
            <a:r>
              <a:rPr lang="en-IN" sz="2400"/>
              <a:t>01</a:t>
            </a:r>
          </a:p>
          <a:p>
            <a:pPr algn="ctr"/>
            <a:r>
              <a:rPr lang="en-IN" sz="2400"/>
              <a:t>10</a:t>
            </a:r>
          </a:p>
          <a:p>
            <a:pPr algn="ctr"/>
            <a:r>
              <a:rPr lang="en-IN" sz="2400"/>
              <a:t>11</a:t>
            </a:r>
          </a:p>
        </p:txBody>
      </p:sp>
      <p:sp>
        <p:nvSpPr>
          <p:cNvPr id="21" name="TextBox 20"/>
          <p:cNvSpPr txBox="1"/>
          <p:nvPr/>
        </p:nvSpPr>
        <p:spPr>
          <a:xfrm>
            <a:off x="7249275" y="2754098"/>
            <a:ext cx="1692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a:t>Table of Cipher Text</a:t>
            </a:r>
          </a:p>
        </p:txBody>
      </p:sp>
      <p:sp>
        <p:nvSpPr>
          <p:cNvPr id="30" name="TextBox 29"/>
          <p:cNvSpPr txBox="1"/>
          <p:nvPr/>
        </p:nvSpPr>
        <p:spPr>
          <a:xfrm>
            <a:off x="2544219" y="5337212"/>
            <a:ext cx="4055562"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200"/>
              <a:t>Cryptanalyst decryption operation</a:t>
            </a:r>
          </a:p>
        </p:txBody>
      </p:sp>
      <p:sp>
        <p:nvSpPr>
          <p:cNvPr id="3" name="TextBox 2"/>
          <p:cNvSpPr txBox="1"/>
          <p:nvPr/>
        </p:nvSpPr>
        <p:spPr>
          <a:xfrm>
            <a:off x="4971905" y="3865049"/>
            <a:ext cx="1864905" cy="1200329"/>
          </a:xfrm>
          <a:prstGeom prst="rect">
            <a:avLst/>
          </a:prstGeom>
          <a:noFill/>
          <a:ln w="1905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a:t>For each result do a table look up</a:t>
            </a:r>
          </a:p>
        </p:txBody>
      </p:sp>
      <p:grpSp>
        <p:nvGrpSpPr>
          <p:cNvPr id="25" name="Group 24"/>
          <p:cNvGrpSpPr/>
          <p:nvPr/>
        </p:nvGrpSpPr>
        <p:grpSpPr>
          <a:xfrm>
            <a:off x="4424131" y="3903624"/>
            <a:ext cx="543912" cy="1080120"/>
            <a:chOff x="3275856" y="3862671"/>
            <a:chExt cx="904254" cy="1080120"/>
          </a:xfrm>
        </p:grpSpPr>
        <p:cxnSp>
          <p:nvCxnSpPr>
            <p:cNvPr id="32" name="Straight Arrow Connector 31"/>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72404" y="3887938"/>
            <a:ext cx="543912" cy="1080120"/>
            <a:chOff x="3275856" y="3862671"/>
            <a:chExt cx="904254" cy="1080120"/>
          </a:xfrm>
        </p:grpSpPr>
        <p:cxnSp>
          <p:nvCxnSpPr>
            <p:cNvPr id="37" name="Straight Arrow Connector 36"/>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4" grpId="0" animBg="1"/>
      <p:bldP spid="21" grpId="0"/>
      <p:bldP spid="30"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l="3698"/>
          <a:stretch>
            <a:fillRect/>
          </a:stretch>
        </p:blipFill>
        <p:spPr>
          <a:xfrm>
            <a:off x="63460" y="0"/>
            <a:ext cx="4888131" cy="6739975"/>
          </a:xfrm>
          <a:prstGeom prst="rect">
            <a:avLst/>
          </a:prstGeom>
        </p:spPr>
      </p:pic>
      <p:sp>
        <p:nvSpPr>
          <p:cNvPr id="4" name="Title 1"/>
          <p:cNvSpPr txBox="1"/>
          <p:nvPr/>
        </p:nvSpPr>
        <p:spPr>
          <a:xfrm>
            <a:off x="4391980" y="60609"/>
            <a:ext cx="4896544" cy="999033"/>
          </a:xfrm>
          <a:prstGeom prst="rect">
            <a:avLst/>
          </a:prstGeom>
        </p:spPr>
        <p:txBody>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700" b="1" u="sng" dirty="0" err="1"/>
              <a:t>Feistel</a:t>
            </a:r>
            <a:r>
              <a:rPr lang="en-IN" sz="2700" b="1" u="sng" dirty="0"/>
              <a:t> Encryption &amp; Decryption</a:t>
            </a:r>
          </a:p>
        </p:txBody>
      </p:sp>
      <p:sp>
        <p:nvSpPr>
          <p:cNvPr id="2" name="TextBox 1"/>
          <p:cNvSpPr txBox="1"/>
          <p:nvPr/>
        </p:nvSpPr>
        <p:spPr>
          <a:xfrm>
            <a:off x="4876750" y="599709"/>
            <a:ext cx="4231754"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IN" sz="2400"/>
              <a:t>Prove that o/p of first round of Decryption is equal to 32-bit swap of i/p of 16</a:t>
            </a:r>
            <a:r>
              <a:rPr lang="en-IN" sz="2400" baseline="30000"/>
              <a:t>th</a:t>
            </a:r>
            <a:r>
              <a:rPr lang="en-IN" sz="2400"/>
              <a:t> round of Encryption </a:t>
            </a:r>
          </a:p>
          <a:p>
            <a:pPr marL="285750" indent="-285750" algn="just">
              <a:buFont typeface="Wingdings" panose="05000000000000000000" pitchFamily="2" charset="2"/>
              <a:buChar char="§"/>
            </a:pPr>
            <a:r>
              <a:rPr lang="en-IN" sz="2400"/>
              <a:t>LD</a:t>
            </a:r>
            <a:r>
              <a:rPr lang="en-IN" sz="2400" baseline="-25000"/>
              <a:t>1</a:t>
            </a:r>
            <a:r>
              <a:rPr lang="en-IN" sz="2400"/>
              <a:t>=RE</a:t>
            </a:r>
            <a:r>
              <a:rPr lang="en-IN" sz="2400" baseline="-25000"/>
              <a:t>15</a:t>
            </a:r>
            <a:r>
              <a:rPr lang="en-IN" sz="2400"/>
              <a:t> &amp; RD</a:t>
            </a:r>
            <a:r>
              <a:rPr lang="en-IN" sz="2400" baseline="-25000"/>
              <a:t>1</a:t>
            </a:r>
            <a:r>
              <a:rPr lang="en-IN" sz="2400"/>
              <a:t>=LE</a:t>
            </a:r>
            <a:r>
              <a:rPr lang="en-IN" sz="2400" baseline="-25000"/>
              <a:t>15</a:t>
            </a:r>
          </a:p>
        </p:txBody>
      </p:sp>
      <mc:AlternateContent xmlns:mc="http://schemas.openxmlformats.org/markup-compatibility/2006" xmlns:a14="http://schemas.microsoft.com/office/drawing/2010/main">
        <mc:Choice Requires="a14">
          <p:sp>
            <p:nvSpPr>
              <p:cNvPr id="7" name="Rectangle 6"/>
              <p:cNvSpPr/>
              <p:nvPr/>
            </p:nvSpPr>
            <p:spPr>
              <a:xfrm>
                <a:off x="5292080" y="2947145"/>
                <a:ext cx="147322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𝐿𝐸</m:t>
                          </m:r>
                        </m:e>
                        <m:sub>
                          <m:r>
                            <a:rPr lang="en-IN" b="0" i="1" smtClean="0">
                              <a:latin typeface="Cambria Math" panose="02040503050406030204" pitchFamily="18" charset="0"/>
                            </a:rPr>
                            <m:t>16</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𝑅</m:t>
                          </m:r>
                          <m:r>
                            <a:rPr lang="en-IN" i="1">
                              <a:latin typeface="Cambria Math" panose="02040503050406030204" pitchFamily="18" charset="0"/>
                            </a:rPr>
                            <m:t>𝐸</m:t>
                          </m:r>
                        </m:e>
                        <m:sub>
                          <m:r>
                            <a:rPr lang="en-IN" i="1">
                              <a:latin typeface="Cambria Math" panose="02040503050406030204" pitchFamily="18" charset="0"/>
                            </a:rPr>
                            <m:t>1</m:t>
                          </m:r>
                          <m:r>
                            <a:rPr lang="en-IN" b="0" i="1" smtClean="0">
                              <a:latin typeface="Cambria Math" panose="02040503050406030204" pitchFamily="18" charset="0"/>
                            </a:rPr>
                            <m:t>5</m:t>
                          </m:r>
                        </m:sub>
                      </m:sSub>
                    </m:oMath>
                  </m:oMathPara>
                </a14:m>
                <a:endParaRPr lang="en-IN"/>
              </a:p>
            </p:txBody>
          </p:sp>
        </mc:Choice>
        <mc:Fallback xmlns="">
          <p:sp>
            <p:nvSpPr>
              <p:cNvPr id="7" name="Rectangle 6"/>
              <p:cNvSpPr>
                <a:spLocks noRot="1" noChangeAspect="1" noMove="1" noResize="1" noEditPoints="1" noAdjustHandles="1" noChangeArrowheads="1" noChangeShapeType="1" noTextEdit="1"/>
              </p:cNvSpPr>
              <p:nvPr/>
            </p:nvSpPr>
            <p:spPr>
              <a:xfrm>
                <a:off x="5292080" y="2947145"/>
                <a:ext cx="1473224" cy="369332"/>
              </a:xfrm>
              <a:prstGeom prst="rect">
                <a:avLst/>
              </a:prstGeom>
              <a:blipFill rotWithShape="1">
                <a:blip r:embed="rId3"/>
                <a:stretch>
                  <a:fillRect l="-904" t="-3468" r="-861" b="-3301"/>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293968" y="3401886"/>
                <a:ext cx="302793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𝑅𝐸</m:t>
                          </m:r>
                        </m:e>
                        <m:sub>
                          <m:r>
                            <a:rPr lang="en-IN" b="0" i="1" smtClean="0">
                              <a:latin typeface="Cambria Math" panose="02040503050406030204" pitchFamily="18" charset="0"/>
                            </a:rPr>
                            <m:t>16</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𝐿</m:t>
                          </m:r>
                          <m:r>
                            <a:rPr lang="en-IN" i="1">
                              <a:latin typeface="Cambria Math" panose="02040503050406030204" pitchFamily="18" charset="0"/>
                            </a:rPr>
                            <m:t>𝐸</m:t>
                          </m:r>
                        </m:e>
                        <m:sub>
                          <m:r>
                            <a:rPr lang="en-IN" i="1">
                              <a:latin typeface="Cambria Math" panose="02040503050406030204" pitchFamily="18" charset="0"/>
                            </a:rPr>
                            <m:t>1</m:t>
                          </m:r>
                          <m:r>
                            <a:rPr lang="en-IN" b="0" i="1" smtClean="0">
                              <a:latin typeface="Cambria Math" panose="02040503050406030204" pitchFamily="18" charset="0"/>
                            </a:rPr>
                            <m:t>5</m:t>
                          </m:r>
                        </m:sub>
                      </m:sSub>
                      <m:r>
                        <a:rPr lang="en-IN" b="0" i="1" smtClean="0">
                          <a:latin typeface="Cambria Math" panose="02040503050406030204" pitchFamily="18" charset="0"/>
                        </a:rPr>
                        <m:t> ⊕</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15</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𝐾</m:t>
                          </m:r>
                        </m:e>
                        <m:sub>
                          <m:r>
                            <a:rPr lang="en-IN" i="1">
                              <a:latin typeface="Cambria Math" panose="02040503050406030204" pitchFamily="18" charset="0"/>
                            </a:rPr>
                            <m:t>1</m:t>
                          </m:r>
                          <m:r>
                            <a:rPr lang="en-IN" b="0" i="1" smtClean="0">
                              <a:latin typeface="Cambria Math" panose="02040503050406030204" pitchFamily="18" charset="0"/>
                            </a:rPr>
                            <m:t>6</m:t>
                          </m:r>
                        </m:sub>
                      </m:sSub>
                      <m:r>
                        <a:rPr lang="en-IN" b="0" i="1" smtClean="0">
                          <a:latin typeface="Cambria Math" panose="02040503050406030204" pitchFamily="18" charset="0"/>
                        </a:rPr>
                        <m:t>)</m:t>
                      </m:r>
                    </m:oMath>
                  </m:oMathPara>
                </a14:m>
                <a:endParaRPr lang="en-IN"/>
              </a:p>
            </p:txBody>
          </p:sp>
        </mc:Choice>
        <mc:Fallback xmlns="">
          <p:sp>
            <p:nvSpPr>
              <p:cNvPr id="8" name="Rectangle 7"/>
              <p:cNvSpPr>
                <a:spLocks noRot="1" noChangeAspect="1" noMove="1" noResize="1" noEditPoints="1" noAdjustHandles="1" noChangeArrowheads="1" noChangeShapeType="1" noTextEdit="1"/>
              </p:cNvSpPr>
              <p:nvPr/>
            </p:nvSpPr>
            <p:spPr>
              <a:xfrm>
                <a:off x="5293968" y="3401886"/>
                <a:ext cx="3027934" cy="369332"/>
              </a:xfrm>
              <a:prstGeom prst="rect">
                <a:avLst/>
              </a:prstGeom>
              <a:blipFill rotWithShape="1">
                <a:blip r:embed="rId4"/>
                <a:stretch>
                  <a:fillRect l="-440" t="-3490" r="-412" b="-60877"/>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
        <p:nvSpPr>
          <p:cNvPr id="9" name="TextBox 8"/>
          <p:cNvSpPr txBox="1"/>
          <p:nvPr/>
        </p:nvSpPr>
        <p:spPr>
          <a:xfrm>
            <a:off x="4870604" y="2485480"/>
            <a:ext cx="291632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IN" sz="2400"/>
              <a:t>On Encryption Side:</a:t>
            </a:r>
          </a:p>
        </p:txBody>
      </p:sp>
      <mc:AlternateContent xmlns:mc="http://schemas.openxmlformats.org/markup-compatibility/2006" xmlns:a14="http://schemas.microsoft.com/office/drawing/2010/main">
        <mc:Choice Requires="a14">
          <p:sp>
            <p:nvSpPr>
              <p:cNvPr id="10" name="Rectangle 9"/>
              <p:cNvSpPr/>
              <p:nvPr/>
            </p:nvSpPr>
            <p:spPr>
              <a:xfrm>
                <a:off x="5290011" y="4266199"/>
                <a:ext cx="284975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𝐿𝐷</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𝑅𝐷</m:t>
                          </m:r>
                        </m:e>
                        <m:sub>
                          <m:r>
                            <a:rPr lang="en-IN" i="1" smtClean="0">
                              <a:latin typeface="Cambria Math" panose="02040503050406030204" pitchFamily="18" charset="0"/>
                            </a:rPr>
                            <m:t>0</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𝐿𝐸</m:t>
                          </m:r>
                        </m:e>
                        <m:sub>
                          <m:r>
                            <a:rPr lang="en-IN" i="1">
                              <a:latin typeface="Cambria Math" panose="02040503050406030204" pitchFamily="18" charset="0"/>
                            </a:rPr>
                            <m:t>16</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15</m:t>
                          </m:r>
                        </m:sub>
                      </m:sSub>
                    </m:oMath>
                  </m:oMathPara>
                </a14:m>
                <a:endParaRPr lang="en-IN"/>
              </a:p>
            </p:txBody>
          </p:sp>
        </mc:Choice>
        <mc:Fallback xmlns="">
          <p:sp>
            <p:nvSpPr>
              <p:cNvPr id="10" name="Rectangle 9"/>
              <p:cNvSpPr>
                <a:spLocks noRot="1" noChangeAspect="1" noMove="1" noResize="1" noEditPoints="1" noAdjustHandles="1" noChangeArrowheads="1" noChangeShapeType="1" noTextEdit="1"/>
              </p:cNvSpPr>
              <p:nvPr/>
            </p:nvSpPr>
            <p:spPr>
              <a:xfrm>
                <a:off x="5290011" y="4266199"/>
                <a:ext cx="2849754" cy="369332"/>
              </a:xfrm>
              <a:prstGeom prst="rect">
                <a:avLst/>
              </a:prstGeom>
              <a:blipFill rotWithShape="1">
                <a:blip r:embed="rId5"/>
                <a:stretch>
                  <a:fillRect l="-462" t="-3511" r="-434" b="-343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290011" y="4700234"/>
                <a:ext cx="3026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𝑅𝐷</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𝐿</m:t>
                          </m:r>
                          <m:r>
                            <a:rPr lang="en-IN" b="0" i="1" smtClean="0">
                              <a:latin typeface="Cambria Math" panose="02040503050406030204" pitchFamily="18" charset="0"/>
                            </a:rPr>
                            <m:t>𝐷</m:t>
                          </m:r>
                        </m:e>
                        <m:sub>
                          <m:r>
                            <a:rPr lang="en-IN" b="0" i="1" smtClean="0">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𝑅</m:t>
                              </m:r>
                              <m:r>
                                <a:rPr lang="en-IN" b="0" i="1" smtClean="0">
                                  <a:latin typeface="Cambria Math" panose="02040503050406030204" pitchFamily="18" charset="0"/>
                                </a:rPr>
                                <m:t>𝐷</m:t>
                              </m:r>
                            </m:e>
                            <m:sub>
                              <m:r>
                                <a:rPr lang="en-IN" b="0" i="1" smtClean="0">
                                  <a:latin typeface="Cambria Math" panose="02040503050406030204" pitchFamily="18" charset="0"/>
                                </a:rPr>
                                <m:t>0</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16</m:t>
                              </m:r>
                            </m:sub>
                          </m:sSub>
                        </m:e>
                      </m:d>
                    </m:oMath>
                  </m:oMathPara>
                </a14:m>
                <a:endParaRPr lang="en-IN" i="1">
                  <a:latin typeface="Cambria Math"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290011" y="4700234"/>
                <a:ext cx="3026002" cy="369332"/>
              </a:xfrm>
              <a:prstGeom prst="rect">
                <a:avLst/>
              </a:prstGeom>
              <a:blipFill rotWithShape="1">
                <a:blip r:embed="rId6"/>
                <a:stretch>
                  <a:fillRect l="-435" t="-3601" r="-418" b="-3341"/>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
        <p:nvSpPr>
          <p:cNvPr id="12" name="TextBox 11"/>
          <p:cNvSpPr txBox="1"/>
          <p:nvPr/>
        </p:nvSpPr>
        <p:spPr>
          <a:xfrm>
            <a:off x="4877888" y="3810330"/>
            <a:ext cx="309103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IN" sz="2400"/>
              <a:t>On Decryption Side:</a:t>
            </a:r>
          </a:p>
        </p:txBody>
      </p:sp>
      <mc:AlternateContent xmlns:mc="http://schemas.openxmlformats.org/markup-compatibility/2006" xmlns:a14="http://schemas.microsoft.com/office/drawing/2010/main">
        <mc:Choice Requires="a14">
          <p:sp>
            <p:nvSpPr>
              <p:cNvPr id="13" name="Rectangle 12"/>
              <p:cNvSpPr/>
              <p:nvPr/>
            </p:nvSpPr>
            <p:spPr>
              <a:xfrm>
                <a:off x="5290011" y="5136653"/>
                <a:ext cx="3026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16</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15</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16</m:t>
                              </m:r>
                            </m:sub>
                          </m:sSub>
                        </m:e>
                      </m:d>
                    </m:oMath>
                  </m:oMathPara>
                </a14:m>
                <a:endParaRPr lang="en-IN"/>
              </a:p>
            </p:txBody>
          </p:sp>
        </mc:Choice>
        <mc:Fallback xmlns="">
          <p:sp>
            <p:nvSpPr>
              <p:cNvPr id="13" name="Rectangle 12"/>
              <p:cNvSpPr>
                <a:spLocks noRot="1" noChangeAspect="1" noMove="1" noResize="1" noEditPoints="1" noAdjustHandles="1" noChangeArrowheads="1" noChangeShapeType="1" noTextEdit="1"/>
              </p:cNvSpPr>
              <p:nvPr/>
            </p:nvSpPr>
            <p:spPr>
              <a:xfrm>
                <a:off x="5290011" y="5136653"/>
                <a:ext cx="3026002" cy="369332"/>
              </a:xfrm>
              <a:prstGeom prst="rect">
                <a:avLst/>
              </a:prstGeom>
              <a:blipFill rotWithShape="1">
                <a:blip r:embed="rId7"/>
                <a:stretch>
                  <a:fillRect l="-435" t="-3476" r="-418" b="-60891"/>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847979" y="5572307"/>
                <a:ext cx="42484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𝐿𝐸</m:t>
                          </m:r>
                        </m:e>
                        <m:sub>
                          <m:r>
                            <a:rPr lang="en-IN" i="1">
                              <a:latin typeface="Cambria Math" panose="02040503050406030204" pitchFamily="18" charset="0"/>
                            </a:rPr>
                            <m:t>15</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15</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16</m:t>
                              </m:r>
                            </m:sub>
                          </m:sSub>
                        </m:e>
                      </m:d>
                      <m:r>
                        <a:rPr lang="en-IN" i="1">
                          <a:latin typeface="Cambria Math" panose="02040503050406030204" pitchFamily="18" charset="0"/>
                        </a:rPr>
                        <m:t>]</m:t>
                      </m:r>
                      <m:r>
                        <a:rPr lang="en-IN">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𝐹</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𝑅𝐸</m:t>
                              </m:r>
                            </m:e>
                            <m:sub>
                              <m:r>
                                <a:rPr lang="en-IN" i="1">
                                  <a:latin typeface="Cambria Math" panose="02040503050406030204" pitchFamily="18" charset="0"/>
                                </a:rPr>
                                <m:t>15</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16</m:t>
                              </m:r>
                            </m:sub>
                          </m:sSub>
                        </m:e>
                      </m:d>
                    </m:oMath>
                  </m:oMathPara>
                </a14:m>
                <a:endParaRPr lang="en-IN"/>
              </a:p>
            </p:txBody>
          </p:sp>
        </mc:Choice>
        <mc:Fallback xmlns="">
          <p:sp>
            <p:nvSpPr>
              <p:cNvPr id="14" name="Rectangle 13"/>
              <p:cNvSpPr>
                <a:spLocks noRot="1" noChangeAspect="1" noMove="1" noResize="1" noEditPoints="1" noAdjustHandles="1" noChangeArrowheads="1" noChangeShapeType="1" noTextEdit="1"/>
              </p:cNvSpPr>
              <p:nvPr/>
            </p:nvSpPr>
            <p:spPr>
              <a:xfrm>
                <a:off x="4847979" y="5572307"/>
                <a:ext cx="4248472" cy="369332"/>
              </a:xfrm>
              <a:prstGeom prst="rect">
                <a:avLst/>
              </a:prstGeom>
              <a:blipFill rotWithShape="1">
                <a:blip r:embed="rId8"/>
                <a:stretch>
                  <a:fillRect l="-308" t="-3488" r="-297" b="-60879"/>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290011" y="6005454"/>
                <a:ext cx="332019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r>
                  <a:rPr lang="en-IN" b="0">
                    <a:latin typeface="Cambria Math" panose="02040503050406030204" pitchFamily="18" charset="0"/>
                  </a:rPr>
                  <a:t>XOR Associativity Property</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i="1">
                              <a:latin typeface="Cambria Math" panose="02040503050406030204" pitchFamily="18" charset="0"/>
                            </a:rPr>
                            <m:t>⊕</m:t>
                          </m:r>
                          <m:r>
                            <a:rPr lang="en-IN" b="0" i="1" smtClean="0">
                              <a:latin typeface="Cambria Math" panose="02040503050406030204" pitchFamily="18" charset="0"/>
                            </a:rPr>
                            <m:t>𝐵</m:t>
                          </m:r>
                        </m:e>
                      </m:d>
                      <m:r>
                        <a:rPr lang="en-IN" i="1">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r>
                        <a:rPr lang="en-IN" b="0" i="1" smtClean="0">
                          <a:latin typeface="Cambria Math" panose="02040503050406030204" pitchFamily="18" charset="0"/>
                        </a:rPr>
                        <m:t>𝐴</m:t>
                      </m:r>
                      <m:r>
                        <a:rPr lang="en-IN" i="1">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𝐵</m:t>
                      </m:r>
                      <m:r>
                        <a:rPr lang="en-IN" i="1">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oMath>
                  </m:oMathPara>
                </a14:m>
                <a:endParaRPr lang="en-IN"/>
              </a:p>
            </p:txBody>
          </p:sp>
        </mc:Choice>
        <mc:Fallback xmlns="">
          <p:sp>
            <p:nvSpPr>
              <p:cNvPr id="15" name="Rectangle 14"/>
              <p:cNvSpPr>
                <a:spLocks noRot="1" noChangeAspect="1" noMove="1" noResize="1" noEditPoints="1" noAdjustHandles="1" noChangeArrowheads="1" noChangeShapeType="1" noTextEdit="1"/>
              </p:cNvSpPr>
              <p:nvPr/>
            </p:nvSpPr>
            <p:spPr>
              <a:xfrm>
                <a:off x="5290011" y="6005454"/>
                <a:ext cx="3320192" cy="646331"/>
              </a:xfrm>
              <a:prstGeom prst="rect">
                <a:avLst/>
              </a:prstGeom>
              <a:blipFill rotWithShape="1">
                <a:blip r:embed="rId9"/>
                <a:stretch>
                  <a:fillRect l="-396" t="-2005" r="-375" b="-194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253738" y="6085353"/>
                <a:ext cx="280435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𝑇h𝑢𝑠</m:t>
                      </m:r>
                      <m:r>
                        <a:rPr lang="en-IN" b="0" i="1" smtClean="0">
                          <a:latin typeface="Cambria Math" panose="02040503050406030204" pitchFamily="18" charset="0"/>
                        </a:rPr>
                        <m:t>,</m:t>
                      </m:r>
                    </m:oMath>
                  </m:oMathPara>
                </a14:m>
                <a:endParaRPr lang="en-IN"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𝐿𝐷</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𝑅</m:t>
                          </m:r>
                          <m:r>
                            <a:rPr lang="en-IN" i="1">
                              <a:latin typeface="Cambria Math" panose="02040503050406030204" pitchFamily="18" charset="0"/>
                            </a:rPr>
                            <m:t>𝐸</m:t>
                          </m:r>
                        </m:e>
                        <m:sub>
                          <m:r>
                            <a:rPr lang="en-IN" i="1">
                              <a:latin typeface="Cambria Math" panose="02040503050406030204" pitchFamily="18" charset="0"/>
                            </a:rPr>
                            <m:t>1</m:t>
                          </m:r>
                          <m:r>
                            <a:rPr lang="en-IN" b="0" i="1" smtClean="0">
                              <a:latin typeface="Cambria Math" panose="02040503050406030204" pitchFamily="18" charset="0"/>
                            </a:rPr>
                            <m:t>5</m:t>
                          </m:r>
                        </m:sub>
                      </m:sSub>
                      <m:r>
                        <a:rPr lang="en-IN" b="0" i="1" smtClean="0">
                          <a:latin typeface="Cambria Math" panose="02040503050406030204" pitchFamily="18" charset="0"/>
                        </a:rPr>
                        <m:t> &amp;</m:t>
                      </m:r>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𝑅𝐷</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𝐿</m:t>
                          </m:r>
                          <m:r>
                            <a:rPr lang="en-IN" i="1">
                              <a:latin typeface="Cambria Math" panose="02040503050406030204" pitchFamily="18" charset="0"/>
                            </a:rPr>
                            <m:t>𝐸</m:t>
                          </m:r>
                        </m:e>
                        <m:sub>
                          <m:r>
                            <a:rPr lang="en-IN" i="1">
                              <a:latin typeface="Cambria Math" panose="02040503050406030204" pitchFamily="18" charset="0"/>
                            </a:rPr>
                            <m:t>15</m:t>
                          </m:r>
                        </m:sub>
                      </m:sSub>
                    </m:oMath>
                  </m:oMathPara>
                </a14:m>
                <a:endParaRPr lang="en-IN"/>
              </a:p>
            </p:txBody>
          </p:sp>
        </mc:Choice>
        <mc:Fallback xmlns="">
          <p:sp>
            <p:nvSpPr>
              <p:cNvPr id="16" name="Rectangle 15"/>
              <p:cNvSpPr>
                <a:spLocks noRot="1" noChangeAspect="1" noMove="1" noResize="1" noEditPoints="1" noAdjustHandles="1" noChangeArrowheads="1" noChangeShapeType="1" noTextEdit="1"/>
              </p:cNvSpPr>
              <p:nvPr/>
            </p:nvSpPr>
            <p:spPr>
              <a:xfrm>
                <a:off x="5253738" y="6085353"/>
                <a:ext cx="2804357" cy="646331"/>
              </a:xfrm>
              <a:prstGeom prst="rect">
                <a:avLst/>
              </a:prstGeom>
              <a:blipFill rotWithShape="1">
                <a:blip r:embed="rId10"/>
                <a:stretch>
                  <a:fillRect l="-467" t="-1988" r="-432" b="-1957"/>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
        <p:nvSpPr>
          <p:cNvPr id="17" name="Rectangle 16"/>
          <p:cNvSpPr/>
          <p:nvPr/>
        </p:nvSpPr>
        <p:spPr>
          <a:xfrm>
            <a:off x="647564" y="5756973"/>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8" name="Rectangle 17"/>
          <p:cNvSpPr/>
          <p:nvPr/>
        </p:nvSpPr>
        <p:spPr>
          <a:xfrm>
            <a:off x="1367644" y="4779316"/>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19" name="Rectangle 18"/>
          <p:cNvSpPr/>
          <p:nvPr/>
        </p:nvSpPr>
        <p:spPr>
          <a:xfrm>
            <a:off x="647564" y="4779316"/>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0" name="Rectangle 19"/>
          <p:cNvSpPr/>
          <p:nvPr/>
        </p:nvSpPr>
        <p:spPr>
          <a:xfrm>
            <a:off x="1367644" y="5719471"/>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1" name="Rectangle 20"/>
          <p:cNvSpPr/>
          <p:nvPr/>
        </p:nvSpPr>
        <p:spPr>
          <a:xfrm>
            <a:off x="3003557" y="4792062"/>
            <a:ext cx="749801"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29" name="Rectangle 28"/>
          <p:cNvSpPr/>
          <p:nvPr/>
        </p:nvSpPr>
        <p:spPr>
          <a:xfrm>
            <a:off x="3688542" y="4792062"/>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30" name="Rectangle 29"/>
          <p:cNvSpPr/>
          <p:nvPr/>
        </p:nvSpPr>
        <p:spPr>
          <a:xfrm>
            <a:off x="2954020" y="5783287"/>
            <a:ext cx="468052"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
        <p:nvSpPr>
          <p:cNvPr id="44" name="Rectangle 43"/>
          <p:cNvSpPr/>
          <p:nvPr/>
        </p:nvSpPr>
        <p:spPr>
          <a:xfrm>
            <a:off x="3730498" y="5783287"/>
            <a:ext cx="775104" cy="444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p:bldP spid="10" grpId="0" animBg="1"/>
      <p:bldP spid="11" grpId="0" animBg="1"/>
      <p:bldP spid="12" grpId="0"/>
      <p:bldP spid="13" grpId="0" animBg="1"/>
      <p:bldP spid="14" grpId="0" animBg="1"/>
      <p:bldP spid="15" grpId="0" animBg="1"/>
      <p:bldP spid="15" grpId="1"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9" grpId="0" animBg="1"/>
      <p:bldP spid="29" grpId="1" animBg="1"/>
      <p:bldP spid="30" grpId="0" animBg="1"/>
      <p:bldP spid="30" grpId="1" animBg="1"/>
      <p:bldP spid="44" grpId="0" animBg="1"/>
      <p:bldP spid="44"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Triple DES</a:t>
            </a:r>
          </a:p>
        </p:txBody>
      </p:sp>
      <p:pic>
        <p:nvPicPr>
          <p:cNvPr id="5" name="Picture 4"/>
          <p:cNvPicPr>
            <a:picLocks noChangeAspect="1"/>
          </p:cNvPicPr>
          <p:nvPr/>
        </p:nvPicPr>
        <p:blipFill>
          <a:blip r:embed="rId2"/>
          <a:srcRect t="6154"/>
          <a:stretch>
            <a:fillRect/>
          </a:stretch>
        </p:blipFill>
        <p:spPr>
          <a:xfrm>
            <a:off x="670297" y="940340"/>
            <a:ext cx="7803405" cy="1902626"/>
          </a:xfrm>
          <a:prstGeom prst="rect">
            <a:avLst/>
          </a:prstGeom>
        </p:spPr>
      </p:pic>
      <p:pic>
        <p:nvPicPr>
          <p:cNvPr id="6" name="Picture 5"/>
          <p:cNvPicPr>
            <a:picLocks noChangeAspect="1"/>
          </p:cNvPicPr>
          <p:nvPr/>
        </p:nvPicPr>
        <p:blipFill>
          <a:blip r:embed="rId3"/>
          <a:stretch>
            <a:fillRect/>
          </a:stretch>
        </p:blipFill>
        <p:spPr>
          <a:xfrm>
            <a:off x="585414" y="3681028"/>
            <a:ext cx="7757147" cy="1904400"/>
          </a:xfrm>
          <a:prstGeom prst="rect">
            <a:avLst/>
          </a:prstGeom>
        </p:spPr>
      </p:pic>
      <p:sp>
        <p:nvSpPr>
          <p:cNvPr id="7" name="Rectangle 6"/>
          <p:cNvSpPr/>
          <p:nvPr/>
        </p:nvSpPr>
        <p:spPr>
          <a:xfrm>
            <a:off x="2051720" y="2811374"/>
            <a:ext cx="482453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marL="0" lvl="1" algn="ctr"/>
            <a:r>
              <a:rPr lang="en-IN" sz="3200" i="1">
                <a:latin typeface="+mj-lt"/>
                <a:cs typeface="Courier New" panose="02070309020205020404" pitchFamily="49" charset="0"/>
              </a:rPr>
              <a:t>C</a:t>
            </a:r>
            <a:r>
              <a:rPr lang="en-IN" sz="3200">
                <a:latin typeface="+mj-lt"/>
                <a:cs typeface="Courier New" panose="02070309020205020404" pitchFamily="49" charset="0"/>
              </a:rPr>
              <a:t>=E(</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1</a:t>
            </a:r>
            <a:r>
              <a:rPr lang="en-IN" sz="3200">
                <a:latin typeface="+mj-lt"/>
                <a:cs typeface="Courier New" panose="02070309020205020404" pitchFamily="49" charset="0"/>
              </a:rPr>
              <a:t>,D(</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2</a:t>
            </a:r>
            <a:r>
              <a:rPr lang="en-IN" sz="3200">
                <a:latin typeface="+mj-lt"/>
                <a:cs typeface="Courier New" panose="02070309020205020404" pitchFamily="49" charset="0"/>
              </a:rPr>
              <a:t>, E(</a:t>
            </a:r>
            <a:r>
              <a:rPr lang="en-IN" sz="3200" i="1">
                <a:cs typeface="Courier New" panose="02070309020205020404" pitchFamily="49" charset="0"/>
              </a:rPr>
              <a:t>K</a:t>
            </a:r>
            <a:r>
              <a:rPr lang="en-IN" sz="3200" baseline="-25000">
                <a:cs typeface="Courier New" panose="02070309020205020404" pitchFamily="49" charset="0"/>
              </a:rPr>
              <a:t>1</a:t>
            </a:r>
            <a:r>
              <a:rPr lang="en-IN" sz="3200">
                <a:cs typeface="Courier New" panose="02070309020205020404" pitchFamily="49" charset="0"/>
              </a:rPr>
              <a:t>,</a:t>
            </a:r>
            <a:r>
              <a:rPr lang="en-IN" sz="3200" i="1">
                <a:cs typeface="Courier New" panose="02070309020205020404" pitchFamily="49" charset="0"/>
              </a:rPr>
              <a:t>P</a:t>
            </a:r>
            <a:r>
              <a:rPr lang="en-IN" sz="3200">
                <a:latin typeface="+mj-lt"/>
                <a:cs typeface="Courier New" panose="02070309020205020404" pitchFamily="49" charset="0"/>
              </a:rPr>
              <a:t>)))</a:t>
            </a:r>
          </a:p>
        </p:txBody>
      </p:sp>
      <p:sp>
        <p:nvSpPr>
          <p:cNvPr id="8" name="Rectangle 7"/>
          <p:cNvSpPr/>
          <p:nvPr/>
        </p:nvSpPr>
        <p:spPr>
          <a:xfrm>
            <a:off x="2051719" y="5661248"/>
            <a:ext cx="482453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marL="0" lvl="1" algn="ctr"/>
            <a:r>
              <a:rPr lang="en-IN" sz="3200" i="1">
                <a:latin typeface="+mj-lt"/>
                <a:cs typeface="Courier New" panose="02070309020205020404" pitchFamily="49" charset="0"/>
              </a:rPr>
              <a:t>P</a:t>
            </a:r>
            <a:r>
              <a:rPr lang="en-IN" sz="3200">
                <a:latin typeface="+mj-lt"/>
                <a:cs typeface="Courier New" panose="02070309020205020404" pitchFamily="49" charset="0"/>
              </a:rPr>
              <a:t>=D(</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1</a:t>
            </a:r>
            <a:r>
              <a:rPr lang="en-IN" sz="3200">
                <a:latin typeface="+mj-lt"/>
                <a:cs typeface="Courier New" panose="02070309020205020404" pitchFamily="49" charset="0"/>
              </a:rPr>
              <a:t>,E(</a:t>
            </a:r>
            <a:r>
              <a:rPr lang="en-IN" sz="3200" i="1">
                <a:latin typeface="+mj-lt"/>
                <a:cs typeface="Courier New" panose="02070309020205020404" pitchFamily="49" charset="0"/>
              </a:rPr>
              <a:t>K</a:t>
            </a:r>
            <a:r>
              <a:rPr lang="en-IN" sz="3200" baseline="-25000">
                <a:latin typeface="+mj-lt"/>
                <a:cs typeface="Courier New" panose="02070309020205020404" pitchFamily="49" charset="0"/>
              </a:rPr>
              <a:t>2</a:t>
            </a:r>
            <a:r>
              <a:rPr lang="en-IN" sz="3200">
                <a:latin typeface="+mj-lt"/>
                <a:cs typeface="Courier New" panose="02070309020205020404" pitchFamily="49" charset="0"/>
              </a:rPr>
              <a:t>, D(</a:t>
            </a:r>
            <a:r>
              <a:rPr lang="en-IN" sz="3200" i="1">
                <a:cs typeface="Courier New" panose="02070309020205020404" pitchFamily="49" charset="0"/>
              </a:rPr>
              <a:t>K</a:t>
            </a:r>
            <a:r>
              <a:rPr lang="en-IN" sz="3200" baseline="-25000">
                <a:cs typeface="Courier New" panose="02070309020205020404" pitchFamily="49" charset="0"/>
              </a:rPr>
              <a:t>1</a:t>
            </a:r>
            <a:r>
              <a:rPr lang="en-IN" sz="3200">
                <a:cs typeface="Courier New" panose="02070309020205020404" pitchFamily="49" charset="0"/>
              </a:rPr>
              <a:t>,</a:t>
            </a:r>
            <a:r>
              <a:rPr lang="en-IN" sz="3200" i="1">
                <a:cs typeface="Courier New" panose="02070309020205020404" pitchFamily="49" charset="0"/>
              </a:rPr>
              <a:t>C</a:t>
            </a:r>
            <a:r>
              <a:rPr lang="en-IN" sz="3200">
                <a:latin typeface="+mj-lt"/>
                <a:cs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p:nvPr/>
        </p:nvSpPr>
        <p:spPr>
          <a:xfrm>
            <a:off x="1227138" y="311150"/>
            <a:ext cx="7702550" cy="923925"/>
          </a:xfrm>
          <a:prstGeom prst="rect">
            <a:avLst/>
          </a:prstGeom>
          <a:noFill/>
          <a:ln w="9525">
            <a:noFill/>
          </a:ln>
        </p:spPr>
        <p:txBody>
          <a:bodyPr>
            <a:spAutoFit/>
          </a:bodyPr>
          <a:lstStyle/>
          <a:p>
            <a:pPr>
              <a:buNone/>
            </a:pPr>
            <a:r>
              <a:rPr lang="en-US" altLang="x-none" sz="5400" b="1" dirty="0">
                <a:latin typeface="Arial" panose="020B0604020202020204" pitchFamily="34" charset="0"/>
              </a:rPr>
              <a:t>N-gram Hill cipher</a:t>
            </a:r>
          </a:p>
        </p:txBody>
      </p:sp>
      <p:sp>
        <p:nvSpPr>
          <p:cNvPr id="28675" name="Rectangle 2"/>
          <p:cNvSpPr/>
          <p:nvPr/>
        </p:nvSpPr>
        <p:spPr>
          <a:xfrm>
            <a:off x="2286000" y="1416050"/>
            <a:ext cx="5354638" cy="4483100"/>
          </a:xfrm>
          <a:prstGeom prst="rect">
            <a:avLst/>
          </a:prstGeom>
          <a:noFill/>
          <a:ln w="9525">
            <a:noFill/>
          </a:ln>
        </p:spPr>
        <p:txBody>
          <a:bodyPr>
            <a:spAutoFit/>
          </a:bodyPr>
          <a:lstStyle/>
          <a:p>
            <a:pPr>
              <a:lnSpc>
                <a:spcPct val="90000"/>
              </a:lnSpc>
              <a:buNone/>
            </a:pPr>
            <a:r>
              <a:rPr lang="en-US" altLang="x-none" dirty="0">
                <a:latin typeface="Arial" panose="020B0604020202020204" pitchFamily="34" charset="0"/>
              </a:rPr>
              <a:t>Lester Hill, 1929. Not used much, but is historically significant: first time linear algebra used in crypto</a:t>
            </a:r>
          </a:p>
          <a:p>
            <a:pPr>
              <a:lnSpc>
                <a:spcPct val="90000"/>
              </a:lnSpc>
              <a:buNone/>
            </a:pPr>
            <a:endParaRPr lang="en-US" altLang="x-none" dirty="0">
              <a:latin typeface="Arial" panose="020B0604020202020204" pitchFamily="34" charset="0"/>
            </a:endParaRPr>
          </a:p>
          <a:p>
            <a:pPr>
              <a:lnSpc>
                <a:spcPct val="90000"/>
              </a:lnSpc>
              <a:buNone/>
            </a:pPr>
            <a:r>
              <a:rPr lang="en-US" altLang="x-none" dirty="0">
                <a:latin typeface="Arial" panose="020B0604020202020204" pitchFamily="34" charset="0"/>
              </a:rPr>
              <a:t>Use an </a:t>
            </a:r>
            <a:r>
              <a:rPr lang="en-US" altLang="x-none" i="1" dirty="0">
                <a:latin typeface="Arial" panose="020B0604020202020204" pitchFamily="34" charset="0"/>
              </a:rPr>
              <a:t>n</a:t>
            </a:r>
            <a:r>
              <a:rPr lang="en-US" altLang="x-none" dirty="0">
                <a:latin typeface="Arial" panose="020B0604020202020204" pitchFamily="34" charset="0"/>
              </a:rPr>
              <a:t> x </a:t>
            </a:r>
            <a:r>
              <a:rPr lang="en-US" altLang="x-none" i="1" dirty="0">
                <a:latin typeface="Arial" panose="020B0604020202020204" pitchFamily="34" charset="0"/>
              </a:rPr>
              <a:t>n</a:t>
            </a:r>
            <a:r>
              <a:rPr lang="en-US" altLang="x-none" dirty="0">
                <a:latin typeface="Arial" panose="020B0604020202020204" pitchFamily="34" charset="0"/>
              </a:rPr>
              <a:t> matrix M. Encrypt by breaking plaintext into blocks of length </a:t>
            </a:r>
            <a:r>
              <a:rPr lang="en-US" altLang="x-none" i="1" dirty="0">
                <a:latin typeface="Arial" panose="020B0604020202020204" pitchFamily="34" charset="0"/>
              </a:rPr>
              <a:t>n</a:t>
            </a:r>
            <a:r>
              <a:rPr lang="en-US" altLang="x-none" dirty="0">
                <a:latin typeface="Arial" panose="020B0604020202020204" pitchFamily="34" charset="0"/>
              </a:rPr>
              <a:t> (padding with x’s if needed) and multiplying each by M (mod 26).</a:t>
            </a:r>
          </a:p>
          <a:p>
            <a:pPr>
              <a:lnSpc>
                <a:spcPct val="90000"/>
              </a:lnSpc>
              <a:buNone/>
            </a:pPr>
            <a:endParaRPr lang="en-US" altLang="x-none" dirty="0">
              <a:latin typeface="Arial" panose="020B0604020202020204" pitchFamily="34" charset="0"/>
            </a:endParaRPr>
          </a:p>
          <a:p>
            <a:pPr>
              <a:lnSpc>
                <a:spcPct val="90000"/>
              </a:lnSpc>
              <a:buNone/>
            </a:pPr>
            <a:r>
              <a:rPr lang="en-US" altLang="x-none" dirty="0">
                <a:latin typeface="Arial" panose="020B0604020202020204" pitchFamily="34" charset="0"/>
              </a:rPr>
              <a:t>Example: </a:t>
            </a:r>
            <a:r>
              <a:rPr lang="en-US" altLang="x-none" b="1" dirty="0">
                <a:latin typeface="Arial" panose="020B0604020202020204" pitchFamily="34" charset="0"/>
              </a:rPr>
              <a:t>Encrypt</a:t>
            </a:r>
            <a:r>
              <a:rPr lang="en-US" altLang="x-none" dirty="0">
                <a:latin typeface="Arial" panose="020B0604020202020204" pitchFamily="34" charset="0"/>
              </a:rPr>
              <a:t> “</a:t>
            </a:r>
            <a:r>
              <a:rPr lang="en-US" altLang="x-none" sz="1600" dirty="0">
                <a:latin typeface="Arial" panose="020B0604020202020204" pitchFamily="34" charset="0"/>
              </a:rPr>
              <a:t>hereissomeonetoencrypt” using M</a:t>
            </a:r>
          </a:p>
          <a:p>
            <a:pPr>
              <a:lnSpc>
                <a:spcPct val="90000"/>
              </a:lnSpc>
              <a:buNone/>
            </a:pPr>
            <a:r>
              <a:rPr lang="en-US" altLang="x-none" sz="1600" b="1" dirty="0">
                <a:latin typeface="Courier New" panose="02070309020205020404" pitchFamily="49" charset="0"/>
              </a:rPr>
              <a:t>  her    eis   som eon eto enc ryp txx</a:t>
            </a:r>
          </a:p>
          <a:p>
            <a:pPr>
              <a:lnSpc>
                <a:spcPct val="90000"/>
              </a:lnSpc>
              <a:buNone/>
            </a:pPr>
            <a:r>
              <a:rPr lang="en-US" altLang="x-none" sz="900" b="1" dirty="0">
                <a:latin typeface="Courier New" panose="02070309020205020404" pitchFamily="49" charset="0"/>
              </a:rPr>
              <a:t>(</a:t>
            </a:r>
            <a:r>
              <a:rPr lang="en-US" altLang="x-none" sz="1100" b="1" dirty="0">
                <a:latin typeface="Courier New" panose="02070309020205020404" pitchFamily="49" charset="0"/>
              </a:rPr>
              <a:t>7, 4, 17) (4, 8, 18)   …                      (19, 23, 23)</a:t>
            </a: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endParaRPr lang="en-US" altLang="x-none" sz="1100" b="1" dirty="0">
              <a:latin typeface="Courier New" panose="02070309020205020404" pitchFamily="49" charset="0"/>
            </a:endParaRPr>
          </a:p>
          <a:p>
            <a:pPr>
              <a:lnSpc>
                <a:spcPct val="90000"/>
              </a:lnSpc>
              <a:buNone/>
            </a:pPr>
            <a:r>
              <a:rPr lang="en-US" altLang="x-none" sz="1100" b="1" dirty="0">
                <a:latin typeface="Courier New" panose="02070309020205020404" pitchFamily="49" charset="0"/>
              </a:rPr>
              <a:t>(2, 5, 25) (0, 2, 22)   …		      (0, 22, 15)</a:t>
            </a:r>
          </a:p>
          <a:p>
            <a:pPr>
              <a:lnSpc>
                <a:spcPct val="90000"/>
              </a:lnSpc>
              <a:buNone/>
            </a:pPr>
            <a:r>
              <a:rPr lang="en-US" altLang="x-none" sz="1600" b="1" dirty="0">
                <a:latin typeface="Courier New" panose="02070309020205020404" pitchFamily="49" charset="0"/>
              </a:rPr>
              <a:t>  cfz    acw   yga vns ave anc sdd awp</a:t>
            </a:r>
          </a:p>
          <a:p>
            <a:pPr>
              <a:lnSpc>
                <a:spcPct val="90000"/>
              </a:lnSpc>
              <a:buNone/>
            </a:pPr>
            <a:r>
              <a:rPr lang="en-US" altLang="x-none" sz="2000" b="1" dirty="0">
                <a:latin typeface="Arial" panose="020B0604020202020204" pitchFamily="34" charset="0"/>
              </a:rPr>
              <a:t>“CFZACWYGAVNSAVEANCSDDAWP”</a:t>
            </a:r>
          </a:p>
        </p:txBody>
      </p:sp>
      <p:pic>
        <p:nvPicPr>
          <p:cNvPr id="28676" name="Picture 5"/>
          <p:cNvPicPr>
            <a:picLocks noChangeAspect="1"/>
          </p:cNvPicPr>
          <p:nvPr/>
        </p:nvPicPr>
        <p:blipFill>
          <a:blip r:embed="rId2"/>
          <a:stretch>
            <a:fillRect/>
          </a:stretch>
        </p:blipFill>
        <p:spPr>
          <a:xfrm>
            <a:off x="2505075" y="3960813"/>
            <a:ext cx="2551113" cy="795337"/>
          </a:xfrm>
          <a:prstGeom prst="rect">
            <a:avLst/>
          </a:prstGeom>
          <a:noFill/>
          <a:ln w="9525">
            <a:noFill/>
          </a:ln>
        </p:spPr>
      </p:pic>
      <p:pic>
        <p:nvPicPr>
          <p:cNvPr id="28677" name="Picture 6"/>
          <p:cNvPicPr>
            <a:picLocks noChangeAspect="1"/>
          </p:cNvPicPr>
          <p:nvPr/>
        </p:nvPicPr>
        <p:blipFill>
          <a:blip r:embed="rId3"/>
          <a:stretch>
            <a:fillRect/>
          </a:stretch>
        </p:blipFill>
        <p:spPr>
          <a:xfrm>
            <a:off x="7500938" y="3000375"/>
            <a:ext cx="985837" cy="881063"/>
          </a:xfrm>
          <a:prstGeom prst="rect">
            <a:avLst/>
          </a:prstGeom>
          <a:noFill/>
          <a:ln w="9525">
            <a:noFill/>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p:nvPr/>
        </p:nvSpPr>
        <p:spPr>
          <a:xfrm>
            <a:off x="1778000" y="519113"/>
            <a:ext cx="3198813" cy="785812"/>
          </a:xfrm>
          <a:prstGeom prst="rect">
            <a:avLst/>
          </a:prstGeom>
          <a:noFill/>
          <a:ln w="9525">
            <a:noFill/>
          </a:ln>
        </p:spPr>
        <p:txBody>
          <a:bodyPr wrap="none">
            <a:spAutoFit/>
          </a:bodyPr>
          <a:lstStyle/>
          <a:p>
            <a:pPr>
              <a:buNone/>
            </a:pPr>
            <a:r>
              <a:rPr lang="en-US" altLang="x-none" sz="4500" b="1" dirty="0">
                <a:latin typeface="Arial" panose="020B0604020202020204" pitchFamily="34" charset="0"/>
              </a:rPr>
              <a:t>Decrypting</a:t>
            </a:r>
          </a:p>
        </p:txBody>
      </p:sp>
      <p:sp>
        <p:nvSpPr>
          <p:cNvPr id="29699" name="Rectangle 2"/>
          <p:cNvSpPr/>
          <p:nvPr/>
        </p:nvSpPr>
        <p:spPr>
          <a:xfrm>
            <a:off x="1427163" y="1674813"/>
            <a:ext cx="6219825" cy="2862262"/>
          </a:xfrm>
          <a:prstGeom prst="rect">
            <a:avLst/>
          </a:prstGeom>
          <a:noFill/>
          <a:ln w="9525">
            <a:noFill/>
          </a:ln>
        </p:spPr>
        <p:txBody>
          <a:bodyPr>
            <a:spAutoFit/>
          </a:bodyPr>
          <a:lstStyle/>
          <a:p>
            <a:pPr>
              <a:buNone/>
            </a:pPr>
            <a:r>
              <a:rPr lang="en-US" altLang="x-none" sz="3000" dirty="0">
                <a:latin typeface="Arial" panose="020B0604020202020204" pitchFamily="34" charset="0"/>
              </a:rPr>
              <a:t>Reverse the process, multiplying each block by M inverse (mod n)</a:t>
            </a:r>
          </a:p>
          <a:p>
            <a:pPr>
              <a:buNone/>
            </a:pPr>
            <a:endParaRPr lang="en-US" altLang="x-none" sz="3000" dirty="0">
              <a:latin typeface="Arial" panose="020B0604020202020204" pitchFamily="34" charset="0"/>
            </a:endParaRPr>
          </a:p>
          <a:p>
            <a:pPr>
              <a:buNone/>
            </a:pPr>
            <a:r>
              <a:rPr lang="en-US" altLang="x-none" sz="3000" i="1" dirty="0">
                <a:latin typeface="Arial" panose="020B0604020202020204" pitchFamily="34" charset="0"/>
              </a:rPr>
              <a:t>Theorem: </a:t>
            </a:r>
            <a:r>
              <a:rPr lang="en-US" altLang="x-none" sz="3000" dirty="0">
                <a:latin typeface="Arial" panose="020B0604020202020204" pitchFamily="34" charset="0"/>
              </a:rPr>
              <a:t>If a matrix M is invertible mod n, then gcd(det(M), n) = 1</a:t>
            </a:r>
          </a:p>
          <a:p>
            <a:pPr>
              <a:buNone/>
            </a:pPr>
            <a:endParaRPr lang="en-US" altLang="x-none" sz="3000" dirty="0">
              <a:latin typeface="Arial" panose="020B0604020202020204"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764704"/>
            <a:ext cx="4977963" cy="530120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0"/>
  <p:tag name="AS_OS" val="Unix 5.15.0.1040"/>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EDCDB142079C40A35EA8E7BAF6110E" ma:contentTypeVersion="3" ma:contentTypeDescription="Create a new document." ma:contentTypeScope="" ma:versionID="82fb7b44a1b3d6c477adde329328c836">
  <xsd:schema xmlns:xsd="http://www.w3.org/2001/XMLSchema" xmlns:xs="http://www.w3.org/2001/XMLSchema" xmlns:p="http://schemas.microsoft.com/office/2006/metadata/properties" xmlns:ns2="fadb1618-d791-46dc-944f-d2408cb2259b" targetNamespace="http://schemas.microsoft.com/office/2006/metadata/properties" ma:root="true" ma:fieldsID="d953d503e7201239b2c45f1403ddf836" ns2:_="">
    <xsd:import namespace="fadb1618-d791-46dc-944f-d2408cb2259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b1618-d791-46dc-944f-d2408cb22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36CE5F-25D4-4D23-AB00-733B1D0C9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db1618-d791-46dc-944f-d2408cb225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86902C-28A3-4F88-B73D-A942B50DBB73}">
  <ds:schemaRefs>
    <ds:schemaRef ds:uri="http://schemas.microsoft.com/sharepoint/v3/contenttype/forms"/>
  </ds:schemaRefs>
</ds:datastoreItem>
</file>

<file path=customXml/itemProps3.xml><?xml version="1.0" encoding="utf-8"?>
<ds:datastoreItem xmlns:ds="http://schemas.openxmlformats.org/officeDocument/2006/customXml" ds:itemID="{684AE9B9-EBA6-4F88-B304-E30E155154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171</TotalTime>
  <Words>6834</Words>
  <Application>Microsoft Office PowerPoint</Application>
  <PresentationFormat>On-screen Show (4:3)</PresentationFormat>
  <Paragraphs>874</Paragraphs>
  <Slides>93</Slides>
  <Notes>36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93</vt:i4>
      </vt:variant>
    </vt:vector>
  </HeadingPairs>
  <TitlesOfParts>
    <vt:vector size="105" baseType="lpstr">
      <vt:lpstr>Arial</vt:lpstr>
      <vt:lpstr>Calibri</vt:lpstr>
      <vt:lpstr>Cambria Math</vt:lpstr>
      <vt:lpstr>Courier New</vt:lpstr>
      <vt:lpstr>Gill Sans MT</vt:lpstr>
      <vt:lpstr>Open Sans Extrabold</vt:lpstr>
      <vt:lpstr>Times New Roman</vt:lpstr>
      <vt:lpstr>Times-Roman</vt:lpstr>
      <vt:lpstr>Wingdings</vt:lpstr>
      <vt:lpstr>Office Theme</vt:lpstr>
      <vt:lpstr>Office Theme</vt:lpstr>
      <vt:lpstr>Office Theme</vt:lpstr>
      <vt:lpstr>Cryptography and Network Security Chapters</vt:lpstr>
      <vt:lpstr>Unit-2</vt:lpstr>
      <vt:lpstr>Stream Cipher</vt:lpstr>
      <vt:lpstr>Block Cipher</vt:lpstr>
      <vt:lpstr>Diffusion and Confusion</vt:lpstr>
      <vt:lpstr>PowerPoint Presentation</vt:lpstr>
      <vt:lpstr>Feistel Cipher Structure</vt:lpstr>
      <vt:lpstr>Feistel Network Factors</vt:lpstr>
      <vt:lpstr>PowerPoint Presentation</vt:lpstr>
      <vt:lpstr>Data Encryption Standard (DES)</vt:lpstr>
      <vt:lpstr>PowerPoint Presentation</vt:lpstr>
      <vt:lpstr>Initial Permutation IP</vt:lpstr>
      <vt:lpstr>PowerPoint Presentation</vt:lpstr>
      <vt:lpstr>PowerPoint Presentation</vt:lpstr>
      <vt:lpstr>PowerPoint Presentation</vt:lpstr>
      <vt:lpstr>PowerPoint Presentation</vt:lpstr>
      <vt:lpstr>Inverse Permutation</vt:lpstr>
      <vt:lpstr>PowerPoint Presentation</vt:lpstr>
      <vt:lpstr>PowerPoint Presentation</vt:lpstr>
      <vt:lpstr>DES Encryption Algorithm (Cont…)</vt:lpstr>
      <vt:lpstr>DES Single Round</vt:lpstr>
      <vt:lpstr>PowerPoint Presentation</vt:lpstr>
      <vt:lpstr>PowerPoint Presentation</vt:lpstr>
      <vt:lpstr>DES Single Round (Cont…)</vt:lpstr>
      <vt:lpstr>Role of S-box</vt:lpstr>
      <vt:lpstr>Role of S-box (Cont…)</vt:lpstr>
      <vt:lpstr>Avalanche Effect</vt:lpstr>
      <vt:lpstr>Avalanche Effect </vt:lpstr>
      <vt:lpstr>Strength of DES – Key Size</vt:lpstr>
      <vt:lpstr>Strength of DES – Analytic Attacks</vt:lpstr>
      <vt:lpstr>Strength of DES – Timing Attacks</vt:lpstr>
      <vt:lpstr>Block Cipher Design</vt:lpstr>
      <vt:lpstr>Summary</vt:lpstr>
      <vt:lpstr>Chapter 5 –Advanced Encryption Standard </vt:lpstr>
      <vt:lpstr>Origins</vt:lpstr>
      <vt:lpstr>The AES Cipher - Rijndael </vt:lpstr>
      <vt:lpstr>AES (Advanced Encryption Standard)</vt:lpstr>
      <vt:lpstr>AES (Advanced Encryption Standard)</vt:lpstr>
      <vt:lpstr>PowerPoint Presentation</vt:lpstr>
      <vt:lpstr>Data Units in AES</vt:lpstr>
      <vt:lpstr>Block to State &amp; State to Block</vt:lpstr>
      <vt:lpstr>Plain Text to State</vt:lpstr>
      <vt:lpstr>AES Structure</vt:lpstr>
      <vt:lpstr>The AES Cipher - Rijndael </vt:lpstr>
      <vt:lpstr>SubByte Transformation</vt:lpstr>
      <vt:lpstr>ShiftRows</vt:lpstr>
      <vt:lpstr>Shift Rows</vt:lpstr>
      <vt:lpstr>MixColumns</vt:lpstr>
      <vt:lpstr>AddRoundKey</vt:lpstr>
      <vt:lpstr>AES Overall Structure</vt:lpstr>
      <vt:lpstr>PowerPoint Presentation</vt:lpstr>
      <vt:lpstr>Key Expansion Example</vt:lpstr>
      <vt:lpstr>Implementation Aspects</vt:lpstr>
      <vt:lpstr>Implementation Aspects</vt:lpstr>
      <vt:lpstr>Summary</vt:lpstr>
      <vt:lpstr>Multiple encryptions and triple DES</vt:lpstr>
      <vt:lpstr>Outline</vt:lpstr>
      <vt:lpstr>Chapter 6 – Block Cipher Operation</vt:lpstr>
      <vt:lpstr>Multiple Encryption &amp; DES</vt:lpstr>
      <vt:lpstr>Double-DES?</vt:lpstr>
      <vt:lpstr>Triple-DES with Two-Keys</vt:lpstr>
      <vt:lpstr>Triple-DES with Three-Keys</vt:lpstr>
      <vt:lpstr>Modes of Operation</vt:lpstr>
      <vt:lpstr>Block Cipher Modes of Operations</vt:lpstr>
      <vt:lpstr>1. Electronic Code Book (ECB)</vt:lpstr>
      <vt:lpstr>1. ECB Encryption &amp; Decryption</vt:lpstr>
      <vt:lpstr>Electronic Code Book - Cont…</vt:lpstr>
      <vt:lpstr>2. Cipher Block Chaining (CBC)</vt:lpstr>
      <vt:lpstr>PowerPoint Presentation</vt:lpstr>
      <vt:lpstr>2. Cipher Block Chaining (CBC) – Cont…</vt:lpstr>
      <vt:lpstr>3. Cipher Feedback Mode (CFB)</vt:lpstr>
      <vt:lpstr>PowerPoint Presentation</vt:lpstr>
      <vt:lpstr>PowerPoint Presentation</vt:lpstr>
      <vt:lpstr>CFB Mode</vt:lpstr>
      <vt:lpstr>CFB Mode – Cont…</vt:lpstr>
      <vt:lpstr>4. Output Feedback Mode (OFB)</vt:lpstr>
      <vt:lpstr>PowerPoint Presentation</vt:lpstr>
      <vt:lpstr>PowerPoint Presentation</vt:lpstr>
      <vt:lpstr>OFB Mode</vt:lpstr>
      <vt:lpstr>5. Counter Mode (CTR)</vt:lpstr>
      <vt:lpstr>PowerPoint Presentation</vt:lpstr>
      <vt:lpstr>PowerPoint Presentation</vt:lpstr>
      <vt:lpstr>Advantages of the CTR Mode</vt:lpstr>
      <vt:lpstr>Summary of all modes</vt:lpstr>
      <vt:lpstr>Multiple Encryption</vt:lpstr>
      <vt:lpstr>Double DES</vt:lpstr>
      <vt:lpstr>Meet in the Middle Attack</vt:lpstr>
      <vt:lpstr>Meet in the Middle Attack Step-1</vt:lpstr>
      <vt:lpstr>Meet in the Middle Attack Step-2</vt:lpstr>
      <vt:lpstr>Triple DES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Chapters</dc:title>
  <dc:creator/>
  <cp:lastModifiedBy>HarshShah</cp:lastModifiedBy>
  <cp:revision>14</cp:revision>
  <cp:lastPrinted>2023-08-14T06:55:00Z</cp:lastPrinted>
  <dcterms:created xsi:type="dcterms:W3CDTF">2023-08-14T06:55:00Z</dcterms:created>
  <dcterms:modified xsi:type="dcterms:W3CDTF">2023-09-14T09:48:37Z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CAB7B1A3A49E4D4E87EA0D171D11E579</vt:lpwstr>
  </property>
  <property fmtid="{D5CDD505-2E9C-101B-9397-08002B2CF9AE}" pid="3" name="KSOProductBuildVer">
    <vt:lpwstr>1033-11.2.0.11417</vt:lpwstr>
  </property>
  <property fmtid="{D5CDD505-2E9C-101B-9397-08002B2CF9AE}" pid="4" name="ContentTypeId">
    <vt:lpwstr>0x0101008FEDCDB142079C40A35EA8E7BAF6110E</vt:lpwstr>
  </property>
</Properties>
</file>