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Shah" userId="09f0fd61-6b86-4661-b86c-1b6ee46cae57" providerId="ADAL" clId="{36E227E2-EAF9-4C02-9A73-04068E45A075}"/>
    <pc:docChg chg="custSel modSld">
      <pc:chgData name="HarshShah" userId="09f0fd61-6b86-4661-b86c-1b6ee46cae57" providerId="ADAL" clId="{36E227E2-EAF9-4C02-9A73-04068E45A075}" dt="2023-09-19T01:35:52.390" v="3" actId="14100"/>
      <pc:docMkLst>
        <pc:docMk/>
      </pc:docMkLst>
      <pc:sldChg chg="modSp mod">
        <pc:chgData name="HarshShah" userId="09f0fd61-6b86-4661-b86c-1b6ee46cae57" providerId="ADAL" clId="{36E227E2-EAF9-4C02-9A73-04068E45A075}" dt="2023-09-19T01:35:52.390" v="3" actId="14100"/>
        <pc:sldMkLst>
          <pc:docMk/>
          <pc:sldMk cId="1287734839" sldId="259"/>
        </pc:sldMkLst>
        <pc:spChg chg="mod">
          <ac:chgData name="HarshShah" userId="09f0fd61-6b86-4661-b86c-1b6ee46cae57" providerId="ADAL" clId="{36E227E2-EAF9-4C02-9A73-04068E45A075}" dt="2023-09-19T01:35:16.427" v="2" actId="1076"/>
          <ac:spMkLst>
            <pc:docMk/>
            <pc:sldMk cId="1287734839" sldId="259"/>
            <ac:spMk id="2" creationId="{00000000-0000-0000-0000-000000000000}"/>
          </ac:spMkLst>
        </pc:spChg>
        <pc:spChg chg="mod">
          <ac:chgData name="HarshShah" userId="09f0fd61-6b86-4661-b86c-1b6ee46cae57" providerId="ADAL" clId="{36E227E2-EAF9-4C02-9A73-04068E45A075}" dt="2023-09-19T01:35:15.369" v="1" actId="313"/>
          <ac:spMkLst>
            <pc:docMk/>
            <pc:sldMk cId="1287734839" sldId="259"/>
            <ac:spMk id="3" creationId="{00000000-0000-0000-0000-000000000000}"/>
          </ac:spMkLst>
        </pc:spChg>
        <pc:spChg chg="mod">
          <ac:chgData name="HarshShah" userId="09f0fd61-6b86-4661-b86c-1b6ee46cae57" providerId="ADAL" clId="{36E227E2-EAF9-4C02-9A73-04068E45A075}" dt="2023-09-19T01:35:52.390" v="3" actId="14100"/>
          <ac:spMkLst>
            <pc:docMk/>
            <pc:sldMk cId="1287734839" sldId="259"/>
            <ac:spMk id="8" creationId="{00000000-0000-0000-0000-000000000000}"/>
          </ac:spMkLst>
        </pc:spChg>
      </pc:sldChg>
    </pc:docChg>
  </pc:docChgLst>
  <pc:docChgLst>
    <pc:chgData name="HarshShah" userId="09f0fd61-6b86-4661-b86c-1b6ee46cae57" providerId="ADAL" clId="{8F33CB29-B00A-4605-AF95-EC0E6D286E2B}"/>
    <pc:docChg chg="undo custSel modSld">
      <pc:chgData name="HarshShah" userId="09f0fd61-6b86-4661-b86c-1b6ee46cae57" providerId="ADAL" clId="{8F33CB29-B00A-4605-AF95-EC0E6D286E2B}" dt="2023-12-06T00:07:39.397" v="11" actId="1076"/>
      <pc:docMkLst>
        <pc:docMk/>
      </pc:docMkLst>
      <pc:sldChg chg="modSp mod">
        <pc:chgData name="HarshShah" userId="09f0fd61-6b86-4661-b86c-1b6ee46cae57" providerId="ADAL" clId="{8F33CB29-B00A-4605-AF95-EC0E6D286E2B}" dt="2023-12-06T00:07:39.397" v="11" actId="1076"/>
        <pc:sldMkLst>
          <pc:docMk/>
          <pc:sldMk cId="3884582776" sldId="258"/>
        </pc:sldMkLst>
        <pc:spChg chg="mod">
          <ac:chgData name="HarshShah" userId="09f0fd61-6b86-4661-b86c-1b6ee46cae57" providerId="ADAL" clId="{8F33CB29-B00A-4605-AF95-EC0E6D286E2B}" dt="2023-12-06T00:07:34.636" v="10" actId="1076"/>
          <ac:spMkLst>
            <pc:docMk/>
            <pc:sldMk cId="3884582776" sldId="258"/>
            <ac:spMk id="18" creationId="{00000000-0000-0000-0000-000000000000}"/>
          </ac:spMkLst>
        </pc:spChg>
        <pc:spChg chg="mod">
          <ac:chgData name="HarshShah" userId="09f0fd61-6b86-4661-b86c-1b6ee46cae57" providerId="ADAL" clId="{8F33CB29-B00A-4605-AF95-EC0E6D286E2B}" dt="2023-12-06T00:07:39.397" v="11" actId="1076"/>
          <ac:spMkLst>
            <pc:docMk/>
            <pc:sldMk cId="3884582776" sldId="258"/>
            <ac:spMk id="1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5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0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8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E2BA8-7957-44D5-9C38-E35C9B67B51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DA07-DA84-4CB9-84C4-BF0EC999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Komal Singh</a:t>
            </a:r>
          </a:p>
        </p:txBody>
      </p:sp>
    </p:spTree>
    <p:extLst>
      <p:ext uri="{BB962C8B-B14F-4D97-AF65-F5344CB8AC3E}">
        <p14:creationId xmlns:p14="http://schemas.microsoft.com/office/powerpoint/2010/main" val="258651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946"/>
          </a:xfrm>
        </p:spPr>
        <p:txBody>
          <a:bodyPr>
            <a:normAutofit fontScale="90000"/>
          </a:bodyPr>
          <a:lstStyle/>
          <a:p>
            <a:r>
              <a:rPr lang="en-US" dirty="0"/>
              <a:t>HTML document can be divided into 2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8072"/>
            <a:ext cx="10515600" cy="5278891"/>
          </a:xfrm>
        </p:spPr>
        <p:txBody>
          <a:bodyPr>
            <a:normAutofit/>
          </a:bodyPr>
          <a:lstStyle/>
          <a:p>
            <a:r>
              <a:rPr lang="en-US" dirty="0"/>
              <a:t>1) Header Section    2) Body Section</a:t>
            </a:r>
          </a:p>
          <a:p>
            <a:r>
              <a:rPr lang="en-US" dirty="0"/>
              <a:t>1) Header Section (Head Section) :</a:t>
            </a:r>
          </a:p>
          <a:p>
            <a:pPr lvl="1"/>
            <a:r>
              <a:rPr lang="en-US" sz="2800" dirty="0"/>
              <a:t>&lt;HEAD&gt; Tag</a:t>
            </a:r>
          </a:p>
          <a:p>
            <a:pPr lvl="1"/>
            <a:r>
              <a:rPr lang="en-US" sz="2800" dirty="0"/>
              <a:t> HTML includes pair of Tags&lt;HEAD&gt;… &lt;/HEAD&gt; to identify the heading/ Title of the document.</a:t>
            </a:r>
          </a:p>
          <a:p>
            <a:pPr lvl="1"/>
            <a:r>
              <a:rPr lang="en-US" sz="2800" dirty="0"/>
              <a:t>This contains the information about the HTML document. For Example, the Title of the page, version of HTML, Meta Data, etc.</a:t>
            </a:r>
          </a:p>
          <a:p>
            <a:pPr lvl="1"/>
            <a:r>
              <a:rPr lang="en-US" sz="2800" dirty="0"/>
              <a:t>&lt;TITLE&gt; Tag</a:t>
            </a:r>
          </a:p>
          <a:p>
            <a:pPr lvl="1"/>
            <a:r>
              <a:rPr lang="en-US" sz="2800" dirty="0"/>
              <a:t>Is used to indicate the browser that it is a title element.</a:t>
            </a:r>
          </a:p>
          <a:p>
            <a:pPr lvl="1"/>
            <a:r>
              <a:rPr lang="en-US" sz="2800" dirty="0"/>
              <a:t>The text that exists between the title tags, appear as the title in the browsers window and its length should not exceed beyond 60 characters.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35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235"/>
            <a:ext cx="10515600" cy="5430728"/>
          </a:xfrm>
        </p:spPr>
        <p:txBody>
          <a:bodyPr>
            <a:normAutofit/>
          </a:bodyPr>
          <a:lstStyle/>
          <a:p>
            <a:r>
              <a:rPr lang="en-US" dirty="0"/>
              <a:t>2) BODY Section</a:t>
            </a:r>
          </a:p>
          <a:p>
            <a:r>
              <a:rPr lang="en-US" dirty="0"/>
              <a:t>HTML &lt;body&gt; tag defines the main content of an HTML document which displays on the browser. </a:t>
            </a:r>
          </a:p>
          <a:p>
            <a:r>
              <a:rPr lang="en-US" dirty="0"/>
              <a:t>It can contain text content, paragraphs, headings, images, tables, links, videos, etc.</a:t>
            </a:r>
          </a:p>
          <a:p>
            <a:r>
              <a:rPr lang="en-US" dirty="0"/>
              <a:t>Most of the elements are found within &lt;body&gt; section.</a:t>
            </a:r>
          </a:p>
          <a:p>
            <a:r>
              <a:rPr lang="en-US" dirty="0"/>
              <a:t>Note: There can only be one &lt;body&gt; element in an HTML document.</a:t>
            </a:r>
          </a:p>
          <a:p>
            <a:r>
              <a:rPr lang="en-US" dirty="0"/>
              <a:t>Attributes of body Tag:</a:t>
            </a:r>
          </a:p>
          <a:p>
            <a:pPr lvl="1"/>
            <a:r>
              <a:rPr lang="en-US" dirty="0"/>
              <a:t>A) background: it is used to specify the source of an image to file as the document background.</a:t>
            </a:r>
          </a:p>
          <a:p>
            <a:pPr lvl="1"/>
            <a:r>
              <a:rPr lang="en-US" dirty="0"/>
              <a:t>background=“c:\html\img.jpg”</a:t>
            </a:r>
          </a:p>
          <a:p>
            <a:pPr marL="2286000" lvl="5" indent="0">
              <a:buNone/>
            </a:pPr>
            <a:r>
              <a:rPr lang="en-US" dirty="0"/>
              <a:t>    (path of image(URL))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6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/>
          <a:lstStyle/>
          <a:p>
            <a:r>
              <a:rPr lang="en-US" dirty="0"/>
              <a:t>B) </a:t>
            </a:r>
            <a:r>
              <a:rPr lang="en-US" dirty="0" err="1"/>
              <a:t>bgcolor</a:t>
            </a:r>
            <a:r>
              <a:rPr lang="en-US" dirty="0"/>
              <a:t> : it is used to specify the background color of page.</a:t>
            </a:r>
          </a:p>
          <a:p>
            <a:pPr lvl="1"/>
            <a:r>
              <a:rPr lang="en-US" dirty="0" err="1"/>
              <a:t>bgcolor</a:t>
            </a:r>
            <a:r>
              <a:rPr lang="en-US" dirty="0"/>
              <a:t>=“color name”</a:t>
            </a:r>
          </a:p>
          <a:p>
            <a:pPr lvl="1"/>
            <a:r>
              <a:rPr lang="en-US" dirty="0"/>
              <a:t>Ex: &lt;body </a:t>
            </a:r>
            <a:r>
              <a:rPr lang="en-US" dirty="0" err="1"/>
              <a:t>bgcolor</a:t>
            </a:r>
            <a:r>
              <a:rPr lang="en-US" dirty="0"/>
              <a:t>="green"&gt;</a:t>
            </a:r>
          </a:p>
          <a:p>
            <a:r>
              <a:rPr lang="en-US" dirty="0"/>
              <a:t>C) text: it is used to change the color of the text displayed in web page.</a:t>
            </a:r>
          </a:p>
          <a:p>
            <a:pPr lvl="1"/>
            <a:r>
              <a:rPr lang="en-US" dirty="0"/>
              <a:t>Ex: text=“red”</a:t>
            </a:r>
          </a:p>
          <a:p>
            <a:r>
              <a:rPr lang="en-US" dirty="0"/>
              <a:t>D) link: it is used to specify the color to be used which displaying the hyperlink.</a:t>
            </a:r>
          </a:p>
          <a:p>
            <a:pPr lvl="1"/>
            <a:r>
              <a:rPr lang="en-US" dirty="0"/>
              <a:t>Ex: link=“red”</a:t>
            </a:r>
          </a:p>
          <a:p>
            <a:r>
              <a:rPr lang="en-US" dirty="0"/>
              <a:t>Default link color is blue.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0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marL="2286000" lvl="5" indent="0">
              <a:buNone/>
            </a:pPr>
            <a:r>
              <a:rPr lang="en-US" sz="6000" dirty="0">
                <a:latin typeface="Algerian" panose="04020705040A02060702" pitchFamily="82" charset="0"/>
              </a:rPr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297373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a language which is used to write HTML document to create web pages.</a:t>
            </a:r>
          </a:p>
          <a:p>
            <a:r>
              <a:rPr lang="en-US" dirty="0"/>
              <a:t>Once you write HTML document, it can be viewed in any browser in form of web page.</a:t>
            </a:r>
          </a:p>
          <a:p>
            <a:r>
              <a:rPr lang="en-US" dirty="0"/>
              <a:t>HTML Document : is a text file that contain the information to publish.</a:t>
            </a:r>
          </a:p>
          <a:p>
            <a:r>
              <a:rPr lang="en-US" dirty="0"/>
              <a:t>It also contain embedded instructions called Elements of HTML</a:t>
            </a:r>
          </a:p>
          <a:p>
            <a:r>
              <a:rPr lang="en-US" dirty="0"/>
              <a:t>These elements indicate web browser, how to present(display) data which the document contains.</a:t>
            </a:r>
          </a:p>
        </p:txBody>
      </p:sp>
    </p:spTree>
    <p:extLst>
      <p:ext uri="{BB962C8B-B14F-4D97-AF65-F5344CB8AC3E}">
        <p14:creationId xmlns:p14="http://schemas.microsoft.com/office/powerpoint/2010/main" val="308699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8018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3200" dirty="0"/>
              <a:t>	“HTML Elements”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245429" y="1240971"/>
            <a:ext cx="1828800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6000" y="1240971"/>
            <a:ext cx="2117271" cy="70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28999" y="1918607"/>
            <a:ext cx="1469571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Static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478485" y="1969975"/>
            <a:ext cx="1469571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Dynamic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41907" y="3012632"/>
            <a:ext cx="2007043" cy="245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Text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List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Hyperlink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Frames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209748" y="3005593"/>
            <a:ext cx="2007043" cy="246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Forms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Multimedia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Java Script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Dynamic HTML</a:t>
            </a:r>
          </a:p>
        </p:txBody>
      </p:sp>
    </p:spTree>
    <p:extLst>
      <p:ext uri="{BB962C8B-B14F-4D97-AF65-F5344CB8AC3E}">
        <p14:creationId xmlns:p14="http://schemas.microsoft.com/office/powerpoint/2010/main" val="388458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223"/>
            <a:ext cx="10515600" cy="56560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Hypertext?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/>
          <a:lstStyle/>
          <a:p>
            <a:r>
              <a:rPr lang="en-US" dirty="0"/>
              <a:t>Machine – readable text that is not sequential but is organized so that related items of information are connected. OR</a:t>
            </a:r>
          </a:p>
          <a:p>
            <a:r>
              <a:rPr lang="en-US" dirty="0"/>
              <a:t>Hypertext refers to the way in which webpages(HTML document) are linked together.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sz="2800" dirty="0"/>
              <a:t>Ordinary text  					Hypertext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HTML is a method where ordinary text can be converted into hypertext.</a:t>
            </a:r>
          </a:p>
          <a:p>
            <a:pPr marL="3200400" lvl="7" indent="0">
              <a:buNone/>
            </a:pP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134678" y="3431381"/>
            <a:ext cx="3757465" cy="277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6929" y="3118757"/>
            <a:ext cx="2073728" cy="3126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8773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Markup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 HTML to simply mark up a text document with tags that tell a web browser how to structure it to display.</a:t>
            </a:r>
          </a:p>
          <a:p>
            <a:r>
              <a:rPr lang="en-US" dirty="0"/>
              <a:t>The markup (tag)  tells the web browser how to display the page.</a:t>
            </a:r>
          </a:p>
          <a:p>
            <a:r>
              <a:rPr lang="en-US" dirty="0"/>
              <a:t>They mark it as a specific type of text.</a:t>
            </a:r>
          </a:p>
          <a:p>
            <a:r>
              <a:rPr lang="en-US" dirty="0"/>
              <a:t> For example, markup text could come in the form of boldface or italicized type to draw specific attention to a word or phrase.</a:t>
            </a:r>
          </a:p>
        </p:txBody>
      </p:sp>
    </p:spTree>
    <p:extLst>
      <p:ext uri="{BB962C8B-B14F-4D97-AF65-F5344CB8AC3E}">
        <p14:creationId xmlns:p14="http://schemas.microsoft.com/office/powerpoint/2010/main" val="29923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About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r>
              <a:rPr lang="en-US" dirty="0"/>
              <a:t>Tag refers to the HTML codes that defines the element in HTML file as- Heading, images, paragraphs, list etc.</a:t>
            </a:r>
          </a:p>
          <a:p>
            <a:r>
              <a:rPr lang="en-US" dirty="0"/>
              <a:t>HTML tags of elements are inserted into a document between angular brackets (&lt; &gt;).</a:t>
            </a:r>
          </a:p>
          <a:p>
            <a:r>
              <a:rPr lang="en-US" dirty="0"/>
              <a:t>Tags in HTML are not case-sensitive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&lt;BODY&gt;  and &lt;body&gt; are equal</a:t>
            </a:r>
          </a:p>
          <a:p>
            <a:pPr lvl="1"/>
            <a:r>
              <a:rPr lang="en-US" dirty="0"/>
              <a:t>&lt;B&gt; and &lt;b&gt; are same.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2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dirty="0"/>
              <a:t>HTML tags are of 2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314"/>
            <a:ext cx="10515600" cy="4968649"/>
          </a:xfrm>
        </p:spPr>
        <p:txBody>
          <a:bodyPr>
            <a:normAutofit/>
          </a:bodyPr>
          <a:lstStyle/>
          <a:p>
            <a:r>
              <a:rPr lang="en-US" dirty="0"/>
              <a:t>1) Container Tag : contain 2 tag </a:t>
            </a:r>
          </a:p>
          <a:p>
            <a:r>
              <a:rPr lang="en-US" dirty="0"/>
              <a:t>Comes in pair start tag and end tag, which enclose text they affect.</a:t>
            </a:r>
          </a:p>
          <a:p>
            <a:pPr lvl="1"/>
            <a:r>
              <a:rPr lang="en-US" dirty="0"/>
              <a:t>&lt;TAG&gt;  (Start tag / opening tag)</a:t>
            </a:r>
          </a:p>
          <a:p>
            <a:pPr lvl="2"/>
            <a:r>
              <a:rPr lang="en-US" dirty="0"/>
              <a:t>………….</a:t>
            </a:r>
          </a:p>
          <a:p>
            <a:pPr lvl="2"/>
            <a:r>
              <a:rPr lang="en-US" dirty="0"/>
              <a:t>Text that tag pair affect</a:t>
            </a:r>
          </a:p>
          <a:p>
            <a:pPr lvl="2"/>
            <a:r>
              <a:rPr lang="en-US" dirty="0"/>
              <a:t>……………</a:t>
            </a:r>
          </a:p>
          <a:p>
            <a:pPr lvl="1"/>
            <a:r>
              <a:rPr lang="en-US" dirty="0"/>
              <a:t>&lt;/TAG&gt;  (End tag / closing tag)</a:t>
            </a:r>
          </a:p>
          <a:p>
            <a:r>
              <a:rPr lang="en-US" dirty="0"/>
              <a:t>2) Empty Tag</a:t>
            </a:r>
          </a:p>
          <a:p>
            <a:r>
              <a:rPr lang="en-US" dirty="0"/>
              <a:t>Special tags that do not require End tag.</a:t>
            </a:r>
          </a:p>
          <a:p>
            <a:r>
              <a:rPr lang="en-US" dirty="0"/>
              <a:t>&lt;BR&gt; tag, for breaking the line.</a:t>
            </a:r>
          </a:p>
        </p:txBody>
      </p:sp>
    </p:spTree>
    <p:extLst>
      <p:ext uri="{BB962C8B-B14F-4D97-AF65-F5344CB8AC3E}">
        <p14:creationId xmlns:p14="http://schemas.microsoft.com/office/powerpoint/2010/main" val="154036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 fontScale="90000"/>
          </a:bodyPr>
          <a:lstStyle/>
          <a:p>
            <a:r>
              <a:rPr lang="en-US" dirty="0"/>
              <a:t>Tag Attributes: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elements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name="value“</a:t>
            </a:r>
          </a:p>
          <a:p>
            <a:r>
              <a:rPr lang="en-US" dirty="0"/>
              <a:t>HTML Tags may or may not contain attributes</a:t>
            </a:r>
          </a:p>
          <a:p>
            <a:r>
              <a:rPr lang="en-US" dirty="0"/>
              <a:t>Ex: &lt;P align =“value”&gt; …….&lt;/p&gt;</a:t>
            </a:r>
          </a:p>
          <a:p>
            <a:r>
              <a:rPr lang="en-US" dirty="0"/>
              <a:t>If paragraph element having Tag attribute value right then paragraph will be right aligned.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1761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 @MYWEBPAGE 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&lt;H1&gt; HEADING OF THE WEBPAGE &lt;/H1&gt;</a:t>
            </a:r>
          </a:p>
          <a:p>
            <a:pPr marL="0" indent="0">
              <a:buNone/>
            </a:pPr>
            <a:r>
              <a:rPr lang="en-US" dirty="0"/>
              <a:t>		..........</a:t>
            </a:r>
          </a:p>
          <a:p>
            <a:pPr marL="0" indent="0">
              <a:buNone/>
            </a:pPr>
            <a:r>
              <a:rPr lang="en-US" dirty="0"/>
              <a:t>		..........</a:t>
            </a:r>
          </a:p>
          <a:p>
            <a:pPr marL="0" indent="0">
              <a:buNone/>
            </a:pPr>
            <a:r>
              <a:rPr lang="en-US" dirty="0"/>
              <a:t>		.........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9247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A538AAED5104C94A8EF3269CB64AE" ma:contentTypeVersion="0" ma:contentTypeDescription="Create a new document." ma:contentTypeScope="" ma:versionID="310e003e8e972b7117fc43255605a7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CA6336-271A-4117-BA20-4A93BBEDA4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A931C8-EF5E-41E7-8379-E0763359C5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74DCB6-879E-497B-A291-F287FFE9F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849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HTML</vt:lpstr>
      <vt:lpstr>What is HTML?</vt:lpstr>
      <vt:lpstr>PowerPoint Presentation</vt:lpstr>
      <vt:lpstr>What is Hypertext?</vt:lpstr>
      <vt:lpstr>What is Markup Language?</vt:lpstr>
      <vt:lpstr>About HTML Tags</vt:lpstr>
      <vt:lpstr>HTML tags are of 2 types:</vt:lpstr>
      <vt:lpstr>Tag Attributes:</vt:lpstr>
      <vt:lpstr>Structure of HTML document</vt:lpstr>
      <vt:lpstr>HTML document can be divided into 2 sections</vt:lpstr>
      <vt:lpstr>PowerPoint Presentation</vt:lpstr>
      <vt:lpstr>Cont..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Komal Singh</dc:creator>
  <cp:lastModifiedBy>HarshShah</cp:lastModifiedBy>
  <cp:revision>20</cp:revision>
  <dcterms:created xsi:type="dcterms:W3CDTF">2023-07-25T06:11:54Z</dcterms:created>
  <dcterms:modified xsi:type="dcterms:W3CDTF">2023-12-06T00:07:42Z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0x010100536A538AAED5104C94A8EF3269CB64AE</vt:lpwstr>
  </property>
  <property fmtid="{D5CDD505-2E9C-101B-9397-08002B2CF9AE}" pid="3" name="Order">
    <vt:r8>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