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6" r:id="rId1"/>
  </p:sldMasterIdLst>
  <p:notesMasterIdLst>
    <p:notesMasterId r:id="rId25"/>
  </p:notesMasterIdLst>
  <p:handoutMasterIdLst>
    <p:handoutMasterId r:id="rId26"/>
  </p:handoutMasterIdLst>
  <p:sldIdLst>
    <p:sldId id="383" r:id="rId2"/>
    <p:sldId id="480" r:id="rId3"/>
    <p:sldId id="507" r:id="rId4"/>
    <p:sldId id="498" r:id="rId5"/>
    <p:sldId id="482" r:id="rId6"/>
    <p:sldId id="486" r:id="rId7"/>
    <p:sldId id="494" r:id="rId8"/>
    <p:sldId id="487" r:id="rId9"/>
    <p:sldId id="503" r:id="rId10"/>
    <p:sldId id="497" r:id="rId11"/>
    <p:sldId id="499" r:id="rId12"/>
    <p:sldId id="483" r:id="rId13"/>
    <p:sldId id="509" r:id="rId14"/>
    <p:sldId id="510" r:id="rId15"/>
    <p:sldId id="511" r:id="rId16"/>
    <p:sldId id="512" r:id="rId17"/>
    <p:sldId id="513" r:id="rId18"/>
    <p:sldId id="500" r:id="rId19"/>
    <p:sldId id="492" r:id="rId20"/>
    <p:sldId id="495" r:id="rId21"/>
    <p:sldId id="506" r:id="rId22"/>
    <p:sldId id="493" r:id="rId23"/>
    <p:sldId id="50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chemeClr val="hlink"/>
        </a:solidFill>
        <a:latin typeface="AvantGarde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33CC"/>
    <a:srgbClr val="66CCFF"/>
    <a:srgbClr val="009900"/>
    <a:srgbClr val="000099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75179" autoAdjust="0"/>
  </p:normalViewPr>
  <p:slideViewPr>
    <p:cSldViewPr snapToGrid="0">
      <p:cViewPr varScale="1">
        <p:scale>
          <a:sx n="111" d="100"/>
          <a:sy n="111" d="100"/>
        </p:scale>
        <p:origin x="67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108" y="0"/>
    </p:cViewPr>
  </p:sorterViewPr>
  <p:notesViewPr>
    <p:cSldViewPr snapToGrid="0">
      <p:cViewPr varScale="1">
        <p:scale>
          <a:sx n="42" d="100"/>
          <a:sy n="42" d="100"/>
        </p:scale>
        <p:origin x="-1430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65777F-62DA-AB50-A606-437DE11C32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AD858A-19A0-99CD-9059-FF8731BA0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6A02055-1A6F-5BB0-1E8E-4F0676F755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CDC1339-8A64-E702-29D9-AE728A7A4E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B232656-8E8D-4998-BFF5-ED561AA8AD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E3D181-EC35-5A39-B667-A41D504C38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7ADBD1-57CE-5E00-2D7A-AC54E40171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65CAF7D-B539-5283-0098-1F7865F0724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1F01C0A-D67C-7B26-646B-E993B347F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BDC8485-188F-025A-08FA-0511767DF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3691E1B-63C8-15FD-4A7C-B1554BFA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04FC8D9-6E90-4B55-B7AD-EEF1BF7373AA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03E55D8-C9BB-326C-D5F3-C36CED15D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37FBB73-5D07-404E-58D6-1272C6AF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5E440A9-FCEE-7B5D-0A29-DF3AA14D5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A9D9A86-B925-487C-92D3-77FAD9C57BD9}" type="slidenum">
              <a:rPr lang="he-IL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CA71-8A01-3E0A-0CE6-1D4DA310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808B-6DE9-4090-B7BA-216C344B1486}" type="datetimeFigureOut">
              <a:rPr lang="he-IL"/>
              <a:pPr>
                <a:defRPr/>
              </a:pPr>
              <a:t>א'/שבט/תשפ"ג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D76C-2A3F-BE90-EE25-FC3647EA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F4FB-151D-3464-E235-CC74AB6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BB6F-9510-4C8F-AA70-3A1BAE27894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34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139C-B6F4-BAE0-C12E-60D0B90D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1F6A9-8BD0-930F-6E43-DF23177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77E8-EFAC-424C-296A-0F6B07BC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F2470-0560-4A34-9F2B-88215FA761D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9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F8E9-47F7-66EC-D666-C89F9EAB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4B49-E94A-D791-35C9-BB574F8E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399F-3FB7-FCA2-7A14-90DD223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9B7D8-7373-466E-8847-2C11C44A095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35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C6D3-DF89-1E77-4600-2F3DAB3D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7014DE-7857-E742-EC48-D86D111F8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7C10C-CC1A-4F30-AFD6-C0B9D2AC294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0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1026-383B-5041-2E3D-613A3D79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BE76-EFC1-A2D9-84DE-3740A7C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2D9C-F5BA-258B-D418-6F7A4F77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7A61-73A2-49E9-8F2A-D2E1D8B4C31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7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E243E7-3FD6-EF6F-0CF5-7B178BB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F681F0-C6A9-F99E-1A1B-52AB262C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E80EC2-45CE-CBC7-1E61-993B5452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32DBC-BD50-4103-A38F-B31DB5EFC0B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E768CD-5DD1-8482-F71A-F3ED8CFE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8A0F97-FA15-63EC-C2DB-3882B363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E016EE-67ED-D0B3-686D-BE7185C0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D403D-BFEB-4389-80D5-D66A10A45BB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2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3EB9DE-0C05-53B1-F452-E014C1AD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109C35-A610-3316-F16F-248CFEC3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35449-B37B-DEE4-BE39-B5262B19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8E1BE-5FDC-414E-B31B-E61D5B0FADD0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BD5099F-C501-F78D-4C68-61D6E5A6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1BB939E-E95B-A025-2B8D-4D25CC48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E26F74-6230-3215-A874-EDE76909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1DB9C-6CA6-4B89-AF2E-4EDC7941B5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11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E6779F-8C65-AB69-AD38-4B8E4CAE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3E501-A037-D613-BE36-0D2E2383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C20D43-C2E9-7C0B-6D7B-F013792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D4644-5B79-4153-BF72-BA066AA0AD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1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7DDEF9-6356-FAED-F5E2-43CA24BF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BF5863-906D-ECC6-7345-F621626B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AF832F-0D0F-02A5-1B15-0191A4F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67184-3905-44C8-BFA7-3AF9679199C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49317B4-CD50-C405-2951-44F1D547B1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F1CF4D6-DE2C-57A7-BC3F-1B47A8D7BC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C8FF-7A0B-74A3-7105-44C3492E5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D63C-FF22-5371-8258-71749706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" pitchFamily="34" charset="0"/>
              </a:defRPr>
            </a:lvl1pPr>
          </a:lstStyle>
          <a:p>
            <a:pPr>
              <a:defRPr/>
            </a:pPr>
            <a:r>
              <a:rPr lang="en-US"/>
              <a:t>Center for Graphics and Geometric Computing, Technion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24DA-4376-CE26-43E2-7C608330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B1DFE58-F04C-4C22-8476-87B5AA083107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120C1952-F3A3-AF78-C485-80977C54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60B90EC7-DB36-EBFD-803F-466105248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1"/>
          <a:lstStyle>
            <a:lvl1pPr eaLnBrk="0" hangingPunct="0"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5pPr>
            <a:lvl6pPr marL="25146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6pPr>
            <a:lvl7pPr marL="29718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7pPr>
            <a:lvl8pPr marL="3429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8pPr>
            <a:lvl9pPr marL="3886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>
                <a:solidFill>
                  <a:schemeClr val="hlink"/>
                </a:solidFill>
                <a:latin typeface="AvantGarde" pitchFamily="34" charset="0"/>
                <a:cs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he-IL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/23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0D4574A-7371-754E-5F04-41C5B7BE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7638"/>
            <a:ext cx="914400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4800" dirty="0">
                <a:solidFill>
                  <a:schemeClr val="tx1"/>
                </a:solidFill>
              </a:rPr>
              <a:t>Solving General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4800" dirty="0">
                <a:solidFill>
                  <a:schemeClr val="tx1"/>
                </a:solidFill>
              </a:rPr>
              <a:t>Lattice Puzzles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April 2011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en-US" dirty="0">
                <a:solidFill>
                  <a:schemeClr val="tx1"/>
                </a:solidFill>
              </a:rPr>
              <a:t>(based on faw10)</a:t>
            </a:r>
            <a:endParaRPr lang="en-US" altLang="en-US" sz="480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openu.ac.il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A06C086-6035-758E-DFC8-B88F977E82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Tricks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1A189BD-4D30-EC10-5C31-88A93BD14D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474788"/>
            <a:ext cx="8229600" cy="4525962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“trick” – use an anchor – auto compute in the Init’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/>
              <a:t>Lexicographically order (DFS, calc’ id based on edges’ weights)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Faster put – keep the DFS traversal output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/>
              <a:t>Even by the concrete part and node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Representation- Property on the cell (color/ direction) to support more lattices , like Tangram/ cylinders…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860BA8-E11A-3713-AC41-E078EBFF87A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Trivial algo’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8A0324-A73A-B3B4-631B-D71940C1EB9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/>
            <a:r>
              <a:rPr lang="en-US" altLang="en-US"/>
              <a:t>On each permutation</a:t>
            </a:r>
          </a:p>
          <a:p>
            <a:pPr lvl="1" algn="l" rtl="0" eaLnBrk="1" hangingPunct="1"/>
            <a:r>
              <a:rPr lang="en-US" altLang="en-US"/>
              <a:t>Recursive – cover the current Part &amp; Puzzle</a:t>
            </a:r>
          </a:p>
          <a:p>
            <a:pPr lvl="2" algn="l" rtl="0" eaLnBrk="1" hangingPunct="1"/>
            <a:r>
              <a:rPr lang="en-US" altLang="en-US"/>
              <a:t>While covering, remember who and where, update the Puzzle anchor… </a:t>
            </a:r>
          </a:p>
          <a:p>
            <a:pPr lvl="3" algn="l" rtl="0" eaLnBrk="1" hangingPunct="1"/>
            <a:endParaRPr lang="en-US" altLang="en-US"/>
          </a:p>
          <a:p>
            <a:pPr lvl="1" algn="l" rtl="0" eaLnBrk="1" hangingPunct="1"/>
            <a:r>
              <a:rPr lang="en-US" altLang="en-US"/>
              <a:t>Back-track – un-cover, the part is available now…</a:t>
            </a:r>
          </a:p>
          <a:p>
            <a:pPr lvl="1" algn="l" rtl="0"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2662ABC-3ED3-5390-ECCC-70728D04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Knuth’s Dancing Links (2000)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70F3366-EF2C-0DFF-2AF4-F55246FB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8250"/>
            <a:ext cx="8199438" cy="4876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en-US"/>
              <a:t>Representing a puzzle as a Matrix Cover problem.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en-US"/>
          </a:p>
          <a:p>
            <a:pPr algn="l" rtl="0" eaLnBrk="1" hangingPunct="1">
              <a:lnSpc>
                <a:spcPct val="80000"/>
              </a:lnSpc>
            </a:pPr>
            <a:r>
              <a:rPr lang="en-US" altLang="en-US"/>
              <a:t>Clever pointer operations (Del/Undel in a linked list):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en-US"/>
              <a:t>	Remove </a:t>
            </a:r>
            <a:r>
              <a:rPr lang="en-US" altLang="en-US" i="1"/>
              <a:t>x</a:t>
            </a:r>
            <a:r>
              <a:rPr lang="en-US" altLang="en-US"/>
              <a:t>:	    </a:t>
            </a:r>
            <a:r>
              <a:rPr lang="en-US" altLang="en-US" sz="2400"/>
              <a:t>Next[Prev[</a:t>
            </a:r>
            <a:r>
              <a:rPr lang="en-US" altLang="en-US" sz="2400" i="1"/>
              <a:t>x</a:t>
            </a:r>
            <a:r>
              <a:rPr lang="en-US" altLang="en-US" sz="2400"/>
              <a:t>]]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Next[</a:t>
            </a:r>
            <a:r>
              <a:rPr lang="en-US" altLang="en-US" sz="2400" i="1"/>
              <a:t>x</a:t>
            </a:r>
            <a:r>
              <a:rPr lang="en-US" altLang="en-US" sz="2400"/>
              <a:t>]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i="1"/>
              <a:t>				    </a:t>
            </a:r>
            <a:r>
              <a:rPr lang="en-US" altLang="en-US" sz="2400"/>
              <a:t>Prev[Next[</a:t>
            </a:r>
            <a:r>
              <a:rPr lang="en-US" altLang="en-US" sz="2400" i="1"/>
              <a:t>x</a:t>
            </a:r>
            <a:r>
              <a:rPr lang="en-US" altLang="en-US" sz="2400"/>
              <a:t>]]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Prev[</a:t>
            </a:r>
            <a:r>
              <a:rPr lang="en-US" altLang="en-US" sz="2400" i="1"/>
              <a:t>x</a:t>
            </a:r>
            <a:r>
              <a:rPr lang="en-US" altLang="en-US" sz="2400"/>
              <a:t>]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en-US" i="1"/>
              <a:t>	</a:t>
            </a:r>
            <a:r>
              <a:rPr lang="en-US" altLang="en-US"/>
              <a:t>Unremove </a:t>
            </a:r>
            <a:r>
              <a:rPr lang="en-US" altLang="en-US" i="1"/>
              <a:t>x</a:t>
            </a:r>
            <a:r>
              <a:rPr lang="en-US" altLang="en-US"/>
              <a:t>:    </a:t>
            </a:r>
            <a:r>
              <a:rPr lang="en-US" altLang="en-US" sz="2400"/>
              <a:t>Next[Prev[</a:t>
            </a:r>
            <a:r>
              <a:rPr lang="en-US" altLang="en-US" sz="2400" i="1"/>
              <a:t>x</a:t>
            </a:r>
            <a:r>
              <a:rPr lang="en-US" altLang="en-US" sz="2400"/>
              <a:t>]]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</a:t>
            </a:r>
            <a:r>
              <a:rPr lang="en-US" altLang="en-US" sz="2400" i="1"/>
              <a:t>x</a:t>
            </a:r>
            <a:endParaRPr lang="en-US" altLang="en-US" sz="2400"/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			    </a:t>
            </a:r>
            <a:r>
              <a:rPr lang="en-US" altLang="en-US" sz="2400"/>
              <a:t>Prev[Next[</a:t>
            </a:r>
            <a:r>
              <a:rPr lang="en-US" altLang="en-US" sz="2400" i="1"/>
              <a:t>x</a:t>
            </a:r>
            <a:r>
              <a:rPr lang="en-US" altLang="en-US" sz="2400"/>
              <a:t>]]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</a:t>
            </a:r>
            <a:r>
              <a:rPr lang="en-US" altLang="en-US" sz="2400" i="1"/>
              <a:t>x</a:t>
            </a:r>
            <a:endParaRPr lang="en-US" altLang="en-US" sz="2400"/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algn="l" rtl="0" eaLnBrk="1" hangingPunct="1">
              <a:lnSpc>
                <a:spcPct val="80000"/>
              </a:lnSpc>
            </a:pPr>
            <a:r>
              <a:rPr lang="en-US" altLang="en-US"/>
              <a:t>Allows to work on a global variable, instead of copy the current state at every level 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19CE9E50-DF4D-FD3C-31BC-405C60EF9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628F657-5924-49D6-A8C5-9312FC38EDA0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7A70861-E657-96B1-703D-E5A893A1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Exact cover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90E0B2B-3CB7-2E8E-B186-E11792E9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Input</a:t>
            </a:r>
          </a:p>
          <a:p>
            <a:pPr lvl="4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	</a:t>
            </a:r>
          </a:p>
          <a:p>
            <a:pPr lvl="4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	choose a subset of rows such that</a:t>
            </a:r>
          </a:p>
          <a:p>
            <a:pPr lvl="3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		each column of the sub-matrix contains</a:t>
            </a:r>
          </a:p>
          <a:p>
            <a:pPr lvl="3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/>
              <a:t>			exactly one ‘‘1’</a:t>
            </a:r>
            <a:endParaRPr lang="en-US" altLang="en-US"/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Output {1,4,5}</a:t>
            </a:r>
          </a:p>
          <a:p>
            <a:pPr algn="l" rtl="0"/>
            <a:r>
              <a:rPr lang="en-US" altLang="en-US"/>
              <a:t>Tiling- add a N columns, column per part</a:t>
            </a:r>
            <a:endParaRPr lang="he-IL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3B5EF-29C3-FFC2-C4FE-F77E012A8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D5D218-1949-4E19-8622-24B71DCA77BF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4BB9F2CE-5627-9AA1-87D4-83A97951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51075"/>
            <a:ext cx="22764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5" descr="x1.bmp">
            <a:extLst>
              <a:ext uri="{FF2B5EF4-FFF2-40B4-BE49-F238E27FC236}">
                <a16:creationId xmlns:a16="http://schemas.microsoft.com/office/drawing/2014/main" id="{249AD8AA-0E9B-1A28-7687-70FC98030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56200"/>
            <a:ext cx="61769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338D86D-6391-CB02-0C82-CCC43A0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 altLang="en-US"/>
              <a:t>Algo’ X – trial and error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9C2E-34C9-B8A2-E7D4-5E3CB89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4525962"/>
          </a:xfrm>
        </p:spPr>
        <p:txBody>
          <a:bodyPr/>
          <a:lstStyle/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endParaRPr lang="en-US" dirty="0"/>
          </a:p>
          <a:p>
            <a:pPr algn="l" rtl="0">
              <a:defRPr/>
            </a:pPr>
            <a:r>
              <a:rPr lang="en-US" dirty="0"/>
              <a:t>Level k = after k chosen rows</a:t>
            </a:r>
          </a:p>
          <a:p>
            <a:pPr algn="l" rtl="0">
              <a:defRPr/>
            </a:pPr>
            <a:r>
              <a:rPr lang="en-US" dirty="0"/>
              <a:t>How-To Chose column?</a:t>
            </a:r>
          </a:p>
          <a:p>
            <a:pPr lvl="1" algn="l" rtl="0">
              <a:defRPr/>
            </a:pPr>
            <a:r>
              <a:rPr lang="en-US" dirty="0"/>
              <a:t>Parts order – 2x10^12 branches by </a:t>
            </a:r>
            <a:r>
              <a:rPr lang="en-US" dirty="0" err="1"/>
              <a:t>monte-carlo</a:t>
            </a:r>
            <a:endParaRPr lang="en-US" dirty="0"/>
          </a:p>
          <a:p>
            <a:pPr lvl="1" algn="l" rtl="0">
              <a:defRPr/>
            </a:pPr>
            <a:r>
              <a:rPr lang="en-US" dirty="0"/>
              <a:t>Lexicographically (Value ordering) – 9M</a:t>
            </a:r>
          </a:p>
          <a:p>
            <a:pPr lvl="1" algn="l" rtl="0">
              <a:defRPr/>
            </a:pPr>
            <a:r>
              <a:rPr lang="en-US" dirty="0"/>
              <a:t>SZ – variable ordering</a:t>
            </a:r>
          </a:p>
          <a:p>
            <a:pPr marL="457200" lvl="1" indent="0" algn="l" rtl="0">
              <a:buFont typeface="Arial" panose="020B0604020202020204" pitchFamily="34" charset="0"/>
              <a:buNone/>
              <a:defRPr/>
            </a:pPr>
            <a:r>
              <a:rPr lang="en-US" dirty="0"/>
              <a:t>	= The column with the fewest 1s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BDCEB-E9E7-D7E7-2405-258EE355F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05CB06-591B-4E2C-9F69-C0DE59AC599E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3224496A-8D3E-5A90-0ED8-20265F7F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357313"/>
            <a:ext cx="5022850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8C9060DA-B8F0-E690-577B-A0AF51E526C2}"/>
              </a:ext>
            </a:extLst>
          </p:cNvPr>
          <p:cNvSpPr/>
          <p:nvPr/>
        </p:nvSpPr>
        <p:spPr>
          <a:xfrm>
            <a:off x="3854450" y="2546350"/>
            <a:ext cx="363538" cy="6223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415" name="TextBox 5">
            <a:extLst>
              <a:ext uri="{FF2B5EF4-FFF2-40B4-BE49-F238E27FC236}">
                <a16:creationId xmlns:a16="http://schemas.microsoft.com/office/drawing/2014/main" id="{D281C8A0-24FB-6A7E-8DF5-E4E8E1AE6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2578100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Cover</a:t>
            </a:r>
            <a:endParaRPr lang="he-IL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0E9E22-0531-EC59-07AE-0F47B26D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2760-B1FD-1B54-C733-287897A3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dirty="0"/>
              <a:t>Search(k)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starts from 0</a:t>
            </a:r>
          </a:p>
          <a:p>
            <a:pPr algn="l" rtl="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 rtl="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 rtl="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 rtl="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 rtl="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 rtl="0">
              <a:defRPr/>
            </a:pPr>
            <a:r>
              <a:rPr lang="en-US" dirty="0"/>
              <a:t>C[] points to the columns</a:t>
            </a:r>
          </a:p>
          <a:p>
            <a:pPr algn="l" rtl="0">
              <a:defRPr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CFCC-F5FD-C85C-A296-8974A9CB4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58DCE8C-5AEE-4A41-9DFC-1F5DB46B51E7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07D02824-8D61-8022-222B-5C52028E4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6838" y="1365250"/>
          <a:ext cx="3833812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29532" imgH="3134162" progId="">
                  <p:embed/>
                </p:oleObj>
              </mc:Choice>
              <mc:Fallback>
                <p:oleObj r:id="rId2" imgW="3629532" imgH="313416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1365250"/>
                        <a:ext cx="3833812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2">
            <a:extLst>
              <a:ext uri="{FF2B5EF4-FFF2-40B4-BE49-F238E27FC236}">
                <a16:creationId xmlns:a16="http://schemas.microsoft.com/office/drawing/2014/main" id="{4A708993-7024-C99F-8612-6D92AF8E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4867275"/>
            <a:ext cx="22764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4">
            <a:extLst>
              <a:ext uri="{FF2B5EF4-FFF2-40B4-BE49-F238E27FC236}">
                <a16:creationId xmlns:a16="http://schemas.microsoft.com/office/drawing/2014/main" id="{671F74C0-5833-D1BB-5237-19491EE6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95513"/>
            <a:ext cx="42957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1514E73-D3F6-DBB0-AA7C-6F066DDF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How-To Chose column?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EAB3FF7-32F3-11AE-4456-57D936DF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en-US"/>
              <a:t>the leftmost uncovered column:</a:t>
            </a:r>
          </a:p>
          <a:p>
            <a:pPr algn="l" rtl="0"/>
            <a:r>
              <a:rPr lang="en-US" altLang="en-US"/>
              <a:t>SZ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endParaRPr lang="he-IL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BBFE-DA6A-1819-12C6-80CA58602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071E38D-5991-4B9D-8BFB-EDA90790184F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E0F3D2B1-4115-AB1E-4A69-A37BEF77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833688"/>
            <a:ext cx="628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>
            <a:extLst>
              <a:ext uri="{FF2B5EF4-FFF2-40B4-BE49-F238E27FC236}">
                <a16:creationId xmlns:a16="http://schemas.microsoft.com/office/drawing/2014/main" id="{489F627B-892A-6E02-743A-3D8C6DEF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116263"/>
            <a:ext cx="40195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>
            <a:extLst>
              <a:ext uri="{FF2B5EF4-FFF2-40B4-BE49-F238E27FC236}">
                <a16:creationId xmlns:a16="http://schemas.microsoft.com/office/drawing/2014/main" id="{08018913-3008-62CA-3E66-C405FFA2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7795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FB910CB-6F74-82F0-2E36-2A1EC680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/>
              <a:t>Cover – simple remove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6CE0080-218B-F3CB-7F5C-2E543D19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8913"/>
            <a:ext cx="8229600" cy="4525962"/>
          </a:xfrm>
        </p:spPr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algn="ctr" rtl="0">
              <a:buFont typeface="Arial" panose="020B0604020202020204" pitchFamily="34" charset="0"/>
              <a:buNone/>
            </a:pPr>
            <a:r>
              <a:rPr lang="en-US" altLang="en-US" sz="4400"/>
              <a:t>Uncover – the </a:t>
            </a:r>
            <a:r>
              <a:rPr lang="en-US" altLang="en-US" sz="4400" b="1" u="sng"/>
              <a:t>Dancing Link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endParaRPr lang="en-US" altLang="en-US" sz="4400"/>
          </a:p>
          <a:p>
            <a:pPr marL="0" indent="0" algn="ctr" rtl="0">
              <a:buFont typeface="Arial" panose="020B0604020202020204" pitchFamily="34" charset="0"/>
              <a:buNone/>
            </a:pPr>
            <a:endParaRPr lang="en-US" altLang="en-US" sz="4400"/>
          </a:p>
          <a:p>
            <a:pPr marL="0" indent="0" algn="ctr" rtl="0">
              <a:buFont typeface="Arial" panose="020B0604020202020204" pitchFamily="34" charset="0"/>
              <a:buNone/>
            </a:pPr>
            <a:r>
              <a:rPr lang="en-US" altLang="en-US" sz="4400"/>
              <a:t>X + DL = DLX</a:t>
            </a:r>
            <a:endParaRPr lang="he-IL" altLang="en-US" sz="4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0A7D-AFA4-11CE-279F-D41B08F95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1BC543-6FAA-447C-BE18-7F2468064456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2674D1F8-2FB1-4CE2-5978-8F6F15D7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589088"/>
            <a:ext cx="42291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3">
            <a:extLst>
              <a:ext uri="{FF2B5EF4-FFF2-40B4-BE49-F238E27FC236}">
                <a16:creationId xmlns:a16="http://schemas.microsoft.com/office/drawing/2014/main" id="{AAD2E487-3BD1-71D3-4F02-F712C99A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4178300"/>
            <a:ext cx="4191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D28E5E-B138-A342-3F1A-919F0C06F6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 </a:t>
            </a:r>
            <a:r>
              <a:rPr lang="en-US" altLang="en-US"/>
              <a:t>Keys (tab) and holes (pocket)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B83AF6A-3F7A-95B8-5849-7D26D7E6C6D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/>
            <a:r>
              <a:rPr lang="en-US" altLang="en-US"/>
              <a:t>Each edge has its matches , it also can be with no pockets</a:t>
            </a:r>
          </a:p>
          <a:p>
            <a:pPr algn="l" rtl="0" eaLnBrk="1" hangingPunct="1"/>
            <a:endParaRPr lang="en-US" altLang="en-US"/>
          </a:p>
          <a:p>
            <a:pPr algn="l" rtl="0" eaLnBrk="1" hangingPunct="1"/>
            <a:r>
              <a:rPr lang="en-US" altLang="en-US"/>
              <a:t>BT is trivial, there is an lexicographically order: check after each assignment</a:t>
            </a:r>
            <a:endParaRPr lang="he-IL" altLang="en-US"/>
          </a:p>
          <a:p>
            <a:pPr algn="l" rtl="0" eaLnBrk="1" hangingPunct="1"/>
            <a:r>
              <a:rPr lang="en-US" altLang="en-US"/>
              <a:t>MC </a:t>
            </a:r>
            <a:r>
              <a:rPr lang="en-US" altLang="en-US">
                <a:cs typeface="Arial" panose="020B0604020202020204" pitchFamily="34" charset="0"/>
              </a:rPr>
              <a:t>is not by order – manually verify the keys/holes</a:t>
            </a:r>
          </a:p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MC+SZ fails – no assignment is being checked at 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FF873F73-EEDF-3557-7F2F-69820EA3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2B39198-5972-4A4E-A9CB-BE01CA4CEC8A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9">
            <a:extLst>
              <a:ext uri="{FF2B5EF4-FFF2-40B4-BE49-F238E27FC236}">
                <a16:creationId xmlns:a16="http://schemas.microsoft.com/office/drawing/2014/main" id="{B2331B0B-1F0D-DAFD-AC31-062E88CCA8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125" y="215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Results</a:t>
            </a:r>
          </a:p>
        </p:txBody>
      </p:sp>
      <p:sp>
        <p:nvSpPr>
          <p:cNvPr id="22532" name="Rectangle 10">
            <a:extLst>
              <a:ext uri="{FF2B5EF4-FFF2-40B4-BE49-F238E27FC236}">
                <a16:creationId xmlns:a16="http://schemas.microsoft.com/office/drawing/2014/main" id="{A986A4BB-914E-6406-D6BF-68351146CA2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algn="l" rtl="0" eaLnBrk="1" hangingPunct="1"/>
            <a:endParaRPr lang="en-US" altLang="en-US" sz="2800"/>
          </a:p>
          <a:p>
            <a:pPr algn="l" rtl="0" eaLnBrk="1" hangingPunct="1"/>
            <a:r>
              <a:rPr lang="en-US" altLang="en-US" sz="2800"/>
              <a:t>On single-core</a:t>
            </a:r>
          </a:p>
          <a:p>
            <a:pPr algn="l" rtl="0" eaLnBrk="1" hangingPunct="1"/>
            <a:endParaRPr lang="en-US" altLang="en-US" sz="2800"/>
          </a:p>
        </p:txBody>
      </p:sp>
      <p:pic>
        <p:nvPicPr>
          <p:cNvPr id="22533" name="Picture 8">
            <a:extLst>
              <a:ext uri="{FF2B5EF4-FFF2-40B4-BE49-F238E27FC236}">
                <a16:creationId xmlns:a16="http://schemas.microsoft.com/office/drawing/2014/main" id="{0BB1EFDD-9CC4-F27D-5C23-91E6D4B8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73200"/>
            <a:ext cx="65817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9">
            <a:extLst>
              <a:ext uri="{FF2B5EF4-FFF2-40B4-BE49-F238E27FC236}">
                <a16:creationId xmlns:a16="http://schemas.microsoft.com/office/drawing/2014/main" id="{BC212BA1-DFF8-4976-4F61-FC02D4FB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3263900"/>
            <a:ext cx="5078412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21DF2C3C-AE3B-95D1-5043-3713E0A7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Puzzles!</a:t>
            </a:r>
          </a:p>
        </p:txBody>
      </p:sp>
      <p:sp>
        <p:nvSpPr>
          <p:cNvPr id="5123" name="Content Placeholder 9">
            <a:extLst>
              <a:ext uri="{FF2B5EF4-FFF2-40B4-BE49-F238E27FC236}">
                <a16:creationId xmlns:a16="http://schemas.microsoft.com/office/drawing/2014/main" id="{94B7BAC6-2DE0-9DE1-5360-DBEA5ED3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53038"/>
          </a:xfrm>
        </p:spPr>
        <p:txBody>
          <a:bodyPr/>
          <a:lstStyle/>
          <a:p>
            <a:pPr eaLnBrk="1" hangingPunct="1"/>
            <a:endParaRPr lang="he-IL" altLang="en-US" b="1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22EB22A-85D1-ABEE-D513-987A273D6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94603EB-9005-41FD-A6D2-233ED2090BE5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5" name="Picture 6" descr="sphere-puzzle.jpg">
            <a:extLst>
              <a:ext uri="{FF2B5EF4-FFF2-40B4-BE49-F238E27FC236}">
                <a16:creationId xmlns:a16="http://schemas.microsoft.com/office/drawing/2014/main" id="{A61FFDFF-3CC4-EC37-D1CD-CBD0AB02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50925"/>
            <a:ext cx="213677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hex-prism-puzzle.jpg">
            <a:extLst>
              <a:ext uri="{FF2B5EF4-FFF2-40B4-BE49-F238E27FC236}">
                <a16:creationId xmlns:a16="http://schemas.microsoft.com/office/drawing/2014/main" id="{A30518C0-1168-76D3-C251-17E4CF580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1163638"/>
            <a:ext cx="2046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happyCubeGreen.jpg">
            <a:extLst>
              <a:ext uri="{FF2B5EF4-FFF2-40B4-BE49-F238E27FC236}">
                <a16:creationId xmlns:a16="http://schemas.microsoft.com/office/drawing/2014/main" id="{C7E16B81-7D81-02CD-29CC-A163B5B99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3194050"/>
            <a:ext cx="2286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>
            <a:extLst>
              <a:ext uri="{FF2B5EF4-FFF2-40B4-BE49-F238E27FC236}">
                <a16:creationId xmlns:a16="http://schemas.microsoft.com/office/drawing/2014/main" id="{880FA409-19A9-F54B-9E89-93F38934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3622675"/>
            <a:ext cx="2138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pic>
        <p:nvPicPr>
          <p:cNvPr id="5129" name="Picture 10">
            <a:extLst>
              <a:ext uri="{FF2B5EF4-FFF2-40B4-BE49-F238E27FC236}">
                <a16:creationId xmlns:a16="http://schemas.microsoft.com/office/drawing/2014/main" id="{F652DE27-0945-CDF5-B6E2-F0688AE9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433763"/>
            <a:ext cx="23114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1">
            <a:extLst>
              <a:ext uri="{FF2B5EF4-FFF2-40B4-BE49-F238E27FC236}">
                <a16:creationId xmlns:a16="http://schemas.microsoft.com/office/drawing/2014/main" id="{1B507FBC-AE03-DD9E-110C-DC62B0D1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50925"/>
            <a:ext cx="196056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3">
            <a:extLst>
              <a:ext uri="{FF2B5EF4-FFF2-40B4-BE49-F238E27FC236}">
                <a16:creationId xmlns:a16="http://schemas.microsoft.com/office/drawing/2014/main" id="{50006200-43D9-330E-6E85-765AF447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5654675"/>
            <a:ext cx="38004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4">
            <a:extLst>
              <a:ext uri="{FF2B5EF4-FFF2-40B4-BE49-F238E27FC236}">
                <a16:creationId xmlns:a16="http://schemas.microsoft.com/office/drawing/2014/main" id="{E5E1E235-45CD-DA83-5DAD-24BCA3C9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3392488"/>
            <a:ext cx="2209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2">
            <a:extLst>
              <a:ext uri="{FF2B5EF4-FFF2-40B4-BE49-F238E27FC236}">
                <a16:creationId xmlns:a16="http://schemas.microsoft.com/office/drawing/2014/main" id="{7A502993-87B5-E0D1-F2B6-FBEA4CAB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3194050"/>
            <a:ext cx="256857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AD6008F-77E1-40BB-50F9-E661CFDA438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It Yourself</a:t>
            </a:r>
            <a:br>
              <a:rPr lang="en-US" altLang="en-US"/>
            </a:br>
            <a:r>
              <a:rPr lang="en-US" altLang="en-US"/>
              <a:t>add a lattice cook book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D29D63F-025B-5514-EBA3-BDDE7B7262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/>
            <a:r>
              <a:rPr lang="en-US" altLang="en-US"/>
              <a:t>Edge: Enums (East/west/…), offset for graphics (always project to 3 dims), mark for anchor</a:t>
            </a:r>
          </a:p>
          <a:p>
            <a:pPr algn="l" rtl="0" eaLnBrk="1" hangingPunct="1"/>
            <a:r>
              <a:rPr lang="en-US" altLang="en-US"/>
              <a:t>Cell: Transformations (Rotate-Left/  X-flip)</a:t>
            </a:r>
          </a:p>
          <a:p>
            <a:pPr algn="l" rtl="0" eaLnBrk="1" hangingPunct="1"/>
            <a:r>
              <a:rPr lang="en-US" altLang="en-US"/>
              <a:t>Part: Nothing to do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</a:p>
          <a:p>
            <a:pPr algn="l" rtl="0" eaLnBrk="1" hangingPunct="1"/>
            <a:r>
              <a:rPr lang="en-US" altLang="en-US"/>
              <a:t>Grid: Almost nothing, except the textual way to display solutions.</a:t>
            </a:r>
          </a:p>
          <a:p>
            <a:pPr algn="l" rtl="0"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61D49D0-540D-FDC6-D396-C0C4EBC79E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puzzles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A91A2A3-B334-5DB2-45A3-6D2F1839E67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dirty="0" err="1"/>
              <a:t>Parts.script</a:t>
            </a:r>
            <a:r>
              <a:rPr lang="en-US" dirty="0"/>
              <a:t>: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Part2D part;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part = new Part2D('D');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part.prepareRotations</a:t>
            </a:r>
            <a:r>
              <a:rPr lang="en-US" sz="1400" dirty="0"/>
              <a:t>(4);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4 nodes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part.addEdge</a:t>
            </a:r>
            <a:r>
              <a:rPr lang="en-US" sz="1400" dirty="0"/>
              <a:t>(1, Edge1D.RIGHT, 2); ….  </a:t>
            </a:r>
            <a:r>
              <a:rPr lang="en-US" sz="1400" dirty="0" err="1"/>
              <a:t>parts.add</a:t>
            </a:r>
            <a:r>
              <a:rPr lang="en-US" sz="1400" dirty="0"/>
              <a:t>(part);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part.specialCell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(1);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eaLnBrk="1" hangingPunct="1">
              <a:defRPr/>
            </a:pPr>
            <a:r>
              <a:rPr lang="en-US" dirty="0" err="1"/>
              <a:t>Locks.script</a:t>
            </a:r>
            <a:r>
              <a:rPr lang="en-US" dirty="0"/>
              <a:t> (</a:t>
            </a:r>
            <a:r>
              <a:rPr lang="en-US" u="sng" dirty="0"/>
              <a:t>optional</a:t>
            </a:r>
            <a:r>
              <a:rPr lang="en-US" dirty="0"/>
              <a:t>)</a:t>
            </a:r>
          </a:p>
          <a:p>
            <a:pPr lvl="1" algn="l" rtl="0" eaLnBrk="1" hangingPunct="1">
              <a:buFontTx/>
              <a:buNone/>
              <a:defRPr/>
            </a:pPr>
            <a:r>
              <a:rPr lang="en-US" sz="2000" dirty="0"/>
              <a:t>		</a:t>
            </a:r>
            <a:r>
              <a:rPr lang="en-US" sz="1400" dirty="0" err="1"/>
              <a:t>parts.get</a:t>
            </a:r>
            <a:r>
              <a:rPr lang="en-US" sz="1400" dirty="0"/>
              <a:t>('X').</a:t>
            </a:r>
            <a:r>
              <a:rPr lang="en-US" sz="1400" dirty="0" err="1"/>
              <a:t>putKey</a:t>
            </a:r>
            <a:r>
              <a:rPr lang="en-US" sz="1400" dirty="0"/>
              <a:t>(cell-Id /*1..5*/, Edge3D.UP,  -1)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// positive keys, negative holes</a:t>
            </a:r>
          </a:p>
          <a:p>
            <a:pPr algn="l" rtl="0" eaLnBrk="1" hangingPunct="1">
              <a:defRPr/>
            </a:pPr>
            <a:r>
              <a:rPr lang="en-US" dirty="0" err="1"/>
              <a:t>Grid.script</a:t>
            </a:r>
            <a:r>
              <a:rPr lang="en-US" dirty="0"/>
              <a:t> (usually using loops)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sz="2000" dirty="0"/>
              <a:t>	</a:t>
            </a: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cell-Id = </a:t>
            </a:r>
            <a:r>
              <a:rPr lang="en-US" sz="1600" dirty="0" err="1"/>
              <a:t>calc</a:t>
            </a:r>
            <a:r>
              <a:rPr lang="en-US" sz="1600" dirty="0"/>
              <a:t>-Id(row, col) ;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ICellPart</a:t>
            </a:r>
            <a:r>
              <a:rPr lang="en-US" sz="1400" dirty="0"/>
              <a:t> cell = new CellPart2D(new </a:t>
            </a:r>
            <a:r>
              <a:rPr lang="en-US" sz="1400" dirty="0" err="1"/>
              <a:t>CellId</a:t>
            </a:r>
            <a:r>
              <a:rPr lang="en-US" sz="1400" dirty="0"/>
              <a:t>(cell-Id));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add(new </a:t>
            </a:r>
            <a:r>
              <a:rPr lang="en-US" sz="1400" dirty="0" err="1"/>
              <a:t>CellId</a:t>
            </a:r>
            <a:r>
              <a:rPr lang="en-US" sz="1400" dirty="0"/>
              <a:t>(cell-Id), cell);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addAndValidate</a:t>
            </a:r>
            <a:r>
              <a:rPr lang="en-US" sz="1400" dirty="0"/>
              <a:t>(cell, Edge2D.UP, </a:t>
            </a:r>
            <a:r>
              <a:rPr lang="en-US" sz="1400" dirty="0" err="1"/>
              <a:t>calc</a:t>
            </a:r>
            <a:r>
              <a:rPr lang="en-US" sz="1400" dirty="0"/>
              <a:t>-Id(row-1, col));</a:t>
            </a:r>
          </a:p>
          <a:p>
            <a:pPr lvl="1" algn="l" rtl="0" eaLnBrk="1" hangingPunct="1">
              <a:buFontTx/>
              <a:buNone/>
              <a:defRPr/>
            </a:pPr>
            <a:endParaRPr lang="en-US" sz="1400" dirty="0"/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endParaRPr lang="en-US" sz="1400" dirty="0"/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9">
            <a:extLst>
              <a:ext uri="{FF2B5EF4-FFF2-40B4-BE49-F238E27FC236}">
                <a16:creationId xmlns:a16="http://schemas.microsoft.com/office/drawing/2014/main" id="{D68D5C04-FF55-6FA5-925F-52F6ED5C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4611688"/>
            <a:ext cx="21621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3471F737-5161-7DC0-D60C-FD4E60E0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Future Work – More lattices</a:t>
            </a: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04166153-580E-F087-7820-CA561216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>
                <a:cs typeface="Arial" pitchFamily="34" charset="0"/>
              </a:rPr>
              <a:t>Poly-sticks – </a:t>
            </a:r>
            <a:r>
              <a:rPr lang="en-US" dirty="0" err="1">
                <a:cs typeface="Arial" pitchFamily="34" charset="0"/>
              </a:rPr>
              <a:t>sqr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stick</a:t>
            </a:r>
          </a:p>
          <a:p>
            <a:pPr algn="l" rtl="0" eaLnBrk="1" hangingPunct="1">
              <a:defRPr/>
            </a:pPr>
            <a:r>
              <a:rPr lang="en-US" dirty="0">
                <a:cs typeface="Arial" pitchFamily="34" charset="0"/>
              </a:rPr>
              <a:t>the reduction</a:t>
            </a:r>
          </a:p>
          <a:p>
            <a:pPr lvl="1" algn="l" rtl="0" eaLnBrk="1" hangingPunct="1">
              <a:defRPr/>
            </a:pPr>
            <a:r>
              <a:rPr lang="en-US" dirty="0">
                <a:cs typeface="Arial" pitchFamily="34" charset="0"/>
              </a:rPr>
              <a:t>Main concern is the edge:</a:t>
            </a:r>
          </a:p>
          <a:p>
            <a:pPr lvl="1" algn="l" rtl="0" eaLnBrk="1" hangingPunct="1">
              <a:defRPr/>
            </a:pPr>
            <a:r>
              <a:rPr lang="en-US" dirty="0">
                <a:cs typeface="Arial" pitchFamily="34" charset="0"/>
              </a:rPr>
              <a:t>Edges are the four regular 2D, plus </a:t>
            </a:r>
          </a:p>
          <a:p>
            <a:pPr marL="914400" lvl="2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cs typeface="Arial" pitchFamily="34" charset="0"/>
              </a:rPr>
              <a:t>Four CW by 45% (down-left, right-down…)</a:t>
            </a:r>
          </a:p>
          <a:p>
            <a:pPr marL="514350" lvl="1" indent="0" algn="l" rtl="0" eaLnBrk="1" hangingPunct="1">
              <a:buFont typeface="Arial" panose="020B0604020202020204" pitchFamily="34" charset="0"/>
              <a:buNone/>
              <a:defRPr/>
            </a:pPr>
            <a:endParaRPr lang="en-US" sz="1400" dirty="0">
              <a:cs typeface="Arial" pitchFamily="34" charset="0"/>
            </a:endParaRPr>
          </a:p>
          <a:p>
            <a:pPr marL="358775" lvl="1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>
                <a:cs typeface="Arial" pitchFamily="34" charset="0"/>
              </a:rPr>
              <a:t>part = new </a:t>
            </a:r>
            <a:r>
              <a:rPr lang="en-US" sz="1400" dirty="0" err="1">
                <a:cs typeface="Arial" pitchFamily="34" charset="0"/>
              </a:rPr>
              <a:t>PartPoly</a:t>
            </a:r>
            <a:r>
              <a:rPr lang="en-US" sz="1400" dirty="0">
                <a:cs typeface="Arial" pitchFamily="34" charset="0"/>
              </a:rPr>
              <a:t>('A'); </a:t>
            </a:r>
            <a:r>
              <a:rPr lang="en-US" sz="1400" dirty="0" err="1">
                <a:cs typeface="Arial" pitchFamily="34" charset="0"/>
              </a:rPr>
              <a:t>part.prepareRotations</a:t>
            </a:r>
            <a:r>
              <a:rPr lang="en-US" sz="1400" dirty="0">
                <a:cs typeface="Arial" pitchFamily="34" charset="0"/>
              </a:rPr>
              <a:t>(4);</a:t>
            </a:r>
          </a:p>
          <a:p>
            <a:pPr marL="358775" lvl="1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 err="1">
                <a:cs typeface="Arial" pitchFamily="34" charset="0"/>
              </a:rPr>
              <a:t>part.addEdge</a:t>
            </a:r>
            <a:r>
              <a:rPr lang="en-US" sz="1400" dirty="0">
                <a:cs typeface="Arial" pitchFamily="34" charset="0"/>
              </a:rPr>
              <a:t>(1, </a:t>
            </a:r>
            <a:r>
              <a:rPr lang="en-US" sz="1400" dirty="0" err="1">
                <a:cs typeface="Arial" pitchFamily="34" charset="0"/>
              </a:rPr>
              <a:t>EdgePoly.DOWN</a:t>
            </a:r>
            <a:r>
              <a:rPr lang="en-US" sz="1400" dirty="0">
                <a:cs typeface="Arial" pitchFamily="34" charset="0"/>
              </a:rPr>
              <a:t>, 2); </a:t>
            </a:r>
            <a:r>
              <a:rPr lang="en-US" sz="1400" dirty="0" err="1">
                <a:cs typeface="Arial" pitchFamily="34" charset="0"/>
              </a:rPr>
              <a:t>part.addEdge</a:t>
            </a:r>
            <a:r>
              <a:rPr lang="en-US" sz="1400" dirty="0">
                <a:cs typeface="Arial" pitchFamily="34" charset="0"/>
              </a:rPr>
              <a:t>(2, </a:t>
            </a:r>
            <a:r>
              <a:rPr lang="en-US" sz="1400" dirty="0" err="1">
                <a:cs typeface="Arial" pitchFamily="34" charset="0"/>
              </a:rPr>
              <a:t>EdgePoly.RIGHT_DOWN</a:t>
            </a:r>
            <a:r>
              <a:rPr lang="en-US" sz="1400" dirty="0">
                <a:cs typeface="Arial" pitchFamily="34" charset="0"/>
              </a:rPr>
              <a:t>, 3);</a:t>
            </a:r>
          </a:p>
          <a:p>
            <a:pPr marL="358775" lvl="1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 err="1">
                <a:cs typeface="Arial" pitchFamily="34" charset="0"/>
              </a:rPr>
              <a:t>part.addEdge</a:t>
            </a:r>
            <a:r>
              <a:rPr lang="en-US" sz="1400" dirty="0">
                <a:cs typeface="Arial" pitchFamily="34" charset="0"/>
              </a:rPr>
              <a:t>(3, </a:t>
            </a:r>
            <a:r>
              <a:rPr lang="en-US" sz="1400" dirty="0" err="1">
                <a:cs typeface="Arial" pitchFamily="34" charset="0"/>
              </a:rPr>
              <a:t>EdgePoly.RIGHT</a:t>
            </a:r>
            <a:r>
              <a:rPr lang="en-US" sz="1400" dirty="0">
                <a:cs typeface="Arial" pitchFamily="34" charset="0"/>
              </a:rPr>
              <a:t>, 4);         </a:t>
            </a:r>
          </a:p>
          <a:p>
            <a:pPr marL="358775" lvl="1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 err="1">
                <a:cs typeface="Arial" pitchFamily="34" charset="0"/>
              </a:rPr>
              <a:t>part.specialCell</a:t>
            </a:r>
            <a:r>
              <a:rPr lang="en-US" sz="1400" dirty="0">
                <a:cs typeface="Arial" pitchFamily="34" charset="0"/>
              </a:rPr>
              <a:t>(1);           </a:t>
            </a:r>
            <a:r>
              <a:rPr lang="en-US" sz="1400" dirty="0" err="1">
                <a:cs typeface="Arial" pitchFamily="34" charset="0"/>
              </a:rPr>
              <a:t>part.specialCell</a:t>
            </a:r>
            <a:r>
              <a:rPr lang="en-US" sz="1400" dirty="0">
                <a:cs typeface="Arial" pitchFamily="34" charset="0"/>
              </a:rPr>
              <a:t>(4);       </a:t>
            </a:r>
          </a:p>
          <a:p>
            <a:pPr marL="358775" lvl="1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1400" dirty="0">
                <a:cs typeface="Arial" pitchFamily="34" charset="0"/>
              </a:rPr>
              <a:t>add(part);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7B8B6F9E-D973-0469-403C-B7736FDAC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886BA17-73DA-48FF-9B09-92B3D955FC1F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6" name="Picture 11">
            <a:extLst>
              <a:ext uri="{FF2B5EF4-FFF2-40B4-BE49-F238E27FC236}">
                <a16:creationId xmlns:a16="http://schemas.microsoft.com/office/drawing/2014/main" id="{6960D3C2-D78F-AE2E-3800-3DC2BB85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8" y="2239963"/>
            <a:ext cx="2187575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12">
            <a:extLst>
              <a:ext uri="{FF2B5EF4-FFF2-40B4-BE49-F238E27FC236}">
                <a16:creationId xmlns:a16="http://schemas.microsoft.com/office/drawing/2014/main" id="{0DC20554-2AE9-F2AF-99A0-BA18D02D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133600"/>
            <a:ext cx="923925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C138739-C30F-5BFD-62DC-C4259B12D2D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Future Work II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F3267F8-DE88-E006-A859-92D2978FAF3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More lattices: Hexi-amonds – sqr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 triangle</a:t>
            </a:r>
            <a:endParaRPr lang="en-US" altLang="en-US">
              <a:cs typeface="Arial" panose="020B0604020202020204" pitchFamily="34" charset="0"/>
            </a:endParaRPr>
          </a:p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SZ for the BT – the trade-off</a:t>
            </a:r>
          </a:p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Init’ only once</a:t>
            </a:r>
          </a:p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User friendly – draw with out program</a:t>
            </a:r>
          </a:p>
          <a:p>
            <a:pPr algn="l" rtl="0" eaLnBrk="1" hangingPunct="1"/>
            <a:r>
              <a:rPr lang="en-US" altLang="en-US">
                <a:cs typeface="Arial" panose="020B0604020202020204" pitchFamily="34" charset="0"/>
              </a:rPr>
              <a:t>Concurrency – split in the middle of the tree</a:t>
            </a:r>
          </a:p>
          <a:p>
            <a:pPr algn="l" rtl="0" eaLnBrk="1" hangingPunct="1"/>
            <a:r>
              <a:rPr lang="en-US" altLang="en-US"/>
              <a:t>Assembly (“Burr”)</a:t>
            </a:r>
          </a:p>
          <a:p>
            <a:pPr algn="l" rtl="0" eaLnBrk="1" hangingPunct="1"/>
            <a:endParaRPr lang="en-US" altLang="en-US">
              <a:cs typeface="Arial" panose="020B0604020202020204" pitchFamily="34" charset="0"/>
            </a:endParaRPr>
          </a:p>
          <a:p>
            <a:pPr algn="l" rtl="0" eaLnBrk="1" hangingPunct="1"/>
            <a:endParaRPr lang="en-US" altLang="en-US"/>
          </a:p>
        </p:txBody>
      </p:sp>
      <p:pic>
        <p:nvPicPr>
          <p:cNvPr id="26628" name="Picture 13">
            <a:extLst>
              <a:ext uri="{FF2B5EF4-FFF2-40B4-BE49-F238E27FC236}">
                <a16:creationId xmlns:a16="http://schemas.microsoft.com/office/drawing/2014/main" id="{42A48673-DDD1-A525-37EF-EB6A6097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2297113"/>
            <a:ext cx="960438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0FD8C19-7D43-3B29-6714-35FBA667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/>
              <a:t>Intro - what is all about?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EBEDCCF-22F9-2307-786C-96C7DC5C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De-coupling the puzzle from its algorithm </a:t>
            </a:r>
            <a:r>
              <a:rPr lang="en-US" dirty="0" err="1"/>
              <a:t>impl</a:t>
            </a:r>
            <a:r>
              <a:rPr lang="en-US" dirty="0"/>
              <a:t>‘.</a:t>
            </a:r>
          </a:p>
          <a:p>
            <a:pPr eaLnBrk="1" hangingPunct="1">
              <a:defRPr/>
            </a:pPr>
            <a:endParaRPr lang="en-US" dirty="0"/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How? Use graph, instead of </a:t>
            </a:r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var</a:t>
            </a:r>
            <a:r>
              <a:rPr lang="en-US" i="1" dirty="0"/>
              <a:t> puzzle: array [10][6] of integer;</a:t>
            </a:r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sz="2800" i="1" dirty="0"/>
              <a:t>	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// puzzle[x][y] =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pentomino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id/ 0-empty/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-blocked</a:t>
            </a:r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 rtl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Test: BT and DLX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92E5-7EDB-E647-A0E2-320AAA889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A8ABC12-32EE-41ED-B90D-4A6CFB70640C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B8D777-1927-FFA1-8484-1B356B2B9D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69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facts – the 12 Pento-minoes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3B05C7C-1D1D-09A2-EE19-C4D552CD618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38263"/>
            <a:ext cx="8229600" cy="4525962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defRPr/>
            </a:pPr>
            <a:r>
              <a:rPr lang="en-US" sz="2800" dirty="0"/>
              <a:t>5-ominoes = connected 5-square subsets of an infinite board.</a:t>
            </a:r>
          </a:p>
          <a:p>
            <a:pPr algn="l" rtl="0" eaLnBrk="1" hangingPunct="1">
              <a:lnSpc>
                <a:spcPct val="80000"/>
              </a:lnSpc>
              <a:defRPr/>
            </a:pPr>
            <a:r>
              <a:rPr lang="en-US" sz="2800" dirty="0"/>
              <a:t>Scott 1958 –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8x8 – 2x2 in the middle: Narrow the location of the X part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Not random, but by an order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Use the 2D presentation (Bitwise-and </a:t>
            </a:r>
            <a:r>
              <a:rPr lang="en-US" sz="2400" dirty="0" err="1"/>
              <a:t>instr</a:t>
            </a:r>
            <a:r>
              <a:rPr lang="en-US" sz="2400" dirty="0"/>
              <a:t>’ over MANIAC)</a:t>
            </a:r>
          </a:p>
          <a:p>
            <a:pPr algn="l" rtl="0" eaLnBrk="1" hangingPunct="1">
              <a:lnSpc>
                <a:spcPct val="80000"/>
              </a:lnSpc>
              <a:defRPr/>
            </a:pPr>
            <a:r>
              <a:rPr lang="en-US" sz="2800" dirty="0"/>
              <a:t>Fletcher 1965 (today there’s a C version)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compress the presentation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The BEST method for the 12 </a:t>
            </a:r>
            <a:r>
              <a:rPr lang="en-US" sz="2400" dirty="0" err="1"/>
              <a:t>Pento-minoes</a:t>
            </a:r>
            <a:endParaRPr lang="en-US" sz="2400" dirty="0"/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Again, use the 2D presentation </a:t>
            </a:r>
            <a:r>
              <a:rPr lang="en-US" sz="2400" dirty="0">
                <a:sym typeface="Wingdings" pitchFamily="2" charset="2"/>
              </a:rPr>
              <a:t> (prevent r</a:t>
            </a:r>
            <a:r>
              <a:rPr lang="en-US" sz="2400" dirty="0"/>
              <a:t>edundant checks)</a:t>
            </a:r>
          </a:p>
          <a:p>
            <a:pPr algn="l" rtl="0" eaLnBrk="1" hangingPunct="1">
              <a:lnSpc>
                <a:spcPct val="80000"/>
              </a:lnSpc>
              <a:defRPr/>
            </a:pPr>
            <a:r>
              <a:rPr lang="en-US" sz="2800" dirty="0" err="1"/>
              <a:t>Golomb</a:t>
            </a:r>
            <a:r>
              <a:rPr lang="en-US" sz="2800" dirty="0"/>
              <a:t> &amp; </a:t>
            </a:r>
            <a:r>
              <a:rPr lang="en-US" sz="2800" dirty="0" err="1"/>
              <a:t>Baumert</a:t>
            </a:r>
            <a:r>
              <a:rPr lang="en-US" sz="2800" dirty="0"/>
              <a:t> 1965 – </a:t>
            </a:r>
          </a:p>
          <a:p>
            <a:pPr lvl="1" algn="l" rtl="0" eaLnBrk="1" hangingPunct="1">
              <a:lnSpc>
                <a:spcPct val="80000"/>
              </a:lnSpc>
              <a:defRPr/>
            </a:pPr>
            <a:r>
              <a:rPr lang="en-US" sz="2400" dirty="0"/>
              <a:t>Minimize the branches factor </a:t>
            </a:r>
          </a:p>
          <a:p>
            <a:pPr marL="457200" lvl="1" indent="0" algn="l" rtl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	(SZ heuristics --&gt; variable ordering) </a:t>
            </a:r>
          </a:p>
          <a:p>
            <a:pPr algn="l" rtl="0"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pic>
        <p:nvPicPr>
          <p:cNvPr id="7172" name="Picture 6" descr="x2.bmp">
            <a:extLst>
              <a:ext uri="{FF2B5EF4-FFF2-40B4-BE49-F238E27FC236}">
                <a16:creationId xmlns:a16="http://schemas.microsoft.com/office/drawing/2014/main" id="{D3E251DB-B74A-59AB-34AB-FBE7C82E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5562600"/>
            <a:ext cx="23082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50DA8A99-7886-AC86-309D-DE1B5D8B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3687763"/>
            <a:ext cx="9271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7A882B5-E80A-DE12-6F2F-6245774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 sz="4000"/>
              <a:t>(strong) NP complete -</a:t>
            </a:r>
            <a:br>
              <a:rPr lang="en-US" altLang="en-US" sz="4000"/>
            </a:br>
            <a:r>
              <a:rPr lang="en-US" altLang="en-US" sz="4000"/>
              <a:t>bin-packing reduction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BC4A34E-78EC-CD76-6616-94588CB6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/>
              <a:t>Both</a:t>
            </a:r>
          </a:p>
          <a:p>
            <a:pPr marL="971550" lvl="1" indent="-457200" algn="l" rtl="0" eaLnBrk="1" hangingPunct="1">
              <a:lnSpc>
                <a:spcPct val="80000"/>
              </a:lnSpc>
              <a:defRPr/>
            </a:pPr>
            <a:r>
              <a:rPr lang="en-US" dirty="0"/>
              <a:t>Represent the bin-packing problem as a puzzle </a:t>
            </a:r>
          </a:p>
          <a:p>
            <a:pPr marL="971550" lvl="1" indent="-457200" algn="l" rtl="0" eaLnBrk="1" hangingPunct="1">
              <a:lnSpc>
                <a:spcPct val="80000"/>
              </a:lnSpc>
              <a:defRPr/>
            </a:pPr>
            <a:r>
              <a:rPr lang="en-US" dirty="0"/>
              <a:t>Verify a solution</a:t>
            </a:r>
          </a:p>
          <a:p>
            <a:pPr marL="609600" indent="-609600" algn="l" rtl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600" dirty="0"/>
              <a:t>take P time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marL="609600" indent="-609600" algn="ctr" rtl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4000" dirty="0"/>
              <a:t>Heuristics for brute-force solutions</a:t>
            </a:r>
          </a:p>
          <a:p>
            <a:pPr marL="609600" indent="-609600" algn="l" rtl="0" eaLnBrk="1" hangingPunct="1">
              <a:lnSpc>
                <a:spcPct val="80000"/>
              </a:lnSpc>
              <a:defRPr/>
            </a:pPr>
            <a:endParaRPr lang="en-US" sz="4000" dirty="0"/>
          </a:p>
          <a:p>
            <a:pPr marL="609600" indent="-609600" algn="l" rtl="0" eaLnBrk="1" hangingPunct="1">
              <a:lnSpc>
                <a:spcPct val="80000"/>
              </a:lnSpc>
              <a:defRPr/>
            </a:pPr>
            <a:r>
              <a:rPr lang="en-US" sz="2600" dirty="0"/>
              <a:t>Branching “wisely” – the SZ heuristic</a:t>
            </a:r>
          </a:p>
          <a:p>
            <a:pPr marL="609600" indent="-609600" algn="l" rtl="0" eaLnBrk="1" hangingPunct="1">
              <a:lnSpc>
                <a:spcPct val="80000"/>
              </a:lnSpc>
              <a:defRPr/>
            </a:pPr>
            <a:r>
              <a:rPr lang="en-US" sz="2600" dirty="0"/>
              <a:t>Code optimization – </a:t>
            </a:r>
            <a:r>
              <a:rPr lang="en-US" sz="2600" dirty="0" err="1"/>
              <a:t>incl</a:t>
            </a:r>
            <a:r>
              <a:rPr lang="en-US" sz="2600" dirty="0"/>
              <a:t>’ java tricks</a:t>
            </a:r>
          </a:p>
          <a:p>
            <a:pPr marL="609600" indent="-609600" algn="l" rtl="0" eaLnBrk="1" hangingPunct="1">
              <a:lnSpc>
                <a:spcPct val="80000"/>
              </a:lnSpc>
              <a:defRPr/>
            </a:pPr>
            <a:r>
              <a:rPr lang="en-US" sz="2600" dirty="0"/>
              <a:t>Customized tricks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E0CC201-A02D-0FD8-9B5C-14D22507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D74ADA7-A7BC-41B8-8438-D7191FE79866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FA0061-E5DC-0832-5181-3F99AADA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 sz="4000"/>
              <a:t>Graph Representation of Lattice</a:t>
            </a:r>
          </a:p>
        </p:txBody>
      </p:sp>
      <p:sp>
        <p:nvSpPr>
          <p:cNvPr id="9219" name="Rectangle 30">
            <a:extLst>
              <a:ext uri="{FF2B5EF4-FFF2-40B4-BE49-F238E27FC236}">
                <a16:creationId xmlns:a16="http://schemas.microsoft.com/office/drawing/2014/main" id="{1E42C3DC-1180-28D1-0D13-1005CA308A7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73188"/>
            <a:ext cx="8229600" cy="4525962"/>
          </a:xfrm>
        </p:spPr>
        <p:txBody>
          <a:bodyPr/>
          <a:lstStyle/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en-US" sz="2800" i="1"/>
              <a:t>repetitive pattern!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6A8B0504-42AB-E734-5A49-6A1386005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C3A6BC-CFF7-423F-A38B-5B46020BAB15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98" name="Group 34">
            <a:extLst>
              <a:ext uri="{FF2B5EF4-FFF2-40B4-BE49-F238E27FC236}">
                <a16:creationId xmlns:a16="http://schemas.microsoft.com/office/drawing/2014/main" id="{3C6B8BD6-5972-6473-D6A1-1A7F864595CE}"/>
              </a:ext>
            </a:extLst>
          </p:cNvPr>
          <p:cNvGraphicFramePr>
            <a:graphicFrameLocks noGrp="1"/>
          </p:cNvGraphicFramePr>
          <p:nvPr/>
        </p:nvGraphicFramePr>
        <p:xfrm>
          <a:off x="258763" y="2014538"/>
          <a:ext cx="8499475" cy="4597477"/>
        </p:xfrm>
        <a:graphic>
          <a:graphicData uri="http://schemas.openxmlformats.org/drawingml/2006/table">
            <a:tbl>
              <a:tblPr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67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Lattice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Pattern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Transformations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67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orthogonal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2-dim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CW-rotate: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RL(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 =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+1 (mod 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49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Hexagonal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Prism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X-flip: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F(0|1|2|3|4|5|6|7)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(1|0|2|7|6|5|4|3)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YZ-rotate: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R(0|1|2|3|4|5|6|7)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(0|1|3|4|5|6|7|2)</a:t>
                      </a:r>
                    </a:p>
                  </a:txBody>
                  <a:tcPr marL="91441" marR="91441"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39" name="Picture 6" descr="x3.bmp">
            <a:extLst>
              <a:ext uri="{FF2B5EF4-FFF2-40B4-BE49-F238E27FC236}">
                <a16:creationId xmlns:a16="http://schemas.microsoft.com/office/drawing/2014/main" id="{A9ED5D82-E274-A318-8B08-FE46BD82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2665413"/>
            <a:ext cx="1266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5" descr="x4.bmp">
            <a:extLst>
              <a:ext uri="{FF2B5EF4-FFF2-40B4-BE49-F238E27FC236}">
                <a16:creationId xmlns:a16="http://schemas.microsoft.com/office/drawing/2014/main" id="{09A0AE0E-4528-1272-65CE-187A6B3F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387850"/>
            <a:ext cx="1895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235F872-86AC-5D4D-5D1B-84BDD0CD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en-US"/>
              <a:t>Back track- and search</a:t>
            </a:r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8096E24C-3E68-97C2-1722-0C212ED15F9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In general, 3 methods (Korf 98)</a:t>
            </a:r>
            <a:endParaRPr lang="he-IL" altLang="en-US"/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Single agent – we want the steps! (TSP, 15-tile)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2 players games – mini-Max, </a:t>
            </a:r>
            <a:r>
              <a:rPr lang="el-GR" altLang="en-US">
                <a:cs typeface="Arial" panose="020B0604020202020204" pitchFamily="34" charset="0"/>
              </a:rPr>
              <a:t>α</a:t>
            </a:r>
            <a:r>
              <a:rPr lang="en-US" altLang="en-US">
                <a:cs typeface="Arial" panose="020B0604020202020204" pitchFamily="34" charset="0"/>
              </a:rPr>
              <a:t>-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>
                <a:cs typeface="Arial" panose="020B0604020202020204" pitchFamily="34" charset="0"/>
              </a:rPr>
              <a:t> pruning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>
                <a:cs typeface="Arial" panose="020B0604020202020204" pitchFamily="34" charset="0"/>
              </a:rPr>
              <a:t>CSP –brute force by BT (8-queens)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BT by DFS/ not BFS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Intelligent: Variable ordering (the SZ)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Back-jumping vs partial Forward Checking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/>
              <a:t>The ST heuristics – do not enter dead-end paths</a:t>
            </a:r>
          </a:p>
          <a:p>
            <a:pPr marL="914400" lvl="2" indent="0" algn="l" rtl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(work only on the current island)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AF29C-0C9F-4548-0E81-C30E9FCD0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A37D65-D0D1-47EC-A89C-F7794C8E5E6A}" type="slidenum">
              <a:rPr lang="he-IL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5DFB753-6FDC-A8DA-073C-B77B5D64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Puzzles and Solutions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CCFA97A-6FFB-F04A-91F1-6B20DCD9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3000"/>
              <a:t>Puzzle: Subgraph </a:t>
            </a:r>
            <a:r>
              <a:rPr lang="en-US" altLang="en-US" sz="3000" i="1"/>
              <a:t>P</a:t>
            </a:r>
            <a:r>
              <a:rPr lang="en-US" altLang="en-US" sz="3000"/>
              <a:t> of underlying lattice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/>
              <a:t>Parts: Subgraph</a:t>
            </a:r>
            <a:r>
              <a:rPr lang="en-US" altLang="en-US" sz="3000" b="1" u="sng"/>
              <a:t>s</a:t>
            </a:r>
            <a:r>
              <a:rPr lang="en-US" altLang="en-US" sz="3000"/>
              <a:t> of underlying lattice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3000"/>
              <a:t>Solution:  an </a:t>
            </a:r>
            <a:r>
              <a:rPr lang="en-US" altLang="en-US" sz="3000" i="1"/>
              <a:t>exact cover</a:t>
            </a:r>
            <a:r>
              <a:rPr lang="en-US" altLang="en-US" sz="3000"/>
              <a:t> of </a:t>
            </a:r>
            <a:r>
              <a:rPr lang="en-US" altLang="en-US" sz="3000" i="1"/>
              <a:t>P</a:t>
            </a:r>
            <a:r>
              <a:rPr lang="en-US" altLang="en-US" sz="3000"/>
              <a:t> by parts, in general:</a:t>
            </a:r>
          </a:p>
          <a:p>
            <a:pPr marL="857250" lvl="1" indent="-457200" algn="l" rtl="0" eaLnBrk="1" hangingPunct="1">
              <a:lnSpc>
                <a:spcPct val="90000"/>
              </a:lnSpc>
              <a:buFont typeface="Calibri" panose="020F0502020204030204" pitchFamily="34" charset="0"/>
              <a:buNone/>
            </a:pPr>
            <a:r>
              <a:rPr lang="en-US" altLang="en-US" sz="2200"/>
              <a:t>Every node of </a:t>
            </a:r>
            <a:r>
              <a:rPr lang="en-US" altLang="en-US" sz="2200" i="1"/>
              <a:t>P</a:t>
            </a:r>
            <a:r>
              <a:rPr lang="en-US" altLang="en-US" sz="2200"/>
              <a:t> is covered by exactly one node of a part.</a:t>
            </a:r>
          </a:p>
          <a:p>
            <a:pPr marL="857250" lvl="1" indent="-457200" algn="l" rtl="0" eaLnBrk="1" hangingPunct="1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altLang="en-US" sz="2200"/>
          </a:p>
          <a:p>
            <a:pPr marL="857250" lvl="1" indent="-457200" algn="l" rtl="0" eaLnBrk="1" hangingPunct="1">
              <a:lnSpc>
                <a:spcPct val="90000"/>
              </a:lnSpc>
              <a:buFont typeface="Calibri" panose="020F0502020204030204" pitchFamily="34" charset="0"/>
              <a:buNone/>
            </a:pPr>
            <a:endParaRPr lang="en-US" altLang="en-US" sz="220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B16378B5-68DB-980F-E087-C0334C0D9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AvantGarde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619AC3-2011-4C47-B089-60A3E0A43C3F}" type="slidenum">
              <a:rPr lang="he-IL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50DDB88-9B62-E89B-FCCB-C39104B8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4014788"/>
            <a:ext cx="3490912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25F792-5C38-EDBA-C181-4CE6E8447E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Init’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A48B05-29BC-78DC-3B80-B82AF68D8D1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Part orientations – auto generate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/>
              <a:t>Essentially-different solutions – based on symmetries of the puzzle plus a unique part, </a:t>
            </a:r>
          </a:p>
          <a:p>
            <a:pPr algn="l" rtl="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and more…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/>
              <a:t>Rarely, there is a need to check the previous solutions (but almost a few)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/>
              <a:t>Vs block the cover of the unique part on other symmetries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12520</TotalTime>
  <Words>1215</Words>
  <Application>Microsoft Office PowerPoint</Application>
  <PresentationFormat>On-screen Show (4:3)</PresentationFormat>
  <Paragraphs>214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AvantGarde</vt:lpstr>
      <vt:lpstr>Calibri</vt:lpstr>
      <vt:lpstr>Times New Roman</vt:lpstr>
      <vt:lpstr>Wingdings</vt:lpstr>
      <vt:lpstr>Office Theme</vt:lpstr>
      <vt:lpstr>    </vt:lpstr>
      <vt:lpstr>Puzzles!</vt:lpstr>
      <vt:lpstr>Intro - what is all about?</vt:lpstr>
      <vt:lpstr>Some facts – the 12 Pento-minoes </vt:lpstr>
      <vt:lpstr>(strong) NP complete - bin-packing reduction</vt:lpstr>
      <vt:lpstr>Graph Representation of Lattice</vt:lpstr>
      <vt:lpstr>Back track- and search</vt:lpstr>
      <vt:lpstr>Puzzles and Solutions</vt:lpstr>
      <vt:lpstr>Init’</vt:lpstr>
      <vt:lpstr>Tricks</vt:lpstr>
      <vt:lpstr>Trivial algo’</vt:lpstr>
      <vt:lpstr>Knuth’s Dancing Links (2000)</vt:lpstr>
      <vt:lpstr>Exact cover</vt:lpstr>
      <vt:lpstr>Algo’ X – trial and error</vt:lpstr>
      <vt:lpstr>Representation</vt:lpstr>
      <vt:lpstr>How-To Chose column?</vt:lpstr>
      <vt:lpstr>Cover – simple remove</vt:lpstr>
      <vt:lpstr> Keys (tab) and holes (pocket)</vt:lpstr>
      <vt:lpstr>Results</vt:lpstr>
      <vt:lpstr>Do It Yourself add a lattice cook book</vt:lpstr>
      <vt:lpstr>User puzzles</vt:lpstr>
      <vt:lpstr>Future Work – More lattices</vt:lpstr>
      <vt:lpstr>Future Work II</vt:lpstr>
    </vt:vector>
  </TitlesOfParts>
  <Manager>Dr. Gill Barequet</Manager>
  <Company>Technion I.I.T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Gill Barequet</dc:creator>
  <cp:lastModifiedBy>Shahar Tal</cp:lastModifiedBy>
  <cp:revision>385</cp:revision>
  <cp:lastPrinted>1601-01-01T00:00:00Z</cp:lastPrinted>
  <dcterms:created xsi:type="dcterms:W3CDTF">2001-12-26T08:07:59Z</dcterms:created>
  <dcterms:modified xsi:type="dcterms:W3CDTF">2023-01-23T08:49:42Z</dcterms:modified>
</cp:coreProperties>
</file>