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0" r:id="rId2"/>
  </p:sldMasterIdLst>
  <p:notesMasterIdLst>
    <p:notesMasterId r:id="rId24"/>
  </p:notesMasterIdLst>
  <p:handoutMasterIdLst>
    <p:handoutMasterId r:id="rId25"/>
  </p:handoutMasterIdLst>
  <p:sldIdLst>
    <p:sldId id="256" r:id="rId3"/>
    <p:sldId id="268" r:id="rId4"/>
    <p:sldId id="288" r:id="rId5"/>
    <p:sldId id="266" r:id="rId6"/>
    <p:sldId id="267" r:id="rId7"/>
    <p:sldId id="269" r:id="rId8"/>
    <p:sldId id="270" r:id="rId9"/>
    <p:sldId id="273" r:id="rId10"/>
    <p:sldId id="272" r:id="rId11"/>
    <p:sldId id="277" r:id="rId12"/>
    <p:sldId id="274" r:id="rId13"/>
    <p:sldId id="284" r:id="rId14"/>
    <p:sldId id="279" r:id="rId15"/>
    <p:sldId id="278" r:id="rId16"/>
    <p:sldId id="281" r:id="rId17"/>
    <p:sldId id="280" r:id="rId18"/>
    <p:sldId id="282" r:id="rId19"/>
    <p:sldId id="287" r:id="rId20"/>
    <p:sldId id="286" r:id="rId21"/>
    <p:sldId id="283" r:id="rId22"/>
    <p:sldId id="285" r:id="rId23"/>
  </p:sldIdLst>
  <p:sldSz cx="9144000" cy="6858000" type="screen4x3"/>
  <p:notesSz cx="6845300" cy="93964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FCF"/>
    <a:srgbClr val="66FF66"/>
    <a:srgbClr val="400080"/>
    <a:srgbClr val="0000FF"/>
    <a:srgbClr val="008000"/>
    <a:srgbClr val="FF0000"/>
    <a:srgbClr val="CC66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6" autoAdjust="0"/>
    <p:restoredTop sz="94909" autoAdjust="0"/>
  </p:normalViewPr>
  <p:slideViewPr>
    <p:cSldViewPr snapToGrid="0">
      <p:cViewPr varScale="1">
        <p:scale>
          <a:sx n="109" d="100"/>
          <a:sy n="109" d="100"/>
        </p:scale>
        <p:origin x="162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442BECE6-2F8B-45B4-9BD5-A0B332181DC7}"/>
              </a:ext>
            </a:extLst>
          </p:cNvPr>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IL"/>
          </a:p>
        </p:txBody>
      </p:sp>
      <p:sp>
        <p:nvSpPr>
          <p:cNvPr id="139267" name="Rectangle 3">
            <a:extLst>
              <a:ext uri="{FF2B5EF4-FFF2-40B4-BE49-F238E27FC236}">
                <a16:creationId xmlns:a16="http://schemas.microsoft.com/office/drawing/2014/main" id="{C1E0BFB2-EA87-4EC1-B481-911E394A80C2}"/>
              </a:ext>
            </a:extLst>
          </p:cNvPr>
          <p:cNvSpPr>
            <a:spLocks noGrp="1" noChangeArrowheads="1"/>
          </p:cNvSpPr>
          <p:nvPr>
            <p:ph type="dt" sz="quarter"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IL"/>
          </a:p>
        </p:txBody>
      </p:sp>
      <p:sp>
        <p:nvSpPr>
          <p:cNvPr id="139268" name="Rectangle 4">
            <a:extLst>
              <a:ext uri="{FF2B5EF4-FFF2-40B4-BE49-F238E27FC236}">
                <a16:creationId xmlns:a16="http://schemas.microsoft.com/office/drawing/2014/main" id="{FA5B0A5E-5113-402D-82FE-7A1E00D0720D}"/>
              </a:ext>
            </a:extLst>
          </p:cNvPr>
          <p:cNvSpPr>
            <a:spLocks noGrp="1" noChangeArrowheads="1"/>
          </p:cNvSpPr>
          <p:nvPr>
            <p:ph type="ftr" sz="quarter" idx="2"/>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IL"/>
          </a:p>
        </p:txBody>
      </p:sp>
      <p:sp>
        <p:nvSpPr>
          <p:cNvPr id="139269" name="Rectangle 5">
            <a:extLst>
              <a:ext uri="{FF2B5EF4-FFF2-40B4-BE49-F238E27FC236}">
                <a16:creationId xmlns:a16="http://schemas.microsoft.com/office/drawing/2014/main" id="{CB62A43C-22BD-4906-8601-0CAD62C327BF}"/>
              </a:ext>
            </a:extLst>
          </p:cNvPr>
          <p:cNvSpPr>
            <a:spLocks noGrp="1" noChangeArrowheads="1"/>
          </p:cNvSpPr>
          <p:nvPr>
            <p:ph type="sldNum" sz="quarter" idx="3"/>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D3600FBC-E36F-4652-AABB-3D3A695E7307}" type="slidenum">
              <a:rPr lang="en-US" altLang="en-IL"/>
              <a:pPr/>
              <a:t>‹#›</a:t>
            </a:fld>
            <a:endParaRPr lang="en-US" altLang="en-I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E419C9FC-F3B4-4D46-BB97-C13C872A1342}"/>
              </a:ext>
            </a:extLst>
          </p:cNvPr>
          <p:cNvSpPr>
            <a:spLocks noGrp="1" noChangeArrowheads="1"/>
          </p:cNvSpPr>
          <p:nvPr>
            <p:ph type="hdr" sz="quarter"/>
          </p:nvPr>
        </p:nvSpPr>
        <p:spPr bwMode="auto">
          <a:xfrm>
            <a:off x="0" y="0"/>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IL"/>
          </a:p>
        </p:txBody>
      </p:sp>
      <p:sp>
        <p:nvSpPr>
          <p:cNvPr id="178179" name="Rectangle 3">
            <a:extLst>
              <a:ext uri="{FF2B5EF4-FFF2-40B4-BE49-F238E27FC236}">
                <a16:creationId xmlns:a16="http://schemas.microsoft.com/office/drawing/2014/main" id="{BCD6276E-36E8-4B1E-88AB-57DAA4A7381B}"/>
              </a:ext>
            </a:extLst>
          </p:cNvPr>
          <p:cNvSpPr>
            <a:spLocks noGrp="1" noChangeArrowheads="1"/>
          </p:cNvSpPr>
          <p:nvPr>
            <p:ph type="dt" idx="1"/>
          </p:nvPr>
        </p:nvSpPr>
        <p:spPr bwMode="auto">
          <a:xfrm>
            <a:off x="3878263" y="0"/>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IL"/>
          </a:p>
        </p:txBody>
      </p:sp>
      <p:sp>
        <p:nvSpPr>
          <p:cNvPr id="178180" name="Rectangle 4">
            <a:extLst>
              <a:ext uri="{FF2B5EF4-FFF2-40B4-BE49-F238E27FC236}">
                <a16:creationId xmlns:a16="http://schemas.microsoft.com/office/drawing/2014/main" id="{A17F7DCA-82FE-421E-AE82-1E607DBA629D}"/>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8181" name="Rectangle 5">
            <a:extLst>
              <a:ext uri="{FF2B5EF4-FFF2-40B4-BE49-F238E27FC236}">
                <a16:creationId xmlns:a16="http://schemas.microsoft.com/office/drawing/2014/main" id="{2A7C48F2-256D-413D-8631-44E34F893EE9}"/>
              </a:ext>
            </a:extLst>
          </p:cNvPr>
          <p:cNvSpPr>
            <a:spLocks noGrp="1" noChangeArrowheads="1"/>
          </p:cNvSpPr>
          <p:nvPr>
            <p:ph type="body" sz="quarter" idx="3"/>
          </p:nvPr>
        </p:nvSpPr>
        <p:spPr bwMode="auto">
          <a:xfrm>
            <a:off x="912813" y="4464050"/>
            <a:ext cx="5019675" cy="422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IL"/>
              <a:t>Click to edit Master text styles</a:t>
            </a:r>
          </a:p>
          <a:p>
            <a:pPr lvl="1"/>
            <a:r>
              <a:rPr lang="en-US" altLang="en-IL"/>
              <a:t>Second level</a:t>
            </a:r>
          </a:p>
          <a:p>
            <a:pPr lvl="2"/>
            <a:r>
              <a:rPr lang="en-US" altLang="en-IL"/>
              <a:t>Third level</a:t>
            </a:r>
          </a:p>
          <a:p>
            <a:pPr lvl="3"/>
            <a:r>
              <a:rPr lang="en-US" altLang="en-IL"/>
              <a:t>Fourth level</a:t>
            </a:r>
          </a:p>
          <a:p>
            <a:pPr lvl="4"/>
            <a:r>
              <a:rPr lang="en-US" altLang="en-IL"/>
              <a:t>Fifth level</a:t>
            </a:r>
          </a:p>
        </p:txBody>
      </p:sp>
      <p:sp>
        <p:nvSpPr>
          <p:cNvPr id="178182" name="Rectangle 6">
            <a:extLst>
              <a:ext uri="{FF2B5EF4-FFF2-40B4-BE49-F238E27FC236}">
                <a16:creationId xmlns:a16="http://schemas.microsoft.com/office/drawing/2014/main" id="{C245B306-5E57-45D4-9075-3F5FF7ED8083}"/>
              </a:ext>
            </a:extLst>
          </p:cNvPr>
          <p:cNvSpPr>
            <a:spLocks noGrp="1" noChangeArrowheads="1"/>
          </p:cNvSpPr>
          <p:nvPr>
            <p:ph type="ftr" sz="quarter" idx="4"/>
          </p:nvPr>
        </p:nvSpPr>
        <p:spPr bwMode="auto">
          <a:xfrm>
            <a:off x="0" y="8926513"/>
            <a:ext cx="29670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IL"/>
          </a:p>
        </p:txBody>
      </p:sp>
      <p:sp>
        <p:nvSpPr>
          <p:cNvPr id="178183" name="Rectangle 7">
            <a:extLst>
              <a:ext uri="{FF2B5EF4-FFF2-40B4-BE49-F238E27FC236}">
                <a16:creationId xmlns:a16="http://schemas.microsoft.com/office/drawing/2014/main" id="{42B26AA7-5574-47E7-AB2A-0DC0708615EE}"/>
              </a:ext>
            </a:extLst>
          </p:cNvPr>
          <p:cNvSpPr>
            <a:spLocks noGrp="1" noChangeArrowheads="1"/>
          </p:cNvSpPr>
          <p:nvPr>
            <p:ph type="sldNum" sz="quarter" idx="5"/>
          </p:nvPr>
        </p:nvSpPr>
        <p:spPr bwMode="auto">
          <a:xfrm>
            <a:off x="3878263" y="8926513"/>
            <a:ext cx="296703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fld id="{55E94FC0-AD20-4820-A058-BE11FC43015D}" type="slidenum">
              <a:rPr lang="en-US" altLang="en-IL"/>
              <a:pPr/>
              <a:t>‹#›</a:t>
            </a:fld>
            <a:endParaRPr lang="en-US" altLang="en-IL"/>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CAD15B-DC01-4C33-BD38-1F42D104012F}"/>
              </a:ext>
            </a:extLst>
          </p:cNvPr>
          <p:cNvSpPr>
            <a:spLocks noGrp="1" noChangeArrowheads="1"/>
          </p:cNvSpPr>
          <p:nvPr>
            <p:ph type="sldNum" sz="quarter" idx="5"/>
          </p:nvPr>
        </p:nvSpPr>
        <p:spPr>
          <a:ln/>
        </p:spPr>
        <p:txBody>
          <a:bodyPr/>
          <a:lstStyle/>
          <a:p>
            <a:fld id="{9C508CA1-4A30-4636-BD34-AD36897CBEBE}" type="slidenum">
              <a:rPr lang="en-US" altLang="en-IL"/>
              <a:pPr/>
              <a:t>1</a:t>
            </a:fld>
            <a:endParaRPr lang="en-US" altLang="en-IL"/>
          </a:p>
        </p:txBody>
      </p:sp>
      <p:sp>
        <p:nvSpPr>
          <p:cNvPr id="253954" name="Rectangle 2">
            <a:extLst>
              <a:ext uri="{FF2B5EF4-FFF2-40B4-BE49-F238E27FC236}">
                <a16:creationId xmlns:a16="http://schemas.microsoft.com/office/drawing/2014/main" id="{D6377257-BE95-47DC-AA23-FC1D87549B71}"/>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26CB4621-B637-46F0-99CF-9BCB19568361}"/>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10</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3263513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11</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242433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12</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073385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13</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1060846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14</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3320653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15</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3045540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16</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398572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17</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763630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18</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3402142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19</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6703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562622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20</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727910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21</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וכילר+דלאל</a:t>
            </a:r>
            <a:endParaRPr lang="en-US" altLang="en-IL" dirty="0"/>
          </a:p>
        </p:txBody>
      </p:sp>
    </p:spTree>
    <p:extLst>
      <p:ext uri="{BB962C8B-B14F-4D97-AF65-F5344CB8AC3E}">
        <p14:creationId xmlns:p14="http://schemas.microsoft.com/office/powerpoint/2010/main" val="188421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3</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3250583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2B696-4CDF-5A55-F131-1B02D8A52C0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767DB1E-F41E-19E2-8F1E-737F67C96A21}"/>
              </a:ext>
            </a:extLst>
          </p:cNvPr>
          <p:cNvSpPr>
            <a:spLocks noGrp="1" noChangeArrowheads="1"/>
          </p:cNvSpPr>
          <p:nvPr>
            <p:ph type="sldNum" sz="quarter" idx="5"/>
          </p:nvPr>
        </p:nvSpPr>
        <p:spPr>
          <a:ln/>
        </p:spPr>
        <p:txBody>
          <a:bodyPr/>
          <a:lstStyle/>
          <a:p>
            <a:fld id="{9C508CA1-4A30-4636-BD34-AD36897CBEBE}" type="slidenum">
              <a:rPr lang="en-US" altLang="en-IL"/>
              <a:pPr/>
              <a:t>4</a:t>
            </a:fld>
            <a:endParaRPr lang="en-US" altLang="en-IL"/>
          </a:p>
        </p:txBody>
      </p:sp>
      <p:sp>
        <p:nvSpPr>
          <p:cNvPr id="253954" name="Rectangle 2">
            <a:extLst>
              <a:ext uri="{FF2B5EF4-FFF2-40B4-BE49-F238E27FC236}">
                <a16:creationId xmlns:a16="http://schemas.microsoft.com/office/drawing/2014/main" id="{F74F56A9-A310-1694-AF8F-603576BF5B3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8289F092-1E3B-4AA4-F659-C4B4901B814F}"/>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294216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D04C5-2C1E-5B27-9555-196AF2D72F5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0C249D5-2E28-FA0D-EBC3-9093F79BF0D6}"/>
              </a:ext>
            </a:extLst>
          </p:cNvPr>
          <p:cNvSpPr>
            <a:spLocks noGrp="1" noChangeArrowheads="1"/>
          </p:cNvSpPr>
          <p:nvPr>
            <p:ph type="sldNum" sz="quarter" idx="5"/>
          </p:nvPr>
        </p:nvSpPr>
        <p:spPr>
          <a:ln/>
        </p:spPr>
        <p:txBody>
          <a:bodyPr/>
          <a:lstStyle/>
          <a:p>
            <a:fld id="{9C508CA1-4A30-4636-BD34-AD36897CBEBE}" type="slidenum">
              <a:rPr lang="en-US" altLang="en-IL"/>
              <a:pPr/>
              <a:t>5</a:t>
            </a:fld>
            <a:endParaRPr lang="en-US" altLang="en-IL"/>
          </a:p>
        </p:txBody>
      </p:sp>
      <p:sp>
        <p:nvSpPr>
          <p:cNvPr id="253954" name="Rectangle 2">
            <a:extLst>
              <a:ext uri="{FF2B5EF4-FFF2-40B4-BE49-F238E27FC236}">
                <a16:creationId xmlns:a16="http://schemas.microsoft.com/office/drawing/2014/main" id="{08CF6197-3542-4B8C-6D79-3A3AE6167AF8}"/>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F8F92C82-B939-203A-5478-EA760C989A4D}"/>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357440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6</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3189708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7</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1238323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84DD-4FE6-2AD3-CF0D-BDD8496C6B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8199F0C-BC97-F2D5-D08B-EA6080F0342F}"/>
              </a:ext>
            </a:extLst>
          </p:cNvPr>
          <p:cNvSpPr>
            <a:spLocks noGrp="1" noChangeArrowheads="1"/>
          </p:cNvSpPr>
          <p:nvPr>
            <p:ph type="sldNum" sz="quarter" idx="5"/>
          </p:nvPr>
        </p:nvSpPr>
        <p:spPr>
          <a:ln/>
        </p:spPr>
        <p:txBody>
          <a:bodyPr/>
          <a:lstStyle/>
          <a:p>
            <a:fld id="{9C508CA1-4A30-4636-BD34-AD36897CBEBE}" type="slidenum">
              <a:rPr lang="en-US" altLang="en-IL"/>
              <a:pPr/>
              <a:t>8</a:t>
            </a:fld>
            <a:endParaRPr lang="en-US" altLang="en-IL"/>
          </a:p>
        </p:txBody>
      </p:sp>
      <p:sp>
        <p:nvSpPr>
          <p:cNvPr id="253954" name="Rectangle 2">
            <a:extLst>
              <a:ext uri="{FF2B5EF4-FFF2-40B4-BE49-F238E27FC236}">
                <a16:creationId xmlns:a16="http://schemas.microsoft.com/office/drawing/2014/main" id="{55D32A9A-C2C1-0F49-D9BE-8EC703DAADF4}"/>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A4C677C9-5328-D510-2B85-9780961F4528}"/>
              </a:ext>
            </a:extLst>
          </p:cNvPr>
          <p:cNvSpPr>
            <a:spLocks noGrp="1" noChangeArrowheads="1"/>
          </p:cNvSpPr>
          <p:nvPr>
            <p:ph type="body" idx="1"/>
          </p:nvPr>
        </p:nvSpPr>
        <p:spPr/>
        <p:txBody>
          <a:bodyPr/>
          <a:lstStyle/>
          <a:p>
            <a:pPr algn="l" rtl="0"/>
            <a:r>
              <a:rPr lang="he-IL" altLang="en-IL" dirty="0"/>
              <a:t>דלאל</a:t>
            </a:r>
            <a:endParaRPr lang="en-US" altLang="en-IL" dirty="0"/>
          </a:p>
        </p:txBody>
      </p:sp>
    </p:spTree>
    <p:extLst>
      <p:ext uri="{BB962C8B-B14F-4D97-AF65-F5344CB8AC3E}">
        <p14:creationId xmlns:p14="http://schemas.microsoft.com/office/powerpoint/2010/main" val="3246753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862CC-5855-A756-8441-A1536EB4A00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082257A-9095-B15B-7EC4-DCD71828145B}"/>
              </a:ext>
            </a:extLst>
          </p:cNvPr>
          <p:cNvSpPr>
            <a:spLocks noGrp="1" noChangeArrowheads="1"/>
          </p:cNvSpPr>
          <p:nvPr>
            <p:ph type="sldNum" sz="quarter" idx="5"/>
          </p:nvPr>
        </p:nvSpPr>
        <p:spPr>
          <a:ln/>
        </p:spPr>
        <p:txBody>
          <a:bodyPr/>
          <a:lstStyle/>
          <a:p>
            <a:fld id="{9C508CA1-4A30-4636-BD34-AD36897CBEBE}" type="slidenum">
              <a:rPr lang="en-US" altLang="en-IL"/>
              <a:pPr/>
              <a:t>9</a:t>
            </a:fld>
            <a:endParaRPr lang="en-US" altLang="en-IL"/>
          </a:p>
        </p:txBody>
      </p:sp>
      <p:sp>
        <p:nvSpPr>
          <p:cNvPr id="253954" name="Rectangle 2">
            <a:extLst>
              <a:ext uri="{FF2B5EF4-FFF2-40B4-BE49-F238E27FC236}">
                <a16:creationId xmlns:a16="http://schemas.microsoft.com/office/drawing/2014/main" id="{1344B317-45A6-DE41-F56A-AF4568782DD9}"/>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E40C312D-EF64-E703-58ED-690A020E301D}"/>
              </a:ext>
            </a:extLst>
          </p:cNvPr>
          <p:cNvSpPr>
            <a:spLocks noGrp="1" noChangeArrowheads="1"/>
          </p:cNvSpPr>
          <p:nvPr>
            <p:ph type="body" idx="1"/>
          </p:nvPr>
        </p:nvSpPr>
        <p:spPr/>
        <p:txBody>
          <a:bodyPr/>
          <a:lstStyle/>
          <a:p>
            <a:pPr algn="l" rtl="0"/>
            <a:r>
              <a:rPr lang="he-IL" altLang="en-IL" dirty="0"/>
              <a:t>וכילר</a:t>
            </a:r>
            <a:endParaRPr lang="en-US" altLang="en-IL" dirty="0"/>
          </a:p>
        </p:txBody>
      </p:sp>
    </p:spTree>
    <p:extLst>
      <p:ext uri="{BB962C8B-B14F-4D97-AF65-F5344CB8AC3E}">
        <p14:creationId xmlns:p14="http://schemas.microsoft.com/office/powerpoint/2010/main" val="55965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63EE74B-24B0-4EAF-8670-B4FCBFECA35E}" type="datetime1">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0351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3228047C-0B72-41ED-B8FB-35C5C164F113}" type="datetime1">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115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45AF262-DAFF-4E13-8662-CFED3C5AEE13}" type="datetime1">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14291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85ED55A9-1841-4E27-B249-9E27ED74596E}" type="datetime1">
              <a:rPr lang="en-US" smtClean="0"/>
              <a:t>5/18/2024</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59656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DD4B24FD-991E-4F4D-8541-009C7DF00D77}" type="datetime1">
              <a:rPr lang="en-US" smtClean="0"/>
              <a:t>5/18/2024</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6263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9D0C9-6879-4DFE-B2B9-F5AF763808BA}" type="datetime1">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5835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7FF296-EF3D-4DE3-AE43-17C6E3131058}" type="datetime1">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60749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DA832-77A5-4841-BA40-6D7F92287666}" type="datetime1">
              <a:rPr lang="en-US" smtClean="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15696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CDE3C3-5342-449D-852F-58804A019ED1}" type="datetime1">
              <a:rPr lang="en-US" smtClean="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2161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98967-9417-4F61-AAE6-5ECC41F864BB}" type="datetime1">
              <a:rPr lang="en-US" smtClean="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02365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4A9516-F78B-4161-9A97-3120FFC88A66}" type="datetime1">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3945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8EC9138-1F2B-47B2-9B1A-1B62944805B3}" type="datetime1">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80729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D5C466-6F7F-4828-8946-20A7FF034C48}" type="datetime1">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57285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E3097C-6618-4AD7-8E35-10169D05C9A5}" type="datetime1">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070484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7F080A-BC3F-4641-9BA1-FF322F62F371}" type="datetime1">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93494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EB433-D6EB-4760-BE23-73F82527661E}" type="datetime1">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660067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30B3DD-9BCD-4F40-9C38-319413AE138F}" type="datetime1">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357917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10A400-CE01-4AAA-88D5-782BCB7B9481}" type="datetime1">
              <a:rPr lang="en-US" smtClean="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13251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ABDF8A-CA6B-4599-97F5-BA47109D3A0F}" type="datetime1">
              <a:rPr lang="en-US" smtClean="0"/>
              <a:t>5/18/2024</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794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D0221-19DA-43EE-8BFF-07E59B71F2C8}" type="datetime1">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654457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69710-D167-4D03-8DBE-48EAFAFC725E}" type="datetime1">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6144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E1DCFB39-F97D-43B3-8F23-F5F563B97F86}" type="datetime1">
              <a:rPr lang="en-US" smtClean="0"/>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4553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36EBDB6-54B9-452B-AE05-2E1B5DE14F32}" type="datetime1">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4531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0EB38D9-7E48-4701-BFFA-64143BD78625}" type="datetime1">
              <a:rPr lang="en-US" smtClean="0"/>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50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4A0D367-BCE8-40AD-A2E0-413185AB6E11}" type="datetime1">
              <a:rPr lang="en-US" smtClean="0"/>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462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90BE0-E621-4017-9E94-B44A5DB9D1A8}" type="datetime1">
              <a:rPr lang="en-US" smtClean="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0381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9CDE87A-E9B3-4027-9D1B-B4555CF7E2EA}" type="datetime1">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238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A7A36C3-8736-40DE-823E-3AB56EE7F0E2}" type="datetime1">
              <a:rPr lang="en-US" smtClean="0"/>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4821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8CB50-4052-4D36-86EC-DB81E35B337E}" type="datetime1">
              <a:rPr lang="en-US" smtClean="0"/>
              <a:t>5/18/2024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3842846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D7FA7E-93E1-4443-85BD-9864580429A3}" type="datetime1">
              <a:rPr lang="en-US" smtClean="0"/>
              <a:t>5/18/2024</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755712965"/>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ftr="0" dt="0"/>
  <p:txStyles>
    <p:titleStyle>
      <a:lvl1pPr algn="l" defTabSz="914400" rtl="1"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r" defTabSz="914400" rtl="1"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6197D16-FE75-4A0E-A0C9-28C0F04A4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57022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7" name="Picture 136">
            <a:extLst>
              <a:ext uri="{FF2B5EF4-FFF2-40B4-BE49-F238E27FC236}">
                <a16:creationId xmlns:a16="http://schemas.microsoft.com/office/drawing/2014/main" id="{FA8FCEC6-4B30-4FF2-8B32-504BEAEA3A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45716" b="9820"/>
          <a:stretch>
            <a:fillRect/>
          </a:stretch>
        </p:blipFill>
        <p:spPr>
          <a:xfrm>
            <a:off x="0" y="3808676"/>
            <a:ext cx="9144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51906" name="Rectangle 2">
            <a:extLst>
              <a:ext uri="{FF2B5EF4-FFF2-40B4-BE49-F238E27FC236}">
                <a16:creationId xmlns:a16="http://schemas.microsoft.com/office/drawing/2014/main" id="{C6D155A3-4107-40C7-92BB-1D8FE14EFDE5}"/>
              </a:ext>
            </a:extLst>
          </p:cNvPr>
          <p:cNvSpPr>
            <a:spLocks noGrp="1" noChangeArrowheads="1"/>
          </p:cNvSpPr>
          <p:nvPr>
            <p:ph type="ctrTitle"/>
          </p:nvPr>
        </p:nvSpPr>
        <p:spPr>
          <a:xfrm>
            <a:off x="603363" y="749280"/>
            <a:ext cx="7516084" cy="2976344"/>
          </a:xfrm>
        </p:spPr>
        <p:txBody>
          <a:bodyPr vert="horz" lIns="91440" tIns="45720" rIns="91440" bIns="45720" rtlCol="0" anchor="ctr">
            <a:normAutofit/>
          </a:bodyPr>
          <a:lstStyle/>
          <a:p>
            <a:pPr rtl="0"/>
            <a:r>
              <a:rPr lang="en-US" altLang="en-IL" sz="5300" dirty="0">
                <a:solidFill>
                  <a:srgbClr val="FFFFFF"/>
                </a:solidFill>
              </a:rPr>
              <a:t>Generating Multi-scale Graphs with Graph U-Net</a:t>
            </a:r>
            <a:endParaRPr lang="en-US" altLang="en-IL" sz="5300" kern="1200" dirty="0">
              <a:solidFill>
                <a:srgbClr val="FFFFFF"/>
              </a:solidFill>
              <a:latin typeface="+mj-lt"/>
              <a:ea typeface="+mj-ea"/>
              <a:cs typeface="+mj-cs"/>
            </a:endParaRPr>
          </a:p>
        </p:txBody>
      </p:sp>
      <p:sp>
        <p:nvSpPr>
          <p:cNvPr id="16" name="Rectangle 3">
            <a:extLst>
              <a:ext uri="{FF2B5EF4-FFF2-40B4-BE49-F238E27FC236}">
                <a16:creationId xmlns:a16="http://schemas.microsoft.com/office/drawing/2014/main" id="{C784DDE0-1434-4C25-89C2-9C9FA059CBA7}"/>
              </a:ext>
            </a:extLst>
          </p:cNvPr>
          <p:cNvSpPr txBox="1">
            <a:spLocks noChangeArrowheads="1"/>
          </p:cNvSpPr>
          <p:nvPr/>
        </p:nvSpPr>
        <p:spPr bwMode="auto">
          <a:xfrm>
            <a:off x="2228320" y="3429000"/>
            <a:ext cx="4023010" cy="914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US" altLang="en-IL" sz="2000" dirty="0">
                <a:solidFill>
                  <a:schemeClr val="bg1"/>
                </a:solidFill>
                <a:latin typeface="Calibri" panose="020F0502020204030204"/>
              </a:rPr>
              <a:t>        Shachar Dalal   Shahar Vachiler </a:t>
            </a:r>
            <a:br>
              <a:rPr lang="en-US" altLang="en-IL" sz="2000" dirty="0">
                <a:solidFill>
                  <a:schemeClr val="bg1"/>
                </a:solidFill>
                <a:latin typeface="Calibri" panose="020F0502020204030204"/>
              </a:rPr>
            </a:br>
            <a:r>
              <a:rPr lang="en-US" altLang="en-IL" sz="2000" dirty="0">
                <a:solidFill>
                  <a:schemeClr val="bg1"/>
                </a:solidFill>
                <a:latin typeface="Calibri" panose="020F0502020204030204"/>
              </a:rPr>
              <a:t>	205799976       314761065 </a:t>
            </a:r>
            <a:r>
              <a:rPr lang="en-US" altLang="en-IL" sz="2000" dirty="0">
                <a:solidFill>
                  <a:srgbClr val="000000"/>
                </a:solidFill>
                <a:latin typeface="Calibri" panose="020F0502020204030204"/>
              </a:rPr>
              <a:t>	</a:t>
            </a:r>
            <a:endParaRPr lang="en-US" sz="2000" dirty="0">
              <a:solidFill>
                <a:srgbClr val="000000"/>
              </a:solidFill>
              <a:latin typeface="Calibri" panose="020F0502020204030204"/>
            </a:endParaRPr>
          </a:p>
        </p:txBody>
      </p:sp>
      <p:sp>
        <p:nvSpPr>
          <p:cNvPr id="17" name="TextBox 9">
            <a:extLst>
              <a:ext uri="{FF2B5EF4-FFF2-40B4-BE49-F238E27FC236}">
                <a16:creationId xmlns:a16="http://schemas.microsoft.com/office/drawing/2014/main" id="{9F1321E7-185C-4581-A8B9-B36A0441889B}"/>
              </a:ext>
            </a:extLst>
          </p:cNvPr>
          <p:cNvSpPr txBox="1"/>
          <p:nvPr/>
        </p:nvSpPr>
        <p:spPr>
          <a:xfrm>
            <a:off x="603363" y="242895"/>
            <a:ext cx="8195983" cy="620426"/>
          </a:xfrm>
          <a:prstGeom prst="rect">
            <a:avLst/>
          </a:prstGeom>
          <a:noFill/>
        </p:spPr>
        <p:txBody>
          <a:bodyPr wrap="square">
            <a:spAutoFit/>
          </a:bodyPr>
          <a:lstStyle/>
          <a:p>
            <a:pPr algn="l" defTabSz="457200" rtl="0">
              <a:lnSpc>
                <a:spcPct val="110000"/>
              </a:lnSpc>
              <a:spcAft>
                <a:spcPts val="600"/>
              </a:spcAft>
            </a:pPr>
            <a:r>
              <a:rPr lang="en-US" sz="1600" dirty="0">
                <a:solidFill>
                  <a:prstClr val="white"/>
                </a:solidFill>
                <a:latin typeface="Calibri Light" panose="020F0302020204030204"/>
                <a:ea typeface="Calibri" panose="020F0502020204030204" pitchFamily="34" charset="0"/>
                <a:cs typeface="Times New Roman" panose="02020603050405020304" pitchFamily="18" charset="0"/>
              </a:rPr>
              <a:t>Department of Software Engineering			</a:t>
            </a:r>
            <a:r>
              <a:rPr lang="en-US" sz="1600" dirty="0">
                <a:solidFill>
                  <a:prstClr val="white"/>
                </a:solidFill>
                <a:latin typeface="Calibri Light" panose="020F0302020204030204"/>
                <a:ea typeface="Calibri" panose="020F0502020204030204" pitchFamily="34" charset="0"/>
                <a:cs typeface="Arial" panose="020B0604020202020204" pitchFamily="34" charset="0"/>
              </a:rPr>
              <a:t> Capstone Project Phase A</a:t>
            </a:r>
            <a:br>
              <a:rPr lang="en-US" sz="1600" dirty="0">
                <a:solidFill>
                  <a:prstClr val="white"/>
                </a:solidFill>
                <a:latin typeface="Calibri Light" panose="020F0302020204030204"/>
                <a:ea typeface="Calibri" panose="020F0502020204030204" pitchFamily="34" charset="0"/>
                <a:cs typeface="Times New Roman" panose="02020603050405020304" pitchFamily="18" charset="0"/>
              </a:rPr>
            </a:br>
            <a:r>
              <a:rPr lang="en-US" sz="1600" dirty="0" err="1">
                <a:solidFill>
                  <a:prstClr val="white"/>
                </a:solidFill>
                <a:latin typeface="Calibri Light" panose="020F0302020204030204"/>
                <a:ea typeface="Calibri" panose="020F0502020204030204" pitchFamily="34" charset="0"/>
                <a:cs typeface="Times New Roman" panose="02020603050405020304" pitchFamily="18" charset="0"/>
              </a:rPr>
              <a:t>Braude</a:t>
            </a:r>
            <a:r>
              <a:rPr lang="en-US" sz="1600" dirty="0">
                <a:solidFill>
                  <a:prstClr val="white"/>
                </a:solidFill>
                <a:latin typeface="Calibri Light" panose="020F0302020204030204"/>
                <a:ea typeface="Calibri" panose="020F0502020204030204" pitchFamily="34" charset="0"/>
                <a:cs typeface="Times New Roman" panose="02020603050405020304" pitchFamily="18" charset="0"/>
              </a:rPr>
              <a:t> College of Engineering, Israel			</a:t>
            </a:r>
            <a:r>
              <a:rPr lang="en-US" sz="1600" dirty="0">
                <a:solidFill>
                  <a:prstClr val="white"/>
                </a:solidFill>
                <a:latin typeface="Calibri Light" panose="020F0302020204030204"/>
                <a:ea typeface="Calibri" panose="020F0502020204030204" pitchFamily="34" charset="0"/>
                <a:cs typeface="Arial" panose="020B0604020202020204" pitchFamily="34" charset="0"/>
              </a:rPr>
              <a:t> Project 24-1-R-9</a:t>
            </a:r>
            <a:endParaRPr lang="en-IL" sz="1600" dirty="0">
              <a:solidFill>
                <a:prstClr val="white"/>
              </a:solidFill>
              <a:latin typeface="Calibri Light" panose="020F0302020204030204"/>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3BA4DAD-8FD1-46A4-894F-C7651F03250A}"/>
              </a:ext>
            </a:extLst>
          </p:cNvPr>
          <p:cNvPicPr/>
          <p:nvPr/>
        </p:nvPicPr>
        <p:blipFill>
          <a:blip r:embed="rId4">
            <a:extLst>
              <a:ext uri="{28A0092B-C50C-407E-A947-70E740481C1C}">
                <a14:useLocalDpi xmlns:a14="http://schemas.microsoft.com/office/drawing/2010/main" val="0"/>
              </a:ext>
            </a:extLst>
          </a:blip>
          <a:stretch>
            <a:fillRect/>
          </a:stretch>
        </p:blipFill>
        <p:spPr>
          <a:xfrm>
            <a:off x="279707" y="6030067"/>
            <a:ext cx="2470639" cy="675220"/>
          </a:xfrm>
          <a:prstGeom prst="rect">
            <a:avLst/>
          </a:prstGeom>
        </p:spPr>
      </p:pic>
      <p:sp>
        <p:nvSpPr>
          <p:cNvPr id="2" name="TextBox 1">
            <a:extLst>
              <a:ext uri="{FF2B5EF4-FFF2-40B4-BE49-F238E27FC236}">
                <a16:creationId xmlns:a16="http://schemas.microsoft.com/office/drawing/2014/main" id="{49908E56-0FE1-5A2C-43D0-92DDD4CF8C2D}"/>
              </a:ext>
            </a:extLst>
          </p:cNvPr>
          <p:cNvSpPr txBox="1"/>
          <p:nvPr/>
        </p:nvSpPr>
        <p:spPr>
          <a:xfrm>
            <a:off x="3227124" y="6030067"/>
            <a:ext cx="4892323" cy="400110"/>
          </a:xfrm>
          <a:prstGeom prst="rect">
            <a:avLst/>
          </a:prstGeom>
          <a:noFill/>
        </p:spPr>
        <p:txBody>
          <a:bodyPr wrap="square" rtlCol="1">
            <a:spAutoFit/>
          </a:bodyPr>
          <a:lstStyle/>
          <a:p>
            <a:r>
              <a:rPr lang="en-US" sz="2000" dirty="0"/>
              <a:t>S</a:t>
            </a:r>
            <a:r>
              <a:rPr lang="iw" sz="2000" dirty="0">
                <a:latin typeface="Calibri" panose="020F0502020204030204"/>
              </a:rPr>
              <a:t>upervisor</a:t>
            </a:r>
            <a:r>
              <a:rPr lang="en-US" sz="2000" dirty="0"/>
              <a:t> - </a:t>
            </a:r>
            <a:r>
              <a:rPr lang="en-US" sz="2000" dirty="0">
                <a:latin typeface="Calibri" panose="020F0502020204030204"/>
              </a:rPr>
              <a:t>Prof. Zeev Volkovich</a:t>
            </a:r>
          </a:p>
        </p:txBody>
      </p:sp>
      <p:sp>
        <p:nvSpPr>
          <p:cNvPr id="5" name="TextBox 4">
            <a:extLst>
              <a:ext uri="{FF2B5EF4-FFF2-40B4-BE49-F238E27FC236}">
                <a16:creationId xmlns:a16="http://schemas.microsoft.com/office/drawing/2014/main" id="{4B590548-0EC6-3EB2-DDC0-27276025A4B5}"/>
              </a:ext>
            </a:extLst>
          </p:cNvPr>
          <p:cNvSpPr txBox="1"/>
          <p:nvPr/>
        </p:nvSpPr>
        <p:spPr>
          <a:xfrm>
            <a:off x="4572000" y="6440174"/>
            <a:ext cx="576072" cy="369332"/>
          </a:xfrm>
          <a:prstGeom prst="rect">
            <a:avLst/>
          </a:prstGeom>
          <a:noFill/>
        </p:spPr>
        <p:txBody>
          <a:bodyPr wrap="square" rtlCol="1">
            <a:spAutoFit/>
          </a:bodyPr>
          <a:lstStyle/>
          <a:p>
            <a:r>
              <a:rPr lang="en-US" dirty="0">
                <a:solidFill>
                  <a:schemeClr val="bg1">
                    <a:lumMod val="50000"/>
                  </a:schemeClr>
                </a:solidFill>
              </a:rPr>
              <a:t>1</a:t>
            </a:r>
            <a:endParaRPr lang="he-IL"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1872760" y="625610"/>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representation module</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2862322"/>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Graph Representation Module is employed in the first stage of the GU-net model, the encoder. </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model is trained on a given set of subgraphs of the predefined source graph (Source Style Graph)</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encoder process's output is a presentation of the input graph coarsened by various granularity levels, which is used in the diffusion process to simulate new components.</a:t>
            </a:r>
            <a:endParaRPr lang="he-IL" b="1" dirty="0">
              <a:effectLst>
                <a:outerShdw blurRad="38100" dist="38100" dir="2700000" algn="tl">
                  <a:srgbClr val="000000">
                    <a:alpha val="43137"/>
                  </a:srgbClr>
                </a:outerShdw>
              </a:effectLst>
              <a:latin typeface="Segoe UI" panose="020B0502040204020203" pitchFamily="34" charset="0"/>
            </a:endParaRPr>
          </a:p>
        </p:txBody>
      </p:sp>
      <p:sp>
        <p:nvSpPr>
          <p:cNvPr id="6" name="TextBox 5">
            <a:extLst>
              <a:ext uri="{FF2B5EF4-FFF2-40B4-BE49-F238E27FC236}">
                <a16:creationId xmlns:a16="http://schemas.microsoft.com/office/drawing/2014/main" id="{A5B3ABF3-8395-E78E-DA05-F626AC5F9FCD}"/>
              </a:ext>
            </a:extLst>
          </p:cNvPr>
          <p:cNvSpPr txBox="1"/>
          <p:nvPr/>
        </p:nvSpPr>
        <p:spPr>
          <a:xfrm>
            <a:off x="4489704" y="6437339"/>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10</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647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1872760" y="625610"/>
            <a:ext cx="720090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representation module </a:t>
            </a:r>
            <a:endParaRPr lang="he-IL" sz="4400" b="1"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D1AEDF4F-1B7D-E81A-D52D-DB5A5836EA46}"/>
              </a:ext>
            </a:extLst>
          </p:cNvPr>
          <p:cNvPicPr>
            <a:picLocks noChangeAspect="1"/>
          </p:cNvPicPr>
          <p:nvPr/>
        </p:nvPicPr>
        <p:blipFill>
          <a:blip r:embed="rId3"/>
          <a:stretch>
            <a:fillRect/>
          </a:stretch>
        </p:blipFill>
        <p:spPr>
          <a:xfrm>
            <a:off x="1538654" y="2365697"/>
            <a:ext cx="6991862" cy="3973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432ECB05-6FB7-685A-134D-54C27501E6EF}"/>
              </a:ext>
            </a:extLst>
          </p:cNvPr>
          <p:cNvSpPr txBox="1"/>
          <p:nvPr/>
        </p:nvSpPr>
        <p:spPr>
          <a:xfrm>
            <a:off x="2092569" y="1608992"/>
            <a:ext cx="6585439" cy="646331"/>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In this module the graph objective is to train the model.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In this graph we have to tag the clusters.</a:t>
            </a:r>
            <a:endParaRPr lang="he-IL" b="1" dirty="0">
              <a:effectLst>
                <a:outerShdw blurRad="38100" dist="38100" dir="2700000" algn="tl">
                  <a:srgbClr val="000000">
                    <a:alpha val="43137"/>
                  </a:srgbClr>
                </a:outerShdw>
              </a:effectLst>
              <a:latin typeface="Segoe UI" panose="020B0502040204020203" pitchFamily="34" charset="0"/>
            </a:endParaRPr>
          </a:p>
        </p:txBody>
      </p:sp>
      <p:sp>
        <p:nvSpPr>
          <p:cNvPr id="6" name="TextBox 5">
            <a:extLst>
              <a:ext uri="{FF2B5EF4-FFF2-40B4-BE49-F238E27FC236}">
                <a16:creationId xmlns:a16="http://schemas.microsoft.com/office/drawing/2014/main" id="{FA9D4347-5AA9-CC33-7705-7007A35275E8}"/>
              </a:ext>
            </a:extLst>
          </p:cNvPr>
          <p:cNvSpPr txBox="1"/>
          <p:nvPr/>
        </p:nvSpPr>
        <p:spPr>
          <a:xfrm>
            <a:off x="4489704" y="6437339"/>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11</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761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1872760" y="634403"/>
            <a:ext cx="7200900"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Example</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289688D5-1B27-F980-4496-2F8129482C88}"/>
              </a:ext>
            </a:extLst>
          </p:cNvPr>
          <p:cNvSpPr txBox="1"/>
          <p:nvPr/>
        </p:nvSpPr>
        <p:spPr>
          <a:xfrm>
            <a:off x="1872760" y="1661746"/>
            <a:ext cx="6356837" cy="646331"/>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latin typeface="Segoe UI" panose="020B0502040204020203" pitchFamily="34" charset="0"/>
              </a:rPr>
              <a:t>This is an example represents module break down an input graph into different granularity levels:</a:t>
            </a:r>
            <a:endParaRPr lang="he-IL" b="1" dirty="0">
              <a:effectLst>
                <a:outerShdw blurRad="38100" dist="38100" dir="2700000" algn="tl">
                  <a:srgbClr val="000000">
                    <a:alpha val="43137"/>
                  </a:srgbClr>
                </a:outerShdw>
              </a:effectLst>
              <a:latin typeface="Segoe UI" panose="020B0502040204020203" pitchFamily="34" charset="0"/>
            </a:endParaRPr>
          </a:p>
        </p:txBody>
      </p:sp>
      <p:pic>
        <p:nvPicPr>
          <p:cNvPr id="5" name="Picture 4">
            <a:extLst>
              <a:ext uri="{FF2B5EF4-FFF2-40B4-BE49-F238E27FC236}">
                <a16:creationId xmlns:a16="http://schemas.microsoft.com/office/drawing/2014/main" id="{FC984463-0197-F712-2E95-F28C31486549}"/>
              </a:ext>
            </a:extLst>
          </p:cNvPr>
          <p:cNvPicPr>
            <a:picLocks noChangeAspect="1"/>
          </p:cNvPicPr>
          <p:nvPr/>
        </p:nvPicPr>
        <p:blipFill>
          <a:blip r:embed="rId3"/>
          <a:stretch>
            <a:fillRect/>
          </a:stretch>
        </p:blipFill>
        <p:spPr>
          <a:xfrm>
            <a:off x="2033233" y="2389888"/>
            <a:ext cx="5077534" cy="2715004"/>
          </a:xfrm>
          <a:prstGeom prst="rect">
            <a:avLst/>
          </a:prstGeom>
        </p:spPr>
      </p:pic>
      <p:sp>
        <p:nvSpPr>
          <p:cNvPr id="6" name="TextBox 5">
            <a:extLst>
              <a:ext uri="{FF2B5EF4-FFF2-40B4-BE49-F238E27FC236}">
                <a16:creationId xmlns:a16="http://schemas.microsoft.com/office/drawing/2014/main" id="{03F513FE-0F70-ECFD-7B15-54CFCC7CEFA5}"/>
              </a:ext>
            </a:extLst>
          </p:cNvPr>
          <p:cNvSpPr txBox="1"/>
          <p:nvPr/>
        </p:nvSpPr>
        <p:spPr>
          <a:xfrm>
            <a:off x="1945310" y="5196254"/>
            <a:ext cx="6777006" cy="1200329"/>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latin typeface="Segoe UI" panose="020B0502040204020203" pitchFamily="34" charset="0"/>
              </a:rPr>
              <a:t>The plot exhibits four-level hierarchies including (L1) all the entities in the collaboration network, (L2) early-stage researchers, (L3) mid-career researchers and (L4) senior researchers.</a:t>
            </a:r>
            <a:endParaRPr lang="he-IL" b="1" dirty="0">
              <a:effectLst>
                <a:outerShdw blurRad="38100" dist="38100" dir="2700000" algn="tl">
                  <a:srgbClr val="000000">
                    <a:alpha val="43137"/>
                  </a:srgbClr>
                </a:outerShdw>
              </a:effectLst>
              <a:latin typeface="Segoe UI" panose="020B0502040204020203" pitchFamily="34" charset="0"/>
            </a:endParaRPr>
          </a:p>
        </p:txBody>
      </p:sp>
      <p:sp>
        <p:nvSpPr>
          <p:cNvPr id="8" name="TextBox 7">
            <a:extLst>
              <a:ext uri="{FF2B5EF4-FFF2-40B4-BE49-F238E27FC236}">
                <a16:creationId xmlns:a16="http://schemas.microsoft.com/office/drawing/2014/main" id="{355635DC-5599-0845-EBE8-48B505ABEBAE}"/>
              </a:ext>
            </a:extLst>
          </p:cNvPr>
          <p:cNvSpPr txBox="1"/>
          <p:nvPr/>
        </p:nvSpPr>
        <p:spPr>
          <a:xfrm>
            <a:off x="4489704" y="6437339"/>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12</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615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136529" y="616818"/>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generation module</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910860" y="1779687"/>
            <a:ext cx="6777007" cy="5355312"/>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This module facilitates the generation of target graphs from each coarsened graph at different granularity levels.</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This module consists of three steps:</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latin typeface="Segoe UI" panose="020B0502040204020203" pitchFamily="34" charset="0"/>
              </a:rPr>
              <a:t>First step:</a:t>
            </a:r>
            <a:r>
              <a:rPr lang="en-US" b="1" dirty="0">
                <a:effectLst>
                  <a:outerShdw blurRad="38100" dist="38100" dir="2700000" algn="tl">
                    <a:srgbClr val="000000">
                      <a:alpha val="43137"/>
                    </a:srgbClr>
                  </a:outerShdw>
                </a:effectLst>
                <a:latin typeface="Segoe UI" panose="020B0502040204020203" pitchFamily="34" charset="0"/>
              </a:rPr>
              <a:t> Partitioning the graph into multiple non-overlapping subgraphs.</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latin typeface="Segoe UI" panose="020B0502040204020203" pitchFamily="34" charset="0"/>
              </a:rPr>
              <a:t>Second step:</a:t>
            </a:r>
            <a:r>
              <a:rPr lang="en-US" b="1" dirty="0">
                <a:effectLst>
                  <a:outerShdw blurRad="38100" dist="38100" dir="2700000" algn="tl">
                    <a:srgbClr val="000000">
                      <a:alpha val="43137"/>
                    </a:srgbClr>
                  </a:outerShdw>
                </a:effectLst>
                <a:latin typeface="Segoe UI" panose="020B0502040204020203" pitchFamily="34" charset="0"/>
              </a:rPr>
              <a:t> Characterize the community-level graph structures by Generating a set of block diagonal metrics from the detected communities.</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latin typeface="Segoe UI" panose="020B0502040204020203" pitchFamily="34" charset="0"/>
              </a:rPr>
              <a:t>Third step:</a:t>
            </a:r>
            <a:r>
              <a:rPr lang="en-US" b="1" dirty="0">
                <a:effectLst>
                  <a:outerShdw blurRad="38100" dist="38100" dir="2700000" algn="tl">
                    <a:srgbClr val="000000">
                      <a:alpha val="43137"/>
                    </a:srgbClr>
                  </a:outerShdw>
                </a:effectLst>
                <a:latin typeface="Segoe UI" panose="020B0502040204020203" pitchFamily="34" charset="0"/>
              </a:rPr>
              <a:t> Apply a diffusion model to generate a graph at each granularity level. </a:t>
            </a:r>
          </a:p>
          <a:p>
            <a:pPr lvl="1"/>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As a result, the module generates various target graphs, which are the basis of the input of the Graph Reconstruction Module.</a:t>
            </a:r>
          </a:p>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139D5A46-C9FA-713C-8A1E-CC9F4C852E91}"/>
              </a:ext>
            </a:extLst>
          </p:cNvPr>
          <p:cNvSpPr txBox="1"/>
          <p:nvPr/>
        </p:nvSpPr>
        <p:spPr>
          <a:xfrm>
            <a:off x="4489704" y="6437339"/>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13</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403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25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25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007060" y="608026"/>
            <a:ext cx="720090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generation module </a:t>
            </a:r>
            <a:endParaRPr lang="he-IL" sz="4400" b="1"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977D240B-4FD9-027D-AD51-6C662138341A}"/>
              </a:ext>
            </a:extLst>
          </p:cNvPr>
          <p:cNvPicPr>
            <a:picLocks noChangeAspect="1"/>
          </p:cNvPicPr>
          <p:nvPr/>
        </p:nvPicPr>
        <p:blipFill>
          <a:blip r:embed="rId3"/>
          <a:stretch>
            <a:fillRect/>
          </a:stretch>
        </p:blipFill>
        <p:spPr>
          <a:xfrm>
            <a:off x="1549423" y="2333764"/>
            <a:ext cx="7345071" cy="39162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C5217884-D6EB-94F3-F37C-743B60F0F9AA}"/>
              </a:ext>
            </a:extLst>
          </p:cNvPr>
          <p:cNvSpPr txBox="1"/>
          <p:nvPr/>
        </p:nvSpPr>
        <p:spPr>
          <a:xfrm>
            <a:off x="2417885" y="1617785"/>
            <a:ext cx="5389684" cy="646331"/>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Each coarsen graph is separately fed to the diffusion model.</a:t>
            </a:r>
            <a:endParaRPr lang="he-IL" b="1" dirty="0">
              <a:effectLst>
                <a:outerShdw blurRad="38100" dist="38100" dir="2700000" algn="tl">
                  <a:srgbClr val="000000">
                    <a:alpha val="43137"/>
                  </a:srgbClr>
                </a:outerShdw>
              </a:effectLst>
              <a:latin typeface="Segoe UI" panose="020B0502040204020203" pitchFamily="34" charset="0"/>
            </a:endParaRPr>
          </a:p>
        </p:txBody>
      </p:sp>
      <p:sp>
        <p:nvSpPr>
          <p:cNvPr id="6" name="TextBox 5">
            <a:extLst>
              <a:ext uri="{FF2B5EF4-FFF2-40B4-BE49-F238E27FC236}">
                <a16:creationId xmlns:a16="http://schemas.microsoft.com/office/drawing/2014/main" id="{EFCAA5F2-A852-DD33-1B84-466C9ABE499C}"/>
              </a:ext>
            </a:extLst>
          </p:cNvPr>
          <p:cNvSpPr txBox="1"/>
          <p:nvPr/>
        </p:nvSpPr>
        <p:spPr>
          <a:xfrm>
            <a:off x="4489704" y="6437339"/>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14</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7760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136529" y="616818"/>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reconstruction module</a:t>
            </a:r>
            <a:endParaRPr lang="he-IL" sz="44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646331"/>
          </a:xfrm>
          <a:prstGeom prst="rect">
            <a:avLst/>
          </a:prstGeom>
          <a:noFill/>
        </p:spPr>
        <p:txBody>
          <a:bodyPr wrap="square" rtlCol="1">
            <a:spAutoFit/>
          </a:bodyPr>
          <a:lstStyle/>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044C516-F647-4F7D-23A1-77A40105D22B}"/>
              </a:ext>
            </a:extLst>
          </p:cNvPr>
          <p:cNvSpPr txBox="1"/>
          <p:nvPr/>
        </p:nvSpPr>
        <p:spPr>
          <a:xfrm>
            <a:off x="1872759" y="1817242"/>
            <a:ext cx="6777007" cy="3693319"/>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Graph Reconstruction Module is employed by the second stage of the GU-net model, the decoder.</a:t>
            </a:r>
            <a:br>
              <a:rPr lang="en-US" b="1" dirty="0">
                <a:effectLst>
                  <a:outerShdw blurRad="38100" dist="38100" dir="2700000" algn="tl">
                    <a:srgbClr val="000000">
                      <a:alpha val="43137"/>
                    </a:srgbClr>
                  </a:outerShdw>
                </a:effectLst>
                <a:latin typeface="Segoe UI" panose="020B0502040204020203" pitchFamily="34" charset="0"/>
              </a:rPr>
            </a:br>
            <a:r>
              <a:rPr lang="en-US" b="1" dirty="0">
                <a:effectLst>
                  <a:outerShdw blurRad="38100" dist="38100" dir="2700000" algn="tl">
                    <a:srgbClr val="000000">
                      <a:alpha val="43137"/>
                    </a:srgbClr>
                  </a:outerShdw>
                </a:effectLst>
                <a:latin typeface="Segoe UI" panose="020B0502040204020203" pitchFamily="34" charset="0"/>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primary objective of this Module is to reconstruct a graph close to the original input graph from its coarsened representations.</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Effectively reversing the coarsening operations performed during the encoding phase.</a:t>
            </a:r>
            <a:br>
              <a:rPr lang="en-US" b="1" dirty="0">
                <a:effectLst>
                  <a:outerShdw blurRad="38100" dist="38100" dir="2700000" algn="tl">
                    <a:srgbClr val="000000">
                      <a:alpha val="43137"/>
                    </a:srgbClr>
                  </a:outerShdw>
                </a:effectLst>
                <a:latin typeface="Segoe UI" panose="020B0502040204020203" pitchFamily="34" charset="0"/>
              </a:rPr>
            </a:br>
            <a:r>
              <a:rPr lang="en-US" b="1" dirty="0">
                <a:effectLst>
                  <a:outerShdw blurRad="38100" dist="38100" dir="2700000" algn="tl">
                    <a:srgbClr val="000000">
                      <a:alpha val="43137"/>
                    </a:srgbClr>
                  </a:outerShdw>
                </a:effectLst>
                <a:latin typeface="Segoe UI" panose="020B0502040204020203" pitchFamily="34" charset="0"/>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This is achieved through a combination of two key operations: gUnpool and skip connections.</a:t>
            </a: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8929713-ADE5-5672-B337-2CED690337CC}"/>
              </a:ext>
            </a:extLst>
          </p:cNvPr>
          <p:cNvSpPr txBox="1"/>
          <p:nvPr/>
        </p:nvSpPr>
        <p:spPr>
          <a:xfrm>
            <a:off x="4489704" y="6437339"/>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15</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9017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007060" y="608026"/>
            <a:ext cx="720090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Graph reconstruction module </a:t>
            </a:r>
            <a:endParaRPr lang="he-IL" sz="4400"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BE73DE29-D303-6DEC-2C6C-42F9C686CFBD}"/>
              </a:ext>
            </a:extLst>
          </p:cNvPr>
          <p:cNvPicPr>
            <a:picLocks noChangeAspect="1"/>
          </p:cNvPicPr>
          <p:nvPr/>
        </p:nvPicPr>
        <p:blipFill>
          <a:blip r:embed="rId3"/>
          <a:stretch>
            <a:fillRect/>
          </a:stretch>
        </p:blipFill>
        <p:spPr>
          <a:xfrm>
            <a:off x="1812698" y="2304996"/>
            <a:ext cx="7093909" cy="39449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9EDD0303-9939-09BA-96E8-632A8CBB7ACA}"/>
              </a:ext>
            </a:extLst>
          </p:cNvPr>
          <p:cNvSpPr txBox="1"/>
          <p:nvPr/>
        </p:nvSpPr>
        <p:spPr>
          <a:xfrm>
            <a:off x="2417885" y="1573823"/>
            <a:ext cx="5723792" cy="646331"/>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Combining all of the coarsen community graphs to restore the compressed graph.</a:t>
            </a:r>
            <a:endParaRPr lang="he-IL" b="1" dirty="0">
              <a:effectLst>
                <a:outerShdw blurRad="38100" dist="38100" dir="2700000" algn="tl">
                  <a:srgbClr val="000000">
                    <a:alpha val="43137"/>
                  </a:srgbClr>
                </a:outerShdw>
              </a:effectLst>
              <a:latin typeface="Segoe UI" panose="020B0502040204020203" pitchFamily="34" charset="0"/>
            </a:endParaRPr>
          </a:p>
        </p:txBody>
      </p:sp>
      <p:sp>
        <p:nvSpPr>
          <p:cNvPr id="7" name="TextBox 6">
            <a:extLst>
              <a:ext uri="{FF2B5EF4-FFF2-40B4-BE49-F238E27FC236}">
                <a16:creationId xmlns:a16="http://schemas.microsoft.com/office/drawing/2014/main" id="{2A988FCC-CF28-BD1A-C61A-19260ED17913}"/>
              </a:ext>
            </a:extLst>
          </p:cNvPr>
          <p:cNvSpPr txBox="1"/>
          <p:nvPr/>
        </p:nvSpPr>
        <p:spPr>
          <a:xfrm>
            <a:off x="4489704" y="6437339"/>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16</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82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206868" y="616818"/>
            <a:ext cx="7921870"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Successes Evaluation</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646331"/>
          </a:xfrm>
          <a:prstGeom prst="rect">
            <a:avLst/>
          </a:prstGeom>
          <a:noFill/>
        </p:spPr>
        <p:txBody>
          <a:bodyPr wrap="square" rtlCol="1">
            <a:spAutoFit/>
          </a:bodyPr>
          <a:lstStyle/>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044C516-F647-4F7D-23A1-77A40105D22B}"/>
              </a:ext>
            </a:extLst>
          </p:cNvPr>
          <p:cNvSpPr txBox="1"/>
          <p:nvPr/>
        </p:nvSpPr>
        <p:spPr>
          <a:xfrm>
            <a:off x="1872759" y="1896334"/>
            <a:ext cx="6777007" cy="3693319"/>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Previous models achieved somewhere between 67% - 84% similarity.</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In order for the project to be successful it needs to achieve 85% similarity between the graphs.</a:t>
            </a:r>
            <a:br>
              <a:rPr lang="en-US" b="1" dirty="0">
                <a:effectLst>
                  <a:outerShdw blurRad="38100" dist="38100" dir="2700000" algn="tl">
                    <a:srgbClr val="000000">
                      <a:alpha val="43137"/>
                    </a:srgbClr>
                  </a:outerShdw>
                </a:effectLst>
                <a:latin typeface="Segoe UI" panose="020B0502040204020203" pitchFamily="34" charset="0"/>
              </a:rPr>
            </a:br>
            <a:r>
              <a:rPr lang="en-US" b="1" dirty="0">
                <a:effectLst>
                  <a:outerShdw blurRad="38100" dist="38100" dir="2700000" algn="tl">
                    <a:srgbClr val="000000">
                      <a:alpha val="43137"/>
                    </a:srgbClr>
                  </a:outerShdw>
                </a:effectLst>
                <a:latin typeface="Segoe UI" panose="020B0502040204020203" pitchFamily="34" charset="0"/>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If the result is less than 85% the model needs to be fine-tuned and further tests will be conducted.</a:t>
            </a:r>
          </a:p>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model will have the ability to generalize to new datasets and its performance compared to human-generated graphs.</a:t>
            </a:r>
          </a:p>
          <a:p>
            <a:endParaRPr lang="en-US"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F3DF8F5E-65AB-5C27-DD0E-C9C226E45B8E}"/>
              </a:ext>
            </a:extLst>
          </p:cNvPr>
          <p:cNvSpPr txBox="1"/>
          <p:nvPr/>
        </p:nvSpPr>
        <p:spPr>
          <a:xfrm>
            <a:off x="4489704" y="6437339"/>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17</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530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1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pic>
        <p:nvPicPr>
          <p:cNvPr id="3" name="Picture 2">
            <a:extLst>
              <a:ext uri="{FF2B5EF4-FFF2-40B4-BE49-F238E27FC236}">
                <a16:creationId xmlns:a16="http://schemas.microsoft.com/office/drawing/2014/main" id="{7F1CD00C-3069-E686-2F0A-047E38CC2552}"/>
              </a:ext>
            </a:extLst>
          </p:cNvPr>
          <p:cNvPicPr>
            <a:picLocks noChangeAspect="1"/>
          </p:cNvPicPr>
          <p:nvPr/>
        </p:nvPicPr>
        <p:blipFill rotWithShape="1">
          <a:blip r:embed="rId3">
            <a:extLst>
              <a:ext uri="{28A0092B-C50C-407E-A947-70E740481C1C}">
                <a14:useLocalDpi xmlns:a14="http://schemas.microsoft.com/office/drawing/2010/main" val="0"/>
              </a:ext>
            </a:extLst>
          </a:blip>
          <a:srcRect t="4016" r="575"/>
          <a:stretch/>
        </p:blipFill>
        <p:spPr bwMode="auto">
          <a:xfrm>
            <a:off x="677008" y="1950374"/>
            <a:ext cx="8106507" cy="44869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39368CA8-BD43-0B10-F2A4-F1409428BFF7}"/>
              </a:ext>
            </a:extLst>
          </p:cNvPr>
          <p:cNvSpPr txBox="1"/>
          <p:nvPr/>
        </p:nvSpPr>
        <p:spPr>
          <a:xfrm>
            <a:off x="2457621" y="606078"/>
            <a:ext cx="7921870"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The general process</a:t>
            </a:r>
            <a:endParaRPr lang="he-IL" sz="4800"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33C49934-21D9-BE70-C405-0F7953CA3C8C}"/>
              </a:ext>
            </a:extLst>
          </p:cNvPr>
          <p:cNvSpPr txBox="1"/>
          <p:nvPr/>
        </p:nvSpPr>
        <p:spPr>
          <a:xfrm>
            <a:off x="2250831" y="1582615"/>
            <a:ext cx="5503984" cy="369332"/>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Below is the flow chart of the research model. </a:t>
            </a:r>
            <a:endParaRPr lang="he-IL" b="1" dirty="0">
              <a:effectLst>
                <a:outerShdw blurRad="38100" dist="38100" dir="2700000" algn="tl">
                  <a:srgbClr val="000000">
                    <a:alpha val="43137"/>
                  </a:srgbClr>
                </a:outerShdw>
              </a:effectLst>
              <a:latin typeface="Segoe UI" panose="020B0502040204020203" pitchFamily="34" charset="0"/>
            </a:endParaRPr>
          </a:p>
        </p:txBody>
      </p:sp>
      <p:sp>
        <p:nvSpPr>
          <p:cNvPr id="7" name="TextBox 6">
            <a:extLst>
              <a:ext uri="{FF2B5EF4-FFF2-40B4-BE49-F238E27FC236}">
                <a16:creationId xmlns:a16="http://schemas.microsoft.com/office/drawing/2014/main" id="{8756B3A8-AC28-AF6C-F8E4-6527D8A348E1}"/>
              </a:ext>
            </a:extLst>
          </p:cNvPr>
          <p:cNvSpPr txBox="1"/>
          <p:nvPr/>
        </p:nvSpPr>
        <p:spPr>
          <a:xfrm>
            <a:off x="4489704" y="6437339"/>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18</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95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3112476" y="614870"/>
            <a:ext cx="7921870"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Testing plan</a:t>
            </a:r>
            <a:endParaRPr lang="he-IL" sz="4800" b="1" dirty="0">
              <a:effectLst>
                <a:outerShdw blurRad="38100" dist="38100" dir="2700000" algn="tl">
                  <a:srgbClr val="000000">
                    <a:alpha val="43137"/>
                  </a:srgbClr>
                </a:outerShdw>
              </a:effectLst>
            </a:endParaRPr>
          </a:p>
        </p:txBody>
      </p:sp>
      <p:graphicFrame>
        <p:nvGraphicFramePr>
          <p:cNvPr id="7" name="Table 6">
            <a:extLst>
              <a:ext uri="{FF2B5EF4-FFF2-40B4-BE49-F238E27FC236}">
                <a16:creationId xmlns:a16="http://schemas.microsoft.com/office/drawing/2014/main" id="{C4390AF5-93B9-AA33-1BE4-4E7D252D42B6}"/>
              </a:ext>
            </a:extLst>
          </p:cNvPr>
          <p:cNvGraphicFramePr>
            <a:graphicFrameLocks noGrp="1"/>
          </p:cNvGraphicFramePr>
          <p:nvPr>
            <p:extLst>
              <p:ext uri="{D42A27DB-BD31-4B8C-83A1-F6EECF244321}">
                <p14:modId xmlns:p14="http://schemas.microsoft.com/office/powerpoint/2010/main" val="676346641"/>
              </p:ext>
            </p:extLst>
          </p:nvPr>
        </p:nvGraphicFramePr>
        <p:xfrm>
          <a:off x="1907933" y="1485899"/>
          <a:ext cx="5688622" cy="4980314"/>
        </p:xfrm>
        <a:graphic>
          <a:graphicData uri="http://schemas.openxmlformats.org/drawingml/2006/table">
            <a:tbl>
              <a:tblPr firstRow="1" firstCol="1" bandRow="1"/>
              <a:tblGrid>
                <a:gridCol w="770137">
                  <a:extLst>
                    <a:ext uri="{9D8B030D-6E8A-4147-A177-3AD203B41FA5}">
                      <a16:colId xmlns:a16="http://schemas.microsoft.com/office/drawing/2014/main" val="1827283501"/>
                    </a:ext>
                  </a:extLst>
                </a:gridCol>
                <a:gridCol w="1204699">
                  <a:extLst>
                    <a:ext uri="{9D8B030D-6E8A-4147-A177-3AD203B41FA5}">
                      <a16:colId xmlns:a16="http://schemas.microsoft.com/office/drawing/2014/main" val="3362736610"/>
                    </a:ext>
                  </a:extLst>
                </a:gridCol>
                <a:gridCol w="3713786">
                  <a:extLst>
                    <a:ext uri="{9D8B030D-6E8A-4147-A177-3AD203B41FA5}">
                      <a16:colId xmlns:a16="http://schemas.microsoft.com/office/drawing/2014/main" val="680123386"/>
                    </a:ext>
                  </a:extLst>
                </a:gridCol>
              </a:tblGrid>
              <a:tr h="143481">
                <a:tc>
                  <a:txBody>
                    <a:bodyPr/>
                    <a:lstStyle/>
                    <a:p>
                      <a:pPr algn="ctr">
                        <a:lnSpc>
                          <a:spcPct val="106000"/>
                        </a:lnSpc>
                        <a:spcAft>
                          <a:spcPts val="800"/>
                        </a:spcAft>
                      </a:pPr>
                      <a:r>
                        <a:rPr lang="en-US" sz="800" b="1" kern="100">
                          <a:solidFill>
                            <a:srgbClr val="000000"/>
                          </a:solidFill>
                          <a:effectLst/>
                          <a:highlight>
                            <a:srgbClr val="8EAADB"/>
                          </a:highlight>
                          <a:latin typeface="Times New Roman" panose="02020603050405020304" pitchFamily="18" charset="0"/>
                          <a:ea typeface="Times New Roman" panose="02020603050405020304" pitchFamily="18" charset="0"/>
                          <a:cs typeface="Arial" panose="020B0604020202020204" pitchFamily="34" charset="0"/>
                        </a:rPr>
                        <a:t>Test</a:t>
                      </a:r>
                      <a:endParaRPr lang="en-US" sz="900" kern="100">
                        <a:effectLst/>
                        <a:highlight>
                          <a:srgbClr val="8EAADB"/>
                        </a:highligh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ctr">
                        <a:lnSpc>
                          <a:spcPct val="106000"/>
                        </a:lnSpc>
                        <a:spcAft>
                          <a:spcPts val="800"/>
                        </a:spcAft>
                      </a:pPr>
                      <a:r>
                        <a:rPr lang="en-US" sz="800" b="1" kern="100">
                          <a:solidFill>
                            <a:srgbClr val="000000"/>
                          </a:solidFill>
                          <a:effectLst/>
                          <a:highlight>
                            <a:srgbClr val="8EAADB"/>
                          </a:highlight>
                          <a:latin typeface="Times New Roman" panose="02020603050405020304" pitchFamily="18" charset="0"/>
                          <a:ea typeface="Times New Roman" panose="02020603050405020304" pitchFamily="18" charset="0"/>
                          <a:cs typeface="Arial" panose="020B0604020202020204" pitchFamily="34" charset="0"/>
                        </a:rPr>
                        <a:t>Test Subject</a:t>
                      </a:r>
                      <a:endParaRPr lang="en-US" sz="900" kern="100">
                        <a:effectLst/>
                        <a:highlight>
                          <a:srgbClr val="8EAADB"/>
                        </a:highligh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ctr">
                        <a:lnSpc>
                          <a:spcPct val="106000"/>
                        </a:lnSpc>
                        <a:spcAft>
                          <a:spcPts val="800"/>
                        </a:spcAft>
                      </a:pPr>
                      <a:r>
                        <a:rPr lang="en-US" sz="800" b="1" kern="100">
                          <a:solidFill>
                            <a:srgbClr val="000000"/>
                          </a:solidFill>
                          <a:effectLst/>
                          <a:highlight>
                            <a:srgbClr val="8EAADB"/>
                          </a:highlight>
                          <a:latin typeface="Times New Roman" panose="02020603050405020304" pitchFamily="18" charset="0"/>
                          <a:ea typeface="Times New Roman" panose="02020603050405020304" pitchFamily="18" charset="0"/>
                          <a:cs typeface="Arial" panose="020B0604020202020204" pitchFamily="34" charset="0"/>
                        </a:rPr>
                        <a:t>Expected Result</a:t>
                      </a:r>
                      <a:endParaRPr lang="en-US" sz="900" kern="100">
                        <a:effectLst/>
                        <a:highlight>
                          <a:srgbClr val="8EAADB"/>
                        </a:highligh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1521714197"/>
                  </a:ext>
                </a:extLst>
              </a:tr>
              <a:tr h="309121">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Graph Generation</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generate multi-scale graphs accurately based</a:t>
                      </a:r>
                      <a:r>
                        <a:rPr lang="en-US" sz="1050" kern="100">
                          <a:solidFill>
                            <a:srgbClr val="000000"/>
                          </a:solidFill>
                          <a:effectLst/>
                          <a:latin typeface="Roboto" panose="02000000000000000000" pitchFamily="2" charset="0"/>
                          <a:ea typeface="Times New Roman" panose="02020603050405020304" pitchFamily="18" charset="0"/>
                          <a:cs typeface="Times New Roman" panose="02020603050405020304" pitchFamily="18" charset="0"/>
                        </a:rPr>
                        <a:t> </a:t>
                      </a: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on the input.</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38330024"/>
                  </a:ext>
                </a:extLst>
              </a:tr>
              <a:tr h="373167">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Graph Processing</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correctly process the generated graphs, capturing hierarchical relationships effectively.</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791831128"/>
                  </a:ext>
                </a:extLst>
              </a:tr>
              <a:tr h="373167">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Graph Output Validation</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produce valid output graphs that accurately represent the hierarchical relationships in the data.</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468825320"/>
                  </a:ext>
                </a:extLst>
              </a:tr>
              <a:tr h="373167">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4</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Runtime Efficiency</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perform the graph generation and processing within an acceptable time frame.</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511143125"/>
                  </a:ext>
                </a:extLst>
              </a:tr>
              <a:tr h="373167">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5</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Input Size/Graph Size</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model will be able to handle larger graphs without a significant decrease in performance.</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460194239"/>
                  </a:ext>
                </a:extLst>
              </a:tr>
              <a:tr h="625709">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6</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Empty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empty, the model will return a specific error message indicating that the input graph cannot be empty. The model will not proceed with further processing until a valid graph is provided.</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47190043"/>
                  </a:ext>
                </a:extLst>
              </a:tr>
              <a:tr h="467416">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7</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Incomplete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incomplete (missing nodes or edges), the model will either return an error message or fill in the missing information based on predefined rules or assumptions.</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111270314"/>
                  </a:ext>
                </a:extLst>
              </a:tr>
              <a:tr h="625709">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8</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Incorrect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incorrect (contains invalid nodes or edges), the model will return an error message indicating the nature of the error. The model will not proceed with further processing until a valid graph is provided.</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50014090"/>
                  </a:ext>
                </a:extLst>
              </a:tr>
              <a:tr h="784004">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9</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Incompatible Graphs</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the input graph is incompatible with the model (for example, the graph is too large or the structure is not supported), the model will return an error message indicating the incompatibility. The model will not proceed with further processing until a compatible graph is provided.</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254111660"/>
                  </a:ext>
                </a:extLst>
              </a:tr>
              <a:tr h="309121">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10</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Generation Similarity Index</a:t>
                      </a:r>
                      <a:endParaRPr lang="en-US" sz="1100" kern="10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algn="ctr">
                        <a:lnSpc>
                          <a:spcPct val="106000"/>
                        </a:lnSpc>
                        <a:spcAft>
                          <a:spcPts val="800"/>
                        </a:spcAft>
                      </a:pPr>
                      <a:r>
                        <a:rPr lang="en-US" sz="1050" kern="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Similarity Index &gt; 85%.</a:t>
                      </a:r>
                      <a:endParaRPr lang="en-US"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48768" marR="487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463728682"/>
                  </a:ext>
                </a:extLst>
              </a:tr>
            </a:tbl>
          </a:graphicData>
        </a:graphic>
      </p:graphicFrame>
      <p:sp>
        <p:nvSpPr>
          <p:cNvPr id="5" name="TextBox 4">
            <a:extLst>
              <a:ext uri="{FF2B5EF4-FFF2-40B4-BE49-F238E27FC236}">
                <a16:creationId xmlns:a16="http://schemas.microsoft.com/office/drawing/2014/main" id="{E73F10F9-D1A1-D45F-AC44-80A7803E4DCD}"/>
              </a:ext>
            </a:extLst>
          </p:cNvPr>
          <p:cNvSpPr txBox="1"/>
          <p:nvPr/>
        </p:nvSpPr>
        <p:spPr>
          <a:xfrm>
            <a:off x="4464208" y="6444653"/>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19</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994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3743359" y="790470"/>
            <a:ext cx="5514941"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Agenda</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2031022" y="2221688"/>
            <a:ext cx="6777007" cy="3385542"/>
          </a:xfrm>
          <a:prstGeom prst="rect">
            <a:avLst/>
          </a:prstGeom>
          <a:noFill/>
        </p:spPr>
        <p:txBody>
          <a:bodyPr wrap="square" rtlCol="1">
            <a:spAutoFit/>
          </a:bodyPr>
          <a:lstStyle/>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Introduction</a:t>
            </a:r>
            <a:br>
              <a:rPr lang="en-US" sz="2800" b="1" dirty="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Graph U-Nets</a:t>
            </a:r>
            <a:br>
              <a:rPr lang="en-US" sz="2800" b="1" dirty="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Model</a:t>
            </a:r>
            <a:br>
              <a:rPr lang="en-US" sz="2800" b="1" dirty="0">
                <a:effectLst>
                  <a:outerShdw blurRad="38100" dist="38100" dir="2700000" algn="tl">
                    <a:srgbClr val="000000">
                      <a:alpha val="43137"/>
                    </a:srgbClr>
                  </a:outerShdw>
                </a:effectLst>
              </a:rPr>
            </a:br>
            <a:endParaRPr lang="en-US" sz="2800"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r>
              <a:rPr lang="en-US" sz="2800" b="1" dirty="0">
                <a:effectLst>
                  <a:outerShdw blurRad="38100" dist="38100" dir="2700000" algn="tl">
                    <a:srgbClr val="000000">
                      <a:alpha val="43137"/>
                    </a:srgbClr>
                  </a:outerShdw>
                </a:effectLst>
              </a:rPr>
              <a:t>Conclusion</a:t>
            </a: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B60D3C07-14D5-0073-902B-9A8B8015CD36}"/>
              </a:ext>
            </a:extLst>
          </p:cNvPr>
          <p:cNvSpPr txBox="1"/>
          <p:nvPr/>
        </p:nvSpPr>
        <p:spPr>
          <a:xfrm>
            <a:off x="4572000" y="6440174"/>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2</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1008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3226776" y="608025"/>
            <a:ext cx="7921870"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Conclusion</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646331"/>
          </a:xfrm>
          <a:prstGeom prst="rect">
            <a:avLst/>
          </a:prstGeom>
          <a:noFill/>
        </p:spPr>
        <p:txBody>
          <a:bodyPr wrap="square" rtlCol="1">
            <a:spAutoFit/>
          </a:bodyPr>
          <a:lstStyle/>
          <a:p>
            <a:pPr marL="742950" lvl="1" indent="-285750">
              <a:buFont typeface="Wingdings" panose="05000000000000000000" pitchFamily="2" charset="2"/>
              <a:buChar char="Ø"/>
            </a:pPr>
            <a:endParaRPr lang="en-US" b="1" dirty="0">
              <a:effectLst>
                <a:outerShdw blurRad="38100" dist="38100" dir="2700000" algn="tl">
                  <a:srgbClr val="000000">
                    <a:alpha val="43137"/>
                  </a:srgbClr>
                </a:outerShdw>
              </a:effectLst>
            </a:endParaRPr>
          </a:p>
          <a:p>
            <a:pPr marL="285750" indent="-285750">
              <a:buFont typeface="Wingdings" panose="05000000000000000000" pitchFamily="2" charset="2"/>
              <a:buChar char="Ø"/>
            </a:pPr>
            <a:endParaRPr lang="he-IL"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044C516-F647-4F7D-23A1-77A40105D22B}"/>
              </a:ext>
            </a:extLst>
          </p:cNvPr>
          <p:cNvSpPr txBox="1"/>
          <p:nvPr/>
        </p:nvSpPr>
        <p:spPr>
          <a:xfrm>
            <a:off x="1881551" y="1776632"/>
            <a:ext cx="6777007" cy="3693319"/>
          </a:xfrm>
          <a:prstGeom prst="rect">
            <a:avLst/>
          </a:prstGeom>
          <a:noFill/>
        </p:spPr>
        <p:txBody>
          <a:bodyPr wrap="square" rtlCol="1">
            <a:spAutoFit/>
          </a:bodyPr>
          <a:lstStyle/>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main objective is to examine a new approach that aims to yield greater efficiency and accuracy than previous methods.</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incorporation of GU-Net and diffusion models offers a unique approach to capturing complex patterns within graph structures.</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project seeks to establish the proposed model as a better solution for multi-scale graph generation through careful testing and validation.</a:t>
            </a:r>
          </a:p>
          <a:p>
            <a:endParaRPr lang="en-US"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E83BAD4A-98F5-3EFD-3E53-6B7E46BE2FF9}"/>
              </a:ext>
            </a:extLst>
          </p:cNvPr>
          <p:cNvSpPr txBox="1"/>
          <p:nvPr/>
        </p:nvSpPr>
        <p:spPr>
          <a:xfrm>
            <a:off x="4489704" y="6437339"/>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20</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1775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10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1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329960" y="1148913"/>
            <a:ext cx="7921870"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Thank you for listening!</a:t>
            </a:r>
            <a:endParaRPr lang="he-IL"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FC76E88-A192-D846-7173-E5C9BF5BACC7}"/>
              </a:ext>
            </a:extLst>
          </p:cNvPr>
          <p:cNvSpPr txBox="1"/>
          <p:nvPr/>
        </p:nvSpPr>
        <p:spPr>
          <a:xfrm>
            <a:off x="2892670" y="1997599"/>
            <a:ext cx="3938953" cy="769441"/>
          </a:xfrm>
          <a:prstGeom prst="rect">
            <a:avLst/>
          </a:prstGeom>
          <a:noFill/>
        </p:spPr>
        <p:txBody>
          <a:bodyPr wrap="square" rtlCol="1">
            <a:spAutoFit/>
          </a:bodyPr>
          <a:lstStyle/>
          <a:p>
            <a:r>
              <a:rPr lang="en-US" sz="4400" b="1" dirty="0">
                <a:effectLst>
                  <a:outerShdw blurRad="38100" dist="38100" dir="2700000" algn="tl">
                    <a:srgbClr val="000000">
                      <a:alpha val="43137"/>
                    </a:srgbClr>
                  </a:outerShdw>
                </a:effectLst>
              </a:rPr>
              <a:t>Any questions?</a:t>
            </a:r>
            <a:endParaRPr lang="he-IL" sz="4400" b="1" dirty="0">
              <a:effectLst>
                <a:outerShdw blurRad="38100" dist="38100" dir="2700000" algn="tl">
                  <a:srgbClr val="000000">
                    <a:alpha val="43137"/>
                  </a:srgbClr>
                </a:outerShdw>
              </a:effectLst>
            </a:endParaRPr>
          </a:p>
        </p:txBody>
      </p:sp>
      <p:pic>
        <p:nvPicPr>
          <p:cNvPr id="4098" name="Picture 2" descr="an image of a serious question mark">
            <a:extLst>
              <a:ext uri="{FF2B5EF4-FFF2-40B4-BE49-F238E27FC236}">
                <a16:creationId xmlns:a16="http://schemas.microsoft.com/office/drawing/2014/main" id="{CDA6B2D6-DE28-6356-ED1D-F3BC4C4EB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556" y="3008339"/>
            <a:ext cx="3429000"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CA6FCD7A-897E-8CB5-52FD-B824472BC703}"/>
              </a:ext>
            </a:extLst>
          </p:cNvPr>
          <p:cNvSpPr txBox="1"/>
          <p:nvPr/>
        </p:nvSpPr>
        <p:spPr>
          <a:xfrm>
            <a:off x="4489704" y="6437339"/>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21</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2393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Introduction</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55174" y="1696636"/>
            <a:ext cx="6777007" cy="3970318"/>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Graph generation involves creating mathematical structures that model relationships between objects. </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This is essential for applications like social network analysis, bioinformatics, recommendation systems, chemical compound generation, and traffic flow modeling.</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However, capturing hierarchical relationships in these graphs is complex. Existing methods are often inefficient and suffer from limitations. </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This can lead to incomplete representations of data, resulting in deteriorated overall performance.</a:t>
            </a:r>
            <a:endParaRPr lang="he-IL" b="1" dirty="0">
              <a:effectLst>
                <a:outerShdw blurRad="38100" dist="38100" dir="2700000" algn="tl">
                  <a:srgbClr val="000000">
                    <a:alpha val="43137"/>
                  </a:srgbClr>
                </a:outerShdw>
              </a:effectLst>
              <a:latin typeface="Segoe UI" panose="020B0502040204020203" pitchFamily="34" charset="0"/>
            </a:endParaRPr>
          </a:p>
        </p:txBody>
      </p:sp>
      <p:sp>
        <p:nvSpPr>
          <p:cNvPr id="6" name="TextBox 5">
            <a:extLst>
              <a:ext uri="{FF2B5EF4-FFF2-40B4-BE49-F238E27FC236}">
                <a16:creationId xmlns:a16="http://schemas.microsoft.com/office/drawing/2014/main" id="{14CF2236-AC60-3F3A-F089-3C2B56306BFD}"/>
              </a:ext>
            </a:extLst>
          </p:cNvPr>
          <p:cNvSpPr txBox="1"/>
          <p:nvPr/>
        </p:nvSpPr>
        <p:spPr>
          <a:xfrm>
            <a:off x="4572000" y="6440174"/>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3</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9779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D1A23C20-E809-DDFF-8EEF-9AD9447230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9C1C490-7AE7-4285-BD05-67DDA607A738}"/>
              </a:ext>
            </a:extLst>
          </p:cNvPr>
          <p:cNvSpPr txBox="1"/>
          <p:nvPr/>
        </p:nvSpPr>
        <p:spPr>
          <a:xfrm>
            <a:off x="2978428" y="622032"/>
            <a:ext cx="4035669" cy="830997"/>
          </a:xfrm>
          <a:prstGeom prst="rect">
            <a:avLst/>
          </a:prstGeom>
          <a:noFill/>
        </p:spPr>
        <p:txBody>
          <a:bodyPr wrap="square" rtlCol="1">
            <a:spAutoFit/>
          </a:bodyPr>
          <a:lstStyle/>
          <a:p>
            <a:r>
              <a:rPr lang="en-US" altLang="en-IL" sz="4800" b="1" dirty="0">
                <a:effectLst>
                  <a:outerShdw blurRad="38100" dist="38100" dir="2700000" algn="tl">
                    <a:srgbClr val="000000">
                      <a:alpha val="43137"/>
                    </a:srgbClr>
                  </a:outerShdw>
                </a:effectLst>
              </a:rPr>
              <a:t>Approach</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6581DD2-9884-64A0-F55D-03F420832DBE}"/>
              </a:ext>
            </a:extLst>
          </p:cNvPr>
          <p:cNvSpPr txBox="1"/>
          <p:nvPr/>
        </p:nvSpPr>
        <p:spPr>
          <a:xfrm>
            <a:off x="1872760" y="2265650"/>
            <a:ext cx="6777007" cy="3139321"/>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To address those issues we consider a model based on the Misc-GAN framework architecture.</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This model uses the GU-net model's capabilities to automate and precisely generate multi-scale graphs.</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model also incorporates a new component, a diffusion approach for graph generation, to improve its performance. </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endParaRPr lang="en-US" b="1" dirty="0">
              <a:effectLst>
                <a:outerShdw blurRad="38100" dist="38100" dir="2700000" algn="tl">
                  <a:srgbClr val="000000">
                    <a:alpha val="43137"/>
                  </a:srgbClr>
                </a:outerShdw>
              </a:effectLst>
              <a:latin typeface="Segoe UI" panose="020B0502040204020203" pitchFamily="34" charset="0"/>
            </a:endParaRPr>
          </a:p>
        </p:txBody>
      </p:sp>
      <p:sp>
        <p:nvSpPr>
          <p:cNvPr id="6" name="TextBox 5">
            <a:extLst>
              <a:ext uri="{FF2B5EF4-FFF2-40B4-BE49-F238E27FC236}">
                <a16:creationId xmlns:a16="http://schemas.microsoft.com/office/drawing/2014/main" id="{50C2375C-0111-3B37-2E48-C6673BF52FE8}"/>
              </a:ext>
            </a:extLst>
          </p:cNvPr>
          <p:cNvSpPr txBox="1"/>
          <p:nvPr/>
        </p:nvSpPr>
        <p:spPr>
          <a:xfrm>
            <a:off x="4572000" y="6440174"/>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4</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3104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C4C64ED4-E213-91DB-9A28-88311239C9B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274AC5D-7BBB-0ACC-5CBC-2763CB693F51}"/>
              </a:ext>
            </a:extLst>
          </p:cNvPr>
          <p:cNvSpPr txBox="1"/>
          <p:nvPr/>
        </p:nvSpPr>
        <p:spPr>
          <a:xfrm>
            <a:off x="2286001" y="701162"/>
            <a:ext cx="6214298" cy="830997"/>
          </a:xfrm>
          <a:prstGeom prst="rect">
            <a:avLst/>
          </a:prstGeom>
          <a:noFill/>
        </p:spPr>
        <p:txBody>
          <a:bodyPr wrap="square" rtlCol="1">
            <a:spAutoFit/>
          </a:bodyPr>
          <a:lstStyle/>
          <a:p>
            <a:r>
              <a:rPr lang="en-US" altLang="en-IL" sz="4800" b="1" dirty="0">
                <a:effectLst>
                  <a:outerShdw blurRad="38100" dist="38100" dir="2700000" algn="tl">
                    <a:srgbClr val="000000">
                      <a:alpha val="43137"/>
                    </a:srgbClr>
                  </a:outerShdw>
                </a:effectLst>
              </a:rPr>
              <a:t>Expected achievements</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99AD3E6C-F648-645E-9240-F23FEDCC4CBD}"/>
              </a:ext>
            </a:extLst>
          </p:cNvPr>
          <p:cNvSpPr txBox="1"/>
          <p:nvPr/>
        </p:nvSpPr>
        <p:spPr>
          <a:xfrm>
            <a:off x="2110152" y="1782073"/>
            <a:ext cx="6910756" cy="4247317"/>
          </a:xfrm>
          <a:prstGeom prst="rect">
            <a:avLst/>
          </a:prstGeom>
          <a:noFill/>
        </p:spPr>
        <p:txBody>
          <a:bodyPr wrap="square" rtlCol="1">
            <a:spAutoFit/>
          </a:bodyPr>
          <a:lstStyle/>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anticipation is that the model will be able to accurately capture complex inherent dependencies and distributions in graph data.</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model will efficiently process and analyze vast graph datasets, validating its scalability.</a:t>
            </a:r>
          </a:p>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purpose is to provide an accessible tool for graph generation with possible applications to citation graphs. </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endParaRPr lang="en-US" b="1" dirty="0">
              <a:effectLst>
                <a:outerShdw blurRad="38100" dist="38100" dir="2700000" algn="tl">
                  <a:srgbClr val="000000">
                    <a:alpha val="43137"/>
                  </a:srgbClr>
                </a:outerShdw>
              </a:effectLst>
              <a:latin typeface="Segoe UI" panose="020B0502040204020203" pitchFamily="34" charset="0"/>
            </a:endParaRPr>
          </a:p>
        </p:txBody>
      </p:sp>
      <p:pic>
        <p:nvPicPr>
          <p:cNvPr id="1026" name="Picture 2" descr="an image of a successful graph generation model with a clear graph representation and no resemblance to an eraser">
            <a:extLst>
              <a:ext uri="{FF2B5EF4-FFF2-40B4-BE49-F238E27FC236}">
                <a16:creationId xmlns:a16="http://schemas.microsoft.com/office/drawing/2014/main" id="{92DFF2D9-CCD8-5AB5-D8E3-B8977977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92350"/>
            <a:ext cx="2265650" cy="2265650"/>
          </a:xfrm>
          <a:prstGeom prst="rect">
            <a:avLst/>
          </a:prstGeom>
          <a:noFill/>
          <a:scene3d>
            <a:camera prst="orthographicFront"/>
            <a:lightRig rig="threePt" dir="t"/>
          </a:scene3d>
          <a:sp3d>
            <a:bevelT w="165100" prst="coolSlant"/>
          </a:sp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048580-DB64-ACE4-0E1E-69FC4B095695}"/>
              </a:ext>
            </a:extLst>
          </p:cNvPr>
          <p:cNvSpPr txBox="1"/>
          <p:nvPr/>
        </p:nvSpPr>
        <p:spPr>
          <a:xfrm>
            <a:off x="4572000" y="6440174"/>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5</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8703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1026"/>
                                        </p:tgtEl>
                                        <p:attrNameLst>
                                          <p:attrName>style.visibility</p:attrName>
                                        </p:attrNameLst>
                                      </p:cBhvr>
                                      <p:to>
                                        <p:strVal val="visible"/>
                                      </p:to>
                                    </p:set>
                                    <p:animEffect transition="in" filter="wipe(down)">
                                      <p:cBhvr>
                                        <p:cTn id="22"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Graph U-nets</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2862322"/>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Graph U-nets (GU-nets) is one of the famous deep graph frameworks.</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model is built in a U-shaped architecture.</a:t>
            </a:r>
            <a:br>
              <a:rPr lang="en-US" b="1" dirty="0">
                <a:effectLst>
                  <a:outerShdw blurRad="38100" dist="38100" dir="2700000" algn="tl">
                    <a:srgbClr val="000000">
                      <a:alpha val="43137"/>
                    </a:srgbClr>
                  </a:outerShdw>
                </a:effectLst>
                <a:latin typeface="Segoe UI" panose="020B0502040204020203" pitchFamily="34" charset="0"/>
              </a:rPr>
            </a:br>
            <a:r>
              <a:rPr lang="en-US" b="1" dirty="0">
                <a:effectLst>
                  <a:outerShdw blurRad="38100" dist="38100" dir="2700000" algn="tl">
                    <a:srgbClr val="000000">
                      <a:alpha val="43137"/>
                    </a:srgbClr>
                  </a:outerShdw>
                </a:effectLst>
                <a:latin typeface="Segoe UI" panose="020B0502040204020203" pitchFamily="34" charset="0"/>
              </a:rPr>
              <a:t> </a:t>
            </a: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model has an encoder-decoder structure capturing complex graph structures.</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The model employs gPool, gUnpool, and skip connection operations to achieve this goal.  </a:t>
            </a:r>
            <a:endParaRPr lang="he-IL" b="1" dirty="0">
              <a:effectLst>
                <a:outerShdw blurRad="38100" dist="38100" dir="2700000" algn="tl">
                  <a:srgbClr val="000000">
                    <a:alpha val="43137"/>
                  </a:srgbClr>
                </a:outerShdw>
              </a:effectLst>
              <a:latin typeface="Segoe UI" panose="020B0502040204020203" pitchFamily="34" charset="0"/>
            </a:endParaRPr>
          </a:p>
        </p:txBody>
      </p:sp>
      <p:sp>
        <p:nvSpPr>
          <p:cNvPr id="6" name="TextBox 5">
            <a:extLst>
              <a:ext uri="{FF2B5EF4-FFF2-40B4-BE49-F238E27FC236}">
                <a16:creationId xmlns:a16="http://schemas.microsoft.com/office/drawing/2014/main" id="{12232134-2893-3DC5-4A3D-1CE50CC3F30D}"/>
              </a:ext>
            </a:extLst>
          </p:cNvPr>
          <p:cNvSpPr txBox="1"/>
          <p:nvPr/>
        </p:nvSpPr>
        <p:spPr>
          <a:xfrm>
            <a:off x="4572000" y="6440174"/>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6</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7681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Graph U-nets</a:t>
            </a:r>
            <a:endParaRPr lang="he-IL" sz="4800" b="1" dirty="0">
              <a:effectLst>
                <a:outerShdw blurRad="38100" dist="38100" dir="2700000" algn="tl">
                  <a:srgbClr val="000000">
                    <a:alpha val="43137"/>
                  </a:srgbClr>
                </a:outerShdw>
              </a:effectLst>
            </a:endParaRPr>
          </a:p>
        </p:txBody>
      </p:sp>
      <p:pic>
        <p:nvPicPr>
          <p:cNvPr id="4" name="תמונה 2" descr="תמונה שמכילה צילום מסך, תרשים&#10;&#10;התיאור נוצר באופן אוטומטי">
            <a:extLst>
              <a:ext uri="{FF2B5EF4-FFF2-40B4-BE49-F238E27FC236}">
                <a16:creationId xmlns:a16="http://schemas.microsoft.com/office/drawing/2014/main" id="{E577BF1A-05F5-9CD1-1DD5-941AD6F741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41"/>
          <a:stretch/>
        </p:blipFill>
        <p:spPr bwMode="auto">
          <a:xfrm>
            <a:off x="985585" y="2033270"/>
            <a:ext cx="7652604" cy="3242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FCA19F7A-1694-822C-AE1C-6D1F2B994C28}"/>
              </a:ext>
            </a:extLst>
          </p:cNvPr>
          <p:cNvSpPr txBox="1"/>
          <p:nvPr/>
        </p:nvSpPr>
        <p:spPr>
          <a:xfrm>
            <a:off x="4572000" y="6440174"/>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7</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9355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BE0080-842D-36C7-E105-C15528FCB23B}"/>
            </a:ext>
          </a:extLst>
        </p:cNvPr>
        <p:cNvGrpSpPr/>
        <p:nvPr/>
      </p:nvGrpSpPr>
      <p:grpSpPr>
        <a:xfrm>
          <a:off x="0" y="0"/>
          <a:ext cx="0" cy="0"/>
          <a:chOff x="0" y="0"/>
          <a:chExt cx="0" cy="0"/>
        </a:xfrm>
      </p:grpSpPr>
      <p:sp>
        <p:nvSpPr>
          <p:cNvPr id="16" name="Rectangle 3">
            <a:extLst>
              <a:ext uri="{FF2B5EF4-FFF2-40B4-BE49-F238E27FC236}">
                <a16:creationId xmlns:a16="http://schemas.microsoft.com/office/drawing/2014/main" id="{1E604D1A-3C06-4E77-6007-8124406A0A3B}"/>
              </a:ext>
            </a:extLst>
          </p:cNvPr>
          <p:cNvSpPr txBox="1">
            <a:spLocks noChangeArrowheads="1"/>
          </p:cNvSpPr>
          <p:nvPr/>
        </p:nvSpPr>
        <p:spPr bwMode="auto">
          <a:xfrm>
            <a:off x="3030053" y="6099729"/>
            <a:ext cx="6777007" cy="6752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marL="342900" indent="-342900" algn="l" rtl="0" fontAlgn="base">
              <a:spcBef>
                <a:spcPct val="20000"/>
              </a:spcBef>
              <a:spcAft>
                <a:spcPct val="0"/>
              </a:spcAft>
              <a:buClr>
                <a:srgbClr val="CC0000"/>
              </a:buClr>
              <a:buFont typeface="Times" panose="02020603050405020304" pitchFamily="18" charset="0"/>
              <a:buChar char="•"/>
              <a:defRPr sz="2400" kern="1200">
                <a:solidFill>
                  <a:schemeClr val="tx1"/>
                </a:solidFill>
                <a:latin typeface="+mn-lt"/>
                <a:ea typeface="+mn-ea"/>
                <a:cs typeface="+mn-cs"/>
              </a:defRPr>
            </a:lvl1pPr>
            <a:lvl2pPr marL="685800" indent="-228600" algn="l" rtl="0" fontAlgn="base">
              <a:spcBef>
                <a:spcPct val="20000"/>
              </a:spcBef>
              <a:spcAft>
                <a:spcPct val="0"/>
              </a:spcAft>
              <a:buClr>
                <a:schemeClr val="tx1"/>
              </a:buClr>
              <a:buFont typeface="Times" panose="02020603050405020304" pitchFamily="18" charset="0"/>
              <a:buChar char="•"/>
              <a:defRPr sz="2000" kern="1200">
                <a:solidFill>
                  <a:schemeClr val="tx1"/>
                </a:solidFill>
                <a:latin typeface="+mn-lt"/>
                <a:ea typeface="+mn-ea"/>
                <a:cs typeface="+mn-cs"/>
              </a:defRPr>
            </a:lvl2pPr>
            <a:lvl3pPr marL="1028700" indent="-228600" algn="l" rtl="0" fontAlgn="base">
              <a:spcBef>
                <a:spcPct val="20000"/>
              </a:spcBef>
              <a:spcAft>
                <a:spcPct val="0"/>
              </a:spcAft>
              <a:buClr>
                <a:srgbClr val="CC0000"/>
              </a:buClr>
              <a:buFont typeface="Times" panose="02020603050405020304" pitchFamily="18" charset="0"/>
              <a:buChar char="•"/>
              <a:defRPr kern="1200">
                <a:solidFill>
                  <a:schemeClr val="tx1"/>
                </a:solidFill>
                <a:latin typeface="+mn-lt"/>
                <a:ea typeface="+mn-ea"/>
                <a:cs typeface="+mn-cs"/>
              </a:defRPr>
            </a:lvl3pPr>
            <a:lvl4pPr marL="1371600" indent="-228600" algn="l" rtl="0" fontAlgn="base">
              <a:spcBef>
                <a:spcPct val="20000"/>
              </a:spcBef>
              <a:spcAft>
                <a:spcPct val="0"/>
              </a:spcAft>
              <a:buClr>
                <a:schemeClr val="tx1"/>
              </a:buClr>
              <a:buFont typeface="Times" panose="02020603050405020304" pitchFamily="18" charset="0"/>
              <a:buChar char="•"/>
              <a:defRPr sz="1600" kern="1200">
                <a:solidFill>
                  <a:schemeClr val="tx1"/>
                </a:solidFill>
                <a:latin typeface="+mn-lt"/>
                <a:ea typeface="+mn-ea"/>
                <a:cs typeface="+mn-cs"/>
              </a:defRPr>
            </a:lvl4pPr>
            <a:lvl5pPr marL="1714500" indent="-228600" algn="l" rtl="0" fontAlgn="base">
              <a:spcBef>
                <a:spcPct val="20000"/>
              </a:spcBef>
              <a:spcAft>
                <a:spcPct val="0"/>
              </a:spcAft>
              <a:buClr>
                <a:srgbClr val="CC0000"/>
              </a:buClr>
              <a:buFont typeface="Times" panose="02020603050405020304" pitchFamily="18"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700" dirty="0">
              <a:solidFill>
                <a:srgbClr val="000000"/>
              </a:solidFill>
              <a:latin typeface="Calibri" panose="020F0502020204030204"/>
            </a:endParaRPr>
          </a:p>
        </p:txBody>
      </p:sp>
      <p:sp>
        <p:nvSpPr>
          <p:cNvPr id="2" name="TextBox 1">
            <a:extLst>
              <a:ext uri="{FF2B5EF4-FFF2-40B4-BE49-F238E27FC236}">
                <a16:creationId xmlns:a16="http://schemas.microsoft.com/office/drawing/2014/main" id="{F05966B6-82B9-7E33-2959-F871E2CD19F7}"/>
              </a:ext>
            </a:extLst>
          </p:cNvPr>
          <p:cNvSpPr txBox="1"/>
          <p:nvPr/>
        </p:nvSpPr>
        <p:spPr>
          <a:xfrm>
            <a:off x="2978428" y="622032"/>
            <a:ext cx="4035669" cy="830997"/>
          </a:xfrm>
          <a:prstGeom prst="rect">
            <a:avLst/>
          </a:prstGeom>
          <a:noFill/>
        </p:spPr>
        <p:txBody>
          <a:bodyPr wrap="square" rtlCol="1">
            <a:spAutoFit/>
          </a:bodyPr>
          <a:lstStyle/>
          <a:p>
            <a:r>
              <a:rPr lang="en-US" sz="4800" b="1" dirty="0">
                <a:effectLst>
                  <a:outerShdw blurRad="38100" dist="38100" dir="2700000" algn="tl">
                    <a:srgbClr val="000000">
                      <a:alpha val="43137"/>
                    </a:srgbClr>
                  </a:outerShdw>
                </a:effectLst>
              </a:rPr>
              <a:t>The model</a:t>
            </a:r>
            <a:endParaRPr lang="he-IL" sz="4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EC6440A-8FDC-95F2-9787-5C95850057F7}"/>
              </a:ext>
            </a:extLst>
          </p:cNvPr>
          <p:cNvSpPr txBox="1"/>
          <p:nvPr/>
        </p:nvSpPr>
        <p:spPr>
          <a:xfrm>
            <a:off x="1872760" y="2265650"/>
            <a:ext cx="6777007" cy="2862322"/>
          </a:xfrm>
          <a:prstGeom prst="rect">
            <a:avLst/>
          </a:prstGeom>
          <a:noFill/>
        </p:spPr>
        <p:txBody>
          <a:bodyPr wrap="square" rtlCol="1">
            <a:spAutoFit/>
          </a:bodyPr>
          <a:lstStyle/>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Pre-process consists of data filtering.</a:t>
            </a:r>
          </a:p>
          <a:p>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Based on the architecture of the Misc-GAN model, the project also consists of three main modules:</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latin typeface="Segoe UI" panose="020B0502040204020203" pitchFamily="34" charset="0"/>
              </a:rPr>
              <a:t>Graph representation module </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latin typeface="Segoe UI" panose="020B0502040204020203" pitchFamily="34" charset="0"/>
              </a:rPr>
              <a:t>Graph generation module</a:t>
            </a:r>
          </a:p>
          <a:p>
            <a:pPr marL="742950" lvl="1" indent="-285750">
              <a:buFont typeface="Wingdings" panose="05000000000000000000" pitchFamily="2" charset="2"/>
              <a:buChar char="Ø"/>
            </a:pPr>
            <a:r>
              <a:rPr lang="en-US" b="1" u="sng" dirty="0">
                <a:effectLst>
                  <a:outerShdw blurRad="38100" dist="38100" dir="2700000" algn="tl">
                    <a:srgbClr val="000000">
                      <a:alpha val="43137"/>
                    </a:srgbClr>
                  </a:outerShdw>
                </a:effectLst>
                <a:latin typeface="Segoe UI" panose="020B0502040204020203" pitchFamily="34" charset="0"/>
              </a:rPr>
              <a:t>Graph reconstruction module</a:t>
            </a:r>
            <a:br>
              <a:rPr lang="en-US" b="1" dirty="0">
                <a:effectLst>
                  <a:outerShdw blurRad="38100" dist="38100" dir="2700000" algn="tl">
                    <a:srgbClr val="000000">
                      <a:alpha val="43137"/>
                    </a:srgbClr>
                  </a:outerShdw>
                </a:effectLst>
                <a:latin typeface="Segoe UI" panose="020B0502040204020203" pitchFamily="34" charset="0"/>
              </a:rPr>
            </a:br>
            <a:endParaRPr lang="en-US" b="1" dirty="0">
              <a:effectLst>
                <a:outerShdw blurRad="38100" dist="38100" dir="2700000" algn="tl">
                  <a:srgbClr val="000000">
                    <a:alpha val="43137"/>
                  </a:srgbClr>
                </a:outerShdw>
              </a:effectLst>
              <a:latin typeface="Segoe UI" panose="020B0502040204020203" pitchFamily="34" charset="0"/>
            </a:endParaRPr>
          </a:p>
          <a:p>
            <a:pPr marL="285750" indent="-285750">
              <a:buFont typeface="Wingdings" panose="05000000000000000000" pitchFamily="2" charset="2"/>
              <a:buChar char="Ø"/>
            </a:pPr>
            <a:r>
              <a:rPr lang="en-US" b="1" dirty="0">
                <a:effectLst>
                  <a:outerShdw blurRad="38100" dist="38100" dir="2700000" algn="tl">
                    <a:srgbClr val="000000">
                      <a:alpha val="43137"/>
                    </a:srgbClr>
                  </a:outerShdw>
                </a:effectLst>
                <a:latin typeface="Segoe UI" panose="020B0502040204020203" pitchFamily="34" charset="0"/>
              </a:rPr>
              <a:t>Testing and evaluation are used to test the output graph employing various evaluation methods.</a:t>
            </a:r>
            <a:endParaRPr lang="he-IL" b="1" dirty="0">
              <a:effectLst>
                <a:outerShdw blurRad="38100" dist="38100" dir="2700000" algn="tl">
                  <a:srgbClr val="000000">
                    <a:alpha val="43137"/>
                  </a:srgbClr>
                </a:outerShdw>
              </a:effectLst>
              <a:latin typeface="Segoe UI" panose="020B0502040204020203" pitchFamily="34" charset="0"/>
            </a:endParaRPr>
          </a:p>
        </p:txBody>
      </p:sp>
      <p:sp>
        <p:nvSpPr>
          <p:cNvPr id="6" name="TextBox 5">
            <a:extLst>
              <a:ext uri="{FF2B5EF4-FFF2-40B4-BE49-F238E27FC236}">
                <a16:creationId xmlns:a16="http://schemas.microsoft.com/office/drawing/2014/main" id="{D1ED5361-9774-F09D-3EDC-8B9EE6BF97E9}"/>
              </a:ext>
            </a:extLst>
          </p:cNvPr>
          <p:cNvSpPr txBox="1"/>
          <p:nvPr/>
        </p:nvSpPr>
        <p:spPr>
          <a:xfrm>
            <a:off x="4572000" y="6440174"/>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9</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172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25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down)">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70393EA2-7F9F-68ED-5B56-99158E2987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1C1E09-9A67-E99D-7742-46B9816BA2B3}"/>
              </a:ext>
            </a:extLst>
          </p:cNvPr>
          <p:cNvSpPr txBox="1"/>
          <p:nvPr/>
        </p:nvSpPr>
        <p:spPr>
          <a:xfrm>
            <a:off x="2978428" y="622032"/>
            <a:ext cx="4035669" cy="830997"/>
          </a:xfrm>
          <a:prstGeom prst="rect">
            <a:avLst/>
          </a:prstGeom>
          <a:noFill/>
        </p:spPr>
        <p:txBody>
          <a:bodyPr wrap="square" rtlCol="1">
            <a:spAutoFit/>
          </a:bodyPr>
          <a:lstStyle/>
          <a:p>
            <a:r>
              <a:rPr lang="en-US" altLang="en-IL" sz="4800" b="1" dirty="0">
                <a:effectLst>
                  <a:outerShdw blurRad="38100" dist="38100" dir="2700000" algn="tl">
                    <a:srgbClr val="000000">
                      <a:alpha val="43137"/>
                    </a:srgbClr>
                  </a:outerShdw>
                </a:effectLst>
              </a:rPr>
              <a:t>The model</a:t>
            </a:r>
            <a:endParaRPr lang="he-IL" sz="4800"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1D42DD21-4DE3-BAC7-3398-70AC0C92A084}"/>
              </a:ext>
            </a:extLst>
          </p:cNvPr>
          <p:cNvPicPr>
            <a:picLocks noChangeAspect="1"/>
          </p:cNvPicPr>
          <p:nvPr/>
        </p:nvPicPr>
        <p:blipFill>
          <a:blip r:embed="rId3"/>
          <a:stretch>
            <a:fillRect/>
          </a:stretch>
        </p:blipFill>
        <p:spPr>
          <a:xfrm>
            <a:off x="123092" y="2760284"/>
            <a:ext cx="8897816" cy="21634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48E1C202-DD6B-537F-671A-F9C7C3427AD8}"/>
              </a:ext>
            </a:extLst>
          </p:cNvPr>
          <p:cNvSpPr txBox="1"/>
          <p:nvPr/>
        </p:nvSpPr>
        <p:spPr>
          <a:xfrm>
            <a:off x="1890346" y="1934308"/>
            <a:ext cx="5829300" cy="646331"/>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latin typeface="Segoe UI" panose="020B0502040204020203" pitchFamily="34" charset="0"/>
              </a:rPr>
              <a:t>The following image is the proposed model for the multi-scale graph generation using GU-net.</a:t>
            </a:r>
          </a:p>
        </p:txBody>
      </p:sp>
      <p:sp>
        <p:nvSpPr>
          <p:cNvPr id="7" name="TextBox 6">
            <a:extLst>
              <a:ext uri="{FF2B5EF4-FFF2-40B4-BE49-F238E27FC236}">
                <a16:creationId xmlns:a16="http://schemas.microsoft.com/office/drawing/2014/main" id="{28C38D4F-80BB-2528-8094-3A45D3D3E080}"/>
              </a:ext>
            </a:extLst>
          </p:cNvPr>
          <p:cNvSpPr txBox="1"/>
          <p:nvPr/>
        </p:nvSpPr>
        <p:spPr>
          <a:xfrm>
            <a:off x="4572000" y="6440174"/>
            <a:ext cx="576072" cy="369332"/>
          </a:xfrm>
          <a:prstGeom prst="rect">
            <a:avLst/>
          </a:prstGeom>
          <a:noFill/>
        </p:spPr>
        <p:txBody>
          <a:bodyPr wrap="square" rtlCol="1">
            <a:spAutoFit/>
          </a:bodyPr>
          <a:lstStyle/>
          <a:p>
            <a:r>
              <a:rPr lang="en-US" b="1" dirty="0">
                <a:effectLst>
                  <a:outerShdw blurRad="38100" dist="38100" dir="2700000" algn="tl">
                    <a:srgbClr val="000000">
                      <a:alpha val="43137"/>
                    </a:srgbClr>
                  </a:outerShdw>
                </a:effectLst>
              </a:rPr>
              <a:t>8</a:t>
            </a:r>
            <a:endParaRPr lang="he-IL"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2619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1241</Words>
  <Application>Microsoft Office PowerPoint</Application>
  <PresentationFormat>On-screen Show (4:3)</PresentationFormat>
  <Paragraphs>181</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Calibri Light</vt:lpstr>
      <vt:lpstr>Roboto</vt:lpstr>
      <vt:lpstr>Segoe UI</vt:lpstr>
      <vt:lpstr>Times New Roman</vt:lpstr>
      <vt:lpstr>Tw Cen MT</vt:lpstr>
      <vt:lpstr>Wingdings</vt:lpstr>
      <vt:lpstr>Office Theme</vt:lpstr>
      <vt:lpstr>Circuit</vt:lpstr>
      <vt:lpstr>Generating Multi-scale Graphs with Graph U-Net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2021-01-14T22:35:01Z</dcterms:created>
  <dcterms:modified xsi:type="dcterms:W3CDTF">2024-05-23T13:34:03Z</dcterms:modified>
</cp:coreProperties>
</file>