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0" r:id="rId2"/>
  </p:sldMasterIdLst>
  <p:notesMasterIdLst>
    <p:notesMasterId r:id="rId25"/>
  </p:notesMasterIdLst>
  <p:handoutMasterIdLst>
    <p:handoutMasterId r:id="rId26"/>
  </p:handoutMasterIdLst>
  <p:sldIdLst>
    <p:sldId id="256" r:id="rId3"/>
    <p:sldId id="268" r:id="rId4"/>
    <p:sldId id="263" r:id="rId5"/>
    <p:sldId id="271" r:id="rId6"/>
    <p:sldId id="266" r:id="rId7"/>
    <p:sldId id="267" r:id="rId8"/>
    <p:sldId id="269" r:id="rId9"/>
    <p:sldId id="270" r:id="rId10"/>
    <p:sldId id="272" r:id="rId11"/>
    <p:sldId id="273" r:id="rId12"/>
    <p:sldId id="277" r:id="rId13"/>
    <p:sldId id="274" r:id="rId14"/>
    <p:sldId id="284" r:id="rId15"/>
    <p:sldId id="279" r:id="rId16"/>
    <p:sldId id="278" r:id="rId17"/>
    <p:sldId id="281" r:id="rId18"/>
    <p:sldId id="280" r:id="rId19"/>
    <p:sldId id="282" r:id="rId20"/>
    <p:sldId id="287" r:id="rId21"/>
    <p:sldId id="286" r:id="rId22"/>
    <p:sldId id="283" r:id="rId23"/>
    <p:sldId id="285" r:id="rId24"/>
  </p:sldIdLst>
  <p:sldSz cx="9144000" cy="6858000" type="screen4x3"/>
  <p:notesSz cx="6845300" cy="93964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CF"/>
    <a:srgbClr val="66FF66"/>
    <a:srgbClr val="400080"/>
    <a:srgbClr val="0000FF"/>
    <a:srgbClr val="008000"/>
    <a:srgbClr val="FF0000"/>
    <a:srgbClr val="CC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6" autoAdjust="0"/>
    <p:restoredTop sz="94909" autoAdjust="0"/>
  </p:normalViewPr>
  <p:slideViewPr>
    <p:cSldViewPr snapToGrid="0">
      <p:cViewPr varScale="1">
        <p:scale>
          <a:sx n="109" d="100"/>
          <a:sy n="109" d="100"/>
        </p:scale>
        <p:origin x="16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42BECE6-2F8B-45B4-9BD5-A0B332181DC7}"/>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39267" name="Rectangle 3">
            <a:extLst>
              <a:ext uri="{FF2B5EF4-FFF2-40B4-BE49-F238E27FC236}">
                <a16:creationId xmlns:a16="http://schemas.microsoft.com/office/drawing/2014/main" id="{C1E0BFB2-EA87-4EC1-B481-911E394A80C2}"/>
              </a:ext>
            </a:extLst>
          </p:cNvPr>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39268" name="Rectangle 4">
            <a:extLst>
              <a:ext uri="{FF2B5EF4-FFF2-40B4-BE49-F238E27FC236}">
                <a16:creationId xmlns:a16="http://schemas.microsoft.com/office/drawing/2014/main" id="{FA5B0A5E-5113-402D-82FE-7A1E00D0720D}"/>
              </a:ext>
            </a:extLst>
          </p:cNvPr>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39269" name="Rectangle 5">
            <a:extLst>
              <a:ext uri="{FF2B5EF4-FFF2-40B4-BE49-F238E27FC236}">
                <a16:creationId xmlns:a16="http://schemas.microsoft.com/office/drawing/2014/main" id="{CB62A43C-22BD-4906-8601-0CAD62C327BF}"/>
              </a:ext>
            </a:extLst>
          </p:cNvPr>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D3600FBC-E36F-4652-AABB-3D3A695E7307}" type="slidenum">
              <a:rPr lang="en-US" altLang="en-IL"/>
              <a:pPr/>
              <a:t>‹#›</a:t>
            </a:fld>
            <a:endParaRPr lang="en-US" altLang="en-I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E419C9FC-F3B4-4D46-BB97-C13C872A1342}"/>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78179" name="Rectangle 3">
            <a:extLst>
              <a:ext uri="{FF2B5EF4-FFF2-40B4-BE49-F238E27FC236}">
                <a16:creationId xmlns:a16="http://schemas.microsoft.com/office/drawing/2014/main" id="{BCD6276E-36E8-4B1E-88AB-57DAA4A7381B}"/>
              </a:ext>
            </a:extLst>
          </p:cNvPr>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78180" name="Rectangle 4">
            <a:extLst>
              <a:ext uri="{FF2B5EF4-FFF2-40B4-BE49-F238E27FC236}">
                <a16:creationId xmlns:a16="http://schemas.microsoft.com/office/drawing/2014/main" id="{A17F7DCA-82FE-421E-AE82-1E607DBA629D}"/>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81" name="Rectangle 5">
            <a:extLst>
              <a:ext uri="{FF2B5EF4-FFF2-40B4-BE49-F238E27FC236}">
                <a16:creationId xmlns:a16="http://schemas.microsoft.com/office/drawing/2014/main" id="{2A7C48F2-256D-413D-8631-44E34F893EE9}"/>
              </a:ext>
            </a:extLst>
          </p:cNvPr>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IL"/>
              <a:t>Click to edit Master text styles</a:t>
            </a:r>
          </a:p>
          <a:p>
            <a:pPr lvl="1"/>
            <a:r>
              <a:rPr lang="en-US" altLang="en-IL"/>
              <a:t>Second level</a:t>
            </a:r>
          </a:p>
          <a:p>
            <a:pPr lvl="2"/>
            <a:r>
              <a:rPr lang="en-US" altLang="en-IL"/>
              <a:t>Third level</a:t>
            </a:r>
          </a:p>
          <a:p>
            <a:pPr lvl="3"/>
            <a:r>
              <a:rPr lang="en-US" altLang="en-IL"/>
              <a:t>Fourth level</a:t>
            </a:r>
          </a:p>
          <a:p>
            <a:pPr lvl="4"/>
            <a:r>
              <a:rPr lang="en-US" altLang="en-IL"/>
              <a:t>Fifth level</a:t>
            </a:r>
          </a:p>
        </p:txBody>
      </p:sp>
      <p:sp>
        <p:nvSpPr>
          <p:cNvPr id="178182" name="Rectangle 6">
            <a:extLst>
              <a:ext uri="{FF2B5EF4-FFF2-40B4-BE49-F238E27FC236}">
                <a16:creationId xmlns:a16="http://schemas.microsoft.com/office/drawing/2014/main" id="{C245B306-5E57-45D4-9075-3F5FF7ED8083}"/>
              </a:ext>
            </a:extLst>
          </p:cNvPr>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78183" name="Rectangle 7">
            <a:extLst>
              <a:ext uri="{FF2B5EF4-FFF2-40B4-BE49-F238E27FC236}">
                <a16:creationId xmlns:a16="http://schemas.microsoft.com/office/drawing/2014/main" id="{42B26AA7-5574-47E7-AB2A-0DC0708615EE}"/>
              </a:ext>
            </a:extLst>
          </p:cNvPr>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55E94FC0-AD20-4820-A058-BE11FC43015D}" type="slidenum">
              <a:rPr lang="en-US" altLang="en-IL"/>
              <a:pPr/>
              <a:t>‹#›</a:t>
            </a:fld>
            <a:endParaRPr lang="en-US" altLang="en-I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CAD15B-DC01-4C33-BD38-1F42D104012F}"/>
              </a:ext>
            </a:extLst>
          </p:cNvPr>
          <p:cNvSpPr>
            <a:spLocks noGrp="1" noChangeArrowheads="1"/>
          </p:cNvSpPr>
          <p:nvPr>
            <p:ph type="sldNum" sz="quarter" idx="5"/>
          </p:nvPr>
        </p:nvSpPr>
        <p:spPr>
          <a:ln/>
        </p:spPr>
        <p:txBody>
          <a:bodyPr/>
          <a:lstStyle/>
          <a:p>
            <a:fld id="{9C508CA1-4A30-4636-BD34-AD36897CBEBE}" type="slidenum">
              <a:rPr lang="en-US" altLang="en-IL"/>
              <a:pPr/>
              <a:t>1</a:t>
            </a:fld>
            <a:endParaRPr lang="en-US" altLang="en-IL"/>
          </a:p>
        </p:txBody>
      </p:sp>
      <p:sp>
        <p:nvSpPr>
          <p:cNvPr id="253954" name="Rectangle 2">
            <a:extLst>
              <a:ext uri="{FF2B5EF4-FFF2-40B4-BE49-F238E27FC236}">
                <a16:creationId xmlns:a16="http://schemas.microsoft.com/office/drawing/2014/main" id="{D6377257-BE95-47DC-AA23-FC1D87549B71}"/>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26CB4621-B637-46F0-99CF-9BCB19568361}"/>
              </a:ext>
            </a:extLst>
          </p:cNvPr>
          <p:cNvSpPr>
            <a:spLocks noGrp="1" noChangeArrowheads="1"/>
          </p:cNvSpPr>
          <p:nvPr>
            <p:ph type="body" idx="1"/>
          </p:nvPr>
        </p:nvSpPr>
        <p:spPr/>
        <p:txBody>
          <a:bodyPr/>
          <a:lstStyle/>
          <a:p>
            <a:pPr algn="l" rtl="0"/>
            <a:endParaRPr lang="en-US" altLang="en-I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10</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24675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263513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24243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07338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14</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06084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15</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32065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16</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045540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17</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98572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76363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19</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40214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56262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20</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67031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72791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88421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6891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62CC-5855-A756-8441-A1536EB4A0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82257A-9095-B15B-7EC4-DCD71828145B}"/>
              </a:ext>
            </a:extLst>
          </p:cNvPr>
          <p:cNvSpPr>
            <a:spLocks noGrp="1" noChangeArrowheads="1"/>
          </p:cNvSpPr>
          <p:nvPr>
            <p:ph type="sldNum" sz="quarter" idx="5"/>
          </p:nvPr>
        </p:nvSpPr>
        <p:spPr>
          <a:ln/>
        </p:spPr>
        <p:txBody>
          <a:bodyPr/>
          <a:lstStyle/>
          <a:p>
            <a:fld id="{9C508CA1-4A30-4636-BD34-AD36897CBEBE}" type="slidenum">
              <a:rPr lang="en-US" altLang="en-IL"/>
              <a:pPr/>
              <a:t>4</a:t>
            </a:fld>
            <a:endParaRPr lang="en-US" altLang="en-IL"/>
          </a:p>
        </p:txBody>
      </p:sp>
      <p:sp>
        <p:nvSpPr>
          <p:cNvPr id="253954" name="Rectangle 2">
            <a:extLst>
              <a:ext uri="{FF2B5EF4-FFF2-40B4-BE49-F238E27FC236}">
                <a16:creationId xmlns:a16="http://schemas.microsoft.com/office/drawing/2014/main" id="{1344B317-45A6-DE41-F56A-AF4568782DD9}"/>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E40C312D-EF64-E703-58ED-690A020E301D}"/>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83811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2B696-4CDF-5A55-F131-1B02D8A52C0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767DB1E-F41E-19E2-8F1E-737F67C96A21}"/>
              </a:ext>
            </a:extLst>
          </p:cNvPr>
          <p:cNvSpPr>
            <a:spLocks noGrp="1" noChangeArrowheads="1"/>
          </p:cNvSpPr>
          <p:nvPr>
            <p:ph type="sldNum" sz="quarter" idx="5"/>
          </p:nvPr>
        </p:nvSpPr>
        <p:spPr>
          <a:ln/>
        </p:spPr>
        <p:txBody>
          <a:bodyPr/>
          <a:lstStyle/>
          <a:p>
            <a:fld id="{9C508CA1-4A30-4636-BD34-AD36897CBEBE}" type="slidenum">
              <a:rPr lang="en-US" altLang="en-IL"/>
              <a:pPr/>
              <a:t>5</a:t>
            </a:fld>
            <a:endParaRPr lang="en-US" altLang="en-IL"/>
          </a:p>
        </p:txBody>
      </p:sp>
      <p:sp>
        <p:nvSpPr>
          <p:cNvPr id="253954" name="Rectangle 2">
            <a:extLst>
              <a:ext uri="{FF2B5EF4-FFF2-40B4-BE49-F238E27FC236}">
                <a16:creationId xmlns:a16="http://schemas.microsoft.com/office/drawing/2014/main" id="{F74F56A9-A310-1694-AF8F-603576BF5B3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8289F092-1E3B-4AA4-F659-C4B4901B814F}"/>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294216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D04C5-2C1E-5B27-9555-196AF2D72F5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0C249D5-2E28-FA0D-EBC3-9093F79BF0D6}"/>
              </a:ext>
            </a:extLst>
          </p:cNvPr>
          <p:cNvSpPr>
            <a:spLocks noGrp="1" noChangeArrowheads="1"/>
          </p:cNvSpPr>
          <p:nvPr>
            <p:ph type="sldNum" sz="quarter" idx="5"/>
          </p:nvPr>
        </p:nvSpPr>
        <p:spPr>
          <a:ln/>
        </p:spPr>
        <p:txBody>
          <a:bodyPr/>
          <a:lstStyle/>
          <a:p>
            <a:fld id="{9C508CA1-4A30-4636-BD34-AD36897CBEBE}" type="slidenum">
              <a:rPr lang="en-US" altLang="en-IL"/>
              <a:pPr/>
              <a:t>6</a:t>
            </a:fld>
            <a:endParaRPr lang="en-US" altLang="en-IL"/>
          </a:p>
        </p:txBody>
      </p:sp>
      <p:sp>
        <p:nvSpPr>
          <p:cNvPr id="253954" name="Rectangle 2">
            <a:extLst>
              <a:ext uri="{FF2B5EF4-FFF2-40B4-BE49-F238E27FC236}">
                <a16:creationId xmlns:a16="http://schemas.microsoft.com/office/drawing/2014/main" id="{08CF6197-3542-4B8C-6D79-3A3AE6167AF8}"/>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F8F92C82-B939-203A-5478-EA760C989A4D}"/>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574403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7</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3189708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123832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62CC-5855-A756-8441-A1536EB4A0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82257A-9095-B15B-7EC4-DCD71828145B}"/>
              </a:ext>
            </a:extLst>
          </p:cNvPr>
          <p:cNvSpPr>
            <a:spLocks noGrp="1" noChangeArrowheads="1"/>
          </p:cNvSpPr>
          <p:nvPr>
            <p:ph type="sldNum" sz="quarter" idx="5"/>
          </p:nvPr>
        </p:nvSpPr>
        <p:spPr>
          <a:ln/>
        </p:spPr>
        <p:txBody>
          <a:bodyPr/>
          <a:lstStyle/>
          <a:p>
            <a:fld id="{9C508CA1-4A30-4636-BD34-AD36897CBEBE}" type="slidenum">
              <a:rPr lang="en-US" altLang="en-IL"/>
              <a:pPr/>
              <a:t>9</a:t>
            </a:fld>
            <a:endParaRPr lang="en-US" altLang="en-IL"/>
          </a:p>
        </p:txBody>
      </p:sp>
      <p:sp>
        <p:nvSpPr>
          <p:cNvPr id="253954" name="Rectangle 2">
            <a:extLst>
              <a:ext uri="{FF2B5EF4-FFF2-40B4-BE49-F238E27FC236}">
                <a16:creationId xmlns:a16="http://schemas.microsoft.com/office/drawing/2014/main" id="{1344B317-45A6-DE41-F56A-AF4568782DD9}"/>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E40C312D-EF64-E703-58ED-690A020E301D}"/>
              </a:ext>
            </a:extLst>
          </p:cNvPr>
          <p:cNvSpPr>
            <a:spLocks noGrp="1" noChangeArrowheads="1"/>
          </p:cNvSpPr>
          <p:nvPr>
            <p:ph type="body" idx="1"/>
          </p:nvPr>
        </p:nvSpPr>
        <p:spPr/>
        <p:txBody>
          <a:bodyPr/>
          <a:lstStyle/>
          <a:p>
            <a:pPr algn="l" rtl="0"/>
            <a:endParaRPr lang="en-US" altLang="en-IL" dirty="0"/>
          </a:p>
        </p:txBody>
      </p:sp>
    </p:spTree>
    <p:extLst>
      <p:ext uri="{BB962C8B-B14F-4D97-AF65-F5344CB8AC3E}">
        <p14:creationId xmlns:p14="http://schemas.microsoft.com/office/powerpoint/2010/main" val="5596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03519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11552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42911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C764DE79-268F-4C1A-8933-263129D2AF90}" type="datetimeFigureOut">
              <a:rPr lang="en-US" smtClean="0"/>
              <a:t>5/9/2024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96561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C764DE79-268F-4C1A-8933-263129D2AF90}" type="datetimeFigureOut">
              <a:rPr lang="en-US" smtClean="0"/>
              <a:t>5/9/2024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263287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58358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074925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569680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21614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236519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394504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72930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728584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70484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9349414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66006719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579172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32514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9427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544572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14498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764DE79-268F-4C1A-8933-263129D2AF90}"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55399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45316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502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4624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38192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23886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82127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5/9/2024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3842846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5/9/2024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557129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9144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1906" name="Rectangle 2">
            <a:extLst>
              <a:ext uri="{FF2B5EF4-FFF2-40B4-BE49-F238E27FC236}">
                <a16:creationId xmlns:a16="http://schemas.microsoft.com/office/drawing/2014/main" id="{C6D155A3-4107-40C7-92BB-1D8FE14EFDE5}"/>
              </a:ext>
            </a:extLst>
          </p:cNvPr>
          <p:cNvSpPr>
            <a:spLocks noGrp="1" noChangeArrowheads="1"/>
          </p:cNvSpPr>
          <p:nvPr>
            <p:ph type="ctrTitle"/>
          </p:nvPr>
        </p:nvSpPr>
        <p:spPr>
          <a:xfrm>
            <a:off x="603363" y="749280"/>
            <a:ext cx="7516084" cy="2976344"/>
          </a:xfrm>
        </p:spPr>
        <p:txBody>
          <a:bodyPr vert="horz" lIns="91440" tIns="45720" rIns="91440" bIns="45720" rtlCol="0" anchor="ctr">
            <a:normAutofit/>
          </a:bodyPr>
          <a:lstStyle/>
          <a:p>
            <a:pPr rtl="0"/>
            <a:r>
              <a:rPr lang="en-US" altLang="en-IL" sz="5300" dirty="0">
                <a:solidFill>
                  <a:srgbClr val="FFFFFF"/>
                </a:solidFill>
              </a:rPr>
              <a:t>Generating Multi-scale Graphs with Graph U-Net</a:t>
            </a:r>
            <a:endParaRPr lang="en-US" altLang="en-IL" sz="5300" kern="1200" dirty="0">
              <a:solidFill>
                <a:srgbClr val="FFFFFF"/>
              </a:solidFill>
              <a:latin typeface="+mj-lt"/>
              <a:ea typeface="+mj-ea"/>
              <a:cs typeface="+mj-cs"/>
            </a:endParaRPr>
          </a:p>
        </p:txBody>
      </p:sp>
      <p:sp>
        <p:nvSpPr>
          <p:cNvPr id="16" name="Rectangle 3">
            <a:extLst>
              <a:ext uri="{FF2B5EF4-FFF2-40B4-BE49-F238E27FC236}">
                <a16:creationId xmlns:a16="http://schemas.microsoft.com/office/drawing/2014/main" id="{C784DDE0-1434-4C25-89C2-9C9FA059CBA7}"/>
              </a:ext>
            </a:extLst>
          </p:cNvPr>
          <p:cNvSpPr txBox="1">
            <a:spLocks noChangeArrowheads="1"/>
          </p:cNvSpPr>
          <p:nvPr/>
        </p:nvSpPr>
        <p:spPr bwMode="auto">
          <a:xfrm>
            <a:off x="1598300" y="3510251"/>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en-IL" sz="1700" dirty="0">
                <a:solidFill>
                  <a:schemeClr val="bg1"/>
                </a:solidFill>
                <a:latin typeface="Calibri" panose="020F0502020204030204"/>
              </a:rPr>
              <a:t>314761065    Shahar Vachiler 	205799976    </a:t>
            </a:r>
            <a:r>
              <a:rPr lang="en-US" altLang="en-IL" sz="1700" dirty="0" err="1">
                <a:solidFill>
                  <a:schemeClr val="bg1"/>
                </a:solidFill>
                <a:latin typeface="Calibri" panose="020F0502020204030204"/>
              </a:rPr>
              <a:t>Shachar</a:t>
            </a:r>
            <a:r>
              <a:rPr lang="en-US" altLang="en-IL" sz="1700" dirty="0">
                <a:solidFill>
                  <a:schemeClr val="bg1"/>
                </a:solidFill>
                <a:latin typeface="Calibri" panose="020F0502020204030204"/>
              </a:rPr>
              <a:t> Dalal </a:t>
            </a:r>
            <a:r>
              <a:rPr lang="en-US" altLang="en-IL" sz="1700" dirty="0">
                <a:solidFill>
                  <a:srgbClr val="000000"/>
                </a:solidFill>
                <a:latin typeface="Calibri" panose="020F0502020204030204"/>
              </a:rPr>
              <a:t>	</a:t>
            </a:r>
            <a:endParaRPr lang="en-US" sz="1700" dirty="0">
              <a:solidFill>
                <a:srgbClr val="000000"/>
              </a:solidFill>
              <a:latin typeface="Calibri" panose="020F0502020204030204"/>
            </a:endParaRPr>
          </a:p>
        </p:txBody>
      </p:sp>
      <p:sp>
        <p:nvSpPr>
          <p:cNvPr id="17" name="TextBox 9">
            <a:extLst>
              <a:ext uri="{FF2B5EF4-FFF2-40B4-BE49-F238E27FC236}">
                <a16:creationId xmlns:a16="http://schemas.microsoft.com/office/drawing/2014/main" id="{9F1321E7-185C-4581-A8B9-B36A0441889B}"/>
              </a:ext>
            </a:extLst>
          </p:cNvPr>
          <p:cNvSpPr txBox="1"/>
          <p:nvPr/>
        </p:nvSpPr>
        <p:spPr>
          <a:xfrm>
            <a:off x="603363" y="242895"/>
            <a:ext cx="8195983" cy="620426"/>
          </a:xfrm>
          <a:prstGeom prst="rect">
            <a:avLst/>
          </a:prstGeom>
          <a:noFill/>
        </p:spPr>
        <p:txBody>
          <a:bodyPr wrap="square">
            <a:spAutoFit/>
          </a:bodyPr>
          <a:lstStyle/>
          <a:p>
            <a:pPr algn="l" defTabSz="457200" rtl="0">
              <a:lnSpc>
                <a:spcPct val="110000"/>
              </a:lnSpc>
              <a:spcAft>
                <a:spcPts val="600"/>
              </a:spcAft>
            </a:pP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Department of Software Engineering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Capstone Project Phase A</a:t>
            </a:r>
            <a:b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br>
            <a:r>
              <a:rPr lang="en-US" sz="1600" dirty="0" err="1">
                <a:solidFill>
                  <a:prstClr val="white"/>
                </a:solidFill>
                <a:latin typeface="Calibri Light" panose="020F0302020204030204"/>
                <a:ea typeface="Calibri" panose="020F0502020204030204" pitchFamily="34" charset="0"/>
                <a:cs typeface="Times New Roman" panose="02020603050405020304" pitchFamily="18" charset="0"/>
              </a:rPr>
              <a:t>Braude</a:t>
            </a: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 College of Engineering, Israel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Project 24-1-R-9</a:t>
            </a:r>
            <a:endParaRPr lang="en-IL" sz="1600" dirty="0">
              <a:solidFill>
                <a:prstClr val="white"/>
              </a:solidFill>
              <a:latin typeface="Calibri Light" panose="020F0302020204030204"/>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3BA4DAD-8FD1-46A4-894F-C7651F03250A}"/>
              </a:ext>
            </a:extLst>
          </p:cNvPr>
          <p:cNvPicPr/>
          <p:nvPr/>
        </p:nvPicPr>
        <p:blipFill>
          <a:blip r:embed="rId4">
            <a:extLst>
              <a:ext uri="{28A0092B-C50C-407E-A947-70E740481C1C}">
                <a14:useLocalDpi xmlns:a14="http://schemas.microsoft.com/office/drawing/2010/main" val="0"/>
              </a:ext>
            </a:extLst>
          </a:blip>
          <a:stretch>
            <a:fillRect/>
          </a:stretch>
        </p:blipFill>
        <p:spPr>
          <a:xfrm>
            <a:off x="279707" y="6030067"/>
            <a:ext cx="2470639" cy="675220"/>
          </a:xfrm>
          <a:prstGeom prst="rect">
            <a:avLst/>
          </a:prstGeom>
        </p:spPr>
      </p:pic>
      <p:sp>
        <p:nvSpPr>
          <p:cNvPr id="2" name="TextBox 1">
            <a:extLst>
              <a:ext uri="{FF2B5EF4-FFF2-40B4-BE49-F238E27FC236}">
                <a16:creationId xmlns:a16="http://schemas.microsoft.com/office/drawing/2014/main" id="{49908E56-0FE1-5A2C-43D0-92DDD4CF8C2D}"/>
              </a:ext>
            </a:extLst>
          </p:cNvPr>
          <p:cNvSpPr txBox="1"/>
          <p:nvPr/>
        </p:nvSpPr>
        <p:spPr>
          <a:xfrm>
            <a:off x="3227124" y="6030067"/>
            <a:ext cx="4892323" cy="646331"/>
          </a:xfrm>
          <a:prstGeom prst="rect">
            <a:avLst/>
          </a:prstGeom>
          <a:noFill/>
        </p:spPr>
        <p:txBody>
          <a:bodyPr wrap="square" rtlCol="1">
            <a:spAutoFit/>
          </a:bodyPr>
          <a:lstStyle/>
          <a:p>
            <a:r>
              <a:rPr lang="en-US" dirty="0"/>
              <a:t>Project </a:t>
            </a:r>
            <a:r>
              <a:rPr lang="en-US" dirty="0">
                <a:latin typeface="Calibri" panose="020F0502020204030204"/>
              </a:rPr>
              <a:t>s</a:t>
            </a:r>
            <a:r>
              <a:rPr lang="iw" dirty="0">
                <a:latin typeface="Calibri" panose="020F0502020204030204"/>
              </a:rPr>
              <a:t>upervisor</a:t>
            </a:r>
            <a:r>
              <a:rPr lang="en-US" dirty="0"/>
              <a:t> - </a:t>
            </a:r>
            <a:r>
              <a:rPr lang="en-US" sz="1800" dirty="0">
                <a:latin typeface="Calibri" panose="020F0502020204030204"/>
              </a:rPr>
              <a:t>Prof. Vladimir (Zeev) </a:t>
            </a:r>
            <a:r>
              <a:rPr lang="en-US" sz="1800" dirty="0" err="1">
                <a:latin typeface="Calibri" panose="020F0502020204030204"/>
              </a:rPr>
              <a:t>Volkovich</a:t>
            </a:r>
            <a:endParaRPr lang="en-US" sz="1800" dirty="0">
              <a:latin typeface="Calibri" panose="020F0502020204030204"/>
            </a:endParaRPr>
          </a:p>
          <a:p>
            <a:r>
              <a:rPr lang="en-US" dirty="0">
                <a:latin typeface="Calibri" panose="020F0502020204030204"/>
              </a:rPr>
              <a:t>Project advisor - Dr. Renata </a:t>
            </a:r>
            <a:r>
              <a:rPr lang="en-US" dirty="0" err="1">
                <a:latin typeface="Calibri" panose="020F0502020204030204"/>
              </a:rPr>
              <a:t>Avros</a:t>
            </a:r>
            <a:endParaRPr lang="he-IL"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Pre-process – consists of filtering data noises.</a:t>
            </a:r>
          </a:p>
          <a:p>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Based on the architecture of the Misc-GAN model, the project also consists of three main modules: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representation module </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generation module</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Graph reconstruction module</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Testing and evaluation are used to test the output graph by means of various evaluation methods.</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172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3970318"/>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Representation Module is employed in the first stage of the GU-net model, the encoder.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is trained on a given set of subgraphs of the predefined source graph.</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Aim to refine the input graphs by the encoder process through coarsening stages and to train the model.</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process dynamically adapts to varying graph complexities, facilitating the extraction of hierarchical features.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Additionally, the output of the encoder process is a presentation of the input graph coarsened by various granularity levels.</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47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D1AEDF4F-1B7D-E81A-D52D-DB5A5836EA46}"/>
              </a:ext>
            </a:extLst>
          </p:cNvPr>
          <p:cNvPicPr>
            <a:picLocks noChangeAspect="1"/>
          </p:cNvPicPr>
          <p:nvPr/>
        </p:nvPicPr>
        <p:blipFill>
          <a:blip r:embed="rId3"/>
          <a:stretch>
            <a:fillRect/>
          </a:stretch>
        </p:blipFill>
        <p:spPr>
          <a:xfrm>
            <a:off x="1538654" y="2365697"/>
            <a:ext cx="6991862" cy="3973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32ECB05-6FB7-685A-134D-54C27501E6EF}"/>
              </a:ext>
            </a:extLst>
          </p:cNvPr>
          <p:cNvSpPr txBox="1"/>
          <p:nvPr/>
        </p:nvSpPr>
        <p:spPr>
          <a:xfrm>
            <a:off x="2092569" y="1608992"/>
            <a:ext cx="6242539"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In this module the graph objective is to train the model. </a:t>
            </a:r>
          </a:p>
          <a:p>
            <a:pPr marL="285750" indent="-285750">
              <a:buFont typeface="Wingdings" panose="05000000000000000000" pitchFamily="2" charset="2"/>
              <a:buChar char="Ø"/>
            </a:pPr>
            <a:r>
              <a:rPr lang="en-US" dirty="0"/>
              <a:t>In this graph we have to tag the clusters.</a:t>
            </a:r>
            <a:endParaRPr lang="he-IL" dirty="0"/>
          </a:p>
        </p:txBody>
      </p:sp>
    </p:spTree>
    <p:extLst>
      <p:ext uri="{BB962C8B-B14F-4D97-AF65-F5344CB8AC3E}">
        <p14:creationId xmlns:p14="http://schemas.microsoft.com/office/powerpoint/2010/main" val="379761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34403"/>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Example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89688D5-1B27-F980-4496-2F8129482C88}"/>
              </a:ext>
            </a:extLst>
          </p:cNvPr>
          <p:cNvSpPr txBox="1"/>
          <p:nvPr/>
        </p:nvSpPr>
        <p:spPr>
          <a:xfrm>
            <a:off x="1872760" y="1661746"/>
            <a:ext cx="6356837" cy="646331"/>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This is an example represents module break down an input graph into different granularity levels:</a:t>
            </a:r>
            <a:endParaRPr lang="he-IL"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C984463-0197-F712-2E95-F28C31486549}"/>
              </a:ext>
            </a:extLst>
          </p:cNvPr>
          <p:cNvPicPr>
            <a:picLocks noChangeAspect="1"/>
          </p:cNvPicPr>
          <p:nvPr/>
        </p:nvPicPr>
        <p:blipFill>
          <a:blip r:embed="rId3"/>
          <a:stretch>
            <a:fillRect/>
          </a:stretch>
        </p:blipFill>
        <p:spPr>
          <a:xfrm>
            <a:off x="2033233" y="2389888"/>
            <a:ext cx="5077534" cy="2715004"/>
          </a:xfrm>
          <a:prstGeom prst="rect">
            <a:avLst/>
          </a:prstGeom>
        </p:spPr>
      </p:pic>
      <p:sp>
        <p:nvSpPr>
          <p:cNvPr id="6" name="TextBox 5">
            <a:extLst>
              <a:ext uri="{FF2B5EF4-FFF2-40B4-BE49-F238E27FC236}">
                <a16:creationId xmlns:a16="http://schemas.microsoft.com/office/drawing/2014/main" id="{03F513FE-0F70-ECFD-7B15-54CFCC7CEFA5}"/>
              </a:ext>
            </a:extLst>
          </p:cNvPr>
          <p:cNvSpPr txBox="1"/>
          <p:nvPr/>
        </p:nvSpPr>
        <p:spPr>
          <a:xfrm>
            <a:off x="1945310" y="5196254"/>
            <a:ext cx="6777006" cy="830997"/>
          </a:xfrm>
          <a:prstGeom prst="rect">
            <a:avLst/>
          </a:prstGeom>
          <a:noFill/>
        </p:spPr>
        <p:txBody>
          <a:bodyPr wrap="square" rtlCol="1">
            <a:spAutoFit/>
          </a:bodyPr>
          <a:lstStyle/>
          <a:p>
            <a:r>
              <a:rPr lang="en-US" sz="1600" b="1" dirty="0">
                <a:effectLst>
                  <a:outerShdw blurRad="38100" dist="38100" dir="2700000" algn="tl">
                    <a:srgbClr val="000000">
                      <a:alpha val="43137"/>
                    </a:srgbClr>
                  </a:outerShdw>
                </a:effectLst>
              </a:rPr>
              <a:t>The plot exhibits four-level hierarchies including (L1) all the entities in the collaboration network, (L2) early-stage researchers, (L3) mid-career researchers and (L4) senior researchers.</a:t>
            </a:r>
            <a:endParaRPr lang="he-IL"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615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910860" y="1779687"/>
            <a:ext cx="6777007" cy="5078313"/>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module facilitates the generation of target graphs from each coarsened graph at different granularity levels.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module consist of three steps: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First step:</a:t>
            </a:r>
            <a:r>
              <a:rPr lang="en-US" b="1" dirty="0">
                <a:effectLst>
                  <a:outerShdw blurRad="38100" dist="38100" dir="2700000" algn="tl">
                    <a:srgbClr val="000000">
                      <a:alpha val="43137"/>
                    </a:srgbClr>
                  </a:outerShdw>
                </a:effectLst>
              </a:rPr>
              <a:t> Partitioning the graph into multiple non-overlapping subgraphs.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Second step:</a:t>
            </a:r>
            <a:r>
              <a:rPr lang="en-US" b="1" dirty="0">
                <a:effectLst>
                  <a:outerShdw blurRad="38100" dist="38100" dir="2700000" algn="tl">
                    <a:srgbClr val="000000">
                      <a:alpha val="43137"/>
                    </a:srgbClr>
                  </a:outerShdw>
                </a:effectLst>
              </a:rPr>
              <a:t> Characterize the community-level graph structures by Generating a set of block diagonal metrics from the detected communities.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rPr>
              <a:t>Third step:</a:t>
            </a:r>
            <a:r>
              <a:rPr lang="en-US" b="1" dirty="0">
                <a:effectLst>
                  <a:outerShdw blurRad="38100" dist="38100" dir="2700000" algn="tl">
                    <a:srgbClr val="000000">
                      <a:alpha val="43137"/>
                    </a:srgbClr>
                  </a:outerShdw>
                </a:effectLst>
              </a:rPr>
              <a:t> Apply diffusion model that will generate graph from each granularity level. </a:t>
            </a:r>
          </a:p>
          <a:p>
            <a:pPr lvl="1"/>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As a result, the module generates various target graphs which are the base of the input of the Graph Reconstruction Module.</a:t>
            </a:r>
          </a:p>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03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77D240B-4FD9-027D-AD51-6C662138341A}"/>
              </a:ext>
            </a:extLst>
          </p:cNvPr>
          <p:cNvPicPr>
            <a:picLocks noChangeAspect="1"/>
          </p:cNvPicPr>
          <p:nvPr/>
        </p:nvPicPr>
        <p:blipFill>
          <a:blip r:embed="rId3"/>
          <a:stretch>
            <a:fillRect/>
          </a:stretch>
        </p:blipFill>
        <p:spPr>
          <a:xfrm>
            <a:off x="1549423" y="2333764"/>
            <a:ext cx="7345071" cy="3916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C5217884-D6EB-94F3-F37C-743B60F0F9AA}"/>
              </a:ext>
            </a:extLst>
          </p:cNvPr>
          <p:cNvSpPr txBox="1"/>
          <p:nvPr/>
        </p:nvSpPr>
        <p:spPr>
          <a:xfrm>
            <a:off x="2417885" y="1617785"/>
            <a:ext cx="5389684"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Each coarsen graph is separately fed to the diffusion model.</a:t>
            </a:r>
            <a:endParaRPr lang="he-IL" dirty="0"/>
          </a:p>
        </p:txBody>
      </p:sp>
    </p:spTree>
    <p:extLst>
      <p:ext uri="{BB962C8B-B14F-4D97-AF65-F5344CB8AC3E}">
        <p14:creationId xmlns:p14="http://schemas.microsoft.com/office/powerpoint/2010/main" val="207760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60" y="2265650"/>
            <a:ext cx="6777007" cy="3693319"/>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Reconstruction Module is employed by the second stage of the GU-net model, the decoder.</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primary objective of this Module is to reconstruct a graph close to the original input graph from its coarsened representations.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Effectively reversing the coarsening operations performed during the encoding phase.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is achieved through a combination of two key operations: gUnpool and skip connections.</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017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 </a:t>
            </a:r>
            <a:endParaRPr lang="he-IL" sz="44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E73DE29-D303-6DEC-2C6C-42F9C686CFBD}"/>
              </a:ext>
            </a:extLst>
          </p:cNvPr>
          <p:cNvPicPr>
            <a:picLocks noChangeAspect="1"/>
          </p:cNvPicPr>
          <p:nvPr/>
        </p:nvPicPr>
        <p:blipFill>
          <a:blip r:embed="rId3"/>
          <a:stretch>
            <a:fillRect/>
          </a:stretch>
        </p:blipFill>
        <p:spPr>
          <a:xfrm>
            <a:off x="1812698" y="2304996"/>
            <a:ext cx="7093909" cy="3944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EDD0303-9939-09BA-96E8-632A8CBB7ACA}"/>
              </a:ext>
            </a:extLst>
          </p:cNvPr>
          <p:cNvSpPr txBox="1"/>
          <p:nvPr/>
        </p:nvSpPr>
        <p:spPr>
          <a:xfrm>
            <a:off x="2417885" y="1573823"/>
            <a:ext cx="5723792"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Combining all of the coarsen community graphs to restore the compressed graph.</a:t>
            </a:r>
            <a:endParaRPr lang="he-IL" dirty="0"/>
          </a:p>
        </p:txBody>
      </p:sp>
    </p:spTree>
    <p:extLst>
      <p:ext uri="{BB962C8B-B14F-4D97-AF65-F5344CB8AC3E}">
        <p14:creationId xmlns:p14="http://schemas.microsoft.com/office/powerpoint/2010/main" val="29782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206868"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Measuring for successes</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Previous models achieved somewhere between 67% - 84% similarity.</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In order for the project to be successful it needs to achieve 85% similarity between the graphs.</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If the result is less than 85% the model needs to be fine-tuned and further tests will be conducted.</a:t>
            </a:r>
          </a:p>
          <a:p>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will have the ability to generalize to new datasets and its performance compared to human-generated graphs.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530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pic>
        <p:nvPicPr>
          <p:cNvPr id="3" name="Picture 2">
            <a:extLst>
              <a:ext uri="{FF2B5EF4-FFF2-40B4-BE49-F238E27FC236}">
                <a16:creationId xmlns:a16="http://schemas.microsoft.com/office/drawing/2014/main" id="{7F1CD00C-3069-E686-2F0A-047E38CC2552}"/>
              </a:ext>
            </a:extLst>
          </p:cNvPr>
          <p:cNvPicPr>
            <a:picLocks noChangeAspect="1"/>
          </p:cNvPicPr>
          <p:nvPr/>
        </p:nvPicPr>
        <p:blipFill rotWithShape="1">
          <a:blip r:embed="rId3">
            <a:extLst>
              <a:ext uri="{28A0092B-C50C-407E-A947-70E740481C1C}">
                <a14:useLocalDpi xmlns:a14="http://schemas.microsoft.com/office/drawing/2010/main" val="0"/>
              </a:ext>
            </a:extLst>
          </a:blip>
          <a:srcRect t="4016" r="575"/>
          <a:stretch/>
        </p:blipFill>
        <p:spPr bwMode="auto">
          <a:xfrm>
            <a:off x="1337359" y="2315879"/>
            <a:ext cx="7446156" cy="4121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368CA8-BD43-0B10-F2A4-F1409428BFF7}"/>
              </a:ext>
            </a:extLst>
          </p:cNvPr>
          <p:cNvSpPr txBox="1"/>
          <p:nvPr/>
        </p:nvSpPr>
        <p:spPr>
          <a:xfrm>
            <a:off x="2457621" y="60607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The general process</a:t>
            </a:r>
            <a:endParaRPr lang="he-IL" sz="4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3C49934-21D9-BE70-C405-0F7953CA3C8C}"/>
              </a:ext>
            </a:extLst>
          </p:cNvPr>
          <p:cNvSpPr txBox="1"/>
          <p:nvPr/>
        </p:nvSpPr>
        <p:spPr>
          <a:xfrm>
            <a:off x="2250831" y="1582615"/>
            <a:ext cx="5503984" cy="369332"/>
          </a:xfrm>
          <a:prstGeom prst="rect">
            <a:avLst/>
          </a:prstGeom>
          <a:noFill/>
        </p:spPr>
        <p:txBody>
          <a:bodyPr wrap="square" rtlCol="1">
            <a:spAutoFit/>
          </a:bodyPr>
          <a:lstStyle/>
          <a:p>
            <a:pPr marL="285750" indent="-285750">
              <a:buFont typeface="Wingdings" panose="05000000000000000000" pitchFamily="2" charset="2"/>
              <a:buChar char="Ø"/>
            </a:pPr>
            <a:r>
              <a:rPr lang="en-US" dirty="0"/>
              <a:t>Below is the flow chart of the research model. </a:t>
            </a:r>
            <a:endParaRPr lang="he-IL" dirty="0"/>
          </a:p>
        </p:txBody>
      </p:sp>
    </p:spTree>
    <p:extLst>
      <p:ext uri="{BB962C8B-B14F-4D97-AF65-F5344CB8AC3E}">
        <p14:creationId xmlns:p14="http://schemas.microsoft.com/office/powerpoint/2010/main" val="222495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743359" y="790470"/>
            <a:ext cx="5514941"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Agenda</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2031022" y="2221688"/>
            <a:ext cx="6777007" cy="3385542"/>
          </a:xfrm>
          <a:prstGeom prst="rect">
            <a:avLst/>
          </a:prstGeom>
          <a:noFill/>
        </p:spPr>
        <p:txBody>
          <a:bodyPr wrap="square" rtlCol="1">
            <a:spAutoFit/>
          </a:bodyPr>
          <a:lstStyle/>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Introduction</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Graph U-Nets</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Model</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Conclusion</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0083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112476" y="614870"/>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Testing plan</a:t>
            </a:r>
            <a:endParaRPr lang="he-IL" sz="4400" b="1" dirty="0">
              <a:effectLst>
                <a:outerShdw blurRad="38100" dist="38100" dir="2700000" algn="tl">
                  <a:srgbClr val="000000">
                    <a:alpha val="43137"/>
                  </a:srgbClr>
                </a:outerShdw>
              </a:effectLst>
            </a:endParaRPr>
          </a:p>
        </p:txBody>
      </p:sp>
      <p:graphicFrame>
        <p:nvGraphicFramePr>
          <p:cNvPr id="7" name="Table 6">
            <a:extLst>
              <a:ext uri="{FF2B5EF4-FFF2-40B4-BE49-F238E27FC236}">
                <a16:creationId xmlns:a16="http://schemas.microsoft.com/office/drawing/2014/main" id="{C4390AF5-93B9-AA33-1BE4-4E7D252D42B6}"/>
              </a:ext>
            </a:extLst>
          </p:cNvPr>
          <p:cNvGraphicFramePr>
            <a:graphicFrameLocks noGrp="1"/>
          </p:cNvGraphicFramePr>
          <p:nvPr>
            <p:extLst>
              <p:ext uri="{D42A27DB-BD31-4B8C-83A1-F6EECF244321}">
                <p14:modId xmlns:p14="http://schemas.microsoft.com/office/powerpoint/2010/main" val="892106453"/>
              </p:ext>
            </p:extLst>
          </p:nvPr>
        </p:nvGraphicFramePr>
        <p:xfrm>
          <a:off x="1907932" y="1485899"/>
          <a:ext cx="6031522" cy="5187462"/>
        </p:xfrm>
        <a:graphic>
          <a:graphicData uri="http://schemas.openxmlformats.org/drawingml/2006/table">
            <a:tbl>
              <a:tblPr firstRow="1" firstCol="1" bandRow="1"/>
              <a:tblGrid>
                <a:gridCol w="816559">
                  <a:extLst>
                    <a:ext uri="{9D8B030D-6E8A-4147-A177-3AD203B41FA5}">
                      <a16:colId xmlns:a16="http://schemas.microsoft.com/office/drawing/2014/main" val="1827283501"/>
                    </a:ext>
                  </a:extLst>
                </a:gridCol>
                <a:gridCol w="1277317">
                  <a:extLst>
                    <a:ext uri="{9D8B030D-6E8A-4147-A177-3AD203B41FA5}">
                      <a16:colId xmlns:a16="http://schemas.microsoft.com/office/drawing/2014/main" val="3362736610"/>
                    </a:ext>
                  </a:extLst>
                </a:gridCol>
                <a:gridCol w="3937646">
                  <a:extLst>
                    <a:ext uri="{9D8B030D-6E8A-4147-A177-3AD203B41FA5}">
                      <a16:colId xmlns:a16="http://schemas.microsoft.com/office/drawing/2014/main" val="680123386"/>
                    </a:ext>
                  </a:extLst>
                </a:gridCol>
              </a:tblGrid>
              <a:tr h="158298">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 Subject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Expected Result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521714197"/>
                  </a:ext>
                </a:extLst>
              </a:tr>
              <a:tr h="334998">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Generation</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generate multi-scale graphs accurately based</a:t>
                      </a:r>
                      <a:r>
                        <a:rPr lang="en-US" sz="1050" kern="10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on the input.</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8330024"/>
                  </a:ext>
                </a:extLst>
              </a:tr>
              <a:tr h="411703">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Processing</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correctly process the generated graphs, capturing hierarchical relationships effectively.</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791831128"/>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Output Validation</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produce valid output graphs that accurately represent the hierarchical relationships in the data.</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8825320"/>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Runtime Efficiency</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perform the graph generation and processing within an acceptable time frame.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11143125"/>
                  </a:ext>
                </a:extLst>
              </a:tr>
              <a:tr h="411703">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Input Size/Graph Size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be able to handle larger graphs without a significant decrease in performance.</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460194239"/>
                  </a:ext>
                </a:extLst>
              </a:tr>
              <a:tr h="67808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Empty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empty, the model will return a specific error message indicating that the input graph cannot be empty.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47190043"/>
                  </a:ext>
                </a:extLst>
              </a:tr>
              <a:tr h="506544">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Incomplete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incomplete (missing nodes or edges), the model will either return an error message or fill in the missing information based on predefined rules or assumptions.</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111270314"/>
                  </a:ext>
                </a:extLst>
              </a:tr>
              <a:tr h="67808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Incorrect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incorrect (contains invalid nodes or edges), the model will return an error message indicating the nature of the error.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50014090"/>
                  </a:ext>
                </a:extLst>
              </a:tr>
              <a:tr h="849634">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Incompatible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incompatible with the model (for example, the graph is too large or the structure is not supported), the model will return an error message indicating the incompatibility. The model will not proceed with further processing until a compatible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254111660"/>
                  </a:ext>
                </a:extLst>
              </a:tr>
              <a:tr h="334998">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Generation Similarity Index</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Similarity Index &gt; 85%.</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3728682"/>
                  </a:ext>
                </a:extLst>
              </a:tr>
            </a:tbl>
          </a:graphicData>
        </a:graphic>
      </p:graphicFrame>
    </p:spTree>
    <p:extLst>
      <p:ext uri="{BB962C8B-B14F-4D97-AF65-F5344CB8AC3E}">
        <p14:creationId xmlns:p14="http://schemas.microsoft.com/office/powerpoint/2010/main" val="65994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226776" y="608025"/>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Conclusion</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60" y="2279657"/>
            <a:ext cx="6777007" cy="3970318"/>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incorporation of GU-Net and diffusion models offers a unique approach to capturing complex patterns within graph structures.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This incorporation enables more effective graph representation learning.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main objective is to examine a new approach that will try to yield greater efficiency and accuracy compared to previous methods.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Through a careful testing and validation plan, the project seeks to establish the proposed model as a better solution for multi scale graph generation.</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5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329960" y="1148913"/>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Thank you for listening!</a:t>
            </a:r>
            <a:endParaRPr lang="he-IL"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FC76E88-A192-D846-7173-E5C9BF5BACC7}"/>
              </a:ext>
            </a:extLst>
          </p:cNvPr>
          <p:cNvSpPr txBox="1"/>
          <p:nvPr/>
        </p:nvSpPr>
        <p:spPr>
          <a:xfrm>
            <a:off x="2892670" y="1997599"/>
            <a:ext cx="3938953"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Any questions?</a:t>
            </a:r>
            <a:endParaRPr lang="he-IL" sz="4400" b="1" dirty="0">
              <a:effectLst>
                <a:outerShdw blurRad="38100" dist="38100" dir="2700000" algn="tl">
                  <a:srgbClr val="000000">
                    <a:alpha val="43137"/>
                  </a:srgbClr>
                </a:outerShdw>
              </a:effectLst>
            </a:endParaRPr>
          </a:p>
        </p:txBody>
      </p:sp>
      <p:pic>
        <p:nvPicPr>
          <p:cNvPr id="4098" name="Picture 2" descr="an image of a serious question mark">
            <a:extLst>
              <a:ext uri="{FF2B5EF4-FFF2-40B4-BE49-F238E27FC236}">
                <a16:creationId xmlns:a16="http://schemas.microsoft.com/office/drawing/2014/main" id="{CDA6B2D6-DE28-6356-ED1D-F3BC4C4E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556" y="3079281"/>
            <a:ext cx="3429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393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Introduction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Graph generation involves using neural networks to create mathematical structures that model relationships between objects.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process finds wide application in fields like social network analysis, bioinformatics, recommendation systems, chemical compound generation, and traffic flow modeling.</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By generating graphs that represent these systems, researchers and practitioners can gain valuable insights that aid in decision-making processes.</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649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393EA2-7F9F-68ED-5B56-99158E298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1C1E09-9A67-E99D-7742-46B9816BA2B3}"/>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The problem</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5C390A7-CF97-F6FF-B532-02198B772FA5}"/>
              </a:ext>
            </a:extLst>
          </p:cNvPr>
          <p:cNvSpPr txBox="1"/>
          <p:nvPr/>
        </p:nvSpPr>
        <p:spPr>
          <a:xfrm>
            <a:off x="1872760" y="2265650"/>
            <a:ext cx="6777007" cy="3416320"/>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Capturing hierarchical relationships within graph structures can become very complexing.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Existing methods are often inefficient and suffer from many limitations. </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struggle in capturing the complex nuances might lead to incomplete representations of the underlying data.</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overall performance will deteriorate in those circumstances.</a:t>
            </a: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p:txBody>
      </p:sp>
    </p:spTree>
    <p:extLst>
      <p:ext uri="{BB962C8B-B14F-4D97-AF65-F5344CB8AC3E}">
        <p14:creationId xmlns:p14="http://schemas.microsoft.com/office/powerpoint/2010/main" val="355498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D1A23C20-E809-DDFF-8EEF-9AD9447230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C1C490-7AE7-4285-BD05-67DDA607A738}"/>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Our approach</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6581DD2-9884-64A0-F55D-03F420832DBE}"/>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To address those issues we are going to propose a model based on Misc-GAN framework architecture.</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will use the capabilities of the GU-net model to automate the generation of multi-scale graphs.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Diffusion model for graph generation will also be integrated into our model.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p:txBody>
      </p:sp>
    </p:spTree>
    <p:extLst>
      <p:ext uri="{BB962C8B-B14F-4D97-AF65-F5344CB8AC3E}">
        <p14:creationId xmlns:p14="http://schemas.microsoft.com/office/powerpoint/2010/main" val="103104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4C64ED4-E213-91DB-9A28-88311239C9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74AC5D-7BBB-0ACC-5CBC-2763CB693F51}"/>
              </a:ext>
            </a:extLst>
          </p:cNvPr>
          <p:cNvSpPr txBox="1"/>
          <p:nvPr/>
        </p:nvSpPr>
        <p:spPr>
          <a:xfrm>
            <a:off x="2286001" y="701162"/>
            <a:ext cx="6214298"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Expected achievements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99AD3E6C-F648-645E-9240-F23FEDCC4CBD}"/>
              </a:ext>
            </a:extLst>
          </p:cNvPr>
          <p:cNvSpPr txBox="1"/>
          <p:nvPr/>
        </p:nvSpPr>
        <p:spPr>
          <a:xfrm>
            <a:off x="2110152" y="1782073"/>
            <a:ext cx="6910756" cy="4247317"/>
          </a:xfrm>
          <a:prstGeom prst="rect">
            <a:avLst/>
          </a:prstGeom>
          <a:noFill/>
        </p:spPr>
        <p:txBody>
          <a:bodyPr wrap="square" rtlCol="1">
            <a:spAutoFit/>
          </a:bodyPr>
          <a:lstStyle/>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anticipation is that the model will be able to accurately capture complex dependencies and distributions inherent in graph data.</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will efficiently process and analyze vast graph datasets, providing a solid validation of its scalability.</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goal is to provide an accessible tool for graph generation with possible applications to citation graphs.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p:txBody>
      </p:sp>
      <p:pic>
        <p:nvPicPr>
          <p:cNvPr id="1026" name="Picture 2" descr="an image of a successful graph generation model with a clear graph representation and no resemblance to an eraser">
            <a:extLst>
              <a:ext uri="{FF2B5EF4-FFF2-40B4-BE49-F238E27FC236}">
                <a16:creationId xmlns:a16="http://schemas.microsoft.com/office/drawing/2014/main" id="{92DFF2D9-CCD8-5AB5-D8E3-B8977977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92350"/>
            <a:ext cx="2265650" cy="2265650"/>
          </a:xfrm>
          <a:prstGeom prst="rect">
            <a:avLst/>
          </a:prstGeom>
          <a:noFill/>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3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Graph U-nets (GU-nets) is one of the famous deep graph frameworks.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is built in a U-shaped architecture.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has an encoder-decoder structure that captures complex graph structures.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model employes gPool, </a:t>
            </a:r>
            <a:r>
              <a:rPr lang="en-US" b="1" dirty="0" err="1">
                <a:effectLst>
                  <a:outerShdw blurRad="38100" dist="38100" dir="2700000" algn="tl">
                    <a:srgbClr val="000000">
                      <a:alpha val="43137"/>
                    </a:srgbClr>
                  </a:outerShdw>
                </a:effectLst>
              </a:rPr>
              <a:t>gUnpool</a:t>
            </a:r>
            <a:r>
              <a:rPr lang="en-US" b="1" dirty="0">
                <a:effectLst>
                  <a:outerShdw blurRad="38100" dist="38100" dir="2700000" algn="tl">
                    <a:srgbClr val="000000">
                      <a:alpha val="43137"/>
                    </a:srgbClr>
                  </a:outerShdw>
                </a:effectLst>
              </a:rPr>
              <a:t>, and skip connection operations to achieve this goal.  </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681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pic>
        <p:nvPicPr>
          <p:cNvPr id="4" name="תמונה 2" descr="תמונה שמכילה צילום מסך, תרשים&#10;&#10;התיאור נוצר באופן אוטומטי">
            <a:extLst>
              <a:ext uri="{FF2B5EF4-FFF2-40B4-BE49-F238E27FC236}">
                <a16:creationId xmlns:a16="http://schemas.microsoft.com/office/drawing/2014/main" id="{E577BF1A-05F5-9CD1-1DD5-941AD6F741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41"/>
          <a:stretch/>
        </p:blipFill>
        <p:spPr bwMode="auto">
          <a:xfrm>
            <a:off x="985585" y="2033270"/>
            <a:ext cx="7652604" cy="3242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9355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393EA2-7F9F-68ED-5B56-99158E298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1C1E09-9A67-E99D-7742-46B9816BA2B3}"/>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D42DD21-4DE3-BAC7-3398-70AC0C92A084}"/>
              </a:ext>
            </a:extLst>
          </p:cNvPr>
          <p:cNvPicPr>
            <a:picLocks noChangeAspect="1"/>
          </p:cNvPicPr>
          <p:nvPr/>
        </p:nvPicPr>
        <p:blipFill>
          <a:blip r:embed="rId3"/>
          <a:stretch>
            <a:fillRect/>
          </a:stretch>
        </p:blipFill>
        <p:spPr>
          <a:xfrm>
            <a:off x="123092" y="2760284"/>
            <a:ext cx="8897816" cy="2163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8E1C202-DD6B-537F-671A-F9C7C3427AD8}"/>
              </a:ext>
            </a:extLst>
          </p:cNvPr>
          <p:cNvSpPr txBox="1"/>
          <p:nvPr/>
        </p:nvSpPr>
        <p:spPr>
          <a:xfrm>
            <a:off x="1890346" y="1934308"/>
            <a:ext cx="5829300" cy="646331"/>
          </a:xfrm>
          <a:prstGeom prst="rect">
            <a:avLst/>
          </a:prstGeom>
          <a:noFill/>
        </p:spPr>
        <p:txBody>
          <a:bodyPr wrap="square" rtlCol="1">
            <a:spAutoFit/>
          </a:bodyPr>
          <a:lstStyle/>
          <a:p>
            <a:pPr marL="285750" indent="-285750">
              <a:buFont typeface="Wingdings" panose="05000000000000000000" pitchFamily="2" charset="2"/>
              <a:buChar char="Ø"/>
            </a:pPr>
            <a:r>
              <a:rPr lang="en-US" dirty="0"/>
              <a:t>The following image is the proposed model for the multi-scale graph generation using GU-net.</a:t>
            </a:r>
          </a:p>
        </p:txBody>
      </p:sp>
    </p:spTree>
    <p:extLst>
      <p:ext uri="{BB962C8B-B14F-4D97-AF65-F5344CB8AC3E}">
        <p14:creationId xmlns:p14="http://schemas.microsoft.com/office/powerpoint/2010/main" val="72619003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1294</Words>
  <Application>Microsoft Office PowerPoint</Application>
  <PresentationFormat>On-screen Show (4:3)</PresentationFormat>
  <Paragraphs>151</Paragraphs>
  <Slides>22</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Roboto</vt:lpstr>
      <vt:lpstr>Segoe UI</vt:lpstr>
      <vt:lpstr>Times New Roman</vt:lpstr>
      <vt:lpstr>Tw Cen MT</vt:lpstr>
      <vt:lpstr>Wingdings</vt:lpstr>
      <vt:lpstr>Office Theme</vt:lpstr>
      <vt:lpstr>Circuit</vt:lpstr>
      <vt:lpstr>Generating Multi-scale Graphs with Graph U-Net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2021-01-14T22:35:01Z</dcterms:created>
  <dcterms:modified xsi:type="dcterms:W3CDTF">2024-05-09T07:34:56Z</dcterms:modified>
</cp:coreProperties>
</file>