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1"/>
    <p:sldMasterId id="2147483710" r:id="rId2"/>
  </p:sldMasterIdLst>
  <p:notesMasterIdLst>
    <p:notesMasterId r:id="rId23"/>
  </p:notesMasterIdLst>
  <p:handoutMasterIdLst>
    <p:handoutMasterId r:id="rId24"/>
  </p:handoutMasterIdLst>
  <p:sldIdLst>
    <p:sldId id="256" r:id="rId3"/>
    <p:sldId id="268" r:id="rId4"/>
    <p:sldId id="263" r:id="rId5"/>
    <p:sldId id="271" r:id="rId6"/>
    <p:sldId id="266" r:id="rId7"/>
    <p:sldId id="267" r:id="rId8"/>
    <p:sldId id="269" r:id="rId9"/>
    <p:sldId id="270" r:id="rId10"/>
    <p:sldId id="272" r:id="rId11"/>
    <p:sldId id="273" r:id="rId12"/>
    <p:sldId id="274" r:id="rId13"/>
    <p:sldId id="277" r:id="rId14"/>
    <p:sldId id="284" r:id="rId15"/>
    <p:sldId id="278" r:id="rId16"/>
    <p:sldId id="279" r:id="rId17"/>
    <p:sldId id="281" r:id="rId18"/>
    <p:sldId id="280" r:id="rId19"/>
    <p:sldId id="282" r:id="rId20"/>
    <p:sldId id="283" r:id="rId21"/>
    <p:sldId id="285" r:id="rId22"/>
  </p:sldIdLst>
  <p:sldSz cx="9144000" cy="6858000" type="screen4x3"/>
  <p:notesSz cx="6845300" cy="93964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FCF"/>
    <a:srgbClr val="66FF66"/>
    <a:srgbClr val="400080"/>
    <a:srgbClr val="0000FF"/>
    <a:srgbClr val="008000"/>
    <a:srgbClr val="FF0000"/>
    <a:srgbClr val="CC66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6" autoAdjust="0"/>
    <p:restoredTop sz="94909" autoAdjust="0"/>
  </p:normalViewPr>
  <p:slideViewPr>
    <p:cSldViewPr snapToGrid="0">
      <p:cViewPr varScale="1">
        <p:scale>
          <a:sx n="101" d="100"/>
          <a:sy n="101" d="100"/>
        </p:scale>
        <p:origin x="123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442BECE6-2F8B-45B4-9BD5-A0B332181D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IL"/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C1E0BFB2-EA87-4EC1-B481-911E394A80C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IL"/>
          </a:p>
        </p:txBody>
      </p:sp>
      <p:sp>
        <p:nvSpPr>
          <p:cNvPr id="139268" name="Rectangle 4">
            <a:extLst>
              <a:ext uri="{FF2B5EF4-FFF2-40B4-BE49-F238E27FC236}">
                <a16:creationId xmlns:a16="http://schemas.microsoft.com/office/drawing/2014/main" id="{FA5B0A5E-5113-402D-82FE-7A1E00D0720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IL"/>
          </a:p>
        </p:txBody>
      </p:sp>
      <p:sp>
        <p:nvSpPr>
          <p:cNvPr id="139269" name="Rectangle 5">
            <a:extLst>
              <a:ext uri="{FF2B5EF4-FFF2-40B4-BE49-F238E27FC236}">
                <a16:creationId xmlns:a16="http://schemas.microsoft.com/office/drawing/2014/main" id="{CB62A43C-22BD-4906-8601-0CAD62C327B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D3600FBC-E36F-4652-AABB-3D3A695E7307}" type="slidenum">
              <a:rPr lang="en-US" altLang="en-IL"/>
              <a:pPr/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E419C9FC-F3B4-4D46-BB97-C13C872A134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IL"/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BCD6276E-36E8-4B1E-88AB-57DAA4A738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IL"/>
          </a:p>
        </p:txBody>
      </p:sp>
      <p:sp>
        <p:nvSpPr>
          <p:cNvPr id="178180" name="Rectangle 4">
            <a:extLst>
              <a:ext uri="{FF2B5EF4-FFF2-40B4-BE49-F238E27FC236}">
                <a16:creationId xmlns:a16="http://schemas.microsoft.com/office/drawing/2014/main" id="{A17F7DCA-82FE-421E-AE82-1E607DBA629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8181" name="Rectangle 5">
            <a:extLst>
              <a:ext uri="{FF2B5EF4-FFF2-40B4-BE49-F238E27FC236}">
                <a16:creationId xmlns:a16="http://schemas.microsoft.com/office/drawing/2014/main" id="{2A7C48F2-256D-413D-8631-44E34F893EE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IL"/>
              <a:t>Click to edit Master text styles</a:t>
            </a:r>
          </a:p>
          <a:p>
            <a:pPr lvl="1"/>
            <a:r>
              <a:rPr lang="en-US" altLang="en-IL"/>
              <a:t>Second level</a:t>
            </a:r>
          </a:p>
          <a:p>
            <a:pPr lvl="2"/>
            <a:r>
              <a:rPr lang="en-US" altLang="en-IL"/>
              <a:t>Third level</a:t>
            </a:r>
          </a:p>
          <a:p>
            <a:pPr lvl="3"/>
            <a:r>
              <a:rPr lang="en-US" altLang="en-IL"/>
              <a:t>Fourth level</a:t>
            </a:r>
          </a:p>
          <a:p>
            <a:pPr lvl="4"/>
            <a:r>
              <a:rPr lang="en-US" altLang="en-IL"/>
              <a:t>Fifth level</a:t>
            </a:r>
          </a:p>
        </p:txBody>
      </p:sp>
      <p:sp>
        <p:nvSpPr>
          <p:cNvPr id="178182" name="Rectangle 6">
            <a:extLst>
              <a:ext uri="{FF2B5EF4-FFF2-40B4-BE49-F238E27FC236}">
                <a16:creationId xmlns:a16="http://schemas.microsoft.com/office/drawing/2014/main" id="{C245B306-5E57-45D4-9075-3F5FF7ED808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IL"/>
          </a:p>
        </p:txBody>
      </p:sp>
      <p:sp>
        <p:nvSpPr>
          <p:cNvPr id="178183" name="Rectangle 7">
            <a:extLst>
              <a:ext uri="{FF2B5EF4-FFF2-40B4-BE49-F238E27FC236}">
                <a16:creationId xmlns:a16="http://schemas.microsoft.com/office/drawing/2014/main" id="{42B26AA7-5574-47E7-AB2A-0DC0708615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55E94FC0-AD20-4820-A058-BE11FC43015D}" type="slidenum">
              <a:rPr lang="en-US" altLang="en-IL"/>
              <a:pPr/>
              <a:t>‹#›</a:t>
            </a:fld>
            <a:endParaRPr lang="en-US" alt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CCAD15B-DC01-4C33-BD38-1F42D10401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1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D6377257-BE95-47DC-AA23-FC1D87549B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26CB4621-B637-46F0-99CF-9BCB195683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4DD-4FE6-2AD3-CF0D-BDD8496C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199F0C-BC97-F2D5-D08B-EA6080F03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10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55D32A9A-C2C1-0F49-D9BE-8EC703DAA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A4C677C9-5328-D510-2B85-9780961F4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3246753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4DD-4FE6-2AD3-CF0D-BDD8496C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199F0C-BC97-F2D5-D08B-EA6080F03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11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55D32A9A-C2C1-0F49-D9BE-8EC703DAA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A4C677C9-5328-D510-2B85-9780961F4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2242433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4DD-4FE6-2AD3-CF0D-BDD8496C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199F0C-BC97-F2D5-D08B-EA6080F03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12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55D32A9A-C2C1-0F49-D9BE-8EC703DAA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A4C677C9-5328-D510-2B85-9780961F4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3263513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4DD-4FE6-2AD3-CF0D-BDD8496C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199F0C-BC97-F2D5-D08B-EA6080F03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13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55D32A9A-C2C1-0F49-D9BE-8EC703DAA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A4C677C9-5328-D510-2B85-9780961F4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2073385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4DD-4FE6-2AD3-CF0D-BDD8496C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199F0C-BC97-F2D5-D08B-EA6080F03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14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55D32A9A-C2C1-0F49-D9BE-8EC703DAA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A4C677C9-5328-D510-2B85-9780961F4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3320653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4DD-4FE6-2AD3-CF0D-BDD8496C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199F0C-BC97-F2D5-D08B-EA6080F03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15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55D32A9A-C2C1-0F49-D9BE-8EC703DAA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A4C677C9-5328-D510-2B85-9780961F4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1060846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4DD-4FE6-2AD3-CF0D-BDD8496C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199F0C-BC97-F2D5-D08B-EA6080F03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16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55D32A9A-C2C1-0F49-D9BE-8EC703DAA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A4C677C9-5328-D510-2B85-9780961F4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3045540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4DD-4FE6-2AD3-CF0D-BDD8496C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199F0C-BC97-F2D5-D08B-EA6080F03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17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55D32A9A-C2C1-0F49-D9BE-8EC703DAA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A4C677C9-5328-D510-2B85-9780961F4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398572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4DD-4FE6-2AD3-CF0D-BDD8496C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199F0C-BC97-F2D5-D08B-EA6080F03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18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55D32A9A-C2C1-0F49-D9BE-8EC703DAA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A4C677C9-5328-D510-2B85-9780961F4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2763630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4DD-4FE6-2AD3-CF0D-BDD8496C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199F0C-BC97-F2D5-D08B-EA6080F03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19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55D32A9A-C2C1-0F49-D9BE-8EC703DAA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A4C677C9-5328-D510-2B85-9780961F4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2727910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4DD-4FE6-2AD3-CF0D-BDD8496C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199F0C-BC97-F2D5-D08B-EA6080F03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2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55D32A9A-C2C1-0F49-D9BE-8EC703DAA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A4C677C9-5328-D510-2B85-9780961F4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25626224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4DD-4FE6-2AD3-CF0D-BDD8496C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199F0C-BC97-F2D5-D08B-EA6080F03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20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55D32A9A-C2C1-0F49-D9BE-8EC703DAA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A4C677C9-5328-D510-2B85-9780961F4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1884211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4DD-4FE6-2AD3-CF0D-BDD8496C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199F0C-BC97-F2D5-D08B-EA6080F03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3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55D32A9A-C2C1-0F49-D9BE-8EC703DAA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A4C677C9-5328-D510-2B85-9780961F4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168913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862CC-5855-A756-8441-A1536EB4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082257A-9095-B15B-7EC4-DCD7182814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4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1344B317-45A6-DE41-F56A-AF4568782D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E40C312D-EF64-E703-58ED-690A020E30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1838118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2B696-4CDF-5A55-F131-1B02D8A52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767DB1E-F41E-19E2-8F1E-737F67C96A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5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F74F56A9-A310-1694-AF8F-603576BF5B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8289F092-1E3B-4AA4-F659-C4B4901B81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2942160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D04C5-2C1E-5B27-9555-196AF2D72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0C249D5-2E28-FA0D-EBC3-9093F79BF0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6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08CF6197-3542-4B8C-6D79-3A3AE6167A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F8F92C82-B939-203A-5478-EA760C989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3574403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4DD-4FE6-2AD3-CF0D-BDD8496C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199F0C-BC97-F2D5-D08B-EA6080F03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7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55D32A9A-C2C1-0F49-D9BE-8EC703DAA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A4C677C9-5328-D510-2B85-9780961F4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3189708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4DD-4FE6-2AD3-CF0D-BDD8496C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199F0C-BC97-F2D5-D08B-EA6080F03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8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55D32A9A-C2C1-0F49-D9BE-8EC703DAA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A4C677C9-5328-D510-2B85-9780961F4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1238323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862CC-5855-A756-8441-A1536EB4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082257A-9095-B15B-7EC4-DCD7182814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9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1344B317-45A6-DE41-F56A-AF4568782D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E40C312D-EF64-E703-58ED-690A020E30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559656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35199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5525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9114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5612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3287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588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4925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9680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6144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65197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5040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29302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85842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48488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94141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0067197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91724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5141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276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45722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44988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3990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3163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027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2407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8192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8868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1273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712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9144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51906" name="Rectangle 2">
            <a:extLst>
              <a:ext uri="{FF2B5EF4-FFF2-40B4-BE49-F238E27FC236}">
                <a16:creationId xmlns:a16="http://schemas.microsoft.com/office/drawing/2014/main" id="{C6D155A3-4107-40C7-92BB-1D8FE14EFDE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3363" y="1191796"/>
            <a:ext cx="7516084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altLang="en-IL" sz="5300" dirty="0">
                <a:solidFill>
                  <a:srgbClr val="FFFFFF"/>
                </a:solidFill>
              </a:rPr>
              <a:t>Generating Multi-scale Graphs with Graph U-Net</a:t>
            </a:r>
            <a:endParaRPr lang="en-US" altLang="en-IL" sz="5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C784DDE0-1434-4C25-89C2-9C9FA059C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en-IL" sz="1700" dirty="0">
                <a:solidFill>
                  <a:srgbClr val="000000"/>
                </a:solidFill>
                <a:latin typeface="Calibri" panose="020F0502020204030204"/>
              </a:rPr>
              <a:t>314761065    Shahar </a:t>
            </a:r>
            <a:r>
              <a:rPr lang="en-US" altLang="en-IL" sz="1700" dirty="0" err="1">
                <a:solidFill>
                  <a:srgbClr val="000000"/>
                </a:solidFill>
                <a:latin typeface="Calibri" panose="020F0502020204030204"/>
              </a:rPr>
              <a:t>Vachiler</a:t>
            </a:r>
            <a:r>
              <a:rPr lang="en-US" altLang="en-IL" sz="1700" dirty="0">
                <a:solidFill>
                  <a:srgbClr val="000000"/>
                </a:solidFill>
                <a:latin typeface="Calibri" panose="020F0502020204030204"/>
              </a:rPr>
              <a:t> 	</a:t>
            </a:r>
            <a:r>
              <a:rPr lang="en-US" sz="1700" dirty="0">
                <a:solidFill>
                  <a:srgbClr val="000000"/>
                </a:solidFill>
                <a:latin typeface="Calibri" panose="020F0502020204030204"/>
              </a:rPr>
              <a:t>Prof. Vladimir (Zeev) </a:t>
            </a:r>
            <a:r>
              <a:rPr lang="en-US" sz="1700" dirty="0" err="1">
                <a:solidFill>
                  <a:srgbClr val="000000"/>
                </a:solidFill>
                <a:latin typeface="Calibri" panose="020F0502020204030204"/>
              </a:rPr>
              <a:t>Volkovich</a:t>
            </a:r>
            <a:endParaRPr lang="en-US" altLang="en-IL" sz="1700" dirty="0">
              <a:solidFill>
                <a:srgbClr val="000000"/>
              </a:solidFill>
              <a:latin typeface="Calibri" panose="020F0502020204030204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IL" sz="1700" dirty="0">
                <a:solidFill>
                  <a:srgbClr val="000000"/>
                </a:solidFill>
                <a:latin typeface="Calibri" panose="020F0502020204030204"/>
              </a:rPr>
              <a:t>205799976    </a:t>
            </a:r>
            <a:r>
              <a:rPr lang="en-US" altLang="en-IL" sz="1700" dirty="0" err="1">
                <a:solidFill>
                  <a:srgbClr val="000000"/>
                </a:solidFill>
                <a:latin typeface="Calibri" panose="020F0502020204030204"/>
              </a:rPr>
              <a:t>Shachar</a:t>
            </a:r>
            <a:r>
              <a:rPr lang="en-US" altLang="en-IL" sz="1700" dirty="0">
                <a:solidFill>
                  <a:srgbClr val="000000"/>
                </a:solidFill>
                <a:latin typeface="Calibri" panose="020F0502020204030204"/>
              </a:rPr>
              <a:t> Dalal 	</a:t>
            </a:r>
            <a:r>
              <a:rPr lang="en-US" sz="1700" dirty="0">
                <a:solidFill>
                  <a:srgbClr val="000000"/>
                </a:solidFill>
                <a:latin typeface="Calibri" panose="020F0502020204030204"/>
              </a:rPr>
              <a:t>Dr. Renata </a:t>
            </a:r>
            <a:r>
              <a:rPr lang="en-US" sz="1700" dirty="0" err="1">
                <a:solidFill>
                  <a:srgbClr val="000000"/>
                </a:solidFill>
                <a:latin typeface="Calibri" panose="020F0502020204030204"/>
              </a:rPr>
              <a:t>Avros</a:t>
            </a: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9F1321E7-185C-4581-A8B9-B36A0441889B}"/>
              </a:ext>
            </a:extLst>
          </p:cNvPr>
          <p:cNvSpPr txBox="1"/>
          <p:nvPr/>
        </p:nvSpPr>
        <p:spPr>
          <a:xfrm>
            <a:off x="603363" y="242895"/>
            <a:ext cx="8195983" cy="620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457200" rtl="0">
              <a:lnSpc>
                <a:spcPct val="110000"/>
              </a:lnSpc>
              <a:spcAft>
                <a:spcPts val="600"/>
              </a:spcAft>
            </a:pPr>
            <a:r>
              <a:rPr lang="en-US" sz="1600" dirty="0">
                <a:solidFill>
                  <a:prstClr val="white"/>
                </a:solidFill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Department of Software Engineering			</a:t>
            </a:r>
            <a:r>
              <a:rPr lang="en-US" sz="1600" dirty="0">
                <a:solidFill>
                  <a:prstClr val="white"/>
                </a:solidFill>
                <a:latin typeface="Calibri Light" panose="020F0302020204030204"/>
                <a:ea typeface="Calibri" panose="020F0502020204030204" pitchFamily="34" charset="0"/>
                <a:cs typeface="Arial" panose="020B0604020202020204" pitchFamily="34" charset="0"/>
              </a:rPr>
              <a:t> Capstone Project Phase A</a:t>
            </a:r>
            <a:br>
              <a:rPr lang="en-US" sz="1600" dirty="0">
                <a:solidFill>
                  <a:prstClr val="white"/>
                </a:solidFill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 err="1">
                <a:solidFill>
                  <a:prstClr val="white"/>
                </a:solidFill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Braude</a:t>
            </a:r>
            <a:r>
              <a:rPr lang="en-US" sz="1600" dirty="0">
                <a:solidFill>
                  <a:prstClr val="white"/>
                </a:solidFill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 College of Engineering, Israel			</a:t>
            </a:r>
            <a:r>
              <a:rPr lang="en-US" sz="1600" dirty="0">
                <a:solidFill>
                  <a:prstClr val="white"/>
                </a:solidFill>
                <a:latin typeface="Calibri Light" panose="020F0302020204030204"/>
                <a:ea typeface="Calibri" panose="020F0502020204030204" pitchFamily="34" charset="0"/>
                <a:cs typeface="Arial" panose="020B0604020202020204" pitchFamily="34" charset="0"/>
              </a:rPr>
              <a:t> Project 24-1-R-9</a:t>
            </a:r>
            <a:endParaRPr lang="en-IL" sz="1600" dirty="0">
              <a:solidFill>
                <a:prstClr val="white"/>
              </a:solidFill>
              <a:latin typeface="Calibri Light" panose="020F0302020204030204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BA4DAD-8FD1-46A4-894F-C7651F03250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07" y="6030067"/>
            <a:ext cx="2470639" cy="6752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E0080-842D-36C7-E105-C15528FC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1E604D1A-3C06-4E77-6007-8124406A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966B6-82B9-7E33-2959-F871E2CD19F7}"/>
              </a:ext>
            </a:extLst>
          </p:cNvPr>
          <p:cNvSpPr txBox="1"/>
          <p:nvPr/>
        </p:nvSpPr>
        <p:spPr>
          <a:xfrm>
            <a:off x="2978428" y="622032"/>
            <a:ext cx="403566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model</a:t>
            </a:r>
            <a:endParaRPr lang="he-IL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6440A-8FDC-95F2-9787-5C95850057F7}"/>
              </a:ext>
            </a:extLst>
          </p:cNvPr>
          <p:cNvSpPr txBox="1"/>
          <p:nvPr/>
        </p:nvSpPr>
        <p:spPr>
          <a:xfrm>
            <a:off x="1872760" y="2265650"/>
            <a:ext cx="6777007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Pre-process – consists of filtering data noises.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on the architecture of the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misc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-GAN model, our model also consists of three main modules: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representation module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generation module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reconstruction module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and evaluation are used to test the output graph by means of various evaluation methods.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1729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E0080-842D-36C7-E105-C15528FC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1E604D1A-3C06-4E77-6007-8124406A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966B6-82B9-7E33-2959-F871E2CD19F7}"/>
              </a:ext>
            </a:extLst>
          </p:cNvPr>
          <p:cNvSpPr txBox="1"/>
          <p:nvPr/>
        </p:nvSpPr>
        <p:spPr>
          <a:xfrm>
            <a:off x="1872760" y="625610"/>
            <a:ext cx="72009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representation module </a:t>
            </a:r>
            <a:endParaRPr lang="he-IL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AEDF4F-1B7D-E81A-D52D-DB5A5836E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70" y="1530428"/>
            <a:ext cx="8273562" cy="47019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97614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E0080-842D-36C7-E105-C15528FC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1E604D1A-3C06-4E77-6007-8124406A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966B6-82B9-7E33-2959-F871E2CD19F7}"/>
              </a:ext>
            </a:extLst>
          </p:cNvPr>
          <p:cNvSpPr txBox="1"/>
          <p:nvPr/>
        </p:nvSpPr>
        <p:spPr>
          <a:xfrm>
            <a:off x="1872760" y="625610"/>
            <a:ext cx="792187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representation module</a:t>
            </a:r>
            <a:endParaRPr lang="he-IL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6440A-8FDC-95F2-9787-5C95850057F7}"/>
              </a:ext>
            </a:extLst>
          </p:cNvPr>
          <p:cNvSpPr txBox="1"/>
          <p:nvPr/>
        </p:nvSpPr>
        <p:spPr>
          <a:xfrm>
            <a:off x="1872760" y="2265650"/>
            <a:ext cx="6777007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Graph Representation Module is employed in the first stage of the GU-net model, the encoder.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model is trained on a given set of subgraphs of the predefined source graph.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 to refine the input graphs by the encoder process through coarsening stages and to train the model.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process dynamically adapts to varying graph complexities, facilitating the extraction of hierarchical features. 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Additionaly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the output of the encoder process is a presentation of the input graph coarsened by various granularity levels.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477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E0080-842D-36C7-E105-C15528FC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1E604D1A-3C06-4E77-6007-8124406A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966B6-82B9-7E33-2959-F871E2CD19F7}"/>
              </a:ext>
            </a:extLst>
          </p:cNvPr>
          <p:cNvSpPr txBox="1"/>
          <p:nvPr/>
        </p:nvSpPr>
        <p:spPr>
          <a:xfrm>
            <a:off x="1872760" y="634403"/>
            <a:ext cx="72009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he-IL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688D5-1B27-F980-4496-2F8129482C88}"/>
              </a:ext>
            </a:extLst>
          </p:cNvPr>
          <p:cNvSpPr txBox="1"/>
          <p:nvPr/>
        </p:nvSpPr>
        <p:spPr>
          <a:xfrm>
            <a:off x="1872760" y="1661746"/>
            <a:ext cx="635683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an example represents module break down an input graph into different granularity levels: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84463-0197-F712-2E95-F28C31486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233" y="2389888"/>
            <a:ext cx="5077534" cy="2715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F513FE-0F70-ECFD-7B15-54CFCC7CEFA5}"/>
              </a:ext>
            </a:extLst>
          </p:cNvPr>
          <p:cNvSpPr txBox="1"/>
          <p:nvPr/>
        </p:nvSpPr>
        <p:spPr>
          <a:xfrm>
            <a:off x="1945310" y="5196254"/>
            <a:ext cx="677700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plot exhibits four-level hierarchies including (L1) all the entities in the collaboration network, (L2) early-stage researchers, (L3) mid-career researchers and (L4) senior researchers.</a:t>
            </a:r>
            <a:endPara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6157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E0080-842D-36C7-E105-C15528FC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1E604D1A-3C06-4E77-6007-8124406A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966B6-82B9-7E33-2959-F871E2CD19F7}"/>
              </a:ext>
            </a:extLst>
          </p:cNvPr>
          <p:cNvSpPr txBox="1"/>
          <p:nvPr/>
        </p:nvSpPr>
        <p:spPr>
          <a:xfrm>
            <a:off x="2007060" y="608026"/>
            <a:ext cx="72009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generation module </a:t>
            </a:r>
            <a:endParaRPr lang="he-IL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7D240B-4FD9-027D-AD51-6C6621383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52605"/>
            <a:ext cx="8199902" cy="43719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77605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E0080-842D-36C7-E105-C15528FC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1E604D1A-3C06-4E77-6007-8124406A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966B6-82B9-7E33-2959-F871E2CD19F7}"/>
              </a:ext>
            </a:extLst>
          </p:cNvPr>
          <p:cNvSpPr txBox="1"/>
          <p:nvPr/>
        </p:nvSpPr>
        <p:spPr>
          <a:xfrm>
            <a:off x="2136529" y="616818"/>
            <a:ext cx="792187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generation module</a:t>
            </a:r>
            <a:endParaRPr lang="he-IL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6440A-8FDC-95F2-9787-5C95850057F7}"/>
              </a:ext>
            </a:extLst>
          </p:cNvPr>
          <p:cNvSpPr txBox="1"/>
          <p:nvPr/>
        </p:nvSpPr>
        <p:spPr>
          <a:xfrm>
            <a:off x="1910860" y="1779687"/>
            <a:ext cx="6777007" cy="50783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module facilitates the generation of target graphs from each coarsened graph at different granularity levels.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a result, the module generates various target graphs which are the base of the input of the Graph Reconstruction Module. 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module consist of three steps: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step: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Partitioning the graph into multiple non-overlapping subgraphs.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step: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Characterize the community-level graph structures by Generating a set of block diagonal metrics from the detected communities.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Third step: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Apply diffusion model that will generate graph from each granularity level.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030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E0080-842D-36C7-E105-C15528FC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1E604D1A-3C06-4E77-6007-8124406A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966B6-82B9-7E33-2959-F871E2CD19F7}"/>
              </a:ext>
            </a:extLst>
          </p:cNvPr>
          <p:cNvSpPr txBox="1"/>
          <p:nvPr/>
        </p:nvSpPr>
        <p:spPr>
          <a:xfrm>
            <a:off x="2136529" y="616818"/>
            <a:ext cx="792187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reconstruction module</a:t>
            </a:r>
            <a:endParaRPr lang="he-IL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6440A-8FDC-95F2-9787-5C95850057F7}"/>
              </a:ext>
            </a:extLst>
          </p:cNvPr>
          <p:cNvSpPr txBox="1"/>
          <p:nvPr/>
        </p:nvSpPr>
        <p:spPr>
          <a:xfrm>
            <a:off x="1872760" y="2265650"/>
            <a:ext cx="677700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44C516-F647-4F7D-23A1-77A40105D22B}"/>
              </a:ext>
            </a:extLst>
          </p:cNvPr>
          <p:cNvSpPr txBox="1"/>
          <p:nvPr/>
        </p:nvSpPr>
        <p:spPr>
          <a:xfrm>
            <a:off x="1872760" y="2265650"/>
            <a:ext cx="6777007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Graph Reconstruction Module is employed by the second stage of the GU-net model, the decoder.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primary objective of this Module is to reconstruct a graph close to the original input graph from its coarsened representations.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Effectively reversing the coarsening operations performed during the encoding phase.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achieved through a combination of two key operations: gUnpool and skip connections.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0177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E0080-842D-36C7-E105-C15528FC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1E604D1A-3C06-4E77-6007-8124406A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966B6-82B9-7E33-2959-F871E2CD19F7}"/>
              </a:ext>
            </a:extLst>
          </p:cNvPr>
          <p:cNvSpPr txBox="1"/>
          <p:nvPr/>
        </p:nvSpPr>
        <p:spPr>
          <a:xfrm>
            <a:off x="2007060" y="608026"/>
            <a:ext cx="72009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reconstruction module </a:t>
            </a:r>
            <a:endParaRPr lang="he-IL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73DE29-D303-6DEC-2C6C-42F9C686C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92" y="1437947"/>
            <a:ext cx="8088923" cy="44983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7826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E0080-842D-36C7-E105-C15528FC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1E604D1A-3C06-4E77-6007-8124406A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966B6-82B9-7E33-2959-F871E2CD19F7}"/>
              </a:ext>
            </a:extLst>
          </p:cNvPr>
          <p:cNvSpPr txBox="1"/>
          <p:nvPr/>
        </p:nvSpPr>
        <p:spPr>
          <a:xfrm>
            <a:off x="2206868" y="616818"/>
            <a:ext cx="792187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Measuring for successes</a:t>
            </a:r>
            <a:endParaRPr lang="he-IL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6440A-8FDC-95F2-9787-5C95850057F7}"/>
              </a:ext>
            </a:extLst>
          </p:cNvPr>
          <p:cNvSpPr txBox="1"/>
          <p:nvPr/>
        </p:nvSpPr>
        <p:spPr>
          <a:xfrm>
            <a:off x="1872760" y="2265650"/>
            <a:ext cx="677700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44C516-F647-4F7D-23A1-77A40105D22B}"/>
              </a:ext>
            </a:extLst>
          </p:cNvPr>
          <p:cNvSpPr txBox="1"/>
          <p:nvPr/>
        </p:nvSpPr>
        <p:spPr>
          <a:xfrm>
            <a:off x="1872760" y="2265650"/>
            <a:ext cx="6777007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 models achieved somewhere between 67% - 84% similarity.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order for our project to be successful we need to achieve 85% similarity between the graphs.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we manage to achieve this goal our model will be considered a leading model in miulti-sacle graph generating.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the result is less than 85% the model needs to be fine-tuned and further tests will be conducted.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5301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E0080-842D-36C7-E105-C15528FC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1E604D1A-3C06-4E77-6007-8124406A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966B6-82B9-7E33-2959-F871E2CD19F7}"/>
              </a:ext>
            </a:extLst>
          </p:cNvPr>
          <p:cNvSpPr txBox="1"/>
          <p:nvPr/>
        </p:nvSpPr>
        <p:spPr>
          <a:xfrm>
            <a:off x="3226776" y="608025"/>
            <a:ext cx="792187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he-IL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6440A-8FDC-95F2-9787-5C95850057F7}"/>
              </a:ext>
            </a:extLst>
          </p:cNvPr>
          <p:cNvSpPr txBox="1"/>
          <p:nvPr/>
        </p:nvSpPr>
        <p:spPr>
          <a:xfrm>
            <a:off x="1872760" y="2265650"/>
            <a:ext cx="677700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44C516-F647-4F7D-23A1-77A40105D22B}"/>
              </a:ext>
            </a:extLst>
          </p:cNvPr>
          <p:cNvSpPr txBox="1"/>
          <p:nvPr/>
        </p:nvSpPr>
        <p:spPr>
          <a:xfrm>
            <a:off x="1872760" y="2265650"/>
            <a:ext cx="6777007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incorporation of GU-Net and diffusion models offers a unique approach to capturing complex patterns within graph structures.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incorporation enables more effective graph representation learning. 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main objective is to achieve greater efficiency and accuracy compared to previous methods.</a:t>
            </a:r>
            <a:endParaRPr lang="he-IL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Through a careful testing and validation plan, the project seeks to establish the proposed model as a state-of-the-art solution for multi scale graph generation.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F89F4-4758-89A2-5604-AF9D4EBB2194}"/>
              </a:ext>
            </a:extLst>
          </p:cNvPr>
          <p:cNvSpPr txBox="1"/>
          <p:nvPr/>
        </p:nvSpPr>
        <p:spPr>
          <a:xfrm>
            <a:off x="2038350" y="1636892"/>
            <a:ext cx="167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suggest that</a:t>
            </a:r>
          </a:p>
        </p:txBody>
      </p:sp>
    </p:spTree>
    <p:extLst>
      <p:ext uri="{BB962C8B-B14F-4D97-AF65-F5344CB8AC3E}">
        <p14:creationId xmlns:p14="http://schemas.microsoft.com/office/powerpoint/2010/main" val="341775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E0080-842D-36C7-E105-C15528FC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1E604D1A-3C06-4E77-6007-8124406A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966B6-82B9-7E33-2959-F871E2CD19F7}"/>
              </a:ext>
            </a:extLst>
          </p:cNvPr>
          <p:cNvSpPr txBox="1"/>
          <p:nvPr/>
        </p:nvSpPr>
        <p:spPr>
          <a:xfrm>
            <a:off x="3743359" y="790470"/>
            <a:ext cx="5514941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he-IL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6440A-8FDC-95F2-9787-5C95850057F7}"/>
              </a:ext>
            </a:extLst>
          </p:cNvPr>
          <p:cNvSpPr txBox="1"/>
          <p:nvPr/>
        </p:nvSpPr>
        <p:spPr>
          <a:xfrm>
            <a:off x="2031022" y="2221688"/>
            <a:ext cx="6777007" cy="338554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U-Nets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0083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E0080-842D-36C7-E105-C15528FC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1E604D1A-3C06-4E77-6007-8124406A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966B6-82B9-7E33-2959-F871E2CD19F7}"/>
              </a:ext>
            </a:extLst>
          </p:cNvPr>
          <p:cNvSpPr txBox="1"/>
          <p:nvPr/>
        </p:nvSpPr>
        <p:spPr>
          <a:xfrm>
            <a:off x="2347545" y="1496209"/>
            <a:ext cx="792187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listening!</a:t>
            </a:r>
            <a:endParaRPr lang="he-IL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76E88-A192-D846-7173-E5C9BF5BACC7}"/>
              </a:ext>
            </a:extLst>
          </p:cNvPr>
          <p:cNvSpPr txBox="1"/>
          <p:nvPr/>
        </p:nvSpPr>
        <p:spPr>
          <a:xfrm>
            <a:off x="2892670" y="2340499"/>
            <a:ext cx="3938953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questions?</a:t>
            </a:r>
            <a:endParaRPr lang="he-IL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an image of a serious question mark">
            <a:extLst>
              <a:ext uri="{FF2B5EF4-FFF2-40B4-BE49-F238E27FC236}">
                <a16:creationId xmlns:a16="http://schemas.microsoft.com/office/drawing/2014/main" id="{CDA6B2D6-DE28-6356-ED1D-F3BC4C4EB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556" y="3184789"/>
            <a:ext cx="3429000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2393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E0080-842D-36C7-E105-C15528FC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1E604D1A-3C06-4E77-6007-8124406A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966B6-82B9-7E33-2959-F871E2CD19F7}"/>
              </a:ext>
            </a:extLst>
          </p:cNvPr>
          <p:cNvSpPr txBox="1"/>
          <p:nvPr/>
        </p:nvSpPr>
        <p:spPr>
          <a:xfrm>
            <a:off x="2978428" y="622032"/>
            <a:ext cx="403566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he-IL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6440A-8FDC-95F2-9787-5C95850057F7}"/>
              </a:ext>
            </a:extLst>
          </p:cNvPr>
          <p:cNvSpPr txBox="1"/>
          <p:nvPr/>
        </p:nvSpPr>
        <p:spPr>
          <a:xfrm>
            <a:off x="1872760" y="2265650"/>
            <a:ext cx="6777007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Graph generation involves using neural networks to create mathematical structures that model relationships between objects.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This process finds wide application in fields like social network analysis, bioinformatics, recommendation systems, chemical compound generation, and traffic flow modeling.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By generating graphs that represent these systems, researchers and practitioners can gain valuable insights that aid in decision-making processes.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649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393EA2-7F9F-68ED-5B56-99158E298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1C1E09-9A67-E99D-7742-46B9816BA2B3}"/>
              </a:ext>
            </a:extLst>
          </p:cNvPr>
          <p:cNvSpPr txBox="1"/>
          <p:nvPr/>
        </p:nvSpPr>
        <p:spPr>
          <a:xfrm>
            <a:off x="2978428" y="622032"/>
            <a:ext cx="403566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altLang="en-IL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problem</a:t>
            </a:r>
            <a:endParaRPr lang="he-IL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C390A7-CF97-F6FF-B532-02198B772FA5}"/>
              </a:ext>
            </a:extLst>
          </p:cNvPr>
          <p:cNvSpPr txBox="1"/>
          <p:nvPr/>
        </p:nvSpPr>
        <p:spPr>
          <a:xfrm>
            <a:off x="1872760" y="2265650"/>
            <a:ext cx="6777007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Capturing hierarchical relationships within graph structures can become very complexing.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Existing methods are often inefficient and suffer from many limitations.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The struggle in capturing the complex nuances might lead to incomplete representations of the underlying data.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The overall performance will deteriorate in that circumstances.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98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A23C20-E809-DDFF-8EEF-9AD944723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C1C490-7AE7-4285-BD05-67DDA607A738}"/>
              </a:ext>
            </a:extLst>
          </p:cNvPr>
          <p:cNvSpPr txBox="1"/>
          <p:nvPr/>
        </p:nvSpPr>
        <p:spPr>
          <a:xfrm>
            <a:off x="2978428" y="622032"/>
            <a:ext cx="403566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altLang="en-IL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approach</a:t>
            </a:r>
            <a:endParaRPr lang="he-IL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581DD2-9884-64A0-F55D-03F420832DBE}"/>
              </a:ext>
            </a:extLst>
          </p:cNvPr>
          <p:cNvSpPr txBox="1"/>
          <p:nvPr/>
        </p:nvSpPr>
        <p:spPr>
          <a:xfrm>
            <a:off x="1872760" y="2265650"/>
            <a:ext cx="6777007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To address those issues we are going to propose a model based on misc-GAN framework architecture.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The model will use the capabilities of the GU-net model to automate the generation of multi-scale graphs.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Diffusion model for graph generation will also be integrated into our model 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04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C64ED4-E213-91DB-9A28-88311239C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74AC5D-7BBB-0ACC-5CBC-2763CB693F51}"/>
              </a:ext>
            </a:extLst>
          </p:cNvPr>
          <p:cNvSpPr txBox="1"/>
          <p:nvPr/>
        </p:nvSpPr>
        <p:spPr>
          <a:xfrm>
            <a:off x="2286001" y="701162"/>
            <a:ext cx="621429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altLang="en-IL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Expected achievements</a:t>
            </a:r>
            <a:endParaRPr lang="he-IL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D3E6C-F648-645E-9240-F23FEDCC4CBD}"/>
              </a:ext>
            </a:extLst>
          </p:cNvPr>
          <p:cNvSpPr txBox="1"/>
          <p:nvPr/>
        </p:nvSpPr>
        <p:spPr>
          <a:xfrm>
            <a:off x="2110152" y="1782073"/>
            <a:ext cx="6777007" cy="42473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We expect that this approach will surpass existing methods.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We anticipate that the model will be able to accurately capture complex dependencies and distributions inherent in graph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The goal is to provide a accessible tool for graph generation with possible applications to citation graphs. 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</p:txBody>
      </p:sp>
      <p:pic>
        <p:nvPicPr>
          <p:cNvPr id="1026" name="Picture 2" descr="an image of a successful graph generation model with a clear graph representation and no resemblance to an eraser">
            <a:extLst>
              <a:ext uri="{FF2B5EF4-FFF2-40B4-BE49-F238E27FC236}">
                <a16:creationId xmlns:a16="http://schemas.microsoft.com/office/drawing/2014/main" id="{92DFF2D9-CCD8-5AB5-D8E3-B8977977F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92350"/>
            <a:ext cx="2265650" cy="226565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035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E0080-842D-36C7-E105-C15528FC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1E604D1A-3C06-4E77-6007-8124406A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966B6-82B9-7E33-2959-F871E2CD19F7}"/>
              </a:ext>
            </a:extLst>
          </p:cNvPr>
          <p:cNvSpPr txBox="1"/>
          <p:nvPr/>
        </p:nvSpPr>
        <p:spPr>
          <a:xfrm>
            <a:off x="2978428" y="622032"/>
            <a:ext cx="403566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U-nets</a:t>
            </a:r>
            <a:endParaRPr lang="he-IL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6440A-8FDC-95F2-9787-5C95850057F7}"/>
              </a:ext>
            </a:extLst>
          </p:cNvPr>
          <p:cNvSpPr txBox="1"/>
          <p:nvPr/>
        </p:nvSpPr>
        <p:spPr>
          <a:xfrm>
            <a:off x="1872760" y="2265650"/>
            <a:ext cx="6777007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Graph U-nets (GU-nets) is one of the famous deep graph frameworks.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model is built in a U-shaped architecture.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model has an encoder-decoder structure that captures complex graph structures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model employes gPool,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gUnpool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skip connection operations to achieve this goal.  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681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E0080-842D-36C7-E105-C15528FC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1E604D1A-3C06-4E77-6007-8124406A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966B6-82B9-7E33-2959-F871E2CD19F7}"/>
              </a:ext>
            </a:extLst>
          </p:cNvPr>
          <p:cNvSpPr txBox="1"/>
          <p:nvPr/>
        </p:nvSpPr>
        <p:spPr>
          <a:xfrm>
            <a:off x="2978428" y="622032"/>
            <a:ext cx="403566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U-nets</a:t>
            </a:r>
            <a:endParaRPr lang="he-IL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תמונה 2" descr="תמונה שמכילה צילום מסך, תרשים&#10;&#10;התיאור נוצר באופן אוטומטי">
            <a:extLst>
              <a:ext uri="{FF2B5EF4-FFF2-40B4-BE49-F238E27FC236}">
                <a16:creationId xmlns:a16="http://schemas.microsoft.com/office/drawing/2014/main" id="{E577BF1A-05F5-9CD1-1DD5-941AD6F7412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"/>
          <a:stretch/>
        </p:blipFill>
        <p:spPr bwMode="auto">
          <a:xfrm>
            <a:off x="985585" y="2033270"/>
            <a:ext cx="7652604" cy="32421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93559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393EA2-7F9F-68ED-5B56-99158E298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1C1E09-9A67-E99D-7742-46B9816BA2B3}"/>
              </a:ext>
            </a:extLst>
          </p:cNvPr>
          <p:cNvSpPr txBox="1"/>
          <p:nvPr/>
        </p:nvSpPr>
        <p:spPr>
          <a:xfrm>
            <a:off x="2978428" y="622032"/>
            <a:ext cx="403566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altLang="en-IL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model</a:t>
            </a:r>
            <a:endParaRPr lang="he-IL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42DD21-4DE3-BAC7-3398-70AC0C92A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92" y="2347296"/>
            <a:ext cx="8897816" cy="216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9003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908</Words>
  <Application>Microsoft Office PowerPoint</Application>
  <PresentationFormat>On-screen Show (4:3)</PresentationFormat>
  <Paragraphs>107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Segoe UI</vt:lpstr>
      <vt:lpstr>Times New Roman</vt:lpstr>
      <vt:lpstr>Tw Cen MT</vt:lpstr>
      <vt:lpstr>Wingdings</vt:lpstr>
      <vt:lpstr>Office Theme</vt:lpstr>
      <vt:lpstr>Circuit</vt:lpstr>
      <vt:lpstr>Generating Multi-scale Graphs with Graph U-Net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2021-01-14T22:35:01Z</dcterms:created>
  <dcterms:modified xsi:type="dcterms:W3CDTF">2024-04-28T09:57:14Z</dcterms:modified>
</cp:coreProperties>
</file>