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  <p:sldMasterId id="214748371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8" r:id="rId4"/>
    <p:sldId id="263" r:id="rId5"/>
    <p:sldId id="271" r:id="rId6"/>
    <p:sldId id="266" r:id="rId7"/>
    <p:sldId id="267" r:id="rId8"/>
    <p:sldId id="269" r:id="rId9"/>
    <p:sldId id="270" r:id="rId10"/>
    <p:sldId id="272" r:id="rId11"/>
    <p:sldId id="273" r:id="rId12"/>
    <p:sldId id="274" r:id="rId13"/>
    <p:sldId id="277" r:id="rId14"/>
    <p:sldId id="284" r:id="rId15"/>
    <p:sldId id="278" r:id="rId16"/>
    <p:sldId id="279" r:id="rId17"/>
    <p:sldId id="280" r:id="rId18"/>
    <p:sldId id="281" r:id="rId19"/>
    <p:sldId id="282" r:id="rId20"/>
    <p:sldId id="283" r:id="rId21"/>
    <p:sldId id="285" r:id="rId22"/>
  </p:sldIdLst>
  <p:sldSz cx="9144000" cy="6858000" type="screen4x3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FF66"/>
    <a:srgbClr val="400080"/>
    <a:srgbClr val="0000FF"/>
    <a:srgbClr val="008000"/>
    <a:srgbClr val="FF00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909" autoAdjust="0"/>
  </p:normalViewPr>
  <p:slideViewPr>
    <p:cSldViewPr snapToGrid="0">
      <p:cViewPr varScale="1">
        <p:scale>
          <a:sx n="83" d="100"/>
          <a:sy n="83" d="100"/>
        </p:scale>
        <p:origin x="140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42BECE6-2F8B-45B4-9BD5-A0B33218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1E0BFB2-EA87-4EC1-B481-911E394A8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A5B0A5E-5113-402D-82FE-7A1E00D072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CB62A43C-22BD-4906-8601-0CAD62C327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600FBC-E36F-4652-AABB-3D3A695E73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E419C9FC-F3B4-4D46-BB97-C13C872A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CD6276E-36E8-4B1E-88AB-57DAA4A738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A17F7DCA-82FE-421E-AE82-1E607DBA62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2A7C48F2-256D-413D-8631-44E34F893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C245B306-5E57-45D4-9075-3F5FF7ED8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42B26AA7-5574-47E7-AB2A-0DC070861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5E94FC0-AD20-4820-A058-BE11FC43015D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10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46753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242433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263513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073385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320653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060846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98572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045540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763630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19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72791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5626224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20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88421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3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68913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4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83811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B696-4CDF-5A55-F131-1B02D8A5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767DB1E-F41E-19E2-8F1E-737F67C96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5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F74F56A9-A310-1694-AF8F-603576BF5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289F092-1E3B-4AA4-F659-C4B4901B8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2942160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D04C5-2C1E-5B27-9555-196AF2D7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C249D5-2E28-FA0D-EBC3-9093F79BF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6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08CF6197-3542-4B8C-6D79-3A3AE6167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F8F92C82-B939-203A-5478-EA760C989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57440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7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3189708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4DD-4FE6-2AD3-CF0D-BDD8496C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199F0C-BC97-F2D5-D08B-EA6080F03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8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55D32A9A-C2C1-0F49-D9BE-8EC703DAA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A4C677C9-5328-D510-2B85-9780961F4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1238323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62CC-5855-A756-8441-A1536EB4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082257A-9095-B15B-7EC4-DCD718281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9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1344B317-45A6-DE41-F56A-AF4568782D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E40C312D-EF64-E703-58ED-690A020E3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  <p:extLst>
      <p:ext uri="{BB962C8B-B14F-4D97-AF65-F5344CB8AC3E}">
        <p14:creationId xmlns:p14="http://schemas.microsoft.com/office/powerpoint/2010/main" val="55965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1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52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11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5612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28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58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925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9680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6144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5197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04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930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8584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4848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94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06719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9172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5141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276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4572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4498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99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1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92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2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12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dirty="0">
                <a:solidFill>
                  <a:srgbClr val="FFFFFF"/>
                </a:solidFill>
              </a:rPr>
              <a:t>Generating Multi-scale Graphs with Graph U-Net</a:t>
            </a:r>
            <a:endParaRPr lang="en-US" altLang="en-IL" sz="5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314761065    Shahar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Vachiler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Prof. Vladimir (Zeev)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Volkovich</a:t>
            </a:r>
            <a:endParaRPr lang="en-US" altLang="en-IL" sz="17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205799976   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Shachar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Dalal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Dr. Renata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Avros</a:t>
            </a: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F1321E7-185C-4581-A8B9-B36A0441889B}"/>
              </a:ext>
            </a:extLst>
          </p:cNvPr>
          <p:cNvSpPr txBox="1"/>
          <p:nvPr/>
        </p:nvSpPr>
        <p:spPr>
          <a:xfrm>
            <a:off x="603363" y="242895"/>
            <a:ext cx="8195983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rtl="0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Capstone Project Phase A</a:t>
            </a:r>
            <a:b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Braude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Israel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Project 24-1-R-9</a:t>
            </a:r>
            <a:endParaRPr lang="en-IL" sz="1600" dirty="0">
              <a:solidFill>
                <a:prstClr val="white"/>
              </a:solidFill>
              <a:latin typeface="Calibri Light" panose="020F03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A4DAD-8FD1-46A4-894F-C7651F03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" y="6030067"/>
            <a:ext cx="2470639" cy="675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Pre-process – meant to remove unwanted data and filter noises.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architecture of misc-GAN model, our model also consist of three main modules: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and evaluation – meant to test the output graph with various evaluation methods.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72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AEDF4F-1B7D-E81A-D52D-DB5A5836E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0" y="1530428"/>
            <a:ext cx="8273562" cy="4701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97614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25610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representation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Representation Module is employed by the first stage of the GU-net model, the encoder.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 to refine the input graphs by the encoder process through coarsening stages.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process dynamically adapts to varying graph complexities, facilitating the extraction of hierarchical features.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Ultimately, the output of the encoder process is a presentation of the input graph coarsened by various granularity levels.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1872760" y="634403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688D5-1B27-F980-4496-2F8129482C88}"/>
              </a:ext>
            </a:extLst>
          </p:cNvPr>
          <p:cNvSpPr txBox="1"/>
          <p:nvPr/>
        </p:nvSpPr>
        <p:spPr>
          <a:xfrm>
            <a:off x="1872760" y="1661746"/>
            <a:ext cx="635683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an example of how the representation module break down an input graph into different granularity levels: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84463-0197-F712-2E95-F28C31486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33" y="2389888"/>
            <a:ext cx="5077534" cy="2715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513FE-0F70-ECFD-7B15-54CFCC7CEFA5}"/>
              </a:ext>
            </a:extLst>
          </p:cNvPr>
          <p:cNvSpPr txBox="1"/>
          <p:nvPr/>
        </p:nvSpPr>
        <p:spPr>
          <a:xfrm>
            <a:off x="1945310" y="5196254"/>
            <a:ext cx="6777006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exhibits four-level hierarchies including (L1) all the entities in the collaboration network, (L2) early-stage researchers, (L3) mid-career researchers and (L4) senior researchers.</a:t>
            </a:r>
            <a:endParaRPr lang="he-I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615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7D240B-4FD9-027D-AD51-6C662138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52605"/>
            <a:ext cx="8199902" cy="4371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77605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generation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facilitates the generation of target graphs from each coarsened graph at different granularity levels.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result, the module generates various target graphs which are the base of the input of the Graph Reconstruction Module.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module consist of three steps: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Partitioning the graph into multiple non-overlapping subgraphs.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Characterize the community-level graph structures by Generating set of blocks diagonals metrices from the detected communities.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step: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Apply diffusion model that will generate graph from each granularity level.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03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007060" y="608026"/>
            <a:ext cx="72009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 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3DE29-D303-6DEC-2C6C-42F9C686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92" y="1437947"/>
            <a:ext cx="8088923" cy="4498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7826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136529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reconstruction module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Graph Reconstruction Module is employed by the second stage of the GU-net model, the decoder.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primary objective of this Module is to reconstruct a graph close to the original input graph from its coarsened representations.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Effectively reversing the coarsening operations performed during the encoding phase.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achieved through a combination of two key operations: gUnpool and skip connections.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017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206868" y="616818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Measuring for successes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models achieved somewhere between 67% - 84% similarity.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for our project to be successful we need to achieve 85% similarity between the 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we manage to achieve this goal our model will be considered a leading model in miulti-sacle graph generating.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result is less than 85% the model needs to be fine-tuned and further tests will be conducted.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5301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3226776" y="608025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4C516-F647-4F7D-23A1-77A40105D22B}"/>
              </a:ext>
            </a:extLst>
          </p:cNvPr>
          <p:cNvSpPr txBox="1"/>
          <p:nvPr/>
        </p:nvSpPr>
        <p:spPr>
          <a:xfrm>
            <a:off x="1872760" y="2265650"/>
            <a:ext cx="6777007" cy="36933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incorporation of GU-Net and diffusion models offers a unique approach to capturing complex patterns within graph structures.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incorporation enabling more effective graph representation learning.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objective is to achieve greater efficiency and accuracy compared to previous methods.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Through a careful testing and validation plan, the project seeks to establish the proposed model as a state-of-the-art solution for multi scale graph generation.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77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3743359" y="790470"/>
            <a:ext cx="551494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2031022" y="2221688"/>
            <a:ext cx="6777007" cy="33855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008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347545" y="1496209"/>
            <a:ext cx="792187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listening!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76E88-A192-D846-7173-E5C9BF5BACC7}"/>
              </a:ext>
            </a:extLst>
          </p:cNvPr>
          <p:cNvSpPr txBox="1"/>
          <p:nvPr/>
        </p:nvSpPr>
        <p:spPr>
          <a:xfrm>
            <a:off x="2892670" y="2340499"/>
            <a:ext cx="393895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  <a:endParaRPr lang="he-IL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 descr="an image of a serious question mark">
            <a:extLst>
              <a:ext uri="{FF2B5EF4-FFF2-40B4-BE49-F238E27FC236}">
                <a16:creationId xmlns:a16="http://schemas.microsoft.com/office/drawing/2014/main" id="{CDA6B2D6-DE28-6356-ED1D-F3BC4C4E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56" y="3184789"/>
            <a:ext cx="342900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393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Graph generation involves using neural networks to create mathematical structures that model relationships between objects.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This process finds wide application in fields like social network analysis, bioinformatics, recommendation systems, chemical compound generation, and traffic flow modeling.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By generating graphs that represent these systems, researchers and practitioners can gain valuable insights that aid in decision-making processes.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49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390A7-CF97-F6FF-B532-02198B772FA5}"/>
              </a:ext>
            </a:extLst>
          </p:cNvPr>
          <p:cNvSpPr txBox="1"/>
          <p:nvPr/>
        </p:nvSpPr>
        <p:spPr>
          <a:xfrm>
            <a:off x="1872760" y="2265650"/>
            <a:ext cx="6777007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Capturing hierarchical relationships within graph structures can become very complexing.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Existing methods are often inefficient and suffer from many limitations.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struggle in capturing the complex nuances might lead to incomplete representations of the underlying data.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overall performance will deteriorate in that circumstances.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8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23C20-E809-DDFF-8EEF-9AD944723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C1C490-7AE7-4285-BD05-67DDA607A738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approach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81DD2-9884-64A0-F55D-03F420832DBE}"/>
              </a:ext>
            </a:extLst>
          </p:cNvPr>
          <p:cNvSpPr txBox="1"/>
          <p:nvPr/>
        </p:nvSpPr>
        <p:spPr>
          <a:xfrm>
            <a:off x="1872760" y="2265650"/>
            <a:ext cx="677700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To address those issues we are going to propose a model based on misc-GAN framework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model will use the capabilities of the GU-net model to automate the generation of multi-scale graphs.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Diffusion model for graph generation will also be integrated into our model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04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64ED4-E213-91DB-9A28-88311239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4AC5D-7BBB-0ACC-5CBC-2763CB693F51}"/>
              </a:ext>
            </a:extLst>
          </p:cNvPr>
          <p:cNvSpPr txBox="1"/>
          <p:nvPr/>
        </p:nvSpPr>
        <p:spPr>
          <a:xfrm>
            <a:off x="2286001" y="701162"/>
            <a:ext cx="621429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achievements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D3E6C-F648-645E-9240-F23FEDCC4CBD}"/>
              </a:ext>
            </a:extLst>
          </p:cNvPr>
          <p:cNvSpPr txBox="1"/>
          <p:nvPr/>
        </p:nvSpPr>
        <p:spPr>
          <a:xfrm>
            <a:off x="2110152" y="1782073"/>
            <a:ext cx="6777007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expect that this approach will surpass existing methods.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We anticipate that the model will be able to accurately capture complex dependencies and distributions inherent in graph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The goal is to provide a accessible tool for graph generation with possible applications to citation graphs.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</a:endParaRPr>
          </a:p>
        </p:txBody>
      </p:sp>
      <p:pic>
        <p:nvPicPr>
          <p:cNvPr id="1026" name="Picture 2" descr="an image of a successful graph generation model with a clear graph representation and no resemblance to an eraser">
            <a:extLst>
              <a:ext uri="{FF2B5EF4-FFF2-40B4-BE49-F238E27FC236}">
                <a16:creationId xmlns:a16="http://schemas.microsoft.com/office/drawing/2014/main" id="{92DFF2D9-CCD8-5AB5-D8E3-B8977977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2350"/>
            <a:ext cx="2265650" cy="22656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3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6440A-8FDC-95F2-9787-5C95850057F7}"/>
              </a:ext>
            </a:extLst>
          </p:cNvPr>
          <p:cNvSpPr txBox="1"/>
          <p:nvPr/>
        </p:nvSpPr>
        <p:spPr>
          <a:xfrm>
            <a:off x="1872760" y="2265650"/>
            <a:ext cx="6777007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famous  deep graph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is the Graph U-nets (GU-nets).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model in a U shaped architecture.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have  an encoder-decoder structure that capture complex graph structures and reconstruct the original graph detail.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 use gPool, gUnpool and skip connection operations to achieve this goal.  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681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E0080-842D-36C7-E105-C15528FC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E604D1A-3C06-4E77-6007-8124406A0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966B6-82B9-7E33-2959-F871E2CD19F7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Graph U-nets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2" descr="תמונה שמכילה צילום מסך, תרשים&#10;&#10;התיאור נוצר באופן אוטומטי">
            <a:extLst>
              <a:ext uri="{FF2B5EF4-FFF2-40B4-BE49-F238E27FC236}">
                <a16:creationId xmlns:a16="http://schemas.microsoft.com/office/drawing/2014/main" id="{E577BF1A-05F5-9CD1-1DD5-941AD6F741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"/>
          <a:stretch/>
        </p:blipFill>
        <p:spPr bwMode="auto">
          <a:xfrm>
            <a:off x="985585" y="2033270"/>
            <a:ext cx="7652604" cy="32421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355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93EA2-7F9F-68ED-5B56-99158E29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1C1E09-9A67-E99D-7742-46B9816BA2B3}"/>
              </a:ext>
            </a:extLst>
          </p:cNvPr>
          <p:cNvSpPr txBox="1"/>
          <p:nvPr/>
        </p:nvSpPr>
        <p:spPr>
          <a:xfrm>
            <a:off x="2978428" y="622032"/>
            <a:ext cx="403566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altLang="en-IL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model</a:t>
            </a:r>
            <a:endParaRPr lang="he-IL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2DD21-4DE3-BAC7-3398-70AC0C92A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2" y="2347296"/>
            <a:ext cx="8897816" cy="21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9003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889</Words>
  <Application>Microsoft Office PowerPoint</Application>
  <PresentationFormat>‫הצגה על המסך (4:3)</PresentationFormat>
  <Paragraphs>105</Paragraphs>
  <Slides>20</Slides>
  <Notes>20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Times New Roman</vt:lpstr>
      <vt:lpstr>Tw Cen MT</vt:lpstr>
      <vt:lpstr>Wingdings</vt:lpstr>
      <vt:lpstr>Office Theme</vt:lpstr>
      <vt:lpstr>Circuit</vt:lpstr>
      <vt:lpstr>Generating Multi-scale Graphs with Graph U-Net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2021-01-14T22:35:01Z</dcterms:created>
  <dcterms:modified xsi:type="dcterms:W3CDTF">2024-04-28T09:34:51Z</dcterms:modified>
</cp:coreProperties>
</file>