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58" r:id="rId6"/>
    <p:sldId id="257" r:id="rId7"/>
    <p:sldId id="276" r:id="rId8"/>
    <p:sldId id="259" r:id="rId9"/>
    <p:sldId id="260" r:id="rId10"/>
    <p:sldId id="262" r:id="rId11"/>
    <p:sldId id="261" r:id="rId12"/>
    <p:sldId id="27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5" r:id="rId21"/>
    <p:sldId id="270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3067" autoAdjust="0"/>
  </p:normalViewPr>
  <p:slideViewPr>
    <p:cSldViewPr snapToGrid="0">
      <p:cViewPr varScale="1">
        <p:scale>
          <a:sx n="81" d="100"/>
          <a:sy n="81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4153EA-D780-4631-846F-D8C31CF78AD4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964024A-6EC8-4E86-810B-0BC1B4ECE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57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Poon 2008: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based on contours generated semi-automatically on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selected set of slices are used as seed points on new unseen slices in different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orientations. The seed points are calculated from intersections of user-based livewire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with new slices. The technique reduces significantly the number of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slices the user has to delineate, however the result strongly depends on the use selecting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slices to achieve an effective delineation</a:t>
            </a:r>
          </a:p>
          <a:p>
            <a:pPr algn="l" rtl="0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 2012: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promising statistical analysis with user interaction, [HGW+12] supports user strokes on the images to identify the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of the organ to be delineated and its surroundings. Based on user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from sample slices the boundary is estimated on nearby slices.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024A-6EC8-4E86-810B-0BC1B4ECE9A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58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263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510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9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4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62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22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677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3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1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05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FDFA-7AD1-45D6-B684-0DE7CB7FF4C7}" type="datetimeFigureOut">
              <a:rPr lang="he-IL" smtClean="0"/>
              <a:t>ג'/אדר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3764-A99D-4DEA-8844-0210E7AE2F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7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Algorithm for Suggesting</a:t>
            </a:r>
            <a:br>
              <a:rPr lang="en-US" dirty="0"/>
            </a:br>
            <a:r>
              <a:rPr lang="en-US" dirty="0"/>
              <a:t>Delineation Planes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Interactive Segmentation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4385809"/>
            <a:ext cx="9144000" cy="1655762"/>
          </a:xfrm>
        </p:spPr>
        <p:txBody>
          <a:bodyPr/>
          <a:lstStyle/>
          <a:p>
            <a:pPr rtl="0"/>
            <a:r>
              <a:rPr lang="en-US" dirty="0" smtClean="0"/>
              <a:t>Author: Shahar </a:t>
            </a:r>
            <a:r>
              <a:rPr lang="en-US" dirty="0" err="1" smtClean="0"/>
              <a:t>Yifrah</a:t>
            </a:r>
            <a:endParaRPr lang="en-US" dirty="0"/>
          </a:p>
          <a:p>
            <a:pPr rtl="0"/>
            <a:r>
              <a:rPr lang="en-US" dirty="0" smtClean="0"/>
              <a:t>Supervisor: Prof. Daniel Cohen-Or</a:t>
            </a:r>
          </a:p>
          <a:p>
            <a:pPr rtl="0"/>
            <a:r>
              <a:rPr lang="en-US" dirty="0" smtClean="0"/>
              <a:t>Tel Aviv University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84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DBSCAN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58" y="365125"/>
            <a:ext cx="6035142" cy="4351338"/>
          </a:xfrm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Points at A are core points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Points </a:t>
            </a:r>
            <a:r>
              <a:rPr lang="en-US" dirty="0"/>
              <a:t>B and C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density-reachable</a:t>
            </a:r>
            <a:r>
              <a:rPr lang="en-US" dirty="0" smtClean="0"/>
              <a:t> </a:t>
            </a:r>
            <a:r>
              <a:rPr lang="en-US" dirty="0"/>
              <a:t>from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thus </a:t>
            </a:r>
            <a:r>
              <a:rPr lang="en-US" i="1" dirty="0"/>
              <a:t>density-connected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belong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cluster. </a:t>
            </a:r>
            <a:endParaRPr lang="en-US" dirty="0" smtClean="0"/>
          </a:p>
          <a:p>
            <a:pPr algn="l" rtl="0"/>
            <a:r>
              <a:rPr lang="en-US" dirty="0" smtClean="0"/>
              <a:t>Point </a:t>
            </a:r>
            <a:r>
              <a:rPr lang="en-US" dirty="0"/>
              <a:t>N is a noise point that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neither </a:t>
            </a:r>
            <a:r>
              <a:rPr lang="en-US" dirty="0"/>
              <a:t>a core point nor density-reachable. </a:t>
            </a:r>
            <a:endParaRPr lang="en-US" dirty="0" smtClean="0"/>
          </a:p>
          <a:p>
            <a:pPr algn="l" rtl="0"/>
            <a:r>
              <a:rPr lang="en-US" dirty="0" smtClean="0"/>
              <a:t>(</a:t>
            </a:r>
            <a:r>
              <a:rPr lang="en-US" dirty="0" err="1"/>
              <a:t>MinPts</a:t>
            </a:r>
            <a:r>
              <a:rPr lang="en-US" dirty="0"/>
              <a:t>=3 or </a:t>
            </a:r>
            <a:r>
              <a:rPr lang="en-US" dirty="0" err="1"/>
              <a:t>MinPts</a:t>
            </a:r>
            <a:r>
              <a:rPr lang="en-US" dirty="0"/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392299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DBSCAN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4084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Pick an un-clustered voxel</a:t>
            </a:r>
          </a:p>
          <a:p>
            <a:pPr algn="l" rtl="0"/>
            <a:r>
              <a:rPr lang="en-US" dirty="0" smtClean="0"/>
              <a:t>If </a:t>
            </a:r>
            <a:r>
              <a:rPr lang="en-US" dirty="0"/>
              <a:t>#(uncertain neighbors)&gt;</a:t>
            </a:r>
            <a:r>
              <a:rPr lang="en-US" dirty="0" err="1"/>
              <a:t>MinPts</a:t>
            </a:r>
            <a:r>
              <a:rPr lang="en-US" dirty="0"/>
              <a:t> </a:t>
            </a:r>
            <a:r>
              <a:rPr lang="en-US" dirty="0" smtClean="0"/>
              <a:t>in 26-neighborhood,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 smtClean="0"/>
              <a:t>a cluster for it</a:t>
            </a:r>
          </a:p>
          <a:p>
            <a:pPr algn="l" rtl="0"/>
            <a:r>
              <a:rPr lang="en-US" dirty="0" smtClean="0"/>
              <a:t>A cluster is expanded as long as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density </a:t>
            </a:r>
            <a:r>
              <a:rPr lang="en-US" dirty="0" smtClean="0"/>
              <a:t>is maintained</a:t>
            </a:r>
            <a:endParaRPr lang="he-IL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29" y="3040603"/>
            <a:ext cx="5140271" cy="37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DBSCAN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b="1" dirty="0" smtClean="0"/>
              <a:t>Pros</a:t>
            </a:r>
          </a:p>
          <a:p>
            <a:pPr algn="l" rtl="0"/>
            <a:r>
              <a:rPr lang="en-US" dirty="0" smtClean="0"/>
              <a:t>Does not require the number of clusters in prior</a:t>
            </a:r>
          </a:p>
          <a:p>
            <a:pPr algn="l" rtl="0"/>
            <a:r>
              <a:rPr lang="en-US" dirty="0" smtClean="0"/>
              <a:t>Not sensitive to the ordering of voxels</a:t>
            </a:r>
          </a:p>
          <a:p>
            <a:pPr algn="l" rtl="0"/>
            <a:r>
              <a:rPr lang="en-US" dirty="0" smtClean="0"/>
              <a:t>Can handle arbitrary shape of the clusters</a:t>
            </a:r>
          </a:p>
          <a:p>
            <a:pPr algn="l" rtl="0"/>
            <a:r>
              <a:rPr lang="en-US" dirty="0" smtClean="0"/>
              <a:t>Use 9-ring of the voxel to reduce memory complexity</a:t>
            </a:r>
          </a:p>
          <a:p>
            <a:pPr marL="0" indent="0" algn="l" rtl="0">
              <a:buNone/>
            </a:pPr>
            <a:r>
              <a:rPr lang="en-US" b="1" dirty="0" smtClean="0"/>
              <a:t>Cons</a:t>
            </a:r>
          </a:p>
          <a:p>
            <a:pPr algn="l" rtl="0"/>
            <a:r>
              <a:rPr lang="en-US" dirty="0" smtClean="0"/>
              <a:t>Needs parameters</a:t>
            </a:r>
            <a:r>
              <a:rPr lang="en-US" dirty="0"/>
              <a:t>: </a:t>
            </a:r>
            <a:r>
              <a:rPr lang="en-US" dirty="0" err="1" smtClean="0"/>
              <a:t>MinPts</a:t>
            </a:r>
            <a:r>
              <a:rPr lang="en-US" dirty="0" smtClean="0"/>
              <a:t> and Ɛ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63" y="365125"/>
            <a:ext cx="2495227" cy="252541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62" y="4001294"/>
            <a:ext cx="2495227" cy="25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Finding the Next Plane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Seek </a:t>
            </a:r>
            <a:r>
              <a:rPr lang="en-US" dirty="0"/>
              <a:t>a plane that will pass through the clusters with the greatest </a:t>
            </a:r>
            <a:r>
              <a:rPr lang="en-US" dirty="0" smtClean="0"/>
              <a:t>size</a:t>
            </a:r>
          </a:p>
          <a:p>
            <a:pPr algn="l" rtl="0"/>
            <a:r>
              <a:rPr lang="en-US" dirty="0" smtClean="0"/>
              <a:t>Case 1: cluster-size </a:t>
            </a:r>
            <a:r>
              <a:rPr lang="en-US" dirty="0"/>
              <a:t>drops </a:t>
            </a:r>
            <a:r>
              <a:rPr lang="en-US" dirty="0" smtClean="0"/>
              <a:t>by half after 1</a:t>
            </a:r>
            <a:r>
              <a:rPr lang="en-US" baseline="30000" dirty="0" smtClean="0"/>
              <a:t>st</a:t>
            </a:r>
            <a:r>
              <a:rPr lang="en-US" dirty="0" smtClean="0"/>
              <a:t> or 2</a:t>
            </a:r>
            <a:r>
              <a:rPr lang="en-US" baseline="30000" dirty="0" smtClean="0"/>
              <a:t>nd</a:t>
            </a:r>
            <a:r>
              <a:rPr lang="en-US" dirty="0" smtClean="0"/>
              <a:t> cluster -</a:t>
            </a:r>
            <a:br>
              <a:rPr lang="en-US" dirty="0" smtClean="0"/>
            </a:br>
            <a:r>
              <a:rPr lang="en-US" dirty="0" smtClean="0"/>
              <a:t>Use Principal Component Analysis of them</a:t>
            </a:r>
            <a:endParaRPr lang="he-IL" dirty="0" smtClean="0"/>
          </a:p>
          <a:p>
            <a:pPr algn="l" rtl="0"/>
            <a:r>
              <a:rPr lang="en-US" dirty="0" smtClean="0"/>
              <a:t>Case 2: Use 3 largest cluster centroids</a:t>
            </a:r>
          </a:p>
          <a:p>
            <a:pPr algn="l" rtl="0"/>
            <a:r>
              <a:rPr lang="en-US" dirty="0" smtClean="0"/>
              <a:t>Extract oblique slice by 3 points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73" y="3159394"/>
            <a:ext cx="33813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Results and Evaluation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Assessing </a:t>
            </a:r>
            <a:r>
              <a:rPr lang="en-US" dirty="0"/>
              <a:t>Interpolation </a:t>
            </a:r>
            <a:r>
              <a:rPr lang="en-US" dirty="0" smtClean="0"/>
              <a:t>Quality</a:t>
            </a:r>
          </a:p>
          <a:p>
            <a:pPr lvl="1" algn="l" rtl="0"/>
            <a:r>
              <a:rPr lang="en-US" dirty="0" smtClean="0"/>
              <a:t>Dice Coefficient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Compare to Random </a:t>
            </a:r>
            <a:r>
              <a:rPr lang="en-US" dirty="0"/>
              <a:t>Slice approach</a:t>
            </a: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006" y="3557094"/>
            <a:ext cx="2542500" cy="888399"/>
          </a:xfrm>
          <a:prstGeom prst="rect">
            <a:avLst/>
          </a:prstGeom>
        </p:spPr>
      </p:pic>
      <p:pic>
        <p:nvPicPr>
          <p:cNvPr id="4098" name="Picture 2" descr="http://stigmatascript.files.wordpress.com/2011/05/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53" y="203994"/>
            <a:ext cx="3885406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Synthetic Shapes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60532"/>
            <a:ext cx="10058400" cy="54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Synthetic Shapes – Trefoil Knot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999"/>
            <a:ext cx="47823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2338722" y="6240648"/>
            <a:ext cx="17812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7 Slices </a:t>
            </a:r>
            <a:r>
              <a:rPr lang="en-US" dirty="0" err="1" smtClean="0"/>
              <a:t>Algo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99" y="1789999"/>
            <a:ext cx="5167501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79399" y="6240648"/>
            <a:ext cx="17812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7 Slices Random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29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Anatomical Shapes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41" y="1825625"/>
            <a:ext cx="7269918" cy="4351338"/>
          </a:xfrm>
        </p:spPr>
      </p:pic>
    </p:spTree>
    <p:extLst>
      <p:ext uri="{BB962C8B-B14F-4D97-AF65-F5344CB8AC3E}">
        <p14:creationId xmlns:p14="http://schemas.microsoft.com/office/powerpoint/2010/main" val="35184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Real Medical </a:t>
            </a:r>
            <a:r>
              <a:rPr lang="en-US" dirty="0" smtClean="0"/>
              <a:t>Images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661068" y="6024809"/>
            <a:ext cx="36813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Brain ventricle from MRI</a:t>
            </a:r>
            <a:br>
              <a:rPr lang="en-US" dirty="0" smtClean="0"/>
            </a:br>
            <a:r>
              <a:rPr lang="en-US" dirty="0" smtClean="0"/>
              <a:t>Image size: 98x113x171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379522" y="2034804"/>
            <a:ext cx="3930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98x113x171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8" y="1690688"/>
            <a:ext cx="8869864" cy="41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Real Medical Images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03" y="1690688"/>
            <a:ext cx="8912794" cy="3926341"/>
          </a:xfrm>
        </p:spPr>
      </p:pic>
      <p:sp>
        <p:nvSpPr>
          <p:cNvPr id="5" name="TextBox 4"/>
          <p:cNvSpPr txBox="1"/>
          <p:nvPr/>
        </p:nvSpPr>
        <p:spPr>
          <a:xfrm>
            <a:off x="1639603" y="5906056"/>
            <a:ext cx="35954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Humeral </a:t>
            </a:r>
            <a:r>
              <a:rPr lang="en-US" dirty="0"/>
              <a:t>bone part </a:t>
            </a:r>
            <a:r>
              <a:rPr lang="en-US" dirty="0" smtClean="0"/>
              <a:t>from CT</a:t>
            </a:r>
            <a:br>
              <a:rPr lang="en-US" dirty="0" smtClean="0"/>
            </a:br>
            <a:r>
              <a:rPr lang="en-US" dirty="0" smtClean="0"/>
              <a:t>Image size: 120x110x155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8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Medical </a:t>
            </a:r>
            <a:r>
              <a:rPr lang="en-US" dirty="0" err="1" smtClean="0"/>
              <a:t>Imaginng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Motivation: Image </a:t>
            </a:r>
            <a:r>
              <a:rPr lang="en-US" dirty="0"/>
              <a:t>guided </a:t>
            </a:r>
            <a:r>
              <a:rPr lang="en-US" dirty="0" smtClean="0"/>
              <a:t>diagnosis and therapeutic (e.g. radiation) and </a:t>
            </a:r>
            <a:r>
              <a:rPr lang="en-US" dirty="0"/>
              <a:t>surgical </a:t>
            </a:r>
            <a:r>
              <a:rPr lang="en-US" dirty="0" smtClean="0"/>
              <a:t>interventions</a:t>
            </a:r>
          </a:p>
          <a:p>
            <a:pPr algn="l" rtl="0"/>
            <a:r>
              <a:rPr lang="en-US" dirty="0"/>
              <a:t>Traditionally, 3D image is analyzed in 2D planar </a:t>
            </a:r>
            <a:r>
              <a:rPr lang="en-US" dirty="0" smtClean="0"/>
              <a:t>slices</a:t>
            </a:r>
          </a:p>
          <a:p>
            <a:pPr algn="l" rtl="0"/>
            <a:r>
              <a:rPr lang="en-US" dirty="0" smtClean="0"/>
              <a:t>Target is not </a:t>
            </a:r>
            <a:r>
              <a:rPr lang="en-US" dirty="0"/>
              <a:t>easily delineated by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specific </a:t>
            </a:r>
            <a:r>
              <a:rPr lang="en-US" dirty="0"/>
              <a:t>visible </a:t>
            </a:r>
            <a:r>
              <a:rPr lang="en-US" dirty="0" smtClean="0"/>
              <a:t>boundary</a:t>
            </a:r>
            <a:endParaRPr lang="he-IL" dirty="0"/>
          </a:p>
          <a:p>
            <a:pPr algn="l" rtl="0"/>
            <a:r>
              <a:rPr lang="en-US" dirty="0" smtClean="0"/>
              <a:t>Based </a:t>
            </a:r>
            <a:r>
              <a:rPr lang="en-US" dirty="0"/>
              <a:t>on clinical </a:t>
            </a:r>
            <a:r>
              <a:rPr lang="en-US" dirty="0" smtClean="0"/>
              <a:t>know-how </a:t>
            </a:r>
            <a:endParaRPr lang="en-US" dirty="0"/>
          </a:p>
          <a:p>
            <a:pPr algn="l" rtl="0"/>
            <a:r>
              <a:rPr lang="en-US" dirty="0" smtClean="0"/>
              <a:t>Requires </a:t>
            </a:r>
            <a:r>
              <a:rPr lang="en-US" dirty="0"/>
              <a:t>manual expert </a:t>
            </a:r>
            <a:r>
              <a:rPr lang="en-US" dirty="0" smtClean="0"/>
              <a:t>interaction</a:t>
            </a:r>
          </a:p>
          <a:p>
            <a:pPr algn="l" rtl="0"/>
            <a:r>
              <a:rPr lang="en-US" dirty="0" smtClean="0"/>
              <a:t>Ill posed geometric problem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8" y="3218297"/>
            <a:ext cx="4442361" cy="29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15550" y="3216303"/>
            <a:ext cx="3932237" cy="1600200"/>
          </a:xfrm>
        </p:spPr>
        <p:txBody>
          <a:bodyPr/>
          <a:lstStyle/>
          <a:p>
            <a:pPr algn="l" rtl="0"/>
            <a:r>
              <a:rPr lang="en-US" dirty="0" smtClean="0"/>
              <a:t>Special thanks to: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107487" y="4361213"/>
            <a:ext cx="3932237" cy="3811588"/>
          </a:xfrm>
        </p:spPr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Prof. Danny Cohen-Or (TAU)</a:t>
            </a:r>
          </a:p>
          <a:p>
            <a:pPr algn="l" rtl="0"/>
            <a:r>
              <a:rPr lang="en-US" dirty="0" smtClean="0"/>
              <a:t>Prof. Tao </a:t>
            </a:r>
            <a:r>
              <a:rPr lang="en-US" dirty="0" err="1" smtClean="0"/>
              <a:t>Ju</a:t>
            </a:r>
            <a:r>
              <a:rPr lang="en-US" dirty="0" smtClean="0"/>
              <a:t> (WUSTL)</a:t>
            </a:r>
          </a:p>
          <a:p>
            <a:pPr algn="l" rtl="0"/>
            <a:r>
              <a:rPr lang="en-US" dirty="0" smtClean="0"/>
              <a:t>Mr. </a:t>
            </a:r>
            <a:r>
              <a:rPr lang="en-US" dirty="0" err="1" smtClean="0"/>
              <a:t>Eyal</a:t>
            </a:r>
            <a:r>
              <a:rPr lang="en-US" dirty="0" smtClean="0"/>
              <a:t> </a:t>
            </a:r>
            <a:r>
              <a:rPr lang="en-US" dirty="0" err="1" smtClean="0"/>
              <a:t>Zadicario</a:t>
            </a:r>
            <a:r>
              <a:rPr lang="en-US" dirty="0" smtClean="0"/>
              <a:t> (TAU)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	..and my beloved wife and family.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223656" y="1646643"/>
            <a:ext cx="57446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/>
            <a:r>
              <a:rPr lang="en-US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You.</a:t>
            </a:r>
            <a:endParaRPr lang="he-IL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9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Addendum: Oblique Slice Extraction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Find </a:t>
            </a:r>
            <a:r>
              <a:rPr lang="en-US" dirty="0"/>
              <a:t>intersections of the plane with the data box edges.</a:t>
            </a:r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these points, find a rectangle bounding-box.</a:t>
            </a:r>
          </a:p>
          <a:p>
            <a:pPr algn="l" rtl="0"/>
            <a:r>
              <a:rPr lang="en-US" dirty="0" smtClean="0"/>
              <a:t>Find </a:t>
            </a:r>
            <a:r>
              <a:rPr lang="en-US" dirty="0"/>
              <a:t>the affine transformation </a:t>
            </a:r>
            <a:r>
              <a:rPr lang="en-US" i="1" dirty="0"/>
              <a:t>T(x) = </a:t>
            </a:r>
            <a:r>
              <a:rPr lang="en-US" i="1" dirty="0" err="1"/>
              <a:t>Ax+t</a:t>
            </a:r>
            <a:r>
              <a:rPr lang="en-US" i="1" dirty="0"/>
              <a:t> </a:t>
            </a:r>
            <a:r>
              <a:rPr lang="en-US" dirty="0"/>
              <a:t>from R</a:t>
            </a:r>
            <a:r>
              <a:rPr lang="en-US" baseline="30000" dirty="0"/>
              <a:t>2</a:t>
            </a:r>
            <a:r>
              <a:rPr lang="en-US" dirty="0"/>
              <a:t> to R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For each axes-pair:</a:t>
            </a:r>
          </a:p>
          <a:p>
            <a:pPr lvl="1" algn="l" rtl="0"/>
            <a:r>
              <a:rPr lang="en-US" dirty="0" smtClean="0"/>
              <a:t>Calculate </a:t>
            </a:r>
            <a:r>
              <a:rPr lang="en-US" dirty="0"/>
              <a:t>the corners targets.</a:t>
            </a:r>
          </a:p>
          <a:p>
            <a:pPr lvl="1" algn="l" rtl="0"/>
            <a:r>
              <a:rPr lang="en-US" dirty="0" smtClean="0"/>
              <a:t>Use </a:t>
            </a:r>
            <a:r>
              <a:rPr lang="en-US" dirty="0"/>
              <a:t>them to calculate the transformation and the target dimensions.</a:t>
            </a:r>
          </a:p>
          <a:p>
            <a:pPr algn="l" rtl="0"/>
            <a:r>
              <a:rPr lang="en-US" dirty="0"/>
              <a:t>Take the axes-pair that yields the rectangle with minimum area.</a:t>
            </a:r>
          </a:p>
          <a:p>
            <a:pPr algn="l" rtl="0"/>
            <a:r>
              <a:rPr lang="en-US" dirty="0" smtClean="0"/>
              <a:t>Use </a:t>
            </a:r>
            <a:r>
              <a:rPr lang="en-US" dirty="0"/>
              <a:t>the transformation and do </a:t>
            </a:r>
            <a:r>
              <a:rPr lang="en-US" dirty="0" err="1"/>
              <a:t>trilinear</a:t>
            </a:r>
            <a:r>
              <a:rPr lang="en-US" dirty="0"/>
              <a:t> interpolation for every value in </a:t>
            </a:r>
            <a:r>
              <a:rPr lang="en-US" dirty="0" smtClean="0"/>
              <a:t>the2D </a:t>
            </a:r>
            <a:r>
              <a:rPr lang="en-US" dirty="0"/>
              <a:t>target image.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97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Related Work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Gray </a:t>
            </a:r>
            <a:r>
              <a:rPr lang="en-US" dirty="0"/>
              <a:t>level based </a:t>
            </a:r>
            <a:r>
              <a:rPr lang="en-US" dirty="0" smtClean="0"/>
              <a:t>features</a:t>
            </a:r>
          </a:p>
          <a:p>
            <a:pPr lvl="1" algn="l" rtl="0"/>
            <a:r>
              <a:rPr lang="en-US" dirty="0" smtClean="0"/>
              <a:t>N</a:t>
            </a:r>
            <a:r>
              <a:rPr lang="en-US" dirty="0"/>
              <a:t>. Ramesh, </a:t>
            </a:r>
            <a:r>
              <a:rPr lang="en-US" dirty="0" smtClean="0"/>
              <a:t>J.H</a:t>
            </a:r>
            <a:r>
              <a:rPr lang="en-US" dirty="0"/>
              <a:t>. </a:t>
            </a:r>
            <a:r>
              <a:rPr lang="en-US" dirty="0" err="1"/>
              <a:t>Yoo</a:t>
            </a:r>
            <a:r>
              <a:rPr lang="en-US" dirty="0"/>
              <a:t>, and I.K. </a:t>
            </a:r>
            <a:r>
              <a:rPr lang="en-US" dirty="0" err="1"/>
              <a:t>Sethi</a:t>
            </a:r>
            <a:r>
              <a:rPr lang="en-US" dirty="0" smtClean="0"/>
              <a:t>. 1995</a:t>
            </a:r>
          </a:p>
          <a:p>
            <a:pPr algn="l" rtl="0"/>
            <a:r>
              <a:rPr lang="en-US" dirty="0" smtClean="0"/>
              <a:t>Texture </a:t>
            </a:r>
            <a:r>
              <a:rPr lang="en-US" dirty="0"/>
              <a:t>based </a:t>
            </a:r>
            <a:r>
              <a:rPr lang="en-US" dirty="0" smtClean="0"/>
              <a:t>features</a:t>
            </a:r>
          </a:p>
          <a:p>
            <a:pPr lvl="1" algn="l" rtl="0"/>
            <a:r>
              <a:rPr lang="en-US" dirty="0" smtClean="0"/>
              <a:t>Sharma et al., 2008</a:t>
            </a:r>
          </a:p>
          <a:p>
            <a:pPr algn="l" rtl="0"/>
            <a:r>
              <a:rPr lang="en-US" dirty="0"/>
              <a:t>Efficient interactive </a:t>
            </a:r>
            <a:r>
              <a:rPr lang="en-US" dirty="0" smtClean="0"/>
              <a:t>3D </a:t>
            </a:r>
            <a:r>
              <a:rPr lang="en-US" dirty="0"/>
              <a:t>L</a:t>
            </a:r>
            <a:r>
              <a:rPr lang="en-US" dirty="0" smtClean="0"/>
              <a:t>ivewire </a:t>
            </a:r>
            <a:r>
              <a:rPr lang="en-US" dirty="0"/>
              <a:t>segmentation of </a:t>
            </a:r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arbitrarily topologies</a:t>
            </a:r>
            <a:endParaRPr lang="en-US" dirty="0" smtClean="0"/>
          </a:p>
          <a:p>
            <a:pPr lvl="1" algn="l" rtl="0"/>
            <a:r>
              <a:rPr lang="en-US" dirty="0" smtClean="0"/>
              <a:t>Poon, </a:t>
            </a:r>
            <a:r>
              <a:rPr lang="en-US" dirty="0" err="1" smtClean="0"/>
              <a:t>Hamarneh</a:t>
            </a:r>
            <a:r>
              <a:rPr lang="en-US" dirty="0" smtClean="0"/>
              <a:t> </a:t>
            </a:r>
            <a:r>
              <a:rPr lang="en-US" dirty="0" err="1" smtClean="0"/>
              <a:t>Abugharbieh</a:t>
            </a:r>
            <a:r>
              <a:rPr lang="en-US" dirty="0" smtClean="0"/>
              <a:t> 2008</a:t>
            </a:r>
          </a:p>
          <a:p>
            <a:pPr algn="l" rtl="0"/>
            <a:r>
              <a:rPr lang="en-US" dirty="0"/>
              <a:t>Interactive semiautomatic </a:t>
            </a:r>
            <a:r>
              <a:rPr lang="en-US" dirty="0" smtClean="0"/>
              <a:t>contour delineation </a:t>
            </a:r>
            <a:r>
              <a:rPr lang="en-US" dirty="0"/>
              <a:t>using statistical conditional random fields </a:t>
            </a:r>
            <a:r>
              <a:rPr lang="en-US" dirty="0" smtClean="0"/>
              <a:t>framework</a:t>
            </a:r>
          </a:p>
          <a:p>
            <a:pPr lvl="1" algn="l" rtl="0"/>
            <a:r>
              <a:rPr lang="de-DE" dirty="0" smtClean="0"/>
              <a:t>Hu</a:t>
            </a:r>
            <a:r>
              <a:rPr lang="de-DE" dirty="0"/>
              <a:t>, </a:t>
            </a:r>
            <a:r>
              <a:rPr lang="de-DE" dirty="0" smtClean="0"/>
              <a:t>Grossberg</a:t>
            </a:r>
            <a:r>
              <a:rPr lang="de-DE" dirty="0"/>
              <a:t>, </a:t>
            </a:r>
            <a:r>
              <a:rPr lang="de-DE" dirty="0" smtClean="0"/>
              <a:t>Wu</a:t>
            </a:r>
            <a:r>
              <a:rPr lang="de-DE" dirty="0"/>
              <a:t>, </a:t>
            </a:r>
            <a:r>
              <a:rPr lang="de-DE" dirty="0" smtClean="0"/>
              <a:t>Riaz</a:t>
            </a:r>
            <a:r>
              <a:rPr lang="de-DE" dirty="0"/>
              <a:t>, </a:t>
            </a:r>
            <a:r>
              <a:rPr lang="en-US" dirty="0" smtClean="0"/>
              <a:t>Perez</a:t>
            </a:r>
            <a:r>
              <a:rPr lang="en-US" dirty="0"/>
              <a:t>, and </a:t>
            </a:r>
            <a:r>
              <a:rPr lang="en-US" dirty="0" err="1" smtClean="0"/>
              <a:t>Mageras</a:t>
            </a:r>
            <a:r>
              <a:rPr lang="en-US" dirty="0" smtClean="0"/>
              <a:t> 2012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05" y="148148"/>
            <a:ext cx="2186550" cy="2259071"/>
          </a:xfrm>
          <a:prstGeom prst="rect">
            <a:avLst/>
          </a:prstGeom>
        </p:spPr>
      </p:pic>
      <p:pic>
        <p:nvPicPr>
          <p:cNvPr id="2050" name="Picture 2" descr="http://mial.fas.sfu.ca/Files/3dl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3" y="836521"/>
            <a:ext cx="2695217" cy="41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Related Work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3D object recognition in </a:t>
            </a:r>
            <a:r>
              <a:rPr lang="en-US" dirty="0" smtClean="0"/>
              <a:t>robotics: </a:t>
            </a:r>
            <a:r>
              <a:rPr lang="en-US" dirty="0"/>
              <a:t>Next Best </a:t>
            </a:r>
            <a:r>
              <a:rPr lang="en-US" dirty="0" smtClean="0"/>
              <a:t>View</a:t>
            </a:r>
          </a:p>
          <a:p>
            <a:pPr algn="l" rtl="0"/>
            <a:r>
              <a:rPr lang="en-US" dirty="0"/>
              <a:t>Next-best-scan planning for </a:t>
            </a:r>
            <a:r>
              <a:rPr lang="en-US" dirty="0" smtClean="0"/>
              <a:t>autonomous </a:t>
            </a:r>
            <a:r>
              <a:rPr lang="en-US" dirty="0"/>
              <a:t>3d </a:t>
            </a:r>
            <a:r>
              <a:rPr lang="en-US" dirty="0" smtClean="0"/>
              <a:t>modeling</a:t>
            </a:r>
          </a:p>
          <a:p>
            <a:pPr lvl="1" algn="l" rtl="0"/>
            <a:r>
              <a:rPr lang="en-US" dirty="0" err="1" smtClean="0"/>
              <a:t>Kriegel</a:t>
            </a:r>
            <a:r>
              <a:rPr lang="en-US" dirty="0" smtClean="0"/>
              <a:t>, Rink</a:t>
            </a:r>
            <a:r>
              <a:rPr lang="en-US" dirty="0"/>
              <a:t>, </a:t>
            </a:r>
            <a:r>
              <a:rPr lang="en-US" dirty="0" err="1" smtClean="0"/>
              <a:t>Bodenm?ller</a:t>
            </a:r>
            <a:r>
              <a:rPr lang="en-US" dirty="0"/>
              <a:t>, </a:t>
            </a:r>
            <a:r>
              <a:rPr lang="en-US" dirty="0" err="1" smtClean="0"/>
              <a:t>Narr</a:t>
            </a:r>
            <a:r>
              <a:rPr lang="en-US" dirty="0" smtClean="0"/>
              <a:t>, </a:t>
            </a:r>
            <a:r>
              <a:rPr lang="en-US" dirty="0" err="1" smtClean="0"/>
              <a:t>Suppa</a:t>
            </a:r>
            <a:r>
              <a:rPr lang="en-US" dirty="0"/>
              <a:t>, </a:t>
            </a:r>
            <a:r>
              <a:rPr lang="en-US" dirty="0" err="1" smtClean="0"/>
              <a:t>Hirzinger</a:t>
            </a:r>
            <a:r>
              <a:rPr lang="en-US" dirty="0"/>
              <a:t> </a:t>
            </a:r>
            <a:r>
              <a:rPr lang="en-US" dirty="0" smtClean="0"/>
              <a:t>2012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Spotlight: Active learning </a:t>
            </a:r>
            <a:r>
              <a:rPr lang="en-US" dirty="0"/>
              <a:t>for interactive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3d </a:t>
            </a:r>
            <a:r>
              <a:rPr lang="en-US" dirty="0"/>
              <a:t>image </a:t>
            </a:r>
            <a:r>
              <a:rPr lang="en-US" dirty="0" smtClean="0"/>
              <a:t>segmentation</a:t>
            </a:r>
          </a:p>
          <a:p>
            <a:pPr lvl="1" algn="l" rtl="0"/>
            <a:r>
              <a:rPr lang="en-US" dirty="0" smtClean="0"/>
              <a:t>Top, </a:t>
            </a:r>
            <a:r>
              <a:rPr lang="en-US" dirty="0" err="1" smtClean="0"/>
              <a:t>Hamarneh</a:t>
            </a:r>
            <a:r>
              <a:rPr lang="en-US" dirty="0"/>
              <a:t>, </a:t>
            </a:r>
            <a:r>
              <a:rPr lang="en-US" dirty="0" err="1" smtClean="0"/>
              <a:t>Abugharbieh</a:t>
            </a:r>
            <a:r>
              <a:rPr lang="en-US" dirty="0" smtClean="0"/>
              <a:t> 2011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989" y="3470934"/>
            <a:ext cx="3203550" cy="31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Pipeline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Create </a:t>
            </a:r>
            <a:r>
              <a:rPr lang="en-US" dirty="0"/>
              <a:t>the segmentation from delineations on existing planes using </a:t>
            </a:r>
            <a:r>
              <a:rPr lang="en-US" dirty="0" smtClean="0"/>
              <a:t>RBF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Assess </a:t>
            </a:r>
            <a:r>
              <a:rPr lang="en-US" dirty="0"/>
              <a:t>the uncertainty over the segmented surface based on distances to </a:t>
            </a:r>
            <a:r>
              <a:rPr lang="en-US" dirty="0" smtClean="0"/>
              <a:t>image edges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Suggesting </a:t>
            </a:r>
            <a:r>
              <a:rPr lang="en-US" dirty="0"/>
              <a:t>a new plane by clustering the high-uncertainty regions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2" y="310357"/>
            <a:ext cx="5895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2" y="-261698"/>
            <a:ext cx="10161943" cy="7256263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RBF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7" y="2401887"/>
            <a:ext cx="3254400" cy="964547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7" y="3927852"/>
            <a:ext cx="2034000" cy="5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RBF Interpolation from contours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/>
          <a:lstStyle/>
          <a:p>
            <a:pPr algn="l" rtl="0"/>
            <a:r>
              <a:rPr lang="en-US" dirty="0" smtClean="0"/>
              <a:t>Sample contours</a:t>
            </a:r>
          </a:p>
          <a:p>
            <a:pPr algn="l" rtl="0"/>
            <a:r>
              <a:rPr lang="en-US" dirty="0" smtClean="0"/>
              <a:t>For each point:</a:t>
            </a:r>
          </a:p>
          <a:p>
            <a:pPr lvl="1" algn="l" rtl="0"/>
            <a:r>
              <a:rPr lang="en-US" dirty="0" smtClean="0"/>
              <a:t>Outside point with value -1</a:t>
            </a:r>
          </a:p>
          <a:p>
            <a:pPr lvl="1" algn="l" rtl="0"/>
            <a:r>
              <a:rPr lang="en-US" dirty="0" smtClean="0"/>
              <a:t>Inside with value 1</a:t>
            </a:r>
          </a:p>
          <a:p>
            <a:pPr algn="l" rtl="0"/>
            <a:r>
              <a:rPr lang="en-US" dirty="0" smtClean="0"/>
              <a:t>Center reduction</a:t>
            </a:r>
          </a:p>
          <a:p>
            <a:pPr algn="l" rtl="0"/>
            <a:r>
              <a:rPr lang="en-US" dirty="0" smtClean="0"/>
              <a:t>Solve linear system for </a:t>
            </a:r>
            <a:r>
              <a:rPr lang="en-US" dirty="0" err="1" smtClean="0"/>
              <a:t>coeffs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725" y="1690688"/>
            <a:ext cx="3152700" cy="201793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275" y="4468074"/>
            <a:ext cx="5034150" cy="21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Assessing Uncertainty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Uncertainty </a:t>
            </a:r>
            <a:r>
              <a:rPr lang="en-US" dirty="0"/>
              <a:t>at a </a:t>
            </a:r>
            <a:r>
              <a:rPr lang="en-US" dirty="0" smtClean="0"/>
              <a:t>surface point  = its distance </a:t>
            </a:r>
            <a:r>
              <a:rPr lang="en-US" dirty="0"/>
              <a:t>to the </a:t>
            </a:r>
            <a:r>
              <a:rPr lang="en-US" dirty="0" smtClean="0"/>
              <a:t>nearest edge</a:t>
            </a:r>
          </a:p>
          <a:p>
            <a:pPr algn="l" rtl="0"/>
            <a:r>
              <a:rPr lang="en-US" dirty="0"/>
              <a:t>E</a:t>
            </a:r>
            <a:r>
              <a:rPr lang="en-US" dirty="0" smtClean="0"/>
              <a:t>xtract edges </a:t>
            </a:r>
            <a:r>
              <a:rPr lang="en-US" dirty="0"/>
              <a:t>by </a:t>
            </a:r>
            <a:r>
              <a:rPr lang="en-US" dirty="0" smtClean="0"/>
              <a:t>discrete </a:t>
            </a:r>
            <a:r>
              <a:rPr lang="en-US" dirty="0"/>
              <a:t>Laplacian operator </a:t>
            </a:r>
            <a:r>
              <a:rPr lang="en-US" dirty="0" smtClean="0"/>
              <a:t>to </a:t>
            </a:r>
            <a:r>
              <a:rPr lang="en-US" dirty="0"/>
              <a:t>each voxel </a:t>
            </a:r>
            <a:endParaRPr lang="en-US" dirty="0" smtClean="0"/>
          </a:p>
          <a:p>
            <a:pPr algn="l" rtl="0"/>
            <a:r>
              <a:rPr lang="en-US" dirty="0" smtClean="0"/>
              <a:t>Take </a:t>
            </a:r>
            <a:r>
              <a:rPr lang="en-US" dirty="0"/>
              <a:t>those voxels (called </a:t>
            </a:r>
            <a:r>
              <a:rPr lang="en-US" dirty="0" smtClean="0"/>
              <a:t>edge voxels</a:t>
            </a:r>
            <a:r>
              <a:rPr lang="en-US" dirty="0"/>
              <a:t>) whose </a:t>
            </a:r>
            <a:r>
              <a:rPr lang="en-US" dirty="0" smtClean="0"/>
              <a:t>Laplacian is at </a:t>
            </a:r>
            <a:r>
              <a:rPr lang="en-US" dirty="0"/>
              <a:t>least 3 standard deviations away from the </a:t>
            </a:r>
            <a:r>
              <a:rPr lang="en-US" dirty="0" smtClean="0"/>
              <a:t>mean over </a:t>
            </a:r>
            <a:r>
              <a:rPr lang="en-US" dirty="0"/>
              <a:t>all </a:t>
            </a:r>
            <a:r>
              <a:rPr lang="en-US" dirty="0" smtClean="0"/>
              <a:t>voxels</a:t>
            </a:r>
          </a:p>
          <a:p>
            <a:pPr algn="l" rtl="0"/>
            <a:r>
              <a:rPr lang="en-US" dirty="0" smtClean="0"/>
              <a:t>Why Laplacian</a:t>
            </a:r>
          </a:p>
          <a:p>
            <a:pPr lvl="1" algn="l" rtl="0"/>
            <a:r>
              <a:rPr lang="en-US" dirty="0" smtClean="0"/>
              <a:t>sensitive to thin edges</a:t>
            </a:r>
          </a:p>
          <a:p>
            <a:pPr lvl="1" algn="l" rtl="0"/>
            <a:r>
              <a:rPr lang="en-US" dirty="0" smtClean="0"/>
              <a:t>works in all directions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023" y="3707667"/>
            <a:ext cx="3038095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Clustering the Low-Grade Voxels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rule out </a:t>
            </a:r>
            <a:r>
              <a:rPr lang="en-US" dirty="0" smtClean="0"/>
              <a:t>surface voxels </a:t>
            </a:r>
            <a:r>
              <a:rPr lang="en-US" dirty="0"/>
              <a:t>whose uncertainty is lower than the average among all </a:t>
            </a:r>
            <a:r>
              <a:rPr lang="en-US" dirty="0" smtClean="0"/>
              <a:t>surface voxels</a:t>
            </a:r>
          </a:p>
          <a:p>
            <a:pPr algn="l" rtl="0"/>
            <a:r>
              <a:rPr lang="en-US" dirty="0" smtClean="0"/>
              <a:t>Find </a:t>
            </a:r>
            <a:r>
              <a:rPr lang="en-US" dirty="0"/>
              <a:t>clusters </a:t>
            </a:r>
            <a:r>
              <a:rPr lang="en-US" dirty="0" smtClean="0"/>
              <a:t>of densely </a:t>
            </a:r>
            <a:r>
              <a:rPr lang="en-US" dirty="0"/>
              <a:t>connected uncertain voxels, using a variant of the density-based </a:t>
            </a:r>
            <a:r>
              <a:rPr lang="en-US" dirty="0" smtClean="0"/>
              <a:t>clustering algorithm </a:t>
            </a:r>
            <a:r>
              <a:rPr lang="en-US" dirty="0"/>
              <a:t>DBSCAN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30" y="3360710"/>
            <a:ext cx="3190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TC103457496[[fn=היסט]]</Template>
  <TotalTime>848</TotalTime>
  <Words>653</Words>
  <Application>Microsoft Office PowerPoint</Application>
  <PresentationFormat>מסך רחב</PresentationFormat>
  <Paragraphs>123</Paragraphs>
  <Slides>21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ערכת נושא Office</vt:lpstr>
      <vt:lpstr>Algorithm for Suggesting Delineation Planes for Interactive Segmentation</vt:lpstr>
      <vt:lpstr>Medical Imaginng</vt:lpstr>
      <vt:lpstr>Related Work</vt:lpstr>
      <vt:lpstr>Related Work</vt:lpstr>
      <vt:lpstr>Pipeline</vt:lpstr>
      <vt:lpstr>RBF</vt:lpstr>
      <vt:lpstr>RBF Interpolation from contours</vt:lpstr>
      <vt:lpstr>Assessing Uncertainty</vt:lpstr>
      <vt:lpstr>Clustering the Low-Grade Voxels</vt:lpstr>
      <vt:lpstr>DBSCAN</vt:lpstr>
      <vt:lpstr>DBSCAN</vt:lpstr>
      <vt:lpstr>DBSCAN</vt:lpstr>
      <vt:lpstr>Finding the Next Plane</vt:lpstr>
      <vt:lpstr>Results and Evaluation</vt:lpstr>
      <vt:lpstr>Synthetic Shapes</vt:lpstr>
      <vt:lpstr>Synthetic Shapes – Trefoil Knot</vt:lpstr>
      <vt:lpstr>Anatomical Shapes</vt:lpstr>
      <vt:lpstr>Real Medical Images</vt:lpstr>
      <vt:lpstr>Real Medical Images</vt:lpstr>
      <vt:lpstr>Special thanks to:</vt:lpstr>
      <vt:lpstr>Addendum: Oblique Slice Extraction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Suggesting Delineation Planes for Interactive Segmentation</dc:title>
  <dc:creator>Shahar</dc:creator>
  <cp:lastModifiedBy>Shahar</cp:lastModifiedBy>
  <cp:revision>103</cp:revision>
  <dcterms:created xsi:type="dcterms:W3CDTF">2013-12-24T11:21:35Z</dcterms:created>
  <dcterms:modified xsi:type="dcterms:W3CDTF">2014-02-03T19:11:27Z</dcterms:modified>
</cp:coreProperties>
</file>