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9" r:id="rId42"/>
    <p:sldId id="297" r:id="rId43"/>
    <p:sldId id="296" r:id="rId44"/>
    <p:sldId id="298"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16245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7630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48270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3630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15917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30831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46560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70471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71815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1647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34041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FF6345-D9F2-4AD2-95BF-86AE0484AF96}"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35153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24730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99694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141869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FFF6345-D9F2-4AD2-95BF-86AE0484AF96}" type="datetimeFigureOut">
              <a:rPr lang="en-IN" smtClean="0"/>
              <a:t>26-11-2020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285326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extLst>
      <p:ext uri="{BB962C8B-B14F-4D97-AF65-F5344CB8AC3E}">
        <p14:creationId xmlns:p14="http://schemas.microsoft.com/office/powerpoint/2010/main" val="79478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FF6345-D9F2-4AD2-95BF-86AE0484AF96}" type="datetimeFigureOut">
              <a:rPr lang="en-IN" smtClean="0"/>
              <a:t>26-11-2020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F9AB5C-1301-4E2B-8758-75E6B7BD7615}" type="slidenum">
              <a:rPr lang="en-IN" smtClean="0"/>
              <a:t>‹#›</a:t>
            </a:fld>
            <a:endParaRPr lang="en-IN"/>
          </a:p>
        </p:txBody>
      </p:sp>
    </p:spTree>
    <p:extLst>
      <p:ext uri="{BB962C8B-B14F-4D97-AF65-F5344CB8AC3E}">
        <p14:creationId xmlns:p14="http://schemas.microsoft.com/office/powerpoint/2010/main" val="29366508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Micro Credit Defaulters</a:t>
            </a:r>
            <a:endParaRPr lang="en-IN" dirty="0"/>
          </a:p>
        </p:txBody>
      </p:sp>
      <p:sp>
        <p:nvSpPr>
          <p:cNvPr id="3" name="Subtitle 2"/>
          <p:cNvSpPr>
            <a:spLocks noGrp="1"/>
          </p:cNvSpPr>
          <p:nvPr>
            <p:ph type="subTitle" idx="1"/>
          </p:nvPr>
        </p:nvSpPr>
        <p:spPr/>
        <p:txBody>
          <a:bodyPr/>
          <a:lstStyle/>
          <a:p>
            <a:r>
              <a:rPr lang="en-IN" dirty="0" smtClean="0"/>
              <a:t>Shahbaz Alam</a:t>
            </a:r>
            <a:endParaRPr lang="en-IN" dirty="0"/>
          </a:p>
        </p:txBody>
      </p:sp>
    </p:spTree>
    <p:extLst>
      <p:ext uri="{BB962C8B-B14F-4D97-AF65-F5344CB8AC3E}">
        <p14:creationId xmlns:p14="http://schemas.microsoft.com/office/powerpoint/2010/main" val="117768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3776" y="1152983"/>
            <a:ext cx="8269923" cy="4195481"/>
          </a:xfrm>
        </p:spPr>
        <p:txBody>
          <a:bodyPr/>
          <a:lstStyle/>
          <a:p>
            <a:pPr marL="0" indent="0">
              <a:buNone/>
            </a:pPr>
            <a:r>
              <a:rPr lang="en-IN" dirty="0"/>
              <a:t>4. daily_decr30 (daily amount spent averaged over last 30 days) and</a:t>
            </a:r>
          </a:p>
          <a:p>
            <a:pPr marL="0" indent="0">
              <a:buNone/>
            </a:pPr>
            <a:r>
              <a:rPr lang="en-IN" dirty="0"/>
              <a:t>5. daily_decr90 (daily amount spent averaged over last 90 days): </a:t>
            </a:r>
            <a:endParaRPr lang="en-IN" dirty="0" smtClean="0"/>
          </a:p>
          <a:p>
            <a:r>
              <a:rPr lang="en-IN" dirty="0" smtClean="0"/>
              <a:t>These plots show </a:t>
            </a:r>
            <a:r>
              <a:rPr lang="en-IN" dirty="0"/>
              <a:t>that majority of the users spent lesser amounts or very few users spent very higher amounts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46110" y="3314700"/>
            <a:ext cx="5526089" cy="31623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399530" y="3314700"/>
            <a:ext cx="5373369" cy="3191866"/>
          </a:xfrm>
          <a:prstGeom prst="rect">
            <a:avLst/>
          </a:prstGeom>
        </p:spPr>
      </p:pic>
    </p:spTree>
    <p:extLst>
      <p:ext uri="{BB962C8B-B14F-4D97-AF65-F5344CB8AC3E}">
        <p14:creationId xmlns:p14="http://schemas.microsoft.com/office/powerpoint/2010/main" val="142892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519518"/>
            <a:ext cx="8946541" cy="4195481"/>
          </a:xfrm>
        </p:spPr>
        <p:txBody>
          <a:bodyPr/>
          <a:lstStyle/>
          <a:p>
            <a:pPr marL="0" indent="0">
              <a:buNone/>
            </a:pPr>
            <a:r>
              <a:rPr lang="en-IN" dirty="0"/>
              <a:t>Average daily amount spent averaged over last 30/90 days as per loan default status</a:t>
            </a:r>
            <a:r>
              <a:rPr lang="en-IN" dirty="0" smtClean="0"/>
              <a:t>:</a:t>
            </a:r>
          </a:p>
          <a:p>
            <a:r>
              <a:rPr lang="en-IN" dirty="0"/>
              <a:t>the users who defaulted have relatively lower Daily amount spent averaged over last 30 or 90 days, this means that people with higher average Daily amount spent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8016" y="3454400"/>
            <a:ext cx="4539183" cy="31496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792786" y="3454400"/>
            <a:ext cx="4697414" cy="3149600"/>
          </a:xfrm>
          <a:prstGeom prst="rect">
            <a:avLst/>
          </a:prstGeom>
        </p:spPr>
      </p:pic>
    </p:spTree>
    <p:extLst>
      <p:ext uri="{BB962C8B-B14F-4D97-AF65-F5344CB8AC3E}">
        <p14:creationId xmlns:p14="http://schemas.microsoft.com/office/powerpoint/2010/main" val="118699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1465562"/>
            <a:ext cx="8946541" cy="4195481"/>
          </a:xfrm>
        </p:spPr>
        <p:txBody>
          <a:bodyPr/>
          <a:lstStyle/>
          <a:p>
            <a:pPr marL="0" indent="0">
              <a:buNone/>
            </a:pPr>
            <a:r>
              <a:rPr lang="en-IN" dirty="0"/>
              <a:t>6. rental30 (Average main account balance over last 30 days) and </a:t>
            </a:r>
          </a:p>
          <a:p>
            <a:pPr marL="0" indent="0">
              <a:buNone/>
            </a:pPr>
            <a:r>
              <a:rPr lang="en-IN" dirty="0"/>
              <a:t>7. rental90 (Average main account balance over last 90 days</a:t>
            </a:r>
            <a:r>
              <a:rPr lang="en-IN" dirty="0" smtClean="0"/>
              <a:t>):</a:t>
            </a:r>
          </a:p>
          <a:p>
            <a:r>
              <a:rPr lang="en-IN" dirty="0"/>
              <a:t>Most of the users have low Average main account balance or very few users have higher balance</a:t>
            </a:r>
          </a:p>
          <a:p>
            <a:pPr marL="0" indent="0">
              <a:buNone/>
            </a:pPr>
            <a:endParaRPr lang="en-IN"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646111" y="3563303"/>
            <a:ext cx="4941889" cy="2884765"/>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121400" y="3563303"/>
            <a:ext cx="5295900" cy="2884766"/>
          </a:xfrm>
          <a:prstGeom prst="rect">
            <a:avLst/>
          </a:prstGeom>
        </p:spPr>
      </p:pic>
    </p:spTree>
    <p:extLst>
      <p:ext uri="{BB962C8B-B14F-4D97-AF65-F5344CB8AC3E}">
        <p14:creationId xmlns:p14="http://schemas.microsoft.com/office/powerpoint/2010/main" val="349586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Average main account balance over last 30/90 days as per default </a:t>
            </a:r>
            <a:r>
              <a:rPr lang="en-IN" dirty="0" smtClean="0"/>
              <a:t>status:</a:t>
            </a:r>
          </a:p>
          <a:p>
            <a:r>
              <a:rPr lang="en-IN" dirty="0"/>
              <a:t>Average main account balance over last 30/90 days is relatively lower for the defaulters, this implies that people with higher average main account balance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3301" y="3842385"/>
            <a:ext cx="4877752" cy="260568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256337" y="3842385"/>
            <a:ext cx="5008563" cy="2605684"/>
          </a:xfrm>
          <a:prstGeom prst="rect">
            <a:avLst/>
          </a:prstGeom>
        </p:spPr>
      </p:pic>
    </p:spTree>
    <p:extLst>
      <p:ext uri="{BB962C8B-B14F-4D97-AF65-F5344CB8AC3E}">
        <p14:creationId xmlns:p14="http://schemas.microsoft.com/office/powerpoint/2010/main" val="306640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8. </a:t>
            </a:r>
            <a:r>
              <a:rPr lang="en-IN" dirty="0" err="1"/>
              <a:t>last_rech_date_ma</a:t>
            </a:r>
            <a:r>
              <a:rPr lang="en-IN" dirty="0"/>
              <a:t> (Number of days till last recharge of main account)</a:t>
            </a:r>
          </a:p>
          <a:p>
            <a:r>
              <a:rPr lang="en-IN" dirty="0" smtClean="0"/>
              <a:t>plot </a:t>
            </a:r>
            <a:r>
              <a:rPr lang="en-IN" dirty="0"/>
              <a:t>shows that most of the users recharge frequently and very few users recharge after long periods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69234" y="3563938"/>
            <a:ext cx="5511165" cy="3154362"/>
          </a:xfrm>
          <a:prstGeom prst="rect">
            <a:avLst/>
          </a:prstGeom>
        </p:spPr>
      </p:pic>
    </p:spTree>
    <p:extLst>
      <p:ext uri="{BB962C8B-B14F-4D97-AF65-F5344CB8AC3E}">
        <p14:creationId xmlns:p14="http://schemas.microsoft.com/office/powerpoint/2010/main" val="336698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Number of days till last recharge of main account as per default </a:t>
            </a:r>
            <a:r>
              <a:rPr lang="en-IN" dirty="0" smtClean="0"/>
              <a:t>status</a:t>
            </a:r>
          </a:p>
          <a:p>
            <a:r>
              <a:rPr lang="en-IN" dirty="0"/>
              <a:t>The defaulters have relatively higher periods without recharge, this implies that people who recharge frequently are generally more credible</a:t>
            </a:r>
            <a:r>
              <a:rPr lang="en-IN" dirty="0" smtClean="0"/>
              <a:t>.</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49759" y="3346449"/>
            <a:ext cx="5025841" cy="3228620"/>
          </a:xfrm>
          <a:prstGeom prst="rect">
            <a:avLst/>
          </a:prstGeom>
        </p:spPr>
      </p:pic>
    </p:spTree>
    <p:extLst>
      <p:ext uri="{BB962C8B-B14F-4D97-AF65-F5344CB8AC3E}">
        <p14:creationId xmlns:p14="http://schemas.microsoft.com/office/powerpoint/2010/main" val="104331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3" y="1710018"/>
            <a:ext cx="10250487" cy="4195481"/>
          </a:xfrm>
        </p:spPr>
        <p:txBody>
          <a:bodyPr/>
          <a:lstStyle/>
          <a:p>
            <a:pPr marL="0" indent="0">
              <a:buNone/>
            </a:pPr>
            <a:r>
              <a:rPr lang="en-IN" dirty="0" smtClean="0"/>
              <a:t>10. </a:t>
            </a:r>
            <a:r>
              <a:rPr lang="en-IN" dirty="0" err="1" smtClean="0"/>
              <a:t>last_rech_amt_ma</a:t>
            </a:r>
            <a:r>
              <a:rPr lang="en-IN" dirty="0" smtClean="0"/>
              <a:t> </a:t>
            </a:r>
            <a:r>
              <a:rPr lang="en-IN" dirty="0"/>
              <a:t>(Amount of last recharge of main account (in Indonesian Rupiah</a:t>
            </a:r>
            <a:r>
              <a:rPr lang="en-IN" dirty="0" smtClean="0"/>
              <a:t>)):</a:t>
            </a:r>
          </a:p>
          <a:p>
            <a:r>
              <a:rPr lang="en-IN" dirty="0"/>
              <a:t>Most of the users have relatively lower amounts of last recharge of main account.</a:t>
            </a:r>
          </a:p>
          <a:p>
            <a:endParaRPr lang="en-IN" dirty="0" smtClean="0"/>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24652" y="3110548"/>
            <a:ext cx="5247640" cy="3308051"/>
          </a:xfrm>
          <a:prstGeom prst="rect">
            <a:avLst/>
          </a:prstGeom>
        </p:spPr>
      </p:pic>
    </p:spTree>
    <p:extLst>
      <p:ext uri="{BB962C8B-B14F-4D97-AF65-F5344CB8AC3E}">
        <p14:creationId xmlns:p14="http://schemas.microsoft.com/office/powerpoint/2010/main" val="405030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60818"/>
            <a:ext cx="8946541" cy="4195481"/>
          </a:xfrm>
        </p:spPr>
        <p:txBody>
          <a:bodyPr/>
          <a:lstStyle/>
          <a:p>
            <a:pPr marL="0" indent="0">
              <a:buNone/>
            </a:pPr>
            <a:r>
              <a:rPr lang="en-IN" dirty="0"/>
              <a:t>Amount of last recharge of main account as per default </a:t>
            </a:r>
            <a:r>
              <a:rPr lang="en-IN" dirty="0" smtClean="0"/>
              <a:t>status:</a:t>
            </a:r>
          </a:p>
          <a:p>
            <a:r>
              <a:rPr lang="en-IN" dirty="0"/>
              <a:t>The defaulters have relatively lower values for Amount of last recharge of main account, it also implies that users who recharge higher amounts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14822" y="3273069"/>
            <a:ext cx="5067300" cy="3352800"/>
          </a:xfrm>
          <a:prstGeom prst="rect">
            <a:avLst/>
          </a:prstGeom>
        </p:spPr>
      </p:pic>
    </p:spTree>
    <p:extLst>
      <p:ext uri="{BB962C8B-B14F-4D97-AF65-F5344CB8AC3E}">
        <p14:creationId xmlns:p14="http://schemas.microsoft.com/office/powerpoint/2010/main" val="166749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90918"/>
            <a:ext cx="9742488" cy="4195481"/>
          </a:xfrm>
        </p:spPr>
        <p:txBody>
          <a:bodyPr/>
          <a:lstStyle/>
          <a:p>
            <a:pPr marL="0" indent="0">
              <a:buNone/>
            </a:pPr>
            <a:r>
              <a:rPr lang="en-IN" dirty="0"/>
              <a:t>11. cnt_ma_rech30 (Number of times main account got recharged in last 30 days):</a:t>
            </a:r>
          </a:p>
          <a:p>
            <a:pPr marL="0" indent="0">
              <a:buNone/>
            </a:pPr>
            <a:r>
              <a:rPr lang="en-IN" dirty="0"/>
              <a:t>16. cnt_ma_rech90 (Number of times main account got recharged in last 90 days</a:t>
            </a:r>
            <a:r>
              <a:rPr lang="en-IN" dirty="0" smtClean="0"/>
              <a:t>):</a:t>
            </a:r>
          </a:p>
          <a:p>
            <a:r>
              <a:rPr lang="en-IN" dirty="0"/>
              <a:t>very few users recharged higher number of times over the last 30/90 days</a:t>
            </a:r>
          </a:p>
          <a:p>
            <a:pPr marL="0" indent="0">
              <a:buNone/>
            </a:pPr>
            <a:endParaRPr lang="en-IN"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760413" y="3262312"/>
            <a:ext cx="4637088" cy="2909888"/>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080284" y="3262312"/>
            <a:ext cx="5222717" cy="2909888"/>
          </a:xfrm>
          <a:prstGeom prst="rect">
            <a:avLst/>
          </a:prstGeom>
        </p:spPr>
      </p:pic>
    </p:spTree>
    <p:extLst>
      <p:ext uri="{BB962C8B-B14F-4D97-AF65-F5344CB8AC3E}">
        <p14:creationId xmlns:p14="http://schemas.microsoft.com/office/powerpoint/2010/main" val="428229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21118"/>
            <a:ext cx="9729788" cy="4195481"/>
          </a:xfrm>
        </p:spPr>
        <p:txBody>
          <a:bodyPr/>
          <a:lstStyle/>
          <a:p>
            <a:pPr marL="0" indent="0">
              <a:buNone/>
            </a:pPr>
            <a:r>
              <a:rPr lang="en-IN" dirty="0"/>
              <a:t>Number of times main account got recharged in last </a:t>
            </a:r>
            <a:r>
              <a:rPr lang="en-IN" dirty="0" smtClean="0"/>
              <a:t>30/90 </a:t>
            </a:r>
            <a:r>
              <a:rPr lang="en-IN" dirty="0"/>
              <a:t>days as per default </a:t>
            </a:r>
            <a:r>
              <a:rPr lang="en-IN" dirty="0" smtClean="0"/>
              <a:t>status</a:t>
            </a:r>
          </a:p>
          <a:p>
            <a:r>
              <a:rPr lang="en-IN" dirty="0"/>
              <a:t>defaulters have relatively very less Number of times main account got recharged in last 30/90 days this implies that people who recharge higher number of times over a period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44892" y="3526154"/>
            <a:ext cx="5006023" cy="290004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317615" y="3526154"/>
            <a:ext cx="4840605" cy="2900045"/>
          </a:xfrm>
          <a:prstGeom prst="rect">
            <a:avLst/>
          </a:prstGeom>
        </p:spPr>
      </p:pic>
    </p:spTree>
    <p:extLst>
      <p:ext uri="{BB962C8B-B14F-4D97-AF65-F5344CB8AC3E}">
        <p14:creationId xmlns:p14="http://schemas.microsoft.com/office/powerpoint/2010/main" val="367749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Loans of value 6 &amp; 12 rupees are provided by our client (telecom operator) in collaboration with a Microfinance Institute (MFI).</a:t>
            </a:r>
          </a:p>
          <a:p>
            <a:r>
              <a:rPr lang="en-IN" dirty="0" smtClean="0"/>
              <a:t>High return</a:t>
            </a:r>
            <a:r>
              <a:rPr lang="en-IN" dirty="0"/>
              <a:t> (20% return within 5 days)</a:t>
            </a:r>
            <a:r>
              <a:rPr lang="en-IN" dirty="0" smtClean="0"/>
              <a:t> as well as High risk venture (high risk of default as loan is being provided to low income populations)</a:t>
            </a:r>
          </a:p>
          <a:p>
            <a:r>
              <a:rPr lang="en-IN" dirty="0" smtClean="0"/>
              <a:t>Objective is to study the behaviour of defaulters as well as prepare a machine learning model to classify all defaulters using the sample dataset provided by the client</a:t>
            </a:r>
          </a:p>
          <a:p>
            <a:r>
              <a:rPr lang="en-IN" dirty="0" smtClean="0"/>
              <a:t>We’ll also test multiple classifier algorithms with multiple evaluation metrics and select the best model based on proper metric, perform </a:t>
            </a:r>
            <a:r>
              <a:rPr lang="en-IN" dirty="0" err="1" smtClean="0"/>
              <a:t>GridSearchCV</a:t>
            </a:r>
            <a:r>
              <a:rPr lang="en-IN" dirty="0" smtClean="0"/>
              <a:t> for best parameter settings</a:t>
            </a:r>
            <a:endParaRPr lang="en-IN" dirty="0"/>
          </a:p>
        </p:txBody>
      </p:sp>
    </p:spTree>
    <p:extLst>
      <p:ext uri="{BB962C8B-B14F-4D97-AF65-F5344CB8AC3E}">
        <p14:creationId xmlns:p14="http://schemas.microsoft.com/office/powerpoint/2010/main" val="121092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22618"/>
            <a:ext cx="8946541" cy="4195481"/>
          </a:xfrm>
        </p:spPr>
        <p:txBody>
          <a:bodyPr/>
          <a:lstStyle/>
          <a:p>
            <a:pPr marL="0" indent="0">
              <a:buNone/>
            </a:pPr>
            <a:r>
              <a:rPr lang="en-IN" dirty="0"/>
              <a:t>12. fr_ma_rech30 (Frequency of main account recharged in last 30 days</a:t>
            </a:r>
            <a:r>
              <a:rPr lang="en-IN" dirty="0" smtClean="0"/>
              <a:t>) and</a:t>
            </a:r>
            <a:endParaRPr lang="en-IN" dirty="0"/>
          </a:p>
          <a:p>
            <a:pPr marL="0" indent="0">
              <a:buNone/>
            </a:pPr>
            <a:r>
              <a:rPr lang="en-IN" dirty="0"/>
              <a:t>17.fr_ma_rech90 (Frequency of main account recharged in last 90 days</a:t>
            </a:r>
            <a:r>
              <a:rPr lang="en-IN" dirty="0" smtClean="0"/>
              <a:t>):</a:t>
            </a:r>
          </a:p>
          <a:p>
            <a:r>
              <a:rPr lang="en-IN" dirty="0"/>
              <a:t>Most of the users' frequency of recharge over the last 30/90 days are relatively lower</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39800" y="3168967"/>
            <a:ext cx="5074920" cy="323183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78232" y="3168967"/>
            <a:ext cx="5030470" cy="3231831"/>
          </a:xfrm>
          <a:prstGeom prst="rect">
            <a:avLst/>
          </a:prstGeom>
        </p:spPr>
      </p:pic>
    </p:spTree>
    <p:extLst>
      <p:ext uri="{BB962C8B-B14F-4D97-AF65-F5344CB8AC3E}">
        <p14:creationId xmlns:p14="http://schemas.microsoft.com/office/powerpoint/2010/main" val="250639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68718"/>
            <a:ext cx="8946541" cy="4195481"/>
          </a:xfrm>
        </p:spPr>
        <p:txBody>
          <a:bodyPr/>
          <a:lstStyle/>
          <a:p>
            <a:pPr marL="0" indent="0">
              <a:buNone/>
            </a:pPr>
            <a:r>
              <a:rPr lang="en-IN" dirty="0"/>
              <a:t>Frequency of main account recharged in last 30/90 days as per default </a:t>
            </a:r>
            <a:r>
              <a:rPr lang="en-IN" dirty="0" smtClean="0"/>
              <a:t>status:</a:t>
            </a:r>
          </a:p>
          <a:p>
            <a:r>
              <a:rPr lang="en-IN" dirty="0"/>
              <a:t>the defaulters have relatively very less Frequency of main account recharged in last 90 days this implies that people who recharge very frequently over a period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4000" y="3337878"/>
            <a:ext cx="4469130" cy="297402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47144" y="3337878"/>
            <a:ext cx="4359910" cy="2974022"/>
          </a:xfrm>
          <a:prstGeom prst="rect">
            <a:avLst/>
          </a:prstGeom>
        </p:spPr>
      </p:pic>
    </p:spTree>
    <p:extLst>
      <p:ext uri="{BB962C8B-B14F-4D97-AF65-F5344CB8AC3E}">
        <p14:creationId xmlns:p14="http://schemas.microsoft.com/office/powerpoint/2010/main" val="328539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40118"/>
            <a:ext cx="8946541" cy="4195481"/>
          </a:xfrm>
        </p:spPr>
        <p:txBody>
          <a:bodyPr/>
          <a:lstStyle/>
          <a:p>
            <a:pPr marL="0" indent="0">
              <a:buNone/>
            </a:pPr>
            <a:r>
              <a:rPr lang="en-IN" dirty="0"/>
              <a:t>13.sumamnt_ma_rech30 (Total amount of recharge in main account over last 30 days (in Indonesian Rupiah)): </a:t>
            </a:r>
          </a:p>
          <a:p>
            <a:pPr marL="0" indent="0">
              <a:buNone/>
            </a:pPr>
            <a:r>
              <a:rPr lang="en-IN" dirty="0"/>
              <a:t>18.sumamnt_ma_rech30 (Total amount of recharge in main account over last 30 days (in Indonesian Rupiah)): </a:t>
            </a:r>
            <a:endParaRPr lang="en-IN" dirty="0" smtClean="0"/>
          </a:p>
          <a:p>
            <a:r>
              <a:rPr lang="en-IN" dirty="0"/>
              <a:t>majority of the users have low values of Total amount of recharge in main account over last 30/90 days.</a:t>
            </a:r>
            <a:endParaRPr lang="en-IN" dirty="0" smtClean="0"/>
          </a:p>
          <a:p>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9175" y="3609657"/>
            <a:ext cx="4657725" cy="290544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33500" y="3609657"/>
            <a:ext cx="4681855" cy="2905443"/>
          </a:xfrm>
          <a:prstGeom prst="rect">
            <a:avLst/>
          </a:prstGeom>
        </p:spPr>
      </p:pic>
    </p:spTree>
    <p:extLst>
      <p:ext uri="{BB962C8B-B14F-4D97-AF65-F5344CB8AC3E}">
        <p14:creationId xmlns:p14="http://schemas.microsoft.com/office/powerpoint/2010/main" val="1530070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92518"/>
            <a:ext cx="8946541" cy="4195481"/>
          </a:xfrm>
        </p:spPr>
        <p:txBody>
          <a:bodyPr/>
          <a:lstStyle/>
          <a:p>
            <a:pPr marL="0" indent="0">
              <a:buNone/>
            </a:pPr>
            <a:r>
              <a:rPr lang="en-IN" dirty="0"/>
              <a:t>Total amount of recharge in main account over last 30 days as per default </a:t>
            </a:r>
            <a:r>
              <a:rPr lang="en-IN" dirty="0" smtClean="0"/>
              <a:t>status:</a:t>
            </a:r>
          </a:p>
          <a:p>
            <a:r>
              <a:rPr lang="en-IN" dirty="0"/>
              <a:t>Total amount of recharge in main account over last 90 days is relatively very low for the defaulters, this implies that people with higher Total amount of recharge in main account over a period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08100" y="3465830"/>
            <a:ext cx="4685030" cy="292227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35370" y="3465831"/>
            <a:ext cx="4596130" cy="2922270"/>
          </a:xfrm>
          <a:prstGeom prst="rect">
            <a:avLst/>
          </a:prstGeom>
        </p:spPr>
      </p:pic>
    </p:spTree>
    <p:extLst>
      <p:ext uri="{BB962C8B-B14F-4D97-AF65-F5344CB8AC3E}">
        <p14:creationId xmlns:p14="http://schemas.microsoft.com/office/powerpoint/2010/main" val="124324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63600"/>
            <a:ext cx="10821988" cy="4165599"/>
          </a:xfrm>
        </p:spPr>
        <p:txBody>
          <a:bodyPr/>
          <a:lstStyle/>
          <a:p>
            <a:pPr marL="0" indent="0">
              <a:buNone/>
            </a:pPr>
            <a:r>
              <a:rPr lang="en-IN" dirty="0" smtClean="0"/>
              <a:t>14. medianamnt_ma_rech30 </a:t>
            </a:r>
            <a:r>
              <a:rPr lang="en-IN" dirty="0"/>
              <a:t>(Median of amount of recharges done in main account over last 30 days</a:t>
            </a:r>
            <a:r>
              <a:rPr lang="en-IN" dirty="0" smtClean="0"/>
              <a:t>) and</a:t>
            </a:r>
            <a:endParaRPr lang="en-IN" dirty="0"/>
          </a:p>
          <a:p>
            <a:pPr marL="0" indent="0">
              <a:buNone/>
            </a:pPr>
            <a:r>
              <a:rPr lang="en-IN" dirty="0"/>
              <a:t>19. medianamnt_ma_rech90 (Median of amount of recharges done in main account over last 90 days</a:t>
            </a:r>
            <a:r>
              <a:rPr lang="en-IN" dirty="0" smtClean="0"/>
              <a:t>):</a:t>
            </a:r>
          </a:p>
          <a:p>
            <a:r>
              <a:rPr lang="en-IN" dirty="0"/>
              <a:t>Median of amount of recharges done in main account over last 30 days at user level has very few higher values, or majority of the median recharge amounts are low</a:t>
            </a:r>
          </a:p>
          <a:p>
            <a:pPr marL="0" indent="0">
              <a:buNone/>
            </a:pPr>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205220" y="3333750"/>
            <a:ext cx="5110480" cy="2965449"/>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850901" y="3324224"/>
            <a:ext cx="5071110" cy="2974975"/>
          </a:xfrm>
          <a:prstGeom prst="rect">
            <a:avLst/>
          </a:prstGeom>
        </p:spPr>
      </p:pic>
    </p:spTree>
    <p:extLst>
      <p:ext uri="{BB962C8B-B14F-4D97-AF65-F5344CB8AC3E}">
        <p14:creationId xmlns:p14="http://schemas.microsoft.com/office/powerpoint/2010/main" val="193329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73418"/>
            <a:ext cx="9780588" cy="4195481"/>
          </a:xfrm>
        </p:spPr>
        <p:txBody>
          <a:bodyPr/>
          <a:lstStyle/>
          <a:p>
            <a:pPr marL="0" indent="0">
              <a:buNone/>
            </a:pPr>
            <a:r>
              <a:rPr lang="en-IN" dirty="0"/>
              <a:t>Median of amount of recharges done in main account over last 30/90 days at user level as per default </a:t>
            </a:r>
            <a:r>
              <a:rPr lang="en-IN" dirty="0" smtClean="0"/>
              <a:t>status:</a:t>
            </a:r>
          </a:p>
          <a:p>
            <a:r>
              <a:rPr lang="en-IN" dirty="0"/>
              <a:t>Median of amount of recharges done in main account over last 30/90 days is relatively lower for the defaulters, </a:t>
            </a:r>
            <a:r>
              <a:rPr lang="en-IN" dirty="0" smtClean="0"/>
              <a:t>this implies </a:t>
            </a:r>
            <a:r>
              <a:rPr lang="en-IN" dirty="0"/>
              <a:t>that people with higher Median of amount of recharges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06500" y="3392488"/>
            <a:ext cx="4991417" cy="290671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412228" y="3392488"/>
            <a:ext cx="4928873" cy="2906712"/>
          </a:xfrm>
          <a:prstGeom prst="rect">
            <a:avLst/>
          </a:prstGeom>
        </p:spPr>
      </p:pic>
    </p:spTree>
    <p:extLst>
      <p:ext uri="{BB962C8B-B14F-4D97-AF65-F5344CB8AC3E}">
        <p14:creationId xmlns:p14="http://schemas.microsoft.com/office/powerpoint/2010/main" val="306135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89318"/>
            <a:ext cx="8946541" cy="4195481"/>
          </a:xfrm>
        </p:spPr>
        <p:txBody>
          <a:bodyPr/>
          <a:lstStyle/>
          <a:p>
            <a:pPr marL="0" indent="0">
              <a:buNone/>
            </a:pPr>
            <a:r>
              <a:rPr lang="en-IN" dirty="0"/>
              <a:t>20. medianmarechprebal90 (Median of main account balance just before recharge in last 90 days):</a:t>
            </a:r>
          </a:p>
          <a:p>
            <a:r>
              <a:rPr lang="en-IN" dirty="0"/>
              <a:t>majority of the users have low values for Median of main account balance just before recharge in last 90 days at user level</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457634" y="2847658"/>
            <a:ext cx="5781675" cy="3273741"/>
          </a:xfrm>
          <a:prstGeom prst="rect">
            <a:avLst/>
          </a:prstGeom>
        </p:spPr>
      </p:pic>
    </p:spTree>
    <p:extLst>
      <p:ext uri="{BB962C8B-B14F-4D97-AF65-F5344CB8AC3E}">
        <p14:creationId xmlns:p14="http://schemas.microsoft.com/office/powerpoint/2010/main" val="3029054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84518"/>
            <a:ext cx="10009188" cy="4195481"/>
          </a:xfrm>
        </p:spPr>
        <p:txBody>
          <a:bodyPr/>
          <a:lstStyle/>
          <a:p>
            <a:pPr marL="0" indent="0">
              <a:buNone/>
            </a:pPr>
            <a:r>
              <a:rPr lang="en-IN" dirty="0"/>
              <a:t>Median of main account balance just before recharge in last 90 days at user level as per default </a:t>
            </a:r>
            <a:r>
              <a:rPr lang="en-IN" dirty="0" smtClean="0"/>
              <a:t>status</a:t>
            </a:r>
          </a:p>
          <a:p>
            <a:r>
              <a:rPr lang="en-IN" dirty="0"/>
              <a:t>Median of main account balance just before recharge in last 90 days is relatively lower for the defaulters, this implies that people with higher Median of main account balance just before recharge are generally more credible.</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8500" y="2675888"/>
            <a:ext cx="5727699" cy="3750312"/>
          </a:xfrm>
          <a:prstGeom prst="rect">
            <a:avLst/>
          </a:prstGeom>
        </p:spPr>
      </p:pic>
    </p:spTree>
    <p:extLst>
      <p:ext uri="{BB962C8B-B14F-4D97-AF65-F5344CB8AC3E}">
        <p14:creationId xmlns:p14="http://schemas.microsoft.com/office/powerpoint/2010/main" val="130563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43318"/>
            <a:ext cx="8946541" cy="4195481"/>
          </a:xfrm>
        </p:spPr>
        <p:txBody>
          <a:bodyPr/>
          <a:lstStyle/>
          <a:p>
            <a:pPr marL="0" indent="0">
              <a:buNone/>
            </a:pPr>
            <a:r>
              <a:rPr lang="en-IN" dirty="0"/>
              <a:t>25. cnt_loans30 (Number of loans taken by user in last 30 days) &amp;</a:t>
            </a:r>
          </a:p>
          <a:p>
            <a:pPr marL="0" indent="0">
              <a:buNone/>
            </a:pPr>
            <a:r>
              <a:rPr lang="en-IN" dirty="0"/>
              <a:t>29. cnt_loans90 (Number of loans taken by user in last 90 days</a:t>
            </a:r>
            <a:r>
              <a:rPr lang="en-IN" dirty="0" smtClean="0"/>
              <a:t>):</a:t>
            </a:r>
          </a:p>
          <a:p>
            <a:r>
              <a:rPr lang="en-IN" dirty="0"/>
              <a:t>Most of the users have lower Number of loans taken in last 30/90 days</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77900" y="3016250"/>
            <a:ext cx="4965065" cy="32575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68377" y="3019425"/>
            <a:ext cx="5207635" cy="3254375"/>
          </a:xfrm>
          <a:prstGeom prst="rect">
            <a:avLst/>
          </a:prstGeom>
        </p:spPr>
      </p:pic>
    </p:spTree>
    <p:extLst>
      <p:ext uri="{BB962C8B-B14F-4D97-AF65-F5344CB8AC3E}">
        <p14:creationId xmlns:p14="http://schemas.microsoft.com/office/powerpoint/2010/main" val="2495336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Number of loans taken by user in last 30/90 days as per default status</a:t>
            </a:r>
            <a:r>
              <a:rPr lang="en-IN" dirty="0" smtClean="0"/>
              <a:t>:</a:t>
            </a:r>
          </a:p>
          <a:p>
            <a:r>
              <a:rPr lang="en-IN" dirty="0"/>
              <a:t>defaulters have taken relatively very less number of loans over the last 30/90 days, this also implies that people who take higher number of loans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63701" y="3742373"/>
            <a:ext cx="4411662" cy="270569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78232" y="3773487"/>
            <a:ext cx="4337368" cy="2674581"/>
          </a:xfrm>
          <a:prstGeom prst="rect">
            <a:avLst/>
          </a:prstGeom>
        </p:spPr>
      </p:pic>
    </p:spTree>
    <p:extLst>
      <p:ext uri="{BB962C8B-B14F-4D97-AF65-F5344CB8AC3E}">
        <p14:creationId xmlns:p14="http://schemas.microsoft.com/office/powerpoint/2010/main" val="19967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and Features</a:t>
            </a:r>
            <a:endParaRPr lang="en-IN" dirty="0"/>
          </a:p>
        </p:txBody>
      </p:sp>
      <p:sp>
        <p:nvSpPr>
          <p:cNvPr id="3" name="Content Placeholder 2"/>
          <p:cNvSpPr>
            <a:spLocks noGrp="1"/>
          </p:cNvSpPr>
          <p:nvPr>
            <p:ph idx="1"/>
          </p:nvPr>
        </p:nvSpPr>
        <p:spPr/>
        <p:txBody>
          <a:bodyPr/>
          <a:lstStyle/>
          <a:p>
            <a:r>
              <a:rPr lang="en-IN" dirty="0" smtClean="0"/>
              <a:t>The dataset contains default status of users along with associated features.</a:t>
            </a:r>
          </a:p>
          <a:p>
            <a:r>
              <a:rPr lang="en-IN" dirty="0" smtClean="0"/>
              <a:t>Let’s also look into what the distribution of a feature means as well as how these </a:t>
            </a:r>
            <a:r>
              <a:rPr lang="en-IN" dirty="0" err="1" smtClean="0"/>
              <a:t>featuresrelates</a:t>
            </a:r>
            <a:r>
              <a:rPr lang="en-IN" dirty="0" smtClean="0"/>
              <a:t> with loan defaults</a:t>
            </a:r>
          </a:p>
          <a:p>
            <a:endParaRPr lang="en-IN" dirty="0" smtClean="0"/>
          </a:p>
          <a:p>
            <a:endParaRPr lang="en-IN" dirty="0"/>
          </a:p>
        </p:txBody>
      </p:sp>
    </p:spTree>
    <p:extLst>
      <p:ext uri="{BB962C8B-B14F-4D97-AF65-F5344CB8AC3E}">
        <p14:creationId xmlns:p14="http://schemas.microsoft.com/office/powerpoint/2010/main" val="297040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59218"/>
            <a:ext cx="8946541" cy="4195481"/>
          </a:xfrm>
        </p:spPr>
        <p:txBody>
          <a:bodyPr/>
          <a:lstStyle/>
          <a:p>
            <a:pPr marL="0" indent="0">
              <a:buNone/>
            </a:pPr>
            <a:r>
              <a:rPr lang="en-IN" dirty="0"/>
              <a:t>26.amnt_loans30 (Total amount of loans taken by user in last 30 days) &amp;</a:t>
            </a:r>
          </a:p>
          <a:p>
            <a:pPr marL="0" indent="0">
              <a:buNone/>
            </a:pPr>
            <a:r>
              <a:rPr lang="en-IN" dirty="0"/>
              <a:t>30.amnt_loans90 (Total amount of loans taken by user in last 90 days</a:t>
            </a:r>
            <a:r>
              <a:rPr lang="en-IN" dirty="0" smtClean="0"/>
              <a:t>):</a:t>
            </a:r>
          </a:p>
          <a:p>
            <a:r>
              <a:rPr lang="en-IN" dirty="0"/>
              <a:t>From the above plot, majority of the users took lower Total amount of loans over the last 30/90 days.</a:t>
            </a:r>
          </a:p>
          <a:p>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57300" y="3326130"/>
            <a:ext cx="4741227" cy="306197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81712" y="3326130"/>
            <a:ext cx="4649788" cy="3061969"/>
          </a:xfrm>
          <a:prstGeom prst="rect">
            <a:avLst/>
          </a:prstGeom>
        </p:spPr>
      </p:pic>
    </p:spTree>
    <p:extLst>
      <p:ext uri="{BB962C8B-B14F-4D97-AF65-F5344CB8AC3E}">
        <p14:creationId xmlns:p14="http://schemas.microsoft.com/office/powerpoint/2010/main" val="359503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51218"/>
            <a:ext cx="8946541" cy="4195481"/>
          </a:xfrm>
        </p:spPr>
        <p:txBody>
          <a:bodyPr/>
          <a:lstStyle/>
          <a:p>
            <a:pPr marL="0" indent="0">
              <a:buNone/>
            </a:pPr>
            <a:r>
              <a:rPr lang="en-IN" dirty="0"/>
              <a:t>Total amount of loans taken by user in last 30/90 days as per default </a:t>
            </a:r>
            <a:r>
              <a:rPr lang="en-IN" dirty="0" smtClean="0"/>
              <a:t>status</a:t>
            </a:r>
          </a:p>
          <a:p>
            <a:r>
              <a:rPr lang="en-IN" dirty="0"/>
              <a:t>Total amount of loans taken by user in last 90 days is relatively lower for the defaulters, this implies that people with higher Total amount of loans over 30/90 days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02331" y="3343593"/>
            <a:ext cx="5096539" cy="295560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351270" y="3343593"/>
            <a:ext cx="4919980" cy="2955607"/>
          </a:xfrm>
          <a:prstGeom prst="rect">
            <a:avLst/>
          </a:prstGeom>
        </p:spPr>
      </p:pic>
    </p:spTree>
    <p:extLst>
      <p:ext uri="{BB962C8B-B14F-4D97-AF65-F5344CB8AC3E}">
        <p14:creationId xmlns:p14="http://schemas.microsoft.com/office/powerpoint/2010/main" val="4045219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68718"/>
            <a:ext cx="8946541" cy="4195481"/>
          </a:xfrm>
        </p:spPr>
        <p:txBody>
          <a:bodyPr/>
          <a:lstStyle/>
          <a:p>
            <a:pPr marL="0" indent="0">
              <a:buNone/>
            </a:pPr>
            <a:r>
              <a:rPr lang="en-IN" dirty="0"/>
              <a:t>27. maxamnt_loans30 (maximum amount of loan taken by the user in last 30 days) &amp;</a:t>
            </a:r>
          </a:p>
          <a:p>
            <a:pPr marL="0" indent="0">
              <a:buNone/>
            </a:pPr>
            <a:r>
              <a:rPr lang="en-IN" dirty="0"/>
              <a:t>31. maxamnt_loans90 (maximum amount of loan taken by the user in last 90 days</a:t>
            </a:r>
            <a:r>
              <a:rPr lang="en-IN" dirty="0" smtClean="0"/>
              <a:t>):</a:t>
            </a:r>
          </a:p>
          <a:p>
            <a:r>
              <a:rPr lang="en-IN" dirty="0"/>
              <a:t>Loans of values 6 &amp; 12 Indonesian Rupiah were granted to users, also most users took loans of value 6 Rupiah</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02332" y="3719195"/>
            <a:ext cx="4856826" cy="278320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38226" y="3719195"/>
            <a:ext cx="4771073" cy="2733675"/>
          </a:xfrm>
          <a:prstGeom prst="rect">
            <a:avLst/>
          </a:prstGeom>
        </p:spPr>
      </p:pic>
    </p:spTree>
    <p:extLst>
      <p:ext uri="{BB962C8B-B14F-4D97-AF65-F5344CB8AC3E}">
        <p14:creationId xmlns:p14="http://schemas.microsoft.com/office/powerpoint/2010/main" val="283700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16318"/>
            <a:ext cx="8946541" cy="4195481"/>
          </a:xfrm>
        </p:spPr>
        <p:txBody>
          <a:bodyPr/>
          <a:lstStyle/>
          <a:p>
            <a:pPr marL="0" indent="0">
              <a:buNone/>
            </a:pPr>
            <a:r>
              <a:rPr lang="en-IN" dirty="0"/>
              <a:t>maximum amount of loan taken by the user in last </a:t>
            </a:r>
            <a:r>
              <a:rPr lang="en-IN" dirty="0" smtClean="0"/>
              <a:t>30/90 </a:t>
            </a:r>
            <a:r>
              <a:rPr lang="en-IN" dirty="0"/>
              <a:t>days as per default </a:t>
            </a:r>
            <a:r>
              <a:rPr lang="en-IN" dirty="0" smtClean="0"/>
              <a:t>status:</a:t>
            </a:r>
          </a:p>
          <a:p>
            <a:r>
              <a:rPr lang="en-IN" dirty="0"/>
              <a:t>6 Rupiah loans were most commonly defaulted</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39800" y="2716848"/>
            <a:ext cx="4757591" cy="334105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894962" y="2716848"/>
            <a:ext cx="4988938" cy="3341052"/>
          </a:xfrm>
          <a:prstGeom prst="rect">
            <a:avLst/>
          </a:prstGeom>
        </p:spPr>
      </p:pic>
    </p:spTree>
    <p:extLst>
      <p:ext uri="{BB962C8B-B14F-4D97-AF65-F5344CB8AC3E}">
        <p14:creationId xmlns:p14="http://schemas.microsoft.com/office/powerpoint/2010/main" val="135933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16318"/>
            <a:ext cx="8946541" cy="4195481"/>
          </a:xfrm>
        </p:spPr>
        <p:txBody>
          <a:bodyPr/>
          <a:lstStyle/>
          <a:p>
            <a:pPr marL="0" indent="0">
              <a:buNone/>
            </a:pPr>
            <a:r>
              <a:rPr lang="en-IN" dirty="0"/>
              <a:t>33. payback30 (Average payback time in days over last 30 days) &amp; </a:t>
            </a:r>
          </a:p>
          <a:p>
            <a:pPr marL="0" indent="0">
              <a:buNone/>
            </a:pPr>
            <a:r>
              <a:rPr lang="en-IN" dirty="0"/>
              <a:t>34.payback90 (Average payback time in days over last 90 days): </a:t>
            </a:r>
            <a:endParaRPr lang="en-IN" dirty="0" smtClean="0"/>
          </a:p>
          <a:p>
            <a:r>
              <a:rPr lang="en-IN" dirty="0"/>
              <a:t>Majority of the users have very less payback time or very few users have higher payback time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58900" y="2945764"/>
            <a:ext cx="4591367" cy="331533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205854" y="2945763"/>
            <a:ext cx="4716145" cy="3315335"/>
          </a:xfrm>
          <a:prstGeom prst="rect">
            <a:avLst/>
          </a:prstGeom>
        </p:spPr>
      </p:pic>
    </p:spTree>
    <p:extLst>
      <p:ext uri="{BB962C8B-B14F-4D97-AF65-F5344CB8AC3E}">
        <p14:creationId xmlns:p14="http://schemas.microsoft.com/office/powerpoint/2010/main" val="2996263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Development &amp; Evaluation</a:t>
            </a:r>
            <a:endParaRPr lang="en-IN" dirty="0"/>
          </a:p>
        </p:txBody>
      </p:sp>
      <p:sp>
        <p:nvSpPr>
          <p:cNvPr id="3" name="Content Placeholder 2"/>
          <p:cNvSpPr>
            <a:spLocks noGrp="1"/>
          </p:cNvSpPr>
          <p:nvPr>
            <p:ph idx="1"/>
          </p:nvPr>
        </p:nvSpPr>
        <p:spPr/>
        <p:txBody>
          <a:bodyPr/>
          <a:lstStyle/>
          <a:p>
            <a:r>
              <a:rPr lang="en-IN" dirty="0"/>
              <a:t>Also after cleaning all the features, the input set of features are standard scaled for </a:t>
            </a:r>
            <a:r>
              <a:rPr lang="en-IN" dirty="0" smtClean="0"/>
              <a:t>modelling</a:t>
            </a:r>
          </a:p>
          <a:p>
            <a:r>
              <a:rPr lang="en-IN" dirty="0" smtClean="0"/>
              <a:t>Algorithms tested for classification of defaulters</a:t>
            </a:r>
          </a:p>
          <a:p>
            <a:pPr lvl="1"/>
            <a:r>
              <a:rPr lang="en-IN" dirty="0" err="1"/>
              <a:t>LogisticRegression</a:t>
            </a:r>
            <a:endParaRPr lang="en-IN" sz="1200" dirty="0"/>
          </a:p>
          <a:p>
            <a:pPr lvl="1"/>
            <a:r>
              <a:rPr lang="en-IN" dirty="0" err="1"/>
              <a:t>GaussianNB</a:t>
            </a:r>
            <a:endParaRPr lang="en-IN" sz="1200" dirty="0"/>
          </a:p>
          <a:p>
            <a:pPr lvl="1"/>
            <a:r>
              <a:rPr lang="en-IN" dirty="0" err="1"/>
              <a:t>RandomForestClassifier</a:t>
            </a:r>
            <a:endParaRPr lang="en-IN" sz="1200" dirty="0"/>
          </a:p>
          <a:p>
            <a:pPr lvl="1"/>
            <a:r>
              <a:rPr lang="en-IN" dirty="0" err="1"/>
              <a:t>AdaBoostClassifier</a:t>
            </a:r>
            <a:endParaRPr lang="en-IN" sz="1200" dirty="0"/>
          </a:p>
          <a:p>
            <a:pPr lvl="1"/>
            <a:r>
              <a:rPr lang="en-IN" dirty="0" err="1"/>
              <a:t>GradientBoostingClassifier</a:t>
            </a:r>
            <a:endParaRPr lang="en-IN" sz="1200" dirty="0"/>
          </a:p>
          <a:p>
            <a:pPr lvl="1"/>
            <a:r>
              <a:rPr lang="en-IN" dirty="0" err="1"/>
              <a:t>XGBClassifier</a:t>
            </a:r>
            <a:endParaRPr lang="en-IN" sz="1200" dirty="0"/>
          </a:p>
          <a:p>
            <a:pPr lvl="1"/>
            <a:endParaRPr lang="en-IN" dirty="0" smtClean="0"/>
          </a:p>
          <a:p>
            <a:endParaRPr lang="en-IN" dirty="0"/>
          </a:p>
        </p:txBody>
      </p:sp>
    </p:spTree>
    <p:extLst>
      <p:ext uri="{BB962C8B-B14F-4D97-AF65-F5344CB8AC3E}">
        <p14:creationId xmlns:p14="http://schemas.microsoft.com/office/powerpoint/2010/main" val="2730210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Results:</a:t>
            </a:r>
            <a:endParaRPr lang="en-IN" dirty="0"/>
          </a:p>
        </p:txBody>
      </p:sp>
      <p:sp>
        <p:nvSpPr>
          <p:cNvPr id="3" name="Content Placeholder 2"/>
          <p:cNvSpPr>
            <a:spLocks noGrp="1"/>
          </p:cNvSpPr>
          <p:nvPr>
            <p:ph idx="1"/>
          </p:nvPr>
        </p:nvSpPr>
        <p:spPr>
          <a:xfrm>
            <a:off x="1103312" y="1392518"/>
            <a:ext cx="8946541" cy="5084482"/>
          </a:xfrm>
        </p:spPr>
        <p:txBody>
          <a:bodyPr/>
          <a:lstStyle/>
          <a:p>
            <a:pPr marL="0" indent="0">
              <a:buNone/>
            </a:pPr>
            <a:r>
              <a:rPr lang="en-IN" dirty="0"/>
              <a:t>It might appear from the accuracy and cross validation scores that Ensemble methods are performing better but if we look at the confusion matrix and recall scores, we observe that these models are not good at classifying the </a:t>
            </a:r>
            <a:r>
              <a:rPr lang="en-IN" dirty="0" smtClean="0"/>
              <a:t>defaulters,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a:t>Let’s look at all the models </a:t>
            </a:r>
            <a:r>
              <a:rPr lang="en-IN" dirty="0" smtClean="0"/>
              <a:t>along with </a:t>
            </a:r>
            <a:r>
              <a:rPr lang="en-IN" dirty="0"/>
              <a:t>different evaluation metrics</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87357" y="2907645"/>
            <a:ext cx="5378450" cy="2769254"/>
          </a:xfrm>
          <a:prstGeom prst="rect">
            <a:avLst/>
          </a:prstGeom>
        </p:spPr>
      </p:pic>
    </p:spTree>
    <p:extLst>
      <p:ext uri="{BB962C8B-B14F-4D97-AF65-F5344CB8AC3E}">
        <p14:creationId xmlns:p14="http://schemas.microsoft.com/office/powerpoint/2010/main" val="691303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RandomForestClassifier</a:t>
            </a:r>
            <a:endParaRPr lang="en-IN" dirty="0"/>
          </a:p>
        </p:txBody>
      </p:sp>
      <p:sp>
        <p:nvSpPr>
          <p:cNvPr id="3" name="Content Placeholder 2"/>
          <p:cNvSpPr>
            <a:spLocks noGrp="1"/>
          </p:cNvSpPr>
          <p:nvPr>
            <p:ph idx="1"/>
          </p:nvPr>
        </p:nvSpPr>
        <p:spPr>
          <a:xfrm>
            <a:off x="1103313" y="1710018"/>
            <a:ext cx="4192588" cy="4195481"/>
          </a:xfrm>
        </p:spPr>
        <p:txBody>
          <a:bodyPr/>
          <a:lstStyle/>
          <a:p>
            <a:r>
              <a:rPr lang="en-IN" dirty="0" smtClean="0"/>
              <a:t>The model has high accuracy &amp; cross validation score but the recall score of defaulters is worse, which means it fails to classify all the defaulters, as confirmed by the confusion metrics</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808662" y="1789111"/>
            <a:ext cx="5659438" cy="4459288"/>
          </a:xfrm>
          <a:prstGeom prst="rect">
            <a:avLst/>
          </a:prstGeom>
        </p:spPr>
      </p:pic>
    </p:spTree>
    <p:extLst>
      <p:ext uri="{BB962C8B-B14F-4D97-AF65-F5344CB8AC3E}">
        <p14:creationId xmlns:p14="http://schemas.microsoft.com/office/powerpoint/2010/main" val="1448346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IN" dirty="0" err="1" smtClean="0"/>
              <a:t>AdaBoostClassifier</a:t>
            </a:r>
            <a:endParaRPr lang="en-IN" dirty="0"/>
          </a:p>
        </p:txBody>
      </p:sp>
      <p:sp>
        <p:nvSpPr>
          <p:cNvPr id="3" name="Content Placeholder 2"/>
          <p:cNvSpPr>
            <a:spLocks noGrp="1"/>
          </p:cNvSpPr>
          <p:nvPr>
            <p:ph idx="1"/>
          </p:nvPr>
        </p:nvSpPr>
        <p:spPr>
          <a:xfrm>
            <a:off x="1104293" y="1544918"/>
            <a:ext cx="5296507" cy="4195481"/>
          </a:xfrm>
        </p:spPr>
        <p:txBody>
          <a:bodyPr/>
          <a:lstStyle/>
          <a:p>
            <a:r>
              <a:rPr lang="en-IN" dirty="0"/>
              <a:t>The model has high accuracy &amp; cross </a:t>
            </a:r>
            <a:r>
              <a:rPr lang="en-IN" dirty="0" smtClean="0"/>
              <a:t>validation </a:t>
            </a:r>
            <a:r>
              <a:rPr lang="en-IN" dirty="0"/>
              <a:t>score but the recall score of </a:t>
            </a:r>
            <a:r>
              <a:rPr lang="en-IN" dirty="0" smtClean="0"/>
              <a:t>defaulters </a:t>
            </a:r>
            <a:r>
              <a:rPr lang="en-IN" dirty="0"/>
              <a:t>is worse, which means it fails to classify all the </a:t>
            </a:r>
            <a:r>
              <a:rPr lang="en-IN" dirty="0" smtClean="0"/>
              <a:t>defaulters </a:t>
            </a:r>
            <a:r>
              <a:rPr lang="en-IN" dirty="0"/>
              <a:t>, as confirmed by the confusion metrics</a:t>
            </a:r>
          </a:p>
          <a:p>
            <a:endParaRPr lang="en-IN"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5777" y="1683068"/>
            <a:ext cx="4891723" cy="4146232"/>
          </a:xfrm>
          <a:prstGeom prst="rect">
            <a:avLst/>
          </a:prstGeom>
        </p:spPr>
      </p:pic>
    </p:spTree>
    <p:extLst>
      <p:ext uri="{BB962C8B-B14F-4D97-AF65-F5344CB8AC3E}">
        <p14:creationId xmlns:p14="http://schemas.microsoft.com/office/powerpoint/2010/main" val="4232142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GradientBoostingClassifier</a:t>
            </a:r>
            <a:endParaRPr lang="en-IN" dirty="0"/>
          </a:p>
        </p:txBody>
      </p:sp>
      <p:sp>
        <p:nvSpPr>
          <p:cNvPr id="3" name="Content Placeholder 2"/>
          <p:cNvSpPr>
            <a:spLocks noGrp="1"/>
          </p:cNvSpPr>
          <p:nvPr>
            <p:ph idx="1"/>
          </p:nvPr>
        </p:nvSpPr>
        <p:spPr>
          <a:xfrm>
            <a:off x="1103313" y="2052918"/>
            <a:ext cx="5170488" cy="4195481"/>
          </a:xfrm>
        </p:spPr>
        <p:txBody>
          <a:bodyPr/>
          <a:lstStyle/>
          <a:p>
            <a:r>
              <a:rPr lang="en-IN" dirty="0"/>
              <a:t>The model has high accuracy &amp; cross </a:t>
            </a:r>
            <a:r>
              <a:rPr lang="en-IN" dirty="0" smtClean="0"/>
              <a:t>validation </a:t>
            </a:r>
            <a:r>
              <a:rPr lang="en-IN" dirty="0"/>
              <a:t>score but the recall score of </a:t>
            </a:r>
            <a:r>
              <a:rPr lang="en-IN" dirty="0" smtClean="0"/>
              <a:t>defaulters </a:t>
            </a:r>
            <a:r>
              <a:rPr lang="en-IN" dirty="0"/>
              <a:t>is worse, which means it fails to classify all the </a:t>
            </a:r>
            <a:r>
              <a:rPr lang="en-IN" dirty="0" smtClean="0"/>
              <a:t>defaulters </a:t>
            </a:r>
            <a:r>
              <a:rPr lang="en-IN" dirty="0"/>
              <a:t>, as confirmed by the confusion metrics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464300" y="1439545"/>
            <a:ext cx="5448300" cy="4808854"/>
          </a:xfrm>
          <a:prstGeom prst="rect">
            <a:avLst/>
          </a:prstGeom>
        </p:spPr>
      </p:pic>
    </p:spTree>
    <p:extLst>
      <p:ext uri="{BB962C8B-B14F-4D97-AF65-F5344CB8AC3E}">
        <p14:creationId xmlns:p14="http://schemas.microsoft.com/office/powerpoint/2010/main" val="75995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Features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31596169"/>
              </p:ext>
            </p:extLst>
          </p:nvPr>
        </p:nvGraphicFramePr>
        <p:xfrm>
          <a:off x="2630487" y="1420021"/>
          <a:ext cx="6716712" cy="4443660"/>
        </p:xfrm>
        <a:graphic>
          <a:graphicData uri="http://schemas.openxmlformats.org/drawingml/2006/table">
            <a:tbl>
              <a:tblPr firstRow="1" firstCol="1" bandRow="1">
                <a:tableStyleId>{5C22544A-7EE6-4342-B048-85BDC9FD1C3A}</a:tableStyleId>
              </a:tblPr>
              <a:tblGrid>
                <a:gridCol w="694458"/>
                <a:gridCol w="1551680"/>
                <a:gridCol w="4470574"/>
              </a:tblGrid>
              <a:tr h="200999">
                <a:tc>
                  <a:txBody>
                    <a:bodyPr/>
                    <a:lstStyle/>
                    <a:p>
                      <a:pPr algn="ctr" fontAlgn="ctr"/>
                      <a:r>
                        <a:rPr lang="en-IN" sz="1100" u="none" strike="noStrike" dirty="0">
                          <a:effectLst/>
                        </a:rPr>
                        <a:t>S. No</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Variable</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Definition</a:t>
                      </a:r>
                      <a:endParaRPr lang="en-IN" sz="1100" b="1" i="0" u="none" strike="noStrike">
                        <a:solidFill>
                          <a:srgbClr val="000000"/>
                        </a:solidFill>
                        <a:effectLst/>
                        <a:latin typeface="Calibri" panose="020F0502020204030204" pitchFamily="34" charset="0"/>
                      </a:endParaRPr>
                    </a:p>
                  </a:txBody>
                  <a:tcPr marL="9525" marR="9525" marT="9525" marB="0" anchor="ctr"/>
                </a:tc>
              </a:tr>
              <a:tr h="423680">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label</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Flag indicating whether the user paid back the credit amount within 5 days of issuing the loan{1:success, 0:failure}</a:t>
                      </a:r>
                      <a:endParaRPr lang="en-IN" sz="1100" b="0" i="0" u="none" strike="noStrike" dirty="0">
                        <a:solidFill>
                          <a:srgbClr val="000000"/>
                        </a:solidFill>
                        <a:effectLst/>
                        <a:latin typeface="Calibri" panose="020F0502020204030204" pitchFamily="34" charset="0"/>
                      </a:endParaRPr>
                    </a:p>
                  </a:txBody>
                  <a:tcPr marL="9525" marR="9525" marT="9525" marB="0" anchor="ctr"/>
                </a:tc>
              </a:tr>
              <a:tr h="200999">
                <a:tc>
                  <a:txBody>
                    <a:bodyPr/>
                    <a:lstStyle/>
                    <a:p>
                      <a:pPr algn="ctr" fontAlgn="ctr"/>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msisdn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mobile number of user</a:t>
                      </a:r>
                      <a:endParaRPr lang="en-IN" sz="1100" b="0" i="0" u="none" strike="noStrike">
                        <a:solidFill>
                          <a:srgbClr val="000000"/>
                        </a:solidFill>
                        <a:effectLst/>
                        <a:latin typeface="Calibri" panose="020F0502020204030204" pitchFamily="34" charset="0"/>
                      </a:endParaRPr>
                    </a:p>
                  </a:txBody>
                  <a:tcPr marL="9525" marR="9525" marT="9525" marB="0" anchor="ctr"/>
                </a:tc>
              </a:tr>
              <a:tr h="200999">
                <a:tc>
                  <a:txBody>
                    <a:bodyPr/>
                    <a:lstStyle/>
                    <a:p>
                      <a:pPr algn="ct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aon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age on cellular network in days</a:t>
                      </a:r>
                      <a:endParaRPr lang="en-IN" sz="1100" b="0" i="0" u="none" strike="noStrike">
                        <a:solidFill>
                          <a:srgbClr val="000000"/>
                        </a:solidFill>
                        <a:effectLst/>
                        <a:latin typeface="Calibri" panose="020F0502020204030204" pitchFamily="34" charset="0"/>
                      </a:endParaRPr>
                    </a:p>
                  </a:txBody>
                  <a:tcPr marL="9525" marR="9525" marT="9525" marB="0" anchor="ctr"/>
                </a:tc>
              </a:tr>
              <a:tr h="401998">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daily_decr30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Daily amount spent from main account, averaged over last 30 days (in Indonesian Rupiah)</a:t>
                      </a:r>
                      <a:endParaRPr lang="en-IN" sz="1100" b="0" i="0" u="none" strike="noStrike">
                        <a:solidFill>
                          <a:srgbClr val="000000"/>
                        </a:solidFill>
                        <a:effectLst/>
                        <a:latin typeface="Calibri" panose="020F0502020204030204" pitchFamily="34" charset="0"/>
                      </a:endParaRPr>
                    </a:p>
                  </a:txBody>
                  <a:tcPr marL="9525" marR="9525" marT="9525" marB="0" anchor="ctr"/>
                </a:tc>
              </a:tr>
              <a:tr h="401998">
                <a:tc>
                  <a:txBody>
                    <a:bodyPr/>
                    <a:lstStyle/>
                    <a:p>
                      <a:pPr algn="ct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daily_decr90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Daily amount spent from main account, averaged over last 90 days (in Indonesian Rupiah)</a:t>
                      </a:r>
                      <a:endParaRPr lang="en-IN" sz="1100" b="0" i="0" u="none" strike="noStrike">
                        <a:solidFill>
                          <a:srgbClr val="000000"/>
                        </a:solidFill>
                        <a:effectLst/>
                        <a:latin typeface="Calibri" panose="020F0502020204030204" pitchFamily="34" charset="0"/>
                      </a:endParaRPr>
                    </a:p>
                  </a:txBody>
                  <a:tcPr marL="9525" marR="9525" marT="9525" marB="0" anchor="ctr"/>
                </a:tc>
              </a:tr>
              <a:tr h="200999">
                <a:tc>
                  <a:txBody>
                    <a:bodyPr/>
                    <a:lstStyle/>
                    <a:p>
                      <a:pPr algn="ctr" fontAlgn="ctr"/>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rental30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Average main account balance over last 30 days</a:t>
                      </a:r>
                      <a:endParaRPr lang="en-IN" sz="1100" b="0" i="0" u="none" strike="noStrike">
                        <a:solidFill>
                          <a:srgbClr val="000000"/>
                        </a:solidFill>
                        <a:effectLst/>
                        <a:latin typeface="Calibri" panose="020F0502020204030204" pitchFamily="34" charset="0"/>
                      </a:endParaRPr>
                    </a:p>
                  </a:txBody>
                  <a:tcPr marL="9525" marR="9525" marT="9525" marB="0" anchor="ctr"/>
                </a:tc>
              </a:tr>
              <a:tr h="200999">
                <a:tc>
                  <a:txBody>
                    <a:bodyPr/>
                    <a:lstStyle/>
                    <a:p>
                      <a:pPr algn="ctr" fontAlgn="ctr"/>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rental90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Average main account balance over last 90 days</a:t>
                      </a:r>
                      <a:endParaRPr lang="en-IN" sz="1100" b="0" i="0" u="none" strike="noStrike">
                        <a:solidFill>
                          <a:srgbClr val="000000"/>
                        </a:solidFill>
                        <a:effectLst/>
                        <a:latin typeface="Calibri" panose="020F0502020204030204" pitchFamily="34" charset="0"/>
                      </a:endParaRPr>
                    </a:p>
                  </a:txBody>
                  <a:tcPr marL="9525" marR="9525" marT="9525" marB="0" anchor="ctr"/>
                </a:tc>
              </a:tr>
              <a:tr h="602997">
                <a:tc>
                  <a:txBody>
                    <a:bodyPr/>
                    <a:lstStyle/>
                    <a:p>
                      <a:pPr algn="ct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last_rech_date_ma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Number of days till last recharge of main account</a:t>
                      </a:r>
                      <a:endParaRPr lang="en-IN" sz="1100" b="0" i="0" u="none" strike="noStrike">
                        <a:solidFill>
                          <a:srgbClr val="000000"/>
                        </a:solidFill>
                        <a:effectLst/>
                        <a:latin typeface="Calibri" panose="020F0502020204030204" pitchFamily="34" charset="0"/>
                      </a:endParaRPr>
                    </a:p>
                  </a:txBody>
                  <a:tcPr marL="9525" marR="9525" marT="9525" marB="0" anchor="ctr"/>
                </a:tc>
              </a:tr>
              <a:tr h="401998">
                <a:tc>
                  <a:txBody>
                    <a:bodyPr/>
                    <a:lstStyle/>
                    <a:p>
                      <a:pPr algn="ct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last_rech_date_da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Number of days till last recharge of data account</a:t>
                      </a:r>
                      <a:endParaRPr lang="en-IN" sz="1100" b="0" i="0" u="none" strike="noStrike">
                        <a:solidFill>
                          <a:srgbClr val="000000"/>
                        </a:solidFill>
                        <a:effectLst/>
                        <a:latin typeface="Calibri" panose="020F0502020204030204" pitchFamily="34" charset="0"/>
                      </a:endParaRPr>
                    </a:p>
                  </a:txBody>
                  <a:tcPr marL="9525" marR="9525" marT="9525" marB="0" anchor="ctr"/>
                </a:tc>
              </a:tr>
              <a:tr h="401998">
                <a:tc>
                  <a:txBody>
                    <a:bodyPr/>
                    <a:lstStyle/>
                    <a:p>
                      <a:pPr algn="ctr" fontAlgn="ct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last_rech_amt_ma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Amount of last recharge of main account (in Indonesian Rupiah)</a:t>
                      </a:r>
                      <a:endParaRPr lang="en-IN" sz="1100" b="0" i="0" u="none" strike="noStrike">
                        <a:solidFill>
                          <a:srgbClr val="000000"/>
                        </a:solidFill>
                        <a:effectLst/>
                        <a:latin typeface="Calibri" panose="020F0502020204030204" pitchFamily="34" charset="0"/>
                      </a:endParaRPr>
                    </a:p>
                  </a:txBody>
                  <a:tcPr marL="9525" marR="9525" marT="9525" marB="0" anchor="ctr"/>
                </a:tc>
              </a:tr>
              <a:tr h="401998">
                <a:tc>
                  <a:txBody>
                    <a:bodyPr/>
                    <a:lstStyle/>
                    <a:p>
                      <a:pPr algn="ctr" fontAlgn="ctr"/>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cnt_ma_rech30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Number of times main account got recharged in last 30 days</a:t>
                      </a:r>
                      <a:endParaRPr lang="en-IN" sz="1100" b="0" i="0" u="none" strike="noStrike">
                        <a:solidFill>
                          <a:srgbClr val="000000"/>
                        </a:solidFill>
                        <a:effectLst/>
                        <a:latin typeface="Calibri" panose="020F0502020204030204" pitchFamily="34" charset="0"/>
                      </a:endParaRPr>
                    </a:p>
                  </a:txBody>
                  <a:tcPr marL="9525" marR="9525" marT="9525" marB="0" anchor="ctr"/>
                </a:tc>
              </a:tr>
              <a:tr h="401998">
                <a:tc>
                  <a:txBody>
                    <a:bodyPr/>
                    <a:lstStyle/>
                    <a:p>
                      <a:pPr algn="ct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fr_ma_rech30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effectLst/>
                        </a:rPr>
                        <a:t>Frequency of main account recharged in last 30 days</a:t>
                      </a:r>
                      <a:endParaRPr lang="en-IN"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3337884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XGBoostClassifier</a:t>
            </a:r>
            <a:endParaRPr lang="en-IN" dirty="0"/>
          </a:p>
        </p:txBody>
      </p:sp>
      <p:sp>
        <p:nvSpPr>
          <p:cNvPr id="3" name="Content Placeholder 2"/>
          <p:cNvSpPr>
            <a:spLocks noGrp="1"/>
          </p:cNvSpPr>
          <p:nvPr>
            <p:ph idx="1"/>
          </p:nvPr>
        </p:nvSpPr>
        <p:spPr>
          <a:xfrm>
            <a:off x="1103313" y="2052918"/>
            <a:ext cx="5094288" cy="4195481"/>
          </a:xfrm>
        </p:spPr>
        <p:txBody>
          <a:bodyPr/>
          <a:lstStyle/>
          <a:p>
            <a:r>
              <a:rPr lang="en-IN" dirty="0"/>
              <a:t>The model has high accuracy &amp; cross </a:t>
            </a:r>
            <a:r>
              <a:rPr lang="en-IN" dirty="0" smtClean="0"/>
              <a:t>validation </a:t>
            </a:r>
            <a:r>
              <a:rPr lang="en-IN" dirty="0"/>
              <a:t>score but the recall score of </a:t>
            </a:r>
            <a:r>
              <a:rPr lang="en-IN" dirty="0" smtClean="0"/>
              <a:t>defaulters </a:t>
            </a:r>
            <a:r>
              <a:rPr lang="en-IN" dirty="0"/>
              <a:t>is worse, which means it fails to classify all the </a:t>
            </a:r>
            <a:r>
              <a:rPr lang="en-IN" dirty="0" smtClean="0"/>
              <a:t>defaulters </a:t>
            </a:r>
            <a:r>
              <a:rPr lang="en-IN" dirty="0"/>
              <a:t>, as confirmed by the confusion metrics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27202" y="1059180"/>
            <a:ext cx="4729798" cy="5379720"/>
          </a:xfrm>
          <a:prstGeom prst="rect">
            <a:avLst/>
          </a:prstGeom>
        </p:spPr>
      </p:pic>
    </p:spTree>
    <p:extLst>
      <p:ext uri="{BB962C8B-B14F-4D97-AF65-F5344CB8AC3E}">
        <p14:creationId xmlns:p14="http://schemas.microsoft.com/office/powerpoint/2010/main" val="1654700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Evaluation Metric:</a:t>
            </a:r>
            <a:endParaRPr lang="en-IN" dirty="0"/>
          </a:p>
        </p:txBody>
      </p:sp>
      <p:sp>
        <p:nvSpPr>
          <p:cNvPr id="3" name="Content Placeholder 2"/>
          <p:cNvSpPr>
            <a:spLocks noGrp="1"/>
          </p:cNvSpPr>
          <p:nvPr>
            <p:ph idx="1"/>
          </p:nvPr>
        </p:nvSpPr>
        <p:spPr/>
        <p:txBody>
          <a:bodyPr/>
          <a:lstStyle/>
          <a:p>
            <a:r>
              <a:rPr lang="en-IN" dirty="0"/>
              <a:t>The key metrics used in solving the problem were recall and confusion matrix as we are interested in classifying all the defaulters correctly in this specific business application.</a:t>
            </a:r>
          </a:p>
          <a:p>
            <a:endParaRPr lang="en-IN" dirty="0"/>
          </a:p>
        </p:txBody>
      </p:sp>
    </p:spTree>
    <p:extLst>
      <p:ext uri="{BB962C8B-B14F-4D97-AF65-F5344CB8AC3E}">
        <p14:creationId xmlns:p14="http://schemas.microsoft.com/office/powerpoint/2010/main" val="538967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 of Evaluation Metrics</a:t>
            </a:r>
            <a:endParaRPr lang="en-IN" dirty="0"/>
          </a:p>
        </p:txBody>
      </p:sp>
      <p:sp>
        <p:nvSpPr>
          <p:cNvPr id="3" name="Content Placeholder 2"/>
          <p:cNvSpPr>
            <a:spLocks noGrp="1"/>
          </p:cNvSpPr>
          <p:nvPr>
            <p:ph idx="1"/>
          </p:nvPr>
        </p:nvSpPr>
        <p:spPr/>
        <p:txBody>
          <a:bodyPr/>
          <a:lstStyle/>
          <a:p>
            <a:r>
              <a:rPr lang="en-IN" dirty="0"/>
              <a:t>While ensemble methods are providing accuracy &amp; cross validation scores as high as 91% their recall scores are very low. The best recall score obtained is 88% by using the </a:t>
            </a:r>
            <a:r>
              <a:rPr lang="en-IN" dirty="0" err="1"/>
              <a:t>GaussianNB</a:t>
            </a:r>
            <a:r>
              <a:rPr lang="en-IN" dirty="0"/>
              <a:t> Classifier which means it classified 88% of the total defaulters correctly, it also has the highest precision score of 97% out of all the models for classifying non-defaulters which means out of all the classified non-defaulters 97% were correctly classified. But such high recall score for defaulters and high precision score for non-defaulters comes with a lot of non-defaulters being classified as defaulters which is why the accuracy and cross validation scores are lower for the </a:t>
            </a:r>
            <a:r>
              <a:rPr lang="en-IN" dirty="0" err="1"/>
              <a:t>GaussianNB</a:t>
            </a:r>
            <a:r>
              <a:rPr lang="en-IN" dirty="0"/>
              <a:t> Model. The fact that the dataset is highly skewed (only 12.5% of defaulters), also contributes to the low accuracy score.</a:t>
            </a:r>
          </a:p>
          <a:p>
            <a:endParaRPr lang="en-IN" dirty="0"/>
          </a:p>
        </p:txBody>
      </p:sp>
    </p:spTree>
    <p:extLst>
      <p:ext uri="{BB962C8B-B14F-4D97-AF65-F5344CB8AC3E}">
        <p14:creationId xmlns:p14="http://schemas.microsoft.com/office/powerpoint/2010/main" val="3796277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GaussianNB</a:t>
            </a:r>
            <a:r>
              <a:rPr lang="en-IN" dirty="0" smtClean="0"/>
              <a:t> Classifier</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04497" y="1560512"/>
            <a:ext cx="5487949" cy="4852988"/>
          </a:xfrm>
          <a:prstGeom prst="rect">
            <a:avLst/>
          </a:prstGeom>
        </p:spPr>
      </p:pic>
    </p:spTree>
    <p:extLst>
      <p:ext uri="{BB962C8B-B14F-4D97-AF65-F5344CB8AC3E}">
        <p14:creationId xmlns:p14="http://schemas.microsoft.com/office/powerpoint/2010/main" val="3883324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40118"/>
            <a:ext cx="8946541" cy="4195481"/>
          </a:xfrm>
        </p:spPr>
        <p:txBody>
          <a:bodyPr/>
          <a:lstStyle/>
          <a:p>
            <a:pPr marL="0" indent="0">
              <a:buNone/>
            </a:pPr>
            <a:r>
              <a:rPr lang="en-IN" dirty="0" smtClean="0"/>
              <a:t>Let’s perform </a:t>
            </a:r>
            <a:r>
              <a:rPr lang="en-IN" dirty="0" err="1" smtClean="0"/>
              <a:t>GridSearchCV</a:t>
            </a:r>
            <a:r>
              <a:rPr lang="en-IN" dirty="0" smtClean="0"/>
              <a:t> for the best model identified:</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92331" y="1752600"/>
            <a:ext cx="5416669" cy="4622800"/>
          </a:xfrm>
          <a:prstGeom prst="rect">
            <a:avLst/>
          </a:prstGeom>
        </p:spPr>
      </p:pic>
    </p:spTree>
    <p:extLst>
      <p:ext uri="{BB962C8B-B14F-4D97-AF65-F5344CB8AC3E}">
        <p14:creationId xmlns:p14="http://schemas.microsoft.com/office/powerpoint/2010/main" val="1744810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r>
              <a:rPr lang="en-IN" dirty="0" smtClean="0"/>
              <a:t>Conclusion of the Project</a:t>
            </a:r>
            <a:endParaRPr lang="en-IN" dirty="0"/>
          </a:p>
        </p:txBody>
      </p:sp>
      <p:sp>
        <p:nvSpPr>
          <p:cNvPr id="3" name="Content Placeholder 2"/>
          <p:cNvSpPr>
            <a:spLocks noGrp="1"/>
          </p:cNvSpPr>
          <p:nvPr>
            <p:ph idx="1"/>
          </p:nvPr>
        </p:nvSpPr>
        <p:spPr>
          <a:xfrm>
            <a:off x="1103312" y="1316318"/>
            <a:ext cx="8946541" cy="5541682"/>
          </a:xfrm>
        </p:spPr>
        <p:txBody>
          <a:bodyPr>
            <a:normAutofit/>
          </a:bodyPr>
          <a:lstStyle/>
          <a:p>
            <a:r>
              <a:rPr lang="en-IN" dirty="0"/>
              <a:t>From the data analysis we found that the following types of users are generally more likely to default:</a:t>
            </a:r>
          </a:p>
          <a:p>
            <a:pPr lvl="1"/>
            <a:r>
              <a:rPr lang="en-IN" sz="1600" dirty="0"/>
              <a:t>Short-time users</a:t>
            </a:r>
          </a:p>
          <a:p>
            <a:pPr lvl="1"/>
            <a:r>
              <a:rPr lang="en-IN" sz="1600" dirty="0"/>
              <a:t>Users with lesser average daily amount spent</a:t>
            </a:r>
          </a:p>
          <a:p>
            <a:pPr lvl="1"/>
            <a:r>
              <a:rPr lang="en-IN" sz="1600" dirty="0"/>
              <a:t>Users with lesser average main account balance</a:t>
            </a:r>
          </a:p>
          <a:p>
            <a:pPr lvl="1"/>
            <a:r>
              <a:rPr lang="en-IN" sz="1600" dirty="0"/>
              <a:t>Users who recharge less frequently or lesser number of times over 30/90 days</a:t>
            </a:r>
          </a:p>
          <a:p>
            <a:pPr lvl="1"/>
            <a:r>
              <a:rPr lang="en-IN" sz="1600" dirty="0"/>
              <a:t>Users who recharge lesser amounts</a:t>
            </a:r>
          </a:p>
          <a:p>
            <a:pPr lvl="1"/>
            <a:r>
              <a:rPr lang="en-IN" sz="1600" dirty="0"/>
              <a:t>Users who recharge lower total amounts over 30/90 days</a:t>
            </a:r>
          </a:p>
          <a:p>
            <a:pPr lvl="1"/>
            <a:r>
              <a:rPr lang="en-IN" sz="1600" dirty="0"/>
              <a:t>Users with lower median of amount of recharges over 30/90 days</a:t>
            </a:r>
          </a:p>
          <a:p>
            <a:pPr lvl="1"/>
            <a:r>
              <a:rPr lang="en-IN" sz="1600" dirty="0"/>
              <a:t>Users with lower median of main account balance just before recharge</a:t>
            </a:r>
          </a:p>
          <a:p>
            <a:pPr lvl="1"/>
            <a:r>
              <a:rPr lang="en-IN" sz="1600" dirty="0"/>
              <a:t>Users who take loans less frequently or lower number of loans taken over 30/90 days</a:t>
            </a:r>
          </a:p>
          <a:p>
            <a:pPr lvl="1"/>
            <a:r>
              <a:rPr lang="en-IN" sz="1600" dirty="0"/>
              <a:t>Users who take lower total amounts as loans over 30/90 days</a:t>
            </a:r>
          </a:p>
          <a:p>
            <a:pPr lvl="1"/>
            <a:r>
              <a:rPr lang="en-IN" sz="1600" dirty="0"/>
              <a:t>Also 6 Rupiah loans were defaulted more frequently when compared to 12 Rupiah loans</a:t>
            </a:r>
            <a:r>
              <a:rPr lang="en-IN" sz="1600" dirty="0" smtClean="0"/>
              <a:t>.</a:t>
            </a:r>
            <a:endParaRPr lang="en-IN" sz="1600" dirty="0"/>
          </a:p>
        </p:txBody>
      </p:sp>
    </p:spTree>
    <p:extLst>
      <p:ext uri="{BB962C8B-B14F-4D97-AF65-F5344CB8AC3E}">
        <p14:creationId xmlns:p14="http://schemas.microsoft.com/office/powerpoint/2010/main" val="4243660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of the </a:t>
            </a:r>
            <a:r>
              <a:rPr lang="en-IN" dirty="0" smtClean="0"/>
              <a:t>Project continued:</a:t>
            </a:r>
            <a:endParaRPr lang="en-IN" dirty="0"/>
          </a:p>
        </p:txBody>
      </p:sp>
      <p:sp>
        <p:nvSpPr>
          <p:cNvPr id="3" name="Content Placeholder 2"/>
          <p:cNvSpPr>
            <a:spLocks noGrp="1"/>
          </p:cNvSpPr>
          <p:nvPr>
            <p:ph idx="1"/>
          </p:nvPr>
        </p:nvSpPr>
        <p:spPr/>
        <p:txBody>
          <a:bodyPr>
            <a:normAutofit fontScale="85000" lnSpcReduction="10000"/>
          </a:bodyPr>
          <a:lstStyle/>
          <a:p>
            <a:r>
              <a:rPr lang="en-IN" dirty="0"/>
              <a:t>Ensemble algorithms like </a:t>
            </a:r>
            <a:r>
              <a:rPr lang="en-IN" dirty="0" err="1"/>
              <a:t>RandomForestClassifier</a:t>
            </a:r>
            <a:r>
              <a:rPr lang="en-IN" dirty="0"/>
              <a:t> &amp; </a:t>
            </a:r>
            <a:r>
              <a:rPr lang="en-IN" dirty="0" err="1"/>
              <a:t>GradientBoostingClassifier</a:t>
            </a:r>
            <a:r>
              <a:rPr lang="en-IN" dirty="0"/>
              <a:t> give almost 91% accuracy/cross validation score but their recall scores are low. The highest recall score obtained was 88% using </a:t>
            </a:r>
            <a:r>
              <a:rPr lang="en-IN" dirty="0" err="1"/>
              <a:t>GaussianNB</a:t>
            </a:r>
            <a:r>
              <a:rPr lang="en-IN" dirty="0"/>
              <a:t> algorithm, also this model has the highest precision score of 97% out of all the models for classifying non-defaulters classifier Which means that the </a:t>
            </a:r>
            <a:r>
              <a:rPr lang="en-IN" dirty="0" err="1"/>
              <a:t>GaussianNB</a:t>
            </a:r>
            <a:r>
              <a:rPr lang="en-IN" dirty="0"/>
              <a:t> classified 88% of the total defaulters correctly, also out of all the classified non-defaulters 97% were correctly classified. But the model also wrongly classifies many non-defaulters as defaulters which is why we get lower accuracy and cross validation scores. The fact that the dataset is highly skewed (only 12.5% of defaulters), also contributes to the low accuracy score. So from the business perspective it allows us to safeguard against defaulters as well as an improved selection of customers for loans. But this safeguard comes at a cost of classifying many non-defaulters as defaulters. But if there’s a considerable fraction of defaulter in the dataset or the dataset is less imbalanced than no model performs better than </a:t>
            </a:r>
            <a:r>
              <a:rPr lang="en-IN" dirty="0" err="1"/>
              <a:t>GaussianNB</a:t>
            </a:r>
            <a:r>
              <a:rPr lang="en-IN" dirty="0"/>
              <a:t> model in selecting customers correctly (high precision score) and in rejecting all potential defaulters (high recall score).</a:t>
            </a:r>
          </a:p>
          <a:p>
            <a:endParaRPr lang="en-IN" dirty="0"/>
          </a:p>
        </p:txBody>
      </p:sp>
    </p:spTree>
    <p:extLst>
      <p:ext uri="{BB962C8B-B14F-4D97-AF65-F5344CB8AC3E}">
        <p14:creationId xmlns:p14="http://schemas.microsoft.com/office/powerpoint/2010/main" val="4089572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814918"/>
            <a:ext cx="9404723" cy="140053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240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Features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3151728"/>
              </p:ext>
            </p:extLst>
          </p:nvPr>
        </p:nvGraphicFramePr>
        <p:xfrm>
          <a:off x="2425700" y="1384300"/>
          <a:ext cx="7823199" cy="5047468"/>
        </p:xfrm>
        <a:graphic>
          <a:graphicData uri="http://schemas.openxmlformats.org/drawingml/2006/table">
            <a:tbl>
              <a:tblPr firstRow="1" firstCol="1" bandRow="1">
                <a:tableStyleId>{5C22544A-7EE6-4342-B048-85BDC9FD1C3A}</a:tableStyleId>
              </a:tblPr>
              <a:tblGrid>
                <a:gridCol w="808861"/>
                <a:gridCol w="1807299"/>
                <a:gridCol w="5207039"/>
              </a:tblGrid>
              <a:tr h="106373">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S. No</a:t>
                      </a:r>
                    </a:p>
                  </a:txBody>
                  <a:tcPr marL="6993" marR="6993" marT="6993" marB="0" anchor="ctr"/>
                </a:tc>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Variable</a:t>
                      </a:r>
                    </a:p>
                  </a:txBody>
                  <a:tcPr marL="6993" marR="6993" marT="6993" marB="0" anchor="ctr"/>
                </a:tc>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Definition</a:t>
                      </a:r>
                    </a:p>
                  </a:txBody>
                  <a:tcPr marL="6993" marR="6993" marT="6993" marB="0" anchor="ctr"/>
                </a:tc>
              </a:tr>
              <a:tr h="335597">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13</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sumamnt_ma_rech30</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Total amount of recharge in main account over last 30 days (in Indonesian Rupiah)</a:t>
                      </a:r>
                    </a:p>
                  </a:txBody>
                  <a:tcPr marL="6993" marR="6993" marT="6993" marB="0" anchor="ctr"/>
                </a:tc>
              </a:tr>
              <a:tr h="50339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14</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medianamnt_ma_rech30</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Median of amount of recharges done in main account over last 30 days at user level (in Indonesian Rupiah)</a:t>
                      </a:r>
                    </a:p>
                  </a:txBody>
                  <a:tcPr marL="6993" marR="6993" marT="6993" marB="0" anchor="ctr"/>
                </a:tc>
              </a:tr>
              <a:tr h="50339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15</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medianmarechprebal30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Median of main account balance just before recharge in last 30 days at user level (in Indonesian Rupiah)</a:t>
                      </a:r>
                    </a:p>
                  </a:txBody>
                  <a:tcPr marL="6993" marR="6993" marT="6993" marB="0" anchor="ctr"/>
                </a:tc>
              </a:tr>
              <a:tr h="335597">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16</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cnt_ma_rech90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Number of times main account got recharged in last 90 days</a:t>
                      </a:r>
                    </a:p>
                  </a:txBody>
                  <a:tcPr marL="6993" marR="6993" marT="6993" marB="0" anchor="ctr"/>
                </a:tc>
              </a:tr>
              <a:tr h="335597">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17</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fr_ma_rech90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Frequency of main account recharged in last 90 days</a:t>
                      </a:r>
                    </a:p>
                  </a:txBody>
                  <a:tcPr marL="6993" marR="6993" marT="6993" marB="0" anchor="ctr"/>
                </a:tc>
              </a:tr>
              <a:tr h="50339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18</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sumamnt_ma_rech90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Total amount of recharge in main account over last 90 days (in Indonesian Rupiah)</a:t>
                      </a:r>
                    </a:p>
                  </a:txBody>
                  <a:tcPr marL="6993" marR="6993" marT="6993" marB="0" anchor="ctr"/>
                </a:tc>
              </a:tr>
              <a:tr h="50339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19</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medianamnt_ma_rech90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Median of amount of recharges done in main account over last 90 days at user level (in Indonesian Rupiah)</a:t>
                      </a:r>
                    </a:p>
                  </a:txBody>
                  <a:tcPr marL="6993" marR="6993" marT="6993" marB="0" anchor="ctr"/>
                </a:tc>
              </a:tr>
              <a:tr h="50339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20</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medianmarechprebal90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Median of main account balance just before recharge in last 90 days at user level (in Indonesian Rupiah)</a:t>
                      </a:r>
                    </a:p>
                  </a:txBody>
                  <a:tcPr marL="6993" marR="6993" marT="6993" marB="0" anchor="ctr"/>
                </a:tc>
              </a:tr>
              <a:tr h="335597">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21</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cnt_da_rech30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Number of times data account got recharged in last 30 days</a:t>
                      </a:r>
                    </a:p>
                  </a:txBody>
                  <a:tcPr marL="6993" marR="6993" marT="6993" marB="0" anchor="ctr"/>
                </a:tc>
              </a:tr>
              <a:tr h="335597">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22</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fr_da_rech30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Frequency of data account recharged in last 30 days</a:t>
                      </a:r>
                    </a:p>
                  </a:txBody>
                  <a:tcPr marL="6993" marR="6993" marT="6993" marB="0" anchor="ctr"/>
                </a:tc>
              </a:tr>
              <a:tr h="335597">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23</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cnt_da_rech90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Number of times data account got recharged in last 90 days</a:t>
                      </a:r>
                    </a:p>
                  </a:txBody>
                  <a:tcPr marL="6993" marR="6993" marT="6993" marB="0" anchor="ctr"/>
                </a:tc>
              </a:tr>
              <a:tr h="335597">
                <a:tc>
                  <a:txBody>
                    <a:bodyPr/>
                    <a:lstStyle/>
                    <a:p>
                      <a:pPr algn="ctr" fontAlgn="ctr"/>
                      <a:r>
                        <a:rPr lang="en-IN" sz="1100" b="1" u="none" strike="noStrike" kern="1200" dirty="0">
                          <a:solidFill>
                            <a:schemeClr val="lt1"/>
                          </a:solidFill>
                          <a:effectLst/>
                          <a:latin typeface="+mn-lt"/>
                          <a:ea typeface="+mn-ea"/>
                          <a:cs typeface="+mn-cs"/>
                        </a:rPr>
                        <a:t>24</a:t>
                      </a:r>
                    </a:p>
                  </a:txBody>
                  <a:tcPr marL="6993" marR="6993" marT="6993" marB="0" anchor="ctr"/>
                </a:tc>
                <a:tc>
                  <a:txBody>
                    <a:bodyPr/>
                    <a:lstStyle/>
                    <a:p>
                      <a:pPr algn="ctr" fontAlgn="ctr"/>
                      <a:r>
                        <a:rPr lang="en-IN" sz="1100" u="none" strike="noStrike" kern="1200">
                          <a:solidFill>
                            <a:schemeClr val="dk1"/>
                          </a:solidFill>
                          <a:effectLst/>
                          <a:latin typeface="+mn-lt"/>
                          <a:ea typeface="+mn-ea"/>
                          <a:cs typeface="+mn-cs"/>
                        </a:rPr>
                        <a:t>fr_da_rech90</a:t>
                      </a:r>
                    </a:p>
                  </a:txBody>
                  <a:tcPr marL="6993" marR="6993" marT="6993" marB="0" anchor="ctr"/>
                </a:tc>
                <a:tc>
                  <a:txBody>
                    <a:bodyPr/>
                    <a:lstStyle/>
                    <a:p>
                      <a:pPr algn="ctr" fontAlgn="ctr"/>
                      <a:r>
                        <a:rPr lang="en-IN" sz="1100" u="none" strike="noStrike" kern="1200" dirty="0">
                          <a:solidFill>
                            <a:schemeClr val="dk1"/>
                          </a:solidFill>
                          <a:effectLst/>
                          <a:latin typeface="+mn-lt"/>
                          <a:ea typeface="+mn-ea"/>
                          <a:cs typeface="+mn-cs"/>
                        </a:rPr>
                        <a:t>Frequency of data account recharged in last 90 days</a:t>
                      </a:r>
                    </a:p>
                  </a:txBody>
                  <a:tcPr marL="6993" marR="6993" marT="6993" marB="0" anchor="ctr"/>
                </a:tc>
              </a:tr>
            </a:tbl>
          </a:graphicData>
        </a:graphic>
      </p:graphicFrame>
    </p:spTree>
    <p:extLst>
      <p:ext uri="{BB962C8B-B14F-4D97-AF65-F5344CB8AC3E}">
        <p14:creationId xmlns:p14="http://schemas.microsoft.com/office/powerpoint/2010/main" val="32864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Features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183713"/>
              </p:ext>
            </p:extLst>
          </p:nvPr>
        </p:nvGraphicFramePr>
        <p:xfrm>
          <a:off x="2679700" y="1467990"/>
          <a:ext cx="7366000" cy="4983608"/>
        </p:xfrm>
        <a:graphic>
          <a:graphicData uri="http://schemas.openxmlformats.org/drawingml/2006/table">
            <a:tbl>
              <a:tblPr firstRow="1" firstCol="1" bandRow="1">
                <a:tableStyleId>{5C22544A-7EE6-4342-B048-85BDC9FD1C3A}</a:tableStyleId>
              </a:tblPr>
              <a:tblGrid>
                <a:gridCol w="761590"/>
                <a:gridCol w="1701678"/>
                <a:gridCol w="4902732"/>
              </a:tblGrid>
              <a:tr h="20361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S. No</a:t>
                      </a:r>
                    </a:p>
                  </a:txBody>
                  <a:tcPr marL="8069" marR="8069" marT="8069" marB="0" anchor="ctr"/>
                </a:tc>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Variable</a:t>
                      </a:r>
                    </a:p>
                  </a:txBody>
                  <a:tcPr marL="8069" marR="8069" marT="8069" marB="0" anchor="ctr"/>
                </a:tc>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Definition</a:t>
                      </a:r>
                    </a:p>
                  </a:txBody>
                  <a:tcPr marL="8069" marR="8069" marT="8069" marB="0" anchor="ctr"/>
                </a:tc>
              </a:tr>
              <a:tr h="203616">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25</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cnt_loans30</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Number of loans taken by user in last 30 days</a:t>
                      </a:r>
                    </a:p>
                  </a:txBody>
                  <a:tcPr marL="8069" marR="8069" marT="8069" marB="0" anchor="ctr"/>
                </a:tc>
              </a:tr>
              <a:tr h="374013">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26</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amnt_loans30</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Total amount of loans taken by user in last 30 days</a:t>
                      </a:r>
                    </a:p>
                  </a:txBody>
                  <a:tcPr marL="8069" marR="8069" marT="8069" marB="0" anchor="ctr"/>
                </a:tc>
              </a:tr>
              <a:tr h="561019">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27</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maxamnt_loans30</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maximum amount of loan taken by the user in last 30 days</a:t>
                      </a:r>
                    </a:p>
                  </a:txBody>
                  <a:tcPr marL="8069" marR="8069" marT="8069" marB="0" anchor="ctr"/>
                </a:tc>
              </a:tr>
              <a:tr h="561019">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28</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medianamnt_loans30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Median of amounts of loan taken by the user in last 30 days</a:t>
                      </a:r>
                    </a:p>
                  </a:txBody>
                  <a:tcPr marL="8069" marR="8069" marT="8069" marB="0" anchor="ctr"/>
                </a:tc>
              </a:tr>
              <a:tr h="374013">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29</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cnt_loans90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Number of loans taken by user in last 90 days</a:t>
                      </a:r>
                    </a:p>
                  </a:txBody>
                  <a:tcPr marL="8069" marR="8069" marT="8069" marB="0" anchor="ctr"/>
                </a:tc>
              </a:tr>
              <a:tr h="374013">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30</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amnt_loans90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Total amount of loans taken by user in last 90 days</a:t>
                      </a:r>
                    </a:p>
                  </a:txBody>
                  <a:tcPr marL="8069" marR="8069" marT="8069" marB="0" anchor="ctr"/>
                </a:tc>
              </a:tr>
              <a:tr h="561019">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31</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maxamnt_loans90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maximum amount of loan taken by the user in last 90 days</a:t>
                      </a:r>
                    </a:p>
                  </a:txBody>
                  <a:tcPr marL="8069" marR="8069" marT="8069" marB="0" anchor="ctr"/>
                </a:tc>
              </a:tr>
              <a:tr h="561019">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32</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medianamnt_loans90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Median of amounts of loan taken by the user in last 90 days</a:t>
                      </a:r>
                    </a:p>
                  </a:txBody>
                  <a:tcPr marL="8069" marR="8069" marT="8069" marB="0" anchor="ctr"/>
                </a:tc>
              </a:tr>
              <a:tr h="374013">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33</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payback30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Average payback time in days over last 30 days</a:t>
                      </a:r>
                    </a:p>
                  </a:txBody>
                  <a:tcPr marL="8069" marR="8069" marT="8069" marB="0" anchor="ctr"/>
                </a:tc>
              </a:tr>
              <a:tr h="374013">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34</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payback90</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Average payback time in days over last 90 days</a:t>
                      </a:r>
                    </a:p>
                  </a:txBody>
                  <a:tcPr marL="8069" marR="8069" marT="8069" marB="0" anchor="ctr"/>
                </a:tc>
              </a:tr>
              <a:tr h="237021">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35</a:t>
                      </a:r>
                    </a:p>
                  </a:txBody>
                  <a:tcPr marL="8069" marR="8069" marT="8069" marB="0" anchor="ctr"/>
                </a:tc>
                <a:tc>
                  <a:txBody>
                    <a:bodyPr/>
                    <a:lstStyle/>
                    <a:p>
                      <a:pPr marL="0" algn="ctr" defTabSz="457200" rtl="0" eaLnBrk="1" fontAlgn="ctr" latinLnBrk="0" hangingPunct="1"/>
                      <a:r>
                        <a:rPr lang="en-IN" sz="1100" u="none" strike="noStrike" kern="1200">
                          <a:solidFill>
                            <a:schemeClr val="dk1"/>
                          </a:solidFill>
                          <a:effectLst/>
                          <a:latin typeface="+mn-lt"/>
                          <a:ea typeface="+mn-ea"/>
                          <a:cs typeface="+mn-cs"/>
                        </a:rPr>
                        <a:t>pcircle</a:t>
                      </a:r>
                    </a:p>
                  </a:txBody>
                  <a:tcPr marL="8069" marR="8069" marT="8069" marB="0" anchor="ctr"/>
                </a:tc>
                <a:tc>
                  <a:txBody>
                    <a:bodyPr/>
                    <a:lstStyle/>
                    <a:p>
                      <a:pPr marL="0" algn="ctr" defTabSz="457200" rtl="0" eaLnBrk="1" fontAlgn="ctr" latinLnBrk="0" hangingPunct="1"/>
                      <a:r>
                        <a:rPr lang="en-IN" sz="1100" u="none" strike="noStrike" kern="1200" dirty="0">
                          <a:solidFill>
                            <a:schemeClr val="dk1"/>
                          </a:solidFill>
                          <a:effectLst/>
                          <a:latin typeface="+mn-lt"/>
                          <a:ea typeface="+mn-ea"/>
                          <a:cs typeface="+mn-cs"/>
                        </a:rPr>
                        <a:t>telecom circle</a:t>
                      </a:r>
                    </a:p>
                  </a:txBody>
                  <a:tcPr marL="8069" marR="8069" marT="8069" marB="0" anchor="ctr"/>
                </a:tc>
              </a:tr>
              <a:tr h="225214">
                <a:tc>
                  <a:txBody>
                    <a:bodyPr/>
                    <a:lstStyle/>
                    <a:p>
                      <a:pPr marL="0" algn="ctr" defTabSz="457200" rtl="0" eaLnBrk="1" fontAlgn="ctr" latinLnBrk="0" hangingPunct="1"/>
                      <a:r>
                        <a:rPr lang="en-IN" sz="1100" b="1" u="none" strike="noStrike" kern="1200" dirty="0">
                          <a:solidFill>
                            <a:schemeClr val="lt1"/>
                          </a:solidFill>
                          <a:effectLst/>
                          <a:latin typeface="+mn-lt"/>
                          <a:ea typeface="+mn-ea"/>
                          <a:cs typeface="+mn-cs"/>
                        </a:rPr>
                        <a:t>36</a:t>
                      </a:r>
                    </a:p>
                  </a:txBody>
                  <a:tcPr marL="8069" marR="8069" marT="8069" marB="0" anchor="ctr"/>
                </a:tc>
                <a:tc>
                  <a:txBody>
                    <a:bodyPr/>
                    <a:lstStyle/>
                    <a:p>
                      <a:pPr algn="ctr" fontAlgn="ctr"/>
                      <a:r>
                        <a:rPr lang="en-IN" sz="1100" u="none" strike="noStrike" kern="1200">
                          <a:solidFill>
                            <a:schemeClr val="dk1"/>
                          </a:solidFill>
                          <a:effectLst/>
                          <a:latin typeface="+mn-lt"/>
                          <a:ea typeface="+mn-ea"/>
                          <a:cs typeface="+mn-cs"/>
                        </a:rPr>
                        <a:t>pdate</a:t>
                      </a:r>
                    </a:p>
                  </a:txBody>
                  <a:tcPr marL="8069" marR="8069" marT="8069" marB="0" anchor="ctr"/>
                </a:tc>
                <a:tc>
                  <a:txBody>
                    <a:bodyPr/>
                    <a:lstStyle/>
                    <a:p>
                      <a:pPr algn="ctr" fontAlgn="ctr"/>
                      <a:r>
                        <a:rPr lang="en-IN" sz="1100" u="none" strike="noStrike" kern="1200" dirty="0">
                          <a:solidFill>
                            <a:schemeClr val="dk1"/>
                          </a:solidFill>
                          <a:effectLst/>
                          <a:latin typeface="+mn-lt"/>
                          <a:ea typeface="+mn-ea"/>
                          <a:cs typeface="+mn-cs"/>
                        </a:rPr>
                        <a:t>date</a:t>
                      </a:r>
                    </a:p>
                  </a:txBody>
                  <a:tcPr marL="8069" marR="8069" marT="8069" marB="0" anchor="ctr"/>
                </a:tc>
              </a:tr>
            </a:tbl>
          </a:graphicData>
        </a:graphic>
      </p:graphicFrame>
    </p:spTree>
    <p:extLst>
      <p:ext uri="{BB962C8B-B14F-4D97-AF65-F5344CB8AC3E}">
        <p14:creationId xmlns:p14="http://schemas.microsoft.com/office/powerpoint/2010/main" val="2268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&amp; Pre-processing</a:t>
            </a:r>
            <a:endParaRPr lang="en-IN" dirty="0"/>
          </a:p>
        </p:txBody>
      </p:sp>
      <p:sp>
        <p:nvSpPr>
          <p:cNvPr id="3" name="Content Placeholder 2"/>
          <p:cNvSpPr>
            <a:spLocks noGrp="1"/>
          </p:cNvSpPr>
          <p:nvPr>
            <p:ph idx="1"/>
          </p:nvPr>
        </p:nvSpPr>
        <p:spPr>
          <a:xfrm>
            <a:off x="1103312" y="1227418"/>
            <a:ext cx="8946541" cy="4195481"/>
          </a:xfrm>
        </p:spPr>
        <p:txBody>
          <a:bodyPr>
            <a:normAutofit/>
          </a:bodyPr>
          <a:lstStyle/>
          <a:p>
            <a:r>
              <a:rPr lang="en-IN" dirty="0"/>
              <a:t>The dataset needs cleaning as there are a lot of garbage &amp; outliers values, luckily there’s no missing value</a:t>
            </a:r>
          </a:p>
          <a:p>
            <a:r>
              <a:rPr lang="en-IN" dirty="0"/>
              <a:t>Many features which do no relate with default status or have highly skewed data needs to be dropped </a:t>
            </a:r>
            <a:r>
              <a:rPr lang="en-IN" dirty="0" smtClean="0"/>
              <a:t>before data analysis &amp; modelling</a:t>
            </a:r>
          </a:p>
          <a:p>
            <a:r>
              <a:rPr lang="en-IN" dirty="0"/>
              <a:t>The constraint with data cleaning is that we cannot </a:t>
            </a:r>
            <a:r>
              <a:rPr lang="en-IN" dirty="0" smtClean="0"/>
              <a:t>loose too </a:t>
            </a:r>
            <a:r>
              <a:rPr lang="en-IN" dirty="0"/>
              <a:t>much </a:t>
            </a:r>
            <a:r>
              <a:rPr lang="en-IN" dirty="0" smtClean="0"/>
              <a:t>data, so instead of removing all </a:t>
            </a:r>
            <a:r>
              <a:rPr lang="en-IN" dirty="0" err="1" smtClean="0"/>
              <a:t>datapoints</a:t>
            </a:r>
            <a:r>
              <a:rPr lang="en-IN" dirty="0" smtClean="0"/>
              <a:t> having z&gt;3, we’ll use visualization and consider the data lost while cleaning</a:t>
            </a:r>
            <a:endParaRPr lang="en-IN" dirty="0"/>
          </a:p>
          <a:p>
            <a:r>
              <a:rPr lang="en-IN" dirty="0" smtClean="0"/>
              <a:t>Please refer the </a:t>
            </a:r>
            <a:r>
              <a:rPr lang="en-IN" dirty="0" err="1" smtClean="0"/>
              <a:t>github</a:t>
            </a:r>
            <a:r>
              <a:rPr lang="en-IN" dirty="0" smtClean="0"/>
              <a:t> link for data cleaning, here we’ll focus on data analysis and interpretation/inferences </a:t>
            </a:r>
          </a:p>
          <a:p>
            <a:pPr lvl="1"/>
            <a:endParaRPr lang="en-IN" dirty="0" smtClean="0"/>
          </a:p>
        </p:txBody>
      </p:sp>
    </p:spTree>
    <p:extLst>
      <p:ext uri="{BB962C8B-B14F-4D97-AF65-F5344CB8AC3E}">
        <p14:creationId xmlns:p14="http://schemas.microsoft.com/office/powerpoint/2010/main" val="1202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 &amp; Visualization</a:t>
            </a:r>
            <a:endParaRPr lang="en-IN" dirty="0"/>
          </a:p>
        </p:txBody>
      </p:sp>
      <p:sp>
        <p:nvSpPr>
          <p:cNvPr id="3" name="Content Placeholder 2"/>
          <p:cNvSpPr>
            <a:spLocks noGrp="1"/>
          </p:cNvSpPr>
          <p:nvPr>
            <p:ph idx="1"/>
          </p:nvPr>
        </p:nvSpPr>
        <p:spPr>
          <a:xfrm>
            <a:off x="1104293" y="1341718"/>
            <a:ext cx="10198707" cy="4195481"/>
          </a:xfrm>
        </p:spPr>
        <p:txBody>
          <a:bodyPr/>
          <a:lstStyle/>
          <a:p>
            <a:pPr marL="0" indent="0">
              <a:buNone/>
            </a:pPr>
            <a:r>
              <a:rPr lang="en-IN" dirty="0"/>
              <a:t>3. Aon (Age on Cellular Network (Days</a:t>
            </a:r>
            <a:r>
              <a:rPr lang="en-IN" dirty="0" smtClean="0"/>
              <a:t>)):</a:t>
            </a:r>
          </a:p>
          <a:p>
            <a:r>
              <a:rPr lang="en-IN" dirty="0"/>
              <a:t>most of the users are relatively new to the network and very few users have stayed with the network for a long time</a:t>
            </a:r>
            <a:r>
              <a:rPr lang="en-IN" dirty="0" smtClean="0"/>
              <a:t> </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77127" y="2556192"/>
            <a:ext cx="5253038" cy="3870007"/>
          </a:xfrm>
          <a:prstGeom prst="rect">
            <a:avLst/>
          </a:prstGeom>
        </p:spPr>
      </p:pic>
    </p:spTree>
    <p:extLst>
      <p:ext uri="{BB962C8B-B14F-4D97-AF65-F5344CB8AC3E}">
        <p14:creationId xmlns:p14="http://schemas.microsoft.com/office/powerpoint/2010/main" val="292875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59218"/>
            <a:ext cx="10733087" cy="4335182"/>
          </a:xfrm>
        </p:spPr>
        <p:txBody>
          <a:bodyPr/>
          <a:lstStyle/>
          <a:p>
            <a:pPr marL="0" indent="0">
              <a:buNone/>
            </a:pPr>
            <a:r>
              <a:rPr lang="en-IN" dirty="0"/>
              <a:t>Let’s look at the box plot of age on network as per loan default status</a:t>
            </a:r>
            <a:r>
              <a:rPr lang="en-IN" dirty="0" smtClean="0"/>
              <a:t>:</a:t>
            </a:r>
          </a:p>
          <a:p>
            <a:r>
              <a:rPr lang="en-IN" dirty="0"/>
              <a:t>defaulters have relatively lower median age on the network, this implies that long time users are generally more credible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26728" y="2869248"/>
            <a:ext cx="5043488" cy="3499803"/>
          </a:xfrm>
          <a:prstGeom prst="rect">
            <a:avLst/>
          </a:prstGeom>
        </p:spPr>
      </p:pic>
    </p:spTree>
    <p:extLst>
      <p:ext uri="{BB962C8B-B14F-4D97-AF65-F5344CB8AC3E}">
        <p14:creationId xmlns:p14="http://schemas.microsoft.com/office/powerpoint/2010/main" val="766999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781</TotalTime>
  <Words>2743</Words>
  <Application>Microsoft Office PowerPoint</Application>
  <PresentationFormat>Widescreen</PresentationFormat>
  <Paragraphs>249</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 Gothic</vt:lpstr>
      <vt:lpstr>Wingdings 3</vt:lpstr>
      <vt:lpstr>Ion</vt:lpstr>
      <vt:lpstr>Micro Credit Defaulters</vt:lpstr>
      <vt:lpstr>Introduction</vt:lpstr>
      <vt:lpstr>Dataset and Features</vt:lpstr>
      <vt:lpstr>Description of Features</vt:lpstr>
      <vt:lpstr>Description of Features</vt:lpstr>
      <vt:lpstr>Description of Features</vt:lpstr>
      <vt:lpstr>Data Cleaning &amp; Pre-processing</vt:lpstr>
      <vt:lpstr>Data 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Development &amp; Evaluation</vt:lpstr>
      <vt:lpstr>Summary of Results:</vt:lpstr>
      <vt:lpstr>RandomForestClassifier</vt:lpstr>
      <vt:lpstr>AdaBoostClassifier</vt:lpstr>
      <vt:lpstr>GradientBoostingClassifier</vt:lpstr>
      <vt:lpstr>XGBoostClassifier</vt:lpstr>
      <vt:lpstr>Key Evaluation Metric:</vt:lpstr>
      <vt:lpstr>Interpretation of Evaluation Metrics</vt:lpstr>
      <vt:lpstr>GaussianNB Classifier</vt:lpstr>
      <vt:lpstr>PowerPoint Presentation</vt:lpstr>
      <vt:lpstr>Conclusion of the Project</vt:lpstr>
      <vt:lpstr>Conclusion of the Project continued:</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Shahbaz Alam</dc:creator>
  <cp:lastModifiedBy>Shahbaz Alam</cp:lastModifiedBy>
  <cp:revision>84</cp:revision>
  <dcterms:created xsi:type="dcterms:W3CDTF">2020-11-26T03:35:50Z</dcterms:created>
  <dcterms:modified xsi:type="dcterms:W3CDTF">2020-11-26T16:37:24Z</dcterms:modified>
</cp:coreProperties>
</file>