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9C42-A10E-13EC-2FD3-949CD7C5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723302" cy="77702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Terro’s real estate agency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AEEC-DAA3-F1DD-33BA-0EAA3D1A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63" y="1942069"/>
            <a:ext cx="11126713" cy="4826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(Situation):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Terro’s real-estate is an agency that estimates the pricing of houses in a certain locality. The pricing is concluded based on different features / factors of a property. This also helps them in identifying the business value of a property. To do this activity the company employs an “Auditor”, who studies various geographic features of a property like pollution level (NOX), crime rate, education facilities (pupil to teacher ratio), connectivity (distance from highway), etc. This helps in determining the price of a property.</a:t>
            </a:r>
          </a:p>
          <a:p>
            <a:pPr marL="0" indent="0">
              <a:buNone/>
            </a:pPr>
            <a:r>
              <a:rPr lang="en-US" sz="2400" b="1" dirty="0"/>
              <a:t>Objective (Task):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job, as an auditor, is to analyze the magnitude of each variable to which it can affect the price of a house in a particular locality.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47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3AEF5A-86FD-3CFB-B805-3E3399695580}"/>
              </a:ext>
            </a:extLst>
          </p:cNvPr>
          <p:cNvSpPr txBox="1"/>
          <p:nvPr/>
        </p:nvSpPr>
        <p:spPr>
          <a:xfrm>
            <a:off x="484093" y="546847"/>
            <a:ext cx="10121153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c)</a:t>
            </a:r>
          </a:p>
          <a:p>
            <a:r>
              <a:rPr lang="en-US" dirty="0"/>
              <a:t>The coefficient of independent variables is ascending order are. </a:t>
            </a:r>
          </a:p>
          <a:p>
            <a:r>
              <a:rPr lang="en-US" dirty="0"/>
              <a:t>NOX is -10.27276698 </a:t>
            </a:r>
          </a:p>
          <a:p>
            <a:r>
              <a:rPr lang="en-US" dirty="0"/>
              <a:t>2) PTRATIO is -1.071282734 </a:t>
            </a:r>
          </a:p>
          <a:p>
            <a:r>
              <a:rPr lang="en-US" dirty="0"/>
              <a:t>3) LSTAT is -0.6015159282 </a:t>
            </a:r>
          </a:p>
          <a:p>
            <a:r>
              <a:rPr lang="en-US" dirty="0"/>
              <a:t>4)TAX is -0.015009898 </a:t>
            </a:r>
          </a:p>
          <a:p>
            <a:r>
              <a:rPr lang="en-US" dirty="0"/>
              <a:t>5)AGE IS 0.03293496 </a:t>
            </a:r>
          </a:p>
          <a:p>
            <a:r>
              <a:rPr lang="en-US" dirty="0"/>
              <a:t>6)INDUS is 0.130701866 </a:t>
            </a:r>
          </a:p>
          <a:p>
            <a:r>
              <a:rPr lang="en-US" dirty="0"/>
              <a:t>7)DISTANCE is 0.261529529 </a:t>
            </a:r>
          </a:p>
          <a:p>
            <a:r>
              <a:rPr lang="en-US" dirty="0"/>
              <a:t>8) AVG- ROOM IS 4.12451678461 If the value of NOX increases on the locality the price of AVG-PRICE of a property decreases because NOX have negative relationship with the AVG-PRICE. </a:t>
            </a:r>
          </a:p>
          <a:p>
            <a:endParaRPr lang="en-US" dirty="0"/>
          </a:p>
          <a:p>
            <a:r>
              <a:rPr lang="en-US" dirty="0"/>
              <a:t>d)</a:t>
            </a:r>
          </a:p>
          <a:p>
            <a:endParaRPr lang="en-US" dirty="0"/>
          </a:p>
          <a:p>
            <a:r>
              <a:rPr lang="en-US" dirty="0"/>
              <a:t>The regression equation from this model is </a:t>
            </a:r>
          </a:p>
          <a:p>
            <a:r>
              <a:rPr lang="en-US" dirty="0"/>
              <a:t>y=m1x1+m2x2+m2x2+m3x3+m4x4+m5x5+6x6+m7x7+c </a:t>
            </a:r>
          </a:p>
          <a:p>
            <a:endParaRPr lang="en-US" dirty="0"/>
          </a:p>
          <a:p>
            <a:r>
              <a:rPr lang="en-US" dirty="0"/>
              <a:t>this is the regression equation of this model.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96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A961EE-E435-B5C5-8004-AAE2C57F634F}"/>
              </a:ext>
            </a:extLst>
          </p:cNvPr>
          <p:cNvSpPr txBox="1"/>
          <p:nvPr/>
        </p:nvSpPr>
        <p:spPr>
          <a:xfrm>
            <a:off x="206188" y="779947"/>
            <a:ext cx="11985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1) Generate the summary statistics for each variable in the table. (Use Data analysis tool pack). Write down your observation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CAFD9-674A-D209-016B-25BA6C4B1254}"/>
              </a:ext>
            </a:extLst>
          </p:cNvPr>
          <p:cNvSpPr txBox="1"/>
          <p:nvPr/>
        </p:nvSpPr>
        <p:spPr>
          <a:xfrm>
            <a:off x="206187" y="1246110"/>
            <a:ext cx="11869271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1)Column Age: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The mode of age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100, as mode is 100 we suggest you to go for the model which is around that 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 see that data set has high standard deviation with high variance also mean the spread of the data is too high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it mean the data is widely spread there wide spread of age also.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is 97.1, from a minimum age of 2.9 and maximum age of 100.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we understand this from the data set is widely distributed from the mean and the mode is 100 we should go for a model          	which near around that age.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IN" dirty="0"/>
              <a:t> </a:t>
            </a:r>
            <a:r>
              <a:rPr lang="en-IN" sz="2200" b="1" dirty="0"/>
              <a:t>Indus</a:t>
            </a:r>
            <a:r>
              <a:rPr lang="en-IN" sz="22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 of the Indus is = 18.1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 deviation is = 6.86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is = 47.3</a:t>
            </a:r>
          </a:p>
          <a:p>
            <a:pPr marL="457200" indent="-457200">
              <a:buAutoNum type="arabicParenR" startAt="3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NOX (Nitrogen Oxide Concentration):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NOX concentration is = 0.55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0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A8DDC-6DA9-2EAD-6B1C-D06E4948C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7817" y="599724"/>
            <a:ext cx="11322842" cy="589072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000" b="1" dirty="0"/>
              <a:t>4) Distance: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distance is 9.55 and Median is 5 by this the data seems to the </a:t>
            </a:r>
            <a:r>
              <a:rPr lang="en-IN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Right-Skewed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the mean greater than median.</a:t>
            </a:r>
          </a:p>
          <a:p>
            <a:pPr algn="l"/>
            <a:r>
              <a:rPr lang="en-IN" sz="2200" dirty="0"/>
              <a:t>5) TAX 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tax rate is 408.24.The data is </a:t>
            </a:r>
            <a:r>
              <a:rPr lang="en-US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right skewed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a median tax rate of 330.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PT Ratio (Pupil Teacher Ratio):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of PT Ratio is 18 and the median of PT Ratio is 19.05 which more than the mean 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the graph is slightly </a:t>
            </a:r>
            <a:r>
              <a:rPr lang="en-US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left-skewed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AVG_ROOM(avg number of rooms):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number of rooms are the 6 .</a:t>
            </a:r>
          </a:p>
          <a:p>
            <a:pPr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LSTAT (Percentage age of lower status population):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age of Percentage age lower status population is 12.65 .</a:t>
            </a:r>
          </a:p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Average Price 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 price):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of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avg_price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house is 22.5 and the mode is 21.2 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mean the graph of this </a:t>
            </a:r>
            <a:r>
              <a:rPr lang="en-IN" sz="1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slightly right skewed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6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6519A-C730-7892-4058-5221E0250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3324" y="599725"/>
            <a:ext cx="11227687" cy="5245263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Q.2) Plot a histogram of the </a:t>
            </a:r>
            <a:r>
              <a:rPr lang="en-US" sz="2000" b="1" dirty="0" err="1"/>
              <a:t>Avg_Price</a:t>
            </a:r>
            <a:r>
              <a:rPr lang="en-US" sz="2000" b="1" dirty="0"/>
              <a:t> variable. What do you infer?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histogram we understand that the more number of variable are present in the </a:t>
            </a:r>
          </a:p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range between 21-25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we understand the </a:t>
            </a:r>
            <a:r>
              <a:rPr lang="en-IN" sz="1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people are more </a:t>
            </a:r>
            <a:r>
              <a:rPr lang="en-IN" sz="18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intrested</a:t>
            </a:r>
            <a:r>
              <a:rPr lang="en-IN" sz="1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 buy the </a:t>
            </a:r>
            <a:r>
              <a:rPr lang="en-IN" sz="18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avg_price</a:t>
            </a:r>
            <a:r>
              <a:rPr lang="en-IN" sz="1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between 21-25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histogram of the average price we can understand the less variable are in the (37,41) and (45,49) of bin range.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latin typeface="Gill Sans MT (Body)"/>
                <a:cs typeface="Times New Roman" panose="02020603050405020304" pitchFamily="18" charset="0"/>
              </a:rPr>
              <a:t>Q.3)</a:t>
            </a:r>
            <a:r>
              <a:rPr lang="en-US" sz="2000" b="1" dirty="0">
                <a:latin typeface="Gill Sans MT (Body)"/>
              </a:rPr>
              <a:t>  Compute the covariance matrix. Share your observations.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covariance we have to understand the relation between the two columns if the covariance value is positive we can say that both columns have positive relation , if the both column have negative value mean they have negative relation means.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relation means :: </a:t>
            </a:r>
            <a:r>
              <a:rPr lang="en-US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one column value is increasing another column value should also increase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Negetive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 means :: </a:t>
            </a:r>
            <a:r>
              <a:rPr lang="en-US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one column value is increasing another column value should also Decrease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8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BC32C2-E665-408F-D3B0-FCFD2B0FC58D}"/>
              </a:ext>
            </a:extLst>
          </p:cNvPr>
          <p:cNvSpPr txBox="1"/>
          <p:nvPr/>
        </p:nvSpPr>
        <p:spPr>
          <a:xfrm>
            <a:off x="439269" y="533871"/>
            <a:ext cx="109190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Q.4) Create a correlation matrix of all the variables (Use Data analysis tool pack). </a:t>
            </a:r>
          </a:p>
          <a:p>
            <a:pPr marL="342900" indent="-342900">
              <a:buAutoNum type="alphaLcParenR"/>
            </a:pPr>
            <a:r>
              <a:rPr lang="en-US" b="1" dirty="0"/>
              <a:t>Which are the top 3 positively correlated pairs and </a:t>
            </a:r>
          </a:p>
          <a:p>
            <a:pPr marL="342900" indent="-342900">
              <a:buAutoNum type="alphaLcParenR"/>
            </a:pPr>
            <a:r>
              <a:rPr lang="en-US" b="1" dirty="0"/>
              <a:t>b) Which are the top 3 negatively correlated pairs. </a:t>
            </a:r>
          </a:p>
          <a:p>
            <a:endParaRPr lang="en-US" b="1" dirty="0"/>
          </a:p>
          <a:p>
            <a:r>
              <a:rPr lang="en-US" b="1" dirty="0"/>
              <a:t>The top 3 positive co-relation values are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Distnace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tax.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3 negative co-relation values are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Avg_price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LSTAT.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Avg_room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LSTAT.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 Ratio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avg_price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98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EA352C-8F7D-06DD-C9A8-EC869396DDAA}"/>
              </a:ext>
            </a:extLst>
          </p:cNvPr>
          <p:cNvSpPr txBox="1"/>
          <p:nvPr/>
        </p:nvSpPr>
        <p:spPr>
          <a:xfrm>
            <a:off x="484093" y="593503"/>
            <a:ext cx="1090108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Q.5) Build an initial regression model with AVG_PRICE as ‘y’ (Dependent variable) and LSTAT variable as      	Independent Variable. Generate the residual plot. </a:t>
            </a:r>
          </a:p>
          <a:p>
            <a:pPr marL="342900" indent="-342900">
              <a:buAutoNum type="alphaLcParenR"/>
            </a:pPr>
            <a:r>
              <a:rPr lang="en-US" sz="1600" b="1" dirty="0"/>
              <a:t>What do you infer from the Regression Summary output in terms of variance explained, coefficient value, Intercept, and the Residual plot? </a:t>
            </a:r>
          </a:p>
          <a:p>
            <a:pPr marL="342900" indent="-342900">
              <a:buAutoNum type="alphaLcParenR"/>
            </a:pPr>
            <a:r>
              <a:rPr lang="en-US" sz="1600" b="1" dirty="0"/>
              <a:t>b) Is LSTAT variable significant for the analysis based on your model?</a:t>
            </a:r>
          </a:p>
          <a:p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plotting the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of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avg_price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LSTAT as independent variable by seeing the R Square values Is 0.544 mean that it has an relation between two columns are of 54.4% we can say.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if LSTAT value  is changing there might be chances of the value of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avg_price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get change.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 value. The coefficient for the LSTAT variable indicates the change in the predicted average price of each one unit 	change in the LSTAT. Variable in the coefficient is -0.955 suggest that as percentage of lower status population increases the 	average price range to decrease </a:t>
            </a:r>
          </a:p>
          <a:p>
            <a:pPr marL="342900" indent="-342900">
              <a:buAutoNum type="alphaL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 the intercept is the predicted average price when the LSTAT percentage is zero. In the most cases, this value me not have meaningful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40745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550ADC-E6D0-4DEE-4CB7-DB7BABF69C58}"/>
              </a:ext>
            </a:extLst>
          </p:cNvPr>
          <p:cNvSpPr txBox="1"/>
          <p:nvPr/>
        </p:nvSpPr>
        <p:spPr>
          <a:xfrm>
            <a:off x="475129" y="640140"/>
            <a:ext cx="1126863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Q.6)Build a new Regression model including LSTAT and AVG_ROOM together as Independent variables and 	AVG_PRICE as dependent variable. </a:t>
            </a:r>
          </a:p>
          <a:p>
            <a:pPr marL="342900" indent="-342900" algn="just">
              <a:buAutoNum type="alphaLcParenR"/>
            </a:pPr>
            <a:r>
              <a:rPr lang="en-US" dirty="0"/>
              <a:t>Write the Regression equation. If a new house in this locality has 7 rooms (on an average) and has a value of 20 for L-STAT, then what will be the value of AVG_PRICE? How does it compare to the company quoting a value of 30000 USD for this locality? Is the company Overcharging/ Undercharging? 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formula of straight line with multiple columns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(Y=m1x1+m2x2+m3x3…......+Mnxn+c)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Y=5.094787984×7+(-0.642358334) ×20+(-1.35827812)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y=21.45807639, y=$21,450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    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quoting $30,000.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is overcharging the customer.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en-US" dirty="0"/>
              <a:t>Is the performance of this model better than the previous model you built in Question 5? Compare in terms of 	adjusted R-square and explain.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is model performance is better than the previous model because the adjusted r square value is greater in this model. The adjusted r value of is the pervious model.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0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D3F16-7249-974B-F4ED-1A70B6E1E3FD}"/>
              </a:ext>
            </a:extLst>
          </p:cNvPr>
          <p:cNvSpPr txBox="1"/>
          <p:nvPr/>
        </p:nvSpPr>
        <p:spPr>
          <a:xfrm>
            <a:off x="206189" y="609601"/>
            <a:ext cx="11376212" cy="6248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Q.7) Build another Regression model with all variables where AVG_PRICE alone be the Dependent 	Variable and all the other variables are independent. Interpret the output in terms of adjusted 	</a:t>
            </a:r>
            <a:r>
              <a:rPr lang="en-US" b="1" dirty="0" err="1"/>
              <a:t>Rsquare</a:t>
            </a:r>
            <a:r>
              <a:rPr lang="en-US" b="1" dirty="0"/>
              <a:t>, coefficient and Intercept values. Explain the significance of each independent variable with 	respect to AVG_PRICE.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adjusted R square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this model is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0.688298647. </a:t>
            </a:r>
          </a:p>
          <a:p>
            <a:pPr algn="just"/>
            <a:endParaRPr lang="en-US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intercept 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29.24131526</a:t>
            </a:r>
            <a:endParaRPr lang="en-US" b="1" dirty="0"/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value of CRIME RATE IS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0.04872514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Value of AGE is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0.032770689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coefficient Value of INDUS is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0.130551399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Value of NOX is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- 10.3211828.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Value of DISTANCE is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0.261093575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Value of TAX is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-0.01440119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Value of PTRATIO is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- 1.074305348.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Value of LSTAT is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-0.603486589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Value of AVG-PRICE is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4.125409152</a:t>
            </a:r>
          </a:p>
          <a:p>
            <a:pPr algn="just"/>
            <a:endParaRPr lang="en-US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Conclution</a:t>
            </a:r>
            <a:r>
              <a:rPr lang="en-US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significant of independence variables with respect to avg-price,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all the independent variables affect the outcome with respect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avgprice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4 independent variables that affect the outcome of the avg-price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ptratio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avg-room,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variables that does not affect the avg-price are crime rate, age,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tax, distance.</a:t>
            </a:r>
            <a:endParaRPr lang="en-IN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46DCD2-DA0E-443D-2D6A-AE8910F26235}"/>
              </a:ext>
            </a:extLst>
          </p:cNvPr>
          <p:cNvSpPr txBox="1"/>
          <p:nvPr/>
        </p:nvSpPr>
        <p:spPr>
          <a:xfrm>
            <a:off x="439271" y="636494"/>
            <a:ext cx="1135828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8) Pick out only the significant variables from the previous question. Make another instance of the Regression model using only the significant variables you just picked and answer the questions below:</a:t>
            </a:r>
          </a:p>
          <a:p>
            <a:pPr marL="342900" indent="-342900">
              <a:buAutoNum type="alphaLcParenR"/>
            </a:pPr>
            <a:r>
              <a:rPr lang="en-US" dirty="0"/>
              <a:t>Interpret the output of this model. </a:t>
            </a:r>
          </a:p>
          <a:p>
            <a:r>
              <a:rPr lang="en-US" dirty="0"/>
              <a:t>b) Compare the adjusted R-square value of this model with the model in the previous question, which model performs better according to the value of adjusted R-square? </a:t>
            </a:r>
          </a:p>
          <a:p>
            <a:r>
              <a:rPr lang="en-US" dirty="0"/>
              <a:t>c) Sort the values of the Coefficients in ascending order. What will happen to the average price if the value of NOX is more in a locality in this town? </a:t>
            </a:r>
          </a:p>
          <a:p>
            <a:r>
              <a:rPr lang="en-US" dirty="0"/>
              <a:t>d) Write the regression equation from this model.</a:t>
            </a:r>
          </a:p>
          <a:p>
            <a:endParaRPr lang="en-US" dirty="0"/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Significant variables are those whose p-values are less than 0.05. If the p-value is greater than 0.05 then it is insignificant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those are Adjusted R value is 0.688683682.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intercept value is 29.42847349.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significant F (P value) is 1.911-122 So, this model is liner equation because the P value is less than 0.05 (P value&lt;0.05)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adjusted R value of pervious model is 0.688298647.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adjusted R value of is model is 0.688683682.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TERRO PROJECT Current model performance better than the previous model because Current model have larger P value compare to this model.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3653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592</TotalTime>
  <Words>1729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Gill Sans MT</vt:lpstr>
      <vt:lpstr>Gill Sans MT (Body)</vt:lpstr>
      <vt:lpstr>Times New Roman</vt:lpstr>
      <vt:lpstr>Wingdings</vt:lpstr>
      <vt:lpstr>Wingdings 2</vt:lpstr>
      <vt:lpstr>Custom</vt:lpstr>
      <vt:lpstr>Terro’s real estate agency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Terro’s real estate agency</dc:title>
  <dc:creator>md shahbaz</dc:creator>
  <cp:lastModifiedBy>md shahbaz</cp:lastModifiedBy>
  <cp:revision>4</cp:revision>
  <dcterms:created xsi:type="dcterms:W3CDTF">2023-10-10T04:13:34Z</dcterms:created>
  <dcterms:modified xsi:type="dcterms:W3CDTF">2023-10-10T14:05:44Z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