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Large Language Models (LLMs)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Comprehensive Survey on ChatGPT and Alternatives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Large Language Models (LLMs) have revolutionized AI by enabling machines to generate and understand human-like language.</a:t>
            </a:r>
          </a:p>
          <a:p>
            <a:pPr/>
          </a:p>
          <a:p>
            <a:pPr/>
            <a:r>
              <a:t>This presentation explores advancements, challenges, and future directions in LLMs, based on a recent survey.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Evolution of Large Language Models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1. 2019: T5 - General purpose NLP model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2. 2020: GPT-3 - Breakthrough in large-scale language generation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3. 2021: LaMDA - Conversational AI advancements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4. 2022: Models like PaLM, BLOOM, and ChatGPT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5. 2023: GPT-4, LLaMA-2, PaLM-2, Bard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Progress in parameters, architecture, and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LLMs and Their Features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ChatGPT: Conversational AI, versatile applications</a:t>
            </a:r>
          </a:p>
          <a:p>
            <a:pPr/>
            <a:r>
              <a:t>2. PaLM: Creative tasks like summarization and translation</a:t>
            </a:r>
          </a:p>
          <a:p>
            <a:pPr/>
            <a:r>
              <a:t>3. LLaMA: Efficient smaller models for domain-specific use</a:t>
            </a:r>
          </a:p>
          <a:p>
            <a:pPr/>
            <a:r>
              <a:t>4. OpenAssistant: Community-driven ethical AI</a:t>
            </a:r>
          </a:p>
          <a:p>
            <a:pPr/>
            <a:r>
              <a:t>5. Alpaca: Cost-effective fine-tuning of LLaMA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 of LLMs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defRPr sz="3072"/>
            </a:pPr>
            <a:r>
              <a:t>1. Education: Personalized learning and content generation</a:t>
            </a:r>
          </a:p>
          <a:p>
            <a:pPr marL="329184" indent="-329184" defTabSz="438911">
              <a:defRPr sz="3072"/>
            </a:pPr>
            <a:r>
              <a:t>2. Healthcare: Medical documentation and research assistance</a:t>
            </a:r>
          </a:p>
          <a:p>
            <a:pPr marL="329184" indent="-329184" defTabSz="438911">
              <a:defRPr sz="3072"/>
            </a:pPr>
            <a:r>
              <a:t>3. Finance: Risk analysis and automation</a:t>
            </a:r>
          </a:p>
          <a:p>
            <a:pPr marL="329184" indent="-329184" defTabSz="438911">
              <a:defRPr sz="3072"/>
            </a:pPr>
            <a:r>
              <a:t>4. Engineering: Process optimization and automation</a:t>
            </a:r>
          </a:p>
          <a:p>
            <a:pPr marL="329184" indent="-329184" defTabSz="438911">
              <a:defRPr sz="3072"/>
            </a:pPr>
            <a:r>
              <a:t>5. Creative Writing: Story and content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 in LLMs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1. Computational Costs: High training and deployment resources</a:t>
            </a:r>
          </a:p>
          <a:p>
            <a:pPr marL="332613" indent="-332613" defTabSz="443484">
              <a:defRPr sz="3104"/>
            </a:pPr>
            <a:r>
              <a:t>2. Data Bias: Ethical concerns in decision-making</a:t>
            </a:r>
          </a:p>
          <a:p>
            <a:pPr marL="332613" indent="-332613" defTabSz="443484">
              <a:defRPr sz="3104"/>
            </a:pPr>
            <a:r>
              <a:t>3. Parameter Complexity: Managing massive models</a:t>
            </a:r>
          </a:p>
          <a:p>
            <a:pPr marL="332613" indent="-332613" defTabSz="443484">
              <a:defRPr sz="3104"/>
            </a:pPr>
            <a:r>
              <a:t>4. Real-Time Updates: Static training datasets</a:t>
            </a:r>
          </a:p>
          <a:p>
            <a:pPr marL="332613" indent="-332613" defTabSz="443484">
              <a:defRPr sz="3104"/>
            </a:pPr>
            <a:r>
              <a:t>5. Privacy Concerns: Handling sensitive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Directions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1. Sparse Expert Models: Efficient and specialized neurons</a:t>
            </a:r>
          </a:p>
          <a:p>
            <a:pPr marL="318897" indent="-318897" defTabSz="425195">
              <a:defRPr sz="2976"/>
            </a:pPr>
            <a:r>
              <a:t>2. Autonomous Data Generation: Self-sustaining models</a:t>
            </a:r>
          </a:p>
          <a:p>
            <a:pPr marL="318897" indent="-318897" defTabSz="425195">
              <a:defRPr sz="2976"/>
            </a:pPr>
            <a:r>
              <a:t>3. Domain-Specific Models: Tailored for specific industries</a:t>
            </a:r>
          </a:p>
          <a:p>
            <a:pPr marL="318897" indent="-318897" defTabSz="425195">
              <a:defRPr sz="2976"/>
            </a:pPr>
            <a:r>
              <a:t>4. Ethical AI: Responsible innovation and usage</a:t>
            </a:r>
          </a:p>
          <a:p>
            <a:pPr marL="318897" indent="-318897" defTabSz="425195">
              <a:defRPr sz="2976"/>
            </a:pPr>
            <a:r>
              <a:t>5. Real-Time Adaptation: Continuous model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LLMs have transformed AI applications across industries.</a:t>
            </a:r>
          </a:p>
          <a:p>
            <a:pPr marL="318897" indent="-318897" defTabSz="425195">
              <a:defRPr sz="2976"/>
            </a:pPr>
          </a:p>
          <a:p>
            <a:pPr marL="318897" indent="-318897" defTabSz="425195">
              <a:defRPr sz="2976"/>
            </a:pPr>
            <a:r>
              <a:t>While challenges remain, advancements in efficiency, accessibility, and ethical usage will shape their future.</a:t>
            </a:r>
          </a:p>
          <a:p>
            <a:pPr marL="318897" indent="-318897" defTabSz="425195">
              <a:defRPr sz="2976"/>
            </a:pPr>
          </a:p>
          <a:p>
            <a:pPr marL="318897" indent="-318897" defTabSz="425195">
              <a:defRPr sz="2976"/>
            </a:pPr>
            <a:r>
              <a:t>Collaboration between academia, industry, and communities is key to responsible innovation.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satOff val="-4966"/>
            <a:lumOff val="-10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5875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Chayan Shah</a:t>
            </a:r>
          </a:p>
          <a:p>
            <a:pPr/>
            <a:r>
              <a:t>SJSU ID - 018217095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