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h Chirag Hareshkumar (1001558824)…"/>
          <p:cNvSpPr txBox="1"/>
          <p:nvPr>
            <p:ph type="body" idx="13"/>
          </p:nvPr>
        </p:nvSpPr>
        <p:spPr>
          <a:xfrm>
            <a:off x="508000" y="6639560"/>
            <a:ext cx="7200900" cy="1402081"/>
          </a:xfrm>
          <a:prstGeom prst="rect">
            <a:avLst/>
          </a:prstGeom>
        </p:spPr>
        <p:txBody>
          <a:bodyPr/>
          <a:lstStyle/>
          <a:p>
            <a:pPr/>
            <a:r>
              <a:t>Shah Chirag Hareshkumar (1001558824)</a:t>
            </a:r>
          </a:p>
          <a:p>
            <a:pPr/>
            <a:r>
              <a:t>Idris Wishiwala (1001538840)</a:t>
            </a:r>
          </a:p>
          <a:p>
            <a:pPr/>
            <a:r>
              <a:t>Toor Shubhpreet Singh (1001564975)</a:t>
            </a:r>
          </a:p>
        </p:txBody>
      </p:sp>
      <p:sp>
        <p:nvSpPr>
          <p:cNvPr id="134" name="Control your PC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 your PC</a:t>
            </a:r>
          </a:p>
        </p:txBody>
      </p:sp>
      <p:sp>
        <p:nvSpPr>
          <p:cNvPr id="135" name="Special topics in Advanced Networks with Dr. Y. Liu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Special topics in Advanced Networks with Dr. Y. Liu</a:t>
            </a:r>
          </a:p>
        </p:txBody>
      </p:sp>
      <p:pic>
        <p:nvPicPr>
          <p:cNvPr id="13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7300" y="92275"/>
            <a:ext cx="4953000" cy="3811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C Auto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PC Automation</a:t>
            </a:r>
          </a:p>
        </p:txBody>
      </p:sp>
      <p:pic>
        <p:nvPicPr>
          <p:cNvPr id="165" name="a80c1ea6-b34b-4e14-aeea-1a31e36a2948.jpg" descr="a80c1ea6-b34b-4e14-aeea-1a31e36a294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3152394"/>
            <a:ext cx="12688945" cy="4591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cademic Advis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Academic Advisor</a:t>
            </a:r>
          </a:p>
        </p:txBody>
      </p:sp>
      <p:pic>
        <p:nvPicPr>
          <p:cNvPr id="168" name="06153fc7-8f80-41d1-a4b5-601415ed2640.jpg" descr="06153fc7-8f80-41d1-a4b5-601415ed26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82" y="3275845"/>
            <a:ext cx="12328696" cy="4461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ifficul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Difficulties</a:t>
            </a:r>
          </a:p>
        </p:txBody>
      </p:sp>
      <p:sp>
        <p:nvSpPr>
          <p:cNvPr id="171" name="IFTTT with Alexa has not options to give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IFTTT with Alexa has not options to give parameters</a:t>
            </a:r>
          </a:p>
          <a:p>
            <a:pPr/>
            <a:r>
              <a:t>Turning system on using WOL wireless has issues</a:t>
            </a:r>
          </a:p>
          <a:p>
            <a:pPr/>
            <a:r>
              <a:t>Turning system on requires pre-hand configurations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uture Work &amp; Enhanc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 &amp; Enhancements</a:t>
            </a:r>
          </a:p>
        </p:txBody>
      </p:sp>
      <p:sp>
        <p:nvSpPr>
          <p:cNvPr id="174" name="Seamless realtime Computer/Device oper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Seamless realtime Computer/Device operations </a:t>
            </a:r>
          </a:p>
          <a:p>
            <a:pPr/>
            <a:r>
              <a:t>Secure Turning On/Off Computers wirelessly</a:t>
            </a:r>
          </a:p>
          <a:p>
            <a:pPr/>
            <a:r>
              <a:t>Connecting Database with Dialogflow</a:t>
            </a:r>
          </a:p>
          <a:p>
            <a:pPr/>
            <a:r>
              <a:t>Connecting applications with Dialogflow</a:t>
            </a:r>
          </a:p>
          <a:p>
            <a:pPr/>
            <a:r>
              <a:t>Smoother NLP functionalities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77" name="- Thank you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- Thank you.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39" name="Less infrastructure co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Less infrastructure cost</a:t>
            </a:r>
          </a:p>
          <a:p>
            <a:pPr/>
            <a:r>
              <a:t>Automation</a:t>
            </a:r>
          </a:p>
          <a:p>
            <a:pPr/>
            <a:r>
              <a:t>Realtime notifications and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roject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Setup</a:t>
            </a:r>
          </a:p>
        </p:txBody>
      </p:sp>
      <p:sp>
        <p:nvSpPr>
          <p:cNvPr id="142" name="Software'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03783">
              <a:spcBef>
                <a:spcPts val="1200"/>
              </a:spcBef>
              <a:buClrTx/>
              <a:buSzTx/>
              <a:buFontTx/>
              <a:buNone/>
              <a:defRPr sz="1871"/>
            </a:pPr>
            <a:r>
              <a:t>Software's:</a:t>
            </a:r>
          </a:p>
          <a:p>
            <a:pPr lvl="2" marL="0" indent="0" defTabSz="303783">
              <a:spcBef>
                <a:spcPts val="1200"/>
              </a:spcBef>
              <a:buClrTx/>
              <a:buSzTx/>
              <a:buFontTx/>
              <a:buNone/>
              <a:defRPr sz="1871"/>
            </a:pPr>
            <a:r>
              <a:t>      Applets:</a:t>
            </a:r>
          </a:p>
          <a:p>
            <a:pPr lvl="2" marL="733043" indent="-244347" defTabSz="303783">
              <a:spcBef>
                <a:spcPts val="1200"/>
              </a:spcBef>
              <a:defRPr sz="1871"/>
            </a:pPr>
            <a:r>
              <a:t>IFTTT</a:t>
            </a:r>
          </a:p>
          <a:p>
            <a:pPr lvl="2" marL="733043" indent="-244347" defTabSz="303783">
              <a:spcBef>
                <a:spcPts val="1200"/>
              </a:spcBef>
              <a:defRPr sz="1871"/>
            </a:pPr>
            <a:r>
              <a:t>PushBullet</a:t>
            </a:r>
          </a:p>
          <a:p>
            <a:pPr lvl="2" marL="733043" indent="-244347" defTabSz="303783">
              <a:spcBef>
                <a:spcPts val="1200"/>
              </a:spcBef>
              <a:defRPr sz="1871"/>
            </a:pPr>
            <a:r>
              <a:t>Tasker</a:t>
            </a:r>
          </a:p>
          <a:p>
            <a:pPr lvl="2" marL="733043" indent="-244347" defTabSz="303783">
              <a:spcBef>
                <a:spcPts val="1200"/>
              </a:spcBef>
              <a:defRPr sz="1871"/>
            </a:pPr>
            <a:r>
              <a:t>DialogFlow</a:t>
            </a:r>
          </a:p>
          <a:p>
            <a:pPr marL="0" indent="0" defTabSz="303783">
              <a:spcBef>
                <a:spcPts val="1200"/>
              </a:spcBef>
              <a:buClrTx/>
              <a:buSzTx/>
              <a:buFontTx/>
              <a:buNone/>
              <a:defRPr sz="1871"/>
            </a:pPr>
            <a:r>
              <a:t>       Languages: </a:t>
            </a:r>
          </a:p>
          <a:p>
            <a:pPr lvl="2" marL="733043" indent="-244347" defTabSz="303783">
              <a:spcBef>
                <a:spcPts val="1200"/>
              </a:spcBef>
              <a:defRPr sz="1871"/>
            </a:pPr>
            <a:r>
              <a:t>Php and Python</a:t>
            </a:r>
          </a:p>
          <a:p>
            <a:pPr marL="0" indent="0" defTabSz="303783">
              <a:spcBef>
                <a:spcPts val="1200"/>
              </a:spcBef>
              <a:buClrTx/>
              <a:buSzTx/>
              <a:buFontTx/>
              <a:buNone/>
              <a:defRPr sz="1871"/>
            </a:pPr>
            <a:r>
              <a:t>Hardware:</a:t>
            </a:r>
          </a:p>
          <a:p>
            <a:pPr lvl="1" marL="488695" indent="-244347" defTabSz="303783">
              <a:spcBef>
                <a:spcPts val="1200"/>
              </a:spcBef>
              <a:defRPr sz="1871"/>
            </a:pPr>
            <a:r>
              <a:t>DELL Laptop</a:t>
            </a:r>
          </a:p>
          <a:p>
            <a:pPr lvl="1" marL="488695" indent="-244347" defTabSz="303783">
              <a:spcBef>
                <a:spcPts val="1200"/>
              </a:spcBef>
              <a:defRPr sz="1871"/>
            </a:pPr>
            <a:r>
              <a:t>Apple MAC Book Pro</a:t>
            </a:r>
          </a:p>
          <a:p>
            <a:pPr lvl="1" marL="488695" indent="-244347" defTabSz="303783">
              <a:spcBef>
                <a:spcPts val="1200"/>
              </a:spcBef>
              <a:defRPr sz="1871"/>
            </a:pPr>
            <a:r>
              <a:t>HP Laptop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145" name="IFTTT and Pushbulle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79044">
              <a:spcBef>
                <a:spcPts val="1900"/>
              </a:spcBef>
              <a:buClrTx/>
              <a:buSzTx/>
              <a:buFontTx/>
              <a:buNone/>
              <a:defRPr b="1" sz="2952"/>
            </a:pPr>
            <a:r>
              <a:t>IFTTT and Pushbullet: 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 General computer operations with backend PHP scripts (e.g. open word, type in word, sleep)</a:t>
            </a:r>
          </a:p>
          <a:p>
            <a:pPr marL="0" indent="0" defTabSz="479044">
              <a:spcBef>
                <a:spcPts val="1900"/>
              </a:spcBef>
              <a:buClrTx/>
              <a:buSzTx/>
              <a:buFontTx/>
              <a:buNone/>
              <a:defRPr b="1" sz="2952"/>
            </a:pPr>
            <a:r>
              <a:t>Tasker: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Wake up Computer on LAN</a:t>
            </a:r>
          </a:p>
          <a:p>
            <a:pPr marL="0" indent="0" defTabSz="479044">
              <a:spcBef>
                <a:spcPts val="1900"/>
              </a:spcBef>
              <a:buClrTx/>
              <a:buSzTx/>
              <a:buFontTx/>
              <a:buNone/>
              <a:defRPr b="1" sz="2952"/>
            </a:pPr>
            <a:r>
              <a:t>Dialogflow: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Customized interactions to perform computer operations with backend Python script</a:t>
            </a:r>
          </a:p>
          <a:p>
            <a:pPr lvl="1" marL="770636" indent="-385318" defTabSz="479044">
              <a:spcBef>
                <a:spcPts val="1900"/>
              </a:spcBef>
              <a:defRPr sz="2952"/>
            </a:pPr>
            <a:r>
              <a:t>Control multiple PCs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FTTT and Pushbull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IFTTT and Pushbullet</a:t>
            </a:r>
          </a:p>
        </p:txBody>
      </p:sp>
      <p:pic>
        <p:nvPicPr>
          <p:cNvPr id="14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4200" y="2183257"/>
            <a:ext cx="9766300" cy="7162687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unning PHP script"/>
          <p:cNvSpPr txBox="1"/>
          <p:nvPr/>
        </p:nvSpPr>
        <p:spPr>
          <a:xfrm>
            <a:off x="3011016" y="9093199"/>
            <a:ext cx="281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Running PHP 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 Web App Approach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Web App Approach..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2730500"/>
            <a:ext cx="12331700" cy="56491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as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Tasker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" y="2331412"/>
            <a:ext cx="9347200" cy="7104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ake on 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Wake on LAN</a:t>
            </a:r>
          </a:p>
        </p:txBody>
      </p:sp>
      <p:pic>
        <p:nvPicPr>
          <p:cNvPr id="158" name="50a1dc15-1033-481c-9ced-9477a8c72012.jpg" descr="50a1dc15-1033-481c-9ced-9477a8c7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700" y="2319678"/>
            <a:ext cx="3479800" cy="6189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0f803848-cec4-41d6-ba96-7fa2acb55443.jpg" descr="0f803848-cec4-41d6-ba96-7fa2acb5544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3100" y="2664381"/>
            <a:ext cx="8410934" cy="549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ialog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Dialogflow</a:t>
            </a:r>
          </a:p>
        </p:txBody>
      </p:sp>
      <p:pic>
        <p:nvPicPr>
          <p:cNvPr id="162" name="b11434e1-40e8-4f0f-9915-53c6208c443e.jpg" descr="b11434e1-40e8-4f0f-9915-53c6208c443e.jpg"/>
          <p:cNvPicPr>
            <a:picLocks noChangeAspect="1"/>
          </p:cNvPicPr>
          <p:nvPr/>
        </p:nvPicPr>
        <p:blipFill>
          <a:blip r:embed="rId2">
            <a:extLst/>
          </a:blip>
          <a:srcRect l="1894" t="2948" r="997" b="0"/>
          <a:stretch>
            <a:fillRect/>
          </a:stretch>
        </p:blipFill>
        <p:spPr>
          <a:xfrm>
            <a:off x="241300" y="3475482"/>
            <a:ext cx="12369800" cy="3762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