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3004800" cy="11620500"/>
  <p:notesSz cx="13004800" cy="11620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836" y="3602355"/>
            <a:ext cx="11059478" cy="2440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6507480"/>
            <a:ext cx="9107805" cy="290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557" y="2672715"/>
            <a:ext cx="5659850" cy="766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00742" y="2672715"/>
            <a:ext cx="5659850" cy="766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886021" y="817366"/>
            <a:ext cx="2731135" cy="1735455"/>
          </a:xfrm>
          <a:custGeom>
            <a:avLst/>
            <a:gdLst/>
            <a:ahLst/>
            <a:cxnLst/>
            <a:rect l="l" t="t" r="r" b="b"/>
            <a:pathLst>
              <a:path w="2731134" h="1735455">
                <a:moveTo>
                  <a:pt x="0" y="0"/>
                </a:moveTo>
                <a:lnTo>
                  <a:pt x="2730642" y="0"/>
                </a:lnTo>
                <a:lnTo>
                  <a:pt x="2730642" y="1735190"/>
                </a:lnTo>
                <a:lnTo>
                  <a:pt x="0" y="1735190"/>
                </a:lnTo>
                <a:lnTo>
                  <a:pt x="0" y="0"/>
                </a:lnTo>
                <a:close/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803667"/>
            <a:ext cx="5323565" cy="43449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557" y="464820"/>
            <a:ext cx="11710035" cy="185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557" y="2672715"/>
            <a:ext cx="11710035" cy="766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3791" y="10807065"/>
            <a:ext cx="4163568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557" y="10807065"/>
            <a:ext cx="2992564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8028" y="10807065"/>
            <a:ext cx="2992564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95" y="1640297"/>
            <a:ext cx="64706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Screen</a:t>
            </a:r>
            <a:r>
              <a:rPr dirty="0" sz="850" spc="-45">
                <a:latin typeface="Helvetica"/>
                <a:cs typeface="Helvetica"/>
              </a:rPr>
              <a:t> </a:t>
            </a:r>
            <a:r>
              <a:rPr dirty="0" sz="850">
                <a:latin typeface="Helvetica"/>
                <a:cs typeface="Helvetica"/>
              </a:rPr>
              <a:t>clinic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85" y="918823"/>
            <a:ext cx="32385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Clinic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70" y="2306976"/>
            <a:ext cx="1238250" cy="412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Consent patient on</a:t>
            </a:r>
            <a:r>
              <a:rPr dirty="0" sz="850" spc="-8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study  and collect pre-op blood  in</a:t>
            </a:r>
            <a:r>
              <a:rPr dirty="0" sz="850" spc="-5">
                <a:latin typeface="Helvetica"/>
                <a:cs typeface="Helvetica"/>
              </a:rPr>
              <a:t> </a:t>
            </a:r>
            <a:r>
              <a:rPr dirty="0" sz="850">
                <a:latin typeface="Helvetica"/>
                <a:cs typeface="Helvetica"/>
              </a:rPr>
              <a:t>clinic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31" y="3183704"/>
            <a:ext cx="939800" cy="412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Surgery</a:t>
            </a:r>
            <a:r>
              <a:rPr dirty="0" sz="850" spc="-7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scheduled </a:t>
            </a:r>
            <a:r>
              <a:rPr dirty="0" sz="85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and technician  notiﬁed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2348" y="3183704"/>
            <a:ext cx="701675" cy="412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Flow</a:t>
            </a:r>
            <a:r>
              <a:rPr dirty="0" sz="850" spc="-4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and</a:t>
            </a:r>
            <a:r>
              <a:rPr dirty="0" sz="850" spc="-4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IGO </a:t>
            </a:r>
            <a:r>
              <a:rPr dirty="0" sz="85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appointment  booked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6760" y="3247632"/>
            <a:ext cx="101917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5811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Flow and IGO  appointment</a:t>
            </a:r>
            <a:r>
              <a:rPr dirty="0" sz="850" spc="-7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booked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197" y="4224818"/>
            <a:ext cx="789305" cy="374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53340" marR="5080" indent="-41275">
              <a:lnSpc>
                <a:spcPts val="1370"/>
              </a:lnSpc>
              <a:spcBef>
                <a:spcPts val="155"/>
              </a:spcBef>
            </a:pPr>
            <a:r>
              <a:rPr dirty="0" sz="1150" b="1">
                <a:solidFill>
                  <a:srgbClr val="006633"/>
                </a:solidFill>
                <a:latin typeface="Helvetica"/>
                <a:cs typeface="Helvetica"/>
              </a:rPr>
              <a:t>OR</a:t>
            </a:r>
            <a:r>
              <a:rPr dirty="0" sz="1150" spc="-95" b="1">
                <a:solidFill>
                  <a:srgbClr val="006633"/>
                </a:solidFill>
                <a:latin typeface="Helvetica"/>
                <a:cs typeface="Helvetica"/>
              </a:rPr>
              <a:t> </a:t>
            </a:r>
            <a:r>
              <a:rPr dirty="0" sz="1150" b="1">
                <a:solidFill>
                  <a:srgbClr val="006633"/>
                </a:solidFill>
                <a:latin typeface="Helvetica"/>
                <a:cs typeface="Helvetica"/>
              </a:rPr>
              <a:t>sample  collection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13996" y="4374507"/>
            <a:ext cx="91325" cy="9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889" y="4137060"/>
            <a:ext cx="5286304" cy="5780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70164" y="4279614"/>
            <a:ext cx="2709545" cy="285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5720">
              <a:lnSpc>
                <a:spcPts val="1015"/>
              </a:lnSpc>
              <a:spcBef>
                <a:spcPts val="110"/>
              </a:spcBef>
              <a:tabLst>
                <a:tab pos="709295" algn="l"/>
                <a:tab pos="2696210" algn="l"/>
              </a:tabLst>
            </a:pPr>
            <a:r>
              <a:rPr dirty="0" sz="850" spc="5">
                <a:latin typeface="Helvetica"/>
                <a:cs typeface="Helvetica"/>
              </a:rPr>
              <a:t>Single</a:t>
            </a:r>
            <a:r>
              <a:rPr dirty="0" sz="850" spc="-9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Cell	</a:t>
            </a:r>
            <a:r>
              <a:rPr dirty="0" u="heavy" sz="850" spc="5">
                <a:uFill>
                  <a:solidFill>
                    <a:srgbClr val="81B36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850" spc="5">
                <a:uFill>
                  <a:solidFill>
                    <a:srgbClr val="81B366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1015"/>
              </a:lnSpc>
            </a:pPr>
            <a:r>
              <a:rPr dirty="0" sz="850" spc="5">
                <a:latin typeface="Helvetica"/>
                <a:cs typeface="Helvetica"/>
              </a:rPr>
              <a:t>Dissociation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5827" y="5475983"/>
            <a:ext cx="52514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3398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Flow  </a:t>
            </a:r>
            <a:r>
              <a:rPr dirty="0" sz="850" spc="5">
                <a:latin typeface="Helvetica"/>
                <a:cs typeface="Helvetica"/>
              </a:rPr>
              <a:t>Cytometry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7288" y="5412054"/>
            <a:ext cx="866140" cy="412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065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Storage</a:t>
            </a:r>
            <a:r>
              <a:rPr dirty="0" sz="850" spc="-4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of</a:t>
            </a:r>
            <a:r>
              <a:rPr dirty="0" sz="850" spc="-4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sorted </a:t>
            </a:r>
            <a:r>
              <a:rPr dirty="0" sz="85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single </a:t>
            </a:r>
            <a:r>
              <a:rPr dirty="0" sz="850">
                <a:latin typeface="Helvetica"/>
                <a:cs typeface="Helvetica"/>
              </a:rPr>
              <a:t>cell  </a:t>
            </a:r>
            <a:r>
              <a:rPr dirty="0" sz="850" spc="5">
                <a:latin typeface="Helvetica"/>
                <a:cs typeface="Helvetica"/>
              </a:rPr>
              <a:t>suspensions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1469" y="6325313"/>
            <a:ext cx="23876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DLP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2395" y="7868719"/>
            <a:ext cx="78105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1440" marR="5080" indent="-7937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10X cfDNA</a:t>
            </a:r>
            <a:r>
              <a:rPr dirty="0" sz="850" spc="-7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and  Library</a:t>
            </a:r>
            <a:r>
              <a:rPr dirty="0" sz="850" spc="-2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Prep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5537" y="7868719"/>
            <a:ext cx="64071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38125" marR="5080" indent="-22606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Store</a:t>
            </a:r>
            <a:r>
              <a:rPr dirty="0" sz="850" spc="-8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Sorted  scs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9512" y="8754580"/>
            <a:ext cx="2266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IGO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1591" y="9539982"/>
            <a:ext cx="60452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1874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scRNA  </a:t>
            </a:r>
            <a:r>
              <a:rPr dirty="0" sz="850" spc="5">
                <a:latin typeface="Helvetica"/>
                <a:cs typeface="Helvetica"/>
              </a:rPr>
              <a:t>Sequencing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10264" y="4694147"/>
            <a:ext cx="91325" cy="271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616645" y="4146193"/>
            <a:ext cx="1278890" cy="548005"/>
          </a:xfrm>
          <a:custGeom>
            <a:avLst/>
            <a:gdLst/>
            <a:ahLst/>
            <a:cxnLst/>
            <a:rect l="l" t="t" r="r" b="b"/>
            <a:pathLst>
              <a:path w="1278890" h="548004">
                <a:moveTo>
                  <a:pt x="82193" y="0"/>
                </a:moveTo>
                <a:lnTo>
                  <a:pt x="1196368" y="0"/>
                </a:lnTo>
                <a:lnTo>
                  <a:pt x="1201765" y="0"/>
                </a:lnTo>
                <a:lnTo>
                  <a:pt x="1207110" y="526"/>
                </a:lnTo>
                <a:lnTo>
                  <a:pt x="1212402" y="1579"/>
                </a:lnTo>
                <a:lnTo>
                  <a:pt x="1217696" y="2631"/>
                </a:lnTo>
                <a:lnTo>
                  <a:pt x="1222835" y="4190"/>
                </a:lnTo>
                <a:lnTo>
                  <a:pt x="1227820" y="6256"/>
                </a:lnTo>
                <a:lnTo>
                  <a:pt x="1232807" y="8321"/>
                </a:lnTo>
                <a:lnTo>
                  <a:pt x="1237544" y="10853"/>
                </a:lnTo>
                <a:lnTo>
                  <a:pt x="1242031" y="13851"/>
                </a:lnTo>
                <a:lnTo>
                  <a:pt x="1246518" y="16850"/>
                </a:lnTo>
                <a:lnTo>
                  <a:pt x="1250671" y="20257"/>
                </a:lnTo>
                <a:lnTo>
                  <a:pt x="1254487" y="24073"/>
                </a:lnTo>
                <a:lnTo>
                  <a:pt x="1258303" y="27889"/>
                </a:lnTo>
                <a:lnTo>
                  <a:pt x="1276980" y="66157"/>
                </a:lnTo>
                <a:lnTo>
                  <a:pt x="1278034" y="71451"/>
                </a:lnTo>
                <a:lnTo>
                  <a:pt x="1278560" y="76796"/>
                </a:lnTo>
                <a:lnTo>
                  <a:pt x="1278561" y="82193"/>
                </a:lnTo>
                <a:lnTo>
                  <a:pt x="1278561" y="465761"/>
                </a:lnTo>
                <a:lnTo>
                  <a:pt x="1278560" y="471158"/>
                </a:lnTo>
                <a:lnTo>
                  <a:pt x="1278033" y="476503"/>
                </a:lnTo>
                <a:lnTo>
                  <a:pt x="1276979" y="481796"/>
                </a:lnTo>
                <a:lnTo>
                  <a:pt x="1275928" y="487089"/>
                </a:lnTo>
                <a:lnTo>
                  <a:pt x="1264707" y="511425"/>
                </a:lnTo>
                <a:lnTo>
                  <a:pt x="1261710" y="515912"/>
                </a:lnTo>
                <a:lnTo>
                  <a:pt x="1242031" y="534102"/>
                </a:lnTo>
                <a:lnTo>
                  <a:pt x="1237544" y="537100"/>
                </a:lnTo>
                <a:lnTo>
                  <a:pt x="1232807" y="539632"/>
                </a:lnTo>
                <a:lnTo>
                  <a:pt x="1227820" y="541698"/>
                </a:lnTo>
                <a:lnTo>
                  <a:pt x="1222835" y="543763"/>
                </a:lnTo>
                <a:lnTo>
                  <a:pt x="1217696" y="545322"/>
                </a:lnTo>
                <a:lnTo>
                  <a:pt x="1212402" y="546375"/>
                </a:lnTo>
                <a:lnTo>
                  <a:pt x="1207110" y="547428"/>
                </a:lnTo>
                <a:lnTo>
                  <a:pt x="1201765" y="547955"/>
                </a:lnTo>
                <a:lnTo>
                  <a:pt x="1196368" y="547955"/>
                </a:lnTo>
                <a:lnTo>
                  <a:pt x="82193" y="547955"/>
                </a:lnTo>
                <a:lnTo>
                  <a:pt x="76795" y="547955"/>
                </a:lnTo>
                <a:lnTo>
                  <a:pt x="71449" y="547428"/>
                </a:lnTo>
                <a:lnTo>
                  <a:pt x="66157" y="546375"/>
                </a:lnTo>
                <a:lnTo>
                  <a:pt x="60863" y="545322"/>
                </a:lnTo>
                <a:lnTo>
                  <a:pt x="55724" y="543762"/>
                </a:lnTo>
                <a:lnTo>
                  <a:pt x="50738" y="541697"/>
                </a:lnTo>
                <a:lnTo>
                  <a:pt x="45752" y="539632"/>
                </a:lnTo>
                <a:lnTo>
                  <a:pt x="41014" y="537100"/>
                </a:lnTo>
                <a:lnTo>
                  <a:pt x="36526" y="534102"/>
                </a:lnTo>
                <a:lnTo>
                  <a:pt x="32039" y="531104"/>
                </a:lnTo>
                <a:lnTo>
                  <a:pt x="6255" y="497215"/>
                </a:lnTo>
                <a:lnTo>
                  <a:pt x="4189" y="492229"/>
                </a:lnTo>
                <a:lnTo>
                  <a:pt x="2631" y="487089"/>
                </a:lnTo>
                <a:lnTo>
                  <a:pt x="1578" y="481796"/>
                </a:lnTo>
                <a:lnTo>
                  <a:pt x="526" y="476503"/>
                </a:lnTo>
                <a:lnTo>
                  <a:pt x="0" y="471158"/>
                </a:lnTo>
                <a:lnTo>
                  <a:pt x="0" y="465761"/>
                </a:lnTo>
                <a:lnTo>
                  <a:pt x="0" y="82193"/>
                </a:lnTo>
                <a:lnTo>
                  <a:pt x="0" y="76796"/>
                </a:lnTo>
                <a:lnTo>
                  <a:pt x="526" y="71451"/>
                </a:lnTo>
                <a:lnTo>
                  <a:pt x="1578" y="66157"/>
                </a:lnTo>
                <a:lnTo>
                  <a:pt x="2631" y="60864"/>
                </a:lnTo>
                <a:lnTo>
                  <a:pt x="4189" y="55725"/>
                </a:lnTo>
                <a:lnTo>
                  <a:pt x="6255" y="50738"/>
                </a:lnTo>
                <a:lnTo>
                  <a:pt x="8319" y="45752"/>
                </a:lnTo>
                <a:lnTo>
                  <a:pt x="24073" y="24073"/>
                </a:lnTo>
                <a:lnTo>
                  <a:pt x="27889" y="20257"/>
                </a:lnTo>
                <a:lnTo>
                  <a:pt x="50738" y="6256"/>
                </a:lnTo>
                <a:lnTo>
                  <a:pt x="55724" y="4190"/>
                </a:lnTo>
                <a:lnTo>
                  <a:pt x="60863" y="2631"/>
                </a:lnTo>
                <a:lnTo>
                  <a:pt x="66157" y="1579"/>
                </a:lnTo>
                <a:lnTo>
                  <a:pt x="71449" y="526"/>
                </a:lnTo>
                <a:lnTo>
                  <a:pt x="76795" y="0"/>
                </a:lnTo>
                <a:lnTo>
                  <a:pt x="82193" y="0"/>
                </a:lnTo>
                <a:close/>
              </a:path>
            </a:pathLst>
          </a:custGeom>
          <a:ln w="18265">
            <a:solidFill>
              <a:srgbClr val="81B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691847" y="4279614"/>
            <a:ext cx="114681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7874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Storage of unsorted  single </a:t>
            </a:r>
            <a:r>
              <a:rPr dirty="0" sz="850">
                <a:latin typeface="Helvetica"/>
                <a:cs typeface="Helvetica"/>
              </a:rPr>
              <a:t>cell</a:t>
            </a:r>
            <a:r>
              <a:rPr dirty="0" sz="850" spc="-6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suspensions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255927" y="6584592"/>
            <a:ext cx="0" cy="327025"/>
          </a:xfrm>
          <a:custGeom>
            <a:avLst/>
            <a:gdLst/>
            <a:ahLst/>
            <a:cxnLst/>
            <a:rect l="l" t="t" r="r" b="b"/>
            <a:pathLst>
              <a:path w="0" h="327025">
                <a:moveTo>
                  <a:pt x="0" y="0"/>
                </a:moveTo>
                <a:lnTo>
                  <a:pt x="0" y="326581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210264" y="6883776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0623" y="6219289"/>
            <a:ext cx="730885" cy="365760"/>
          </a:xfrm>
          <a:custGeom>
            <a:avLst/>
            <a:gdLst/>
            <a:ahLst/>
            <a:cxnLst/>
            <a:rect l="l" t="t" r="r" b="b"/>
            <a:pathLst>
              <a:path w="730884" h="365759">
                <a:moveTo>
                  <a:pt x="54795" y="0"/>
                </a:moveTo>
                <a:lnTo>
                  <a:pt x="675811" y="0"/>
                </a:lnTo>
                <a:lnTo>
                  <a:pt x="679408" y="0"/>
                </a:lnTo>
                <a:lnTo>
                  <a:pt x="682971" y="350"/>
                </a:lnTo>
                <a:lnTo>
                  <a:pt x="686500" y="1052"/>
                </a:lnTo>
                <a:lnTo>
                  <a:pt x="690028" y="1754"/>
                </a:lnTo>
                <a:lnTo>
                  <a:pt x="693455" y="2793"/>
                </a:lnTo>
                <a:lnTo>
                  <a:pt x="696779" y="4170"/>
                </a:lnTo>
                <a:lnTo>
                  <a:pt x="700103" y="5546"/>
                </a:lnTo>
                <a:lnTo>
                  <a:pt x="703261" y="7234"/>
                </a:lnTo>
                <a:lnTo>
                  <a:pt x="706252" y="9233"/>
                </a:lnTo>
                <a:lnTo>
                  <a:pt x="709244" y="11232"/>
                </a:lnTo>
                <a:lnTo>
                  <a:pt x="721371" y="24352"/>
                </a:lnTo>
                <a:lnTo>
                  <a:pt x="723370" y="27343"/>
                </a:lnTo>
                <a:lnTo>
                  <a:pt x="725058" y="30500"/>
                </a:lnTo>
                <a:lnTo>
                  <a:pt x="726435" y="33825"/>
                </a:lnTo>
                <a:lnTo>
                  <a:pt x="727811" y="37149"/>
                </a:lnTo>
                <a:lnTo>
                  <a:pt x="728850" y="40575"/>
                </a:lnTo>
                <a:lnTo>
                  <a:pt x="729553" y="44104"/>
                </a:lnTo>
                <a:lnTo>
                  <a:pt x="730255" y="47633"/>
                </a:lnTo>
                <a:lnTo>
                  <a:pt x="730606" y="51197"/>
                </a:lnTo>
                <a:lnTo>
                  <a:pt x="730606" y="54795"/>
                </a:lnTo>
                <a:lnTo>
                  <a:pt x="730606" y="310507"/>
                </a:lnTo>
                <a:lnTo>
                  <a:pt x="730606" y="314105"/>
                </a:lnTo>
                <a:lnTo>
                  <a:pt x="730255" y="317668"/>
                </a:lnTo>
                <a:lnTo>
                  <a:pt x="729553" y="321196"/>
                </a:lnTo>
                <a:lnTo>
                  <a:pt x="728850" y="324725"/>
                </a:lnTo>
                <a:lnTo>
                  <a:pt x="727811" y="328152"/>
                </a:lnTo>
                <a:lnTo>
                  <a:pt x="726435" y="331476"/>
                </a:lnTo>
                <a:lnTo>
                  <a:pt x="725058" y="334800"/>
                </a:lnTo>
                <a:lnTo>
                  <a:pt x="723370" y="337958"/>
                </a:lnTo>
                <a:lnTo>
                  <a:pt x="721371" y="340949"/>
                </a:lnTo>
                <a:lnTo>
                  <a:pt x="719372" y="343941"/>
                </a:lnTo>
                <a:lnTo>
                  <a:pt x="706252" y="356068"/>
                </a:lnTo>
                <a:lnTo>
                  <a:pt x="703261" y="358067"/>
                </a:lnTo>
                <a:lnTo>
                  <a:pt x="700103" y="359754"/>
                </a:lnTo>
                <a:lnTo>
                  <a:pt x="696779" y="361131"/>
                </a:lnTo>
                <a:lnTo>
                  <a:pt x="693455" y="362509"/>
                </a:lnTo>
                <a:lnTo>
                  <a:pt x="690028" y="363548"/>
                </a:lnTo>
                <a:lnTo>
                  <a:pt x="686500" y="364249"/>
                </a:lnTo>
                <a:lnTo>
                  <a:pt x="682971" y="364952"/>
                </a:lnTo>
                <a:lnTo>
                  <a:pt x="679408" y="365303"/>
                </a:lnTo>
                <a:lnTo>
                  <a:pt x="675811" y="365303"/>
                </a:lnTo>
                <a:lnTo>
                  <a:pt x="54795" y="365303"/>
                </a:lnTo>
                <a:lnTo>
                  <a:pt x="51196" y="365303"/>
                </a:lnTo>
                <a:lnTo>
                  <a:pt x="47632" y="364952"/>
                </a:lnTo>
                <a:lnTo>
                  <a:pt x="44104" y="364250"/>
                </a:lnTo>
                <a:lnTo>
                  <a:pt x="40575" y="363548"/>
                </a:lnTo>
                <a:lnTo>
                  <a:pt x="37149" y="362509"/>
                </a:lnTo>
                <a:lnTo>
                  <a:pt x="33825" y="361132"/>
                </a:lnTo>
                <a:lnTo>
                  <a:pt x="30500" y="359754"/>
                </a:lnTo>
                <a:lnTo>
                  <a:pt x="9234" y="340949"/>
                </a:lnTo>
                <a:lnTo>
                  <a:pt x="7235" y="337958"/>
                </a:lnTo>
                <a:lnTo>
                  <a:pt x="5547" y="334800"/>
                </a:lnTo>
                <a:lnTo>
                  <a:pt x="4170" y="331476"/>
                </a:lnTo>
                <a:lnTo>
                  <a:pt x="2793" y="328152"/>
                </a:lnTo>
                <a:lnTo>
                  <a:pt x="1753" y="324726"/>
                </a:lnTo>
                <a:lnTo>
                  <a:pt x="1052" y="321197"/>
                </a:lnTo>
                <a:lnTo>
                  <a:pt x="351" y="317668"/>
                </a:lnTo>
                <a:lnTo>
                  <a:pt x="0" y="314105"/>
                </a:lnTo>
                <a:lnTo>
                  <a:pt x="0" y="310507"/>
                </a:lnTo>
                <a:lnTo>
                  <a:pt x="0" y="54795"/>
                </a:lnTo>
                <a:lnTo>
                  <a:pt x="0" y="51197"/>
                </a:lnTo>
                <a:lnTo>
                  <a:pt x="351" y="47633"/>
                </a:lnTo>
                <a:lnTo>
                  <a:pt x="1052" y="44104"/>
                </a:lnTo>
                <a:lnTo>
                  <a:pt x="1753" y="40575"/>
                </a:lnTo>
                <a:lnTo>
                  <a:pt x="2793" y="37149"/>
                </a:lnTo>
                <a:lnTo>
                  <a:pt x="4170" y="33825"/>
                </a:lnTo>
                <a:lnTo>
                  <a:pt x="5547" y="30500"/>
                </a:lnTo>
                <a:lnTo>
                  <a:pt x="7235" y="27343"/>
                </a:lnTo>
                <a:lnTo>
                  <a:pt x="9234" y="24352"/>
                </a:lnTo>
                <a:lnTo>
                  <a:pt x="11232" y="21359"/>
                </a:lnTo>
                <a:lnTo>
                  <a:pt x="13504" y="18591"/>
                </a:lnTo>
                <a:lnTo>
                  <a:pt x="16048" y="16048"/>
                </a:lnTo>
                <a:lnTo>
                  <a:pt x="18592" y="13504"/>
                </a:lnTo>
                <a:lnTo>
                  <a:pt x="33825" y="4170"/>
                </a:lnTo>
                <a:lnTo>
                  <a:pt x="37149" y="2793"/>
                </a:lnTo>
                <a:lnTo>
                  <a:pt x="40575" y="1754"/>
                </a:lnTo>
                <a:lnTo>
                  <a:pt x="44104" y="1052"/>
                </a:lnTo>
                <a:lnTo>
                  <a:pt x="47632" y="350"/>
                </a:lnTo>
                <a:lnTo>
                  <a:pt x="51196" y="0"/>
                </a:lnTo>
                <a:lnTo>
                  <a:pt x="54795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002641" y="6261385"/>
            <a:ext cx="52514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3398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Flow  </a:t>
            </a:r>
            <a:r>
              <a:rPr dirty="0" sz="850" spc="5">
                <a:latin typeface="Helvetica"/>
                <a:cs typeface="Helvetica"/>
              </a:rPr>
              <a:t>Cytometry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799298" y="7068619"/>
            <a:ext cx="182880" cy="664845"/>
          </a:xfrm>
          <a:custGeom>
            <a:avLst/>
            <a:gdLst/>
            <a:ahLst/>
            <a:cxnLst/>
            <a:rect l="l" t="t" r="r" b="b"/>
            <a:pathLst>
              <a:path w="182879" h="664845">
                <a:moveTo>
                  <a:pt x="182651" y="0"/>
                </a:moveTo>
                <a:lnTo>
                  <a:pt x="0" y="0"/>
                </a:lnTo>
                <a:lnTo>
                  <a:pt x="0" y="664486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753635" y="7705708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29904" y="7123415"/>
            <a:ext cx="182880" cy="610235"/>
          </a:xfrm>
          <a:custGeom>
            <a:avLst/>
            <a:gdLst/>
            <a:ahLst/>
            <a:cxnLst/>
            <a:rect l="l" t="t" r="r" b="b"/>
            <a:pathLst>
              <a:path w="182879" h="610234">
                <a:moveTo>
                  <a:pt x="0" y="0"/>
                </a:moveTo>
                <a:lnTo>
                  <a:pt x="182651" y="0"/>
                </a:lnTo>
                <a:lnTo>
                  <a:pt x="182651" y="609691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666893" y="7705708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81948" y="6986426"/>
            <a:ext cx="548005" cy="274320"/>
          </a:xfrm>
          <a:custGeom>
            <a:avLst/>
            <a:gdLst/>
            <a:ahLst/>
            <a:cxnLst/>
            <a:rect l="l" t="t" r="r" b="b"/>
            <a:pathLst>
              <a:path w="548004" h="274320">
                <a:moveTo>
                  <a:pt x="41097" y="0"/>
                </a:moveTo>
                <a:lnTo>
                  <a:pt x="506859" y="0"/>
                </a:lnTo>
                <a:lnTo>
                  <a:pt x="512307" y="0"/>
                </a:lnTo>
                <a:lnTo>
                  <a:pt x="517549" y="1042"/>
                </a:lnTo>
                <a:lnTo>
                  <a:pt x="544825" y="25369"/>
                </a:lnTo>
                <a:lnTo>
                  <a:pt x="546911" y="30404"/>
                </a:lnTo>
                <a:lnTo>
                  <a:pt x="547955" y="35646"/>
                </a:lnTo>
                <a:lnTo>
                  <a:pt x="547956" y="41096"/>
                </a:lnTo>
                <a:lnTo>
                  <a:pt x="547956" y="232880"/>
                </a:lnTo>
                <a:lnTo>
                  <a:pt x="547955" y="238330"/>
                </a:lnTo>
                <a:lnTo>
                  <a:pt x="546911" y="243571"/>
                </a:lnTo>
                <a:lnTo>
                  <a:pt x="544825" y="248607"/>
                </a:lnTo>
                <a:lnTo>
                  <a:pt x="542741" y="253641"/>
                </a:lnTo>
                <a:lnTo>
                  <a:pt x="506859" y="273977"/>
                </a:lnTo>
                <a:lnTo>
                  <a:pt x="41097" y="273977"/>
                </a:lnTo>
                <a:lnTo>
                  <a:pt x="35647" y="273976"/>
                </a:lnTo>
                <a:lnTo>
                  <a:pt x="30405" y="272933"/>
                </a:lnTo>
                <a:lnTo>
                  <a:pt x="25369" y="270847"/>
                </a:lnTo>
                <a:lnTo>
                  <a:pt x="20334" y="268762"/>
                </a:lnTo>
                <a:lnTo>
                  <a:pt x="15890" y="265793"/>
                </a:lnTo>
                <a:lnTo>
                  <a:pt x="12037" y="261940"/>
                </a:lnTo>
                <a:lnTo>
                  <a:pt x="8182" y="258085"/>
                </a:lnTo>
                <a:lnTo>
                  <a:pt x="5212" y="253641"/>
                </a:lnTo>
                <a:lnTo>
                  <a:pt x="3128" y="248607"/>
                </a:lnTo>
                <a:lnTo>
                  <a:pt x="1042" y="243571"/>
                </a:lnTo>
                <a:lnTo>
                  <a:pt x="0" y="238330"/>
                </a:lnTo>
                <a:lnTo>
                  <a:pt x="1" y="232880"/>
                </a:lnTo>
                <a:lnTo>
                  <a:pt x="1" y="41096"/>
                </a:lnTo>
                <a:lnTo>
                  <a:pt x="0" y="35646"/>
                </a:lnTo>
                <a:lnTo>
                  <a:pt x="1042" y="30404"/>
                </a:lnTo>
                <a:lnTo>
                  <a:pt x="3128" y="25369"/>
                </a:lnTo>
                <a:lnTo>
                  <a:pt x="5212" y="20334"/>
                </a:lnTo>
                <a:lnTo>
                  <a:pt x="8182" y="15890"/>
                </a:lnTo>
                <a:lnTo>
                  <a:pt x="12037" y="12036"/>
                </a:lnTo>
                <a:lnTo>
                  <a:pt x="15890" y="8183"/>
                </a:lnTo>
                <a:lnTo>
                  <a:pt x="20334" y="5213"/>
                </a:lnTo>
                <a:lnTo>
                  <a:pt x="25369" y="3127"/>
                </a:lnTo>
                <a:lnTo>
                  <a:pt x="30405" y="1042"/>
                </a:lnTo>
                <a:lnTo>
                  <a:pt x="35647" y="0"/>
                </a:lnTo>
                <a:lnTo>
                  <a:pt x="41097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145765" y="7046786"/>
            <a:ext cx="23876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DLP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255927" y="8082336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70">
                <a:moveTo>
                  <a:pt x="456629" y="0"/>
                </a:moveTo>
                <a:lnTo>
                  <a:pt x="456629" y="164386"/>
                </a:lnTo>
                <a:lnTo>
                  <a:pt x="0" y="164386"/>
                </a:lnTo>
                <a:lnTo>
                  <a:pt x="0" y="445304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10264" y="8500243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438577" y="7808359"/>
            <a:ext cx="548005" cy="274320"/>
          </a:xfrm>
          <a:custGeom>
            <a:avLst/>
            <a:gdLst/>
            <a:ahLst/>
            <a:cxnLst/>
            <a:rect l="l" t="t" r="r" b="b"/>
            <a:pathLst>
              <a:path w="548004" h="274320">
                <a:moveTo>
                  <a:pt x="512308" y="273976"/>
                </a:moveTo>
                <a:lnTo>
                  <a:pt x="35647" y="273976"/>
                </a:lnTo>
                <a:lnTo>
                  <a:pt x="30403" y="272934"/>
                </a:lnTo>
                <a:lnTo>
                  <a:pt x="1042" y="243571"/>
                </a:lnTo>
                <a:lnTo>
                  <a:pt x="0" y="238330"/>
                </a:lnTo>
                <a:lnTo>
                  <a:pt x="0" y="35646"/>
                </a:lnTo>
                <a:lnTo>
                  <a:pt x="30403" y="1042"/>
                </a:lnTo>
                <a:lnTo>
                  <a:pt x="35647" y="0"/>
                </a:lnTo>
                <a:lnTo>
                  <a:pt x="512308" y="0"/>
                </a:lnTo>
                <a:lnTo>
                  <a:pt x="546912" y="30403"/>
                </a:lnTo>
                <a:lnTo>
                  <a:pt x="547955" y="35646"/>
                </a:lnTo>
                <a:lnTo>
                  <a:pt x="547955" y="238330"/>
                </a:lnTo>
                <a:lnTo>
                  <a:pt x="517550" y="272934"/>
                </a:lnTo>
                <a:lnTo>
                  <a:pt x="512308" y="273976"/>
                </a:lnTo>
                <a:close/>
              </a:path>
            </a:pathLst>
          </a:custGeom>
          <a:solidFill>
            <a:srgbClr val="E1D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438577" y="7808359"/>
            <a:ext cx="548005" cy="274320"/>
          </a:xfrm>
          <a:custGeom>
            <a:avLst/>
            <a:gdLst/>
            <a:ahLst/>
            <a:cxnLst/>
            <a:rect l="l" t="t" r="r" b="b"/>
            <a:pathLst>
              <a:path w="548004" h="274320">
                <a:moveTo>
                  <a:pt x="41097" y="0"/>
                </a:moveTo>
                <a:lnTo>
                  <a:pt x="506859" y="0"/>
                </a:lnTo>
                <a:lnTo>
                  <a:pt x="512308" y="0"/>
                </a:lnTo>
                <a:lnTo>
                  <a:pt x="517550" y="1042"/>
                </a:lnTo>
                <a:lnTo>
                  <a:pt x="544826" y="25368"/>
                </a:lnTo>
                <a:lnTo>
                  <a:pt x="546912" y="30403"/>
                </a:lnTo>
                <a:lnTo>
                  <a:pt x="547955" y="35646"/>
                </a:lnTo>
                <a:lnTo>
                  <a:pt x="547956" y="41096"/>
                </a:lnTo>
                <a:lnTo>
                  <a:pt x="547956" y="232880"/>
                </a:lnTo>
                <a:lnTo>
                  <a:pt x="527619" y="268762"/>
                </a:lnTo>
                <a:lnTo>
                  <a:pt x="522583" y="270848"/>
                </a:lnTo>
                <a:lnTo>
                  <a:pt x="517550" y="272934"/>
                </a:lnTo>
                <a:lnTo>
                  <a:pt x="512308" y="273976"/>
                </a:lnTo>
                <a:lnTo>
                  <a:pt x="506859" y="273977"/>
                </a:lnTo>
                <a:lnTo>
                  <a:pt x="41097" y="273977"/>
                </a:lnTo>
                <a:lnTo>
                  <a:pt x="5212" y="253641"/>
                </a:lnTo>
                <a:lnTo>
                  <a:pt x="3128" y="248607"/>
                </a:lnTo>
                <a:lnTo>
                  <a:pt x="1042" y="243571"/>
                </a:lnTo>
                <a:lnTo>
                  <a:pt x="0" y="238330"/>
                </a:lnTo>
                <a:lnTo>
                  <a:pt x="1" y="232880"/>
                </a:lnTo>
                <a:lnTo>
                  <a:pt x="1" y="41096"/>
                </a:lnTo>
                <a:lnTo>
                  <a:pt x="0" y="35646"/>
                </a:lnTo>
                <a:lnTo>
                  <a:pt x="1042" y="30403"/>
                </a:lnTo>
                <a:lnTo>
                  <a:pt x="3128" y="25368"/>
                </a:lnTo>
                <a:lnTo>
                  <a:pt x="5212" y="20333"/>
                </a:lnTo>
                <a:lnTo>
                  <a:pt x="35647" y="0"/>
                </a:lnTo>
                <a:lnTo>
                  <a:pt x="41097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2608388" y="7868719"/>
            <a:ext cx="2266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IGO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799298" y="8082336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70">
                <a:moveTo>
                  <a:pt x="0" y="0"/>
                </a:moveTo>
                <a:lnTo>
                  <a:pt x="0" y="164386"/>
                </a:lnTo>
                <a:lnTo>
                  <a:pt x="456629" y="164386"/>
                </a:lnTo>
                <a:lnTo>
                  <a:pt x="456629" y="445304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210264" y="8500243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525319" y="7808359"/>
            <a:ext cx="548005" cy="274320"/>
          </a:xfrm>
          <a:custGeom>
            <a:avLst/>
            <a:gdLst/>
            <a:ahLst/>
            <a:cxnLst/>
            <a:rect l="l" t="t" r="r" b="b"/>
            <a:pathLst>
              <a:path w="548004" h="274320">
                <a:moveTo>
                  <a:pt x="512308" y="273976"/>
                </a:moveTo>
                <a:lnTo>
                  <a:pt x="35646" y="273976"/>
                </a:lnTo>
                <a:lnTo>
                  <a:pt x="30403" y="272934"/>
                </a:lnTo>
                <a:lnTo>
                  <a:pt x="1042" y="243571"/>
                </a:lnTo>
                <a:lnTo>
                  <a:pt x="0" y="238330"/>
                </a:lnTo>
                <a:lnTo>
                  <a:pt x="0" y="35646"/>
                </a:lnTo>
                <a:lnTo>
                  <a:pt x="30403" y="1042"/>
                </a:lnTo>
                <a:lnTo>
                  <a:pt x="35646" y="0"/>
                </a:lnTo>
                <a:lnTo>
                  <a:pt x="512308" y="0"/>
                </a:lnTo>
                <a:lnTo>
                  <a:pt x="546911" y="30403"/>
                </a:lnTo>
                <a:lnTo>
                  <a:pt x="547955" y="35646"/>
                </a:lnTo>
                <a:lnTo>
                  <a:pt x="547955" y="238330"/>
                </a:lnTo>
                <a:lnTo>
                  <a:pt x="517550" y="272934"/>
                </a:lnTo>
                <a:lnTo>
                  <a:pt x="512308" y="273976"/>
                </a:lnTo>
                <a:close/>
              </a:path>
            </a:pathLst>
          </a:custGeom>
          <a:solidFill>
            <a:srgbClr val="E1D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525319" y="7808359"/>
            <a:ext cx="548005" cy="274320"/>
          </a:xfrm>
          <a:custGeom>
            <a:avLst/>
            <a:gdLst/>
            <a:ahLst/>
            <a:cxnLst/>
            <a:rect l="l" t="t" r="r" b="b"/>
            <a:pathLst>
              <a:path w="548004" h="274320">
                <a:moveTo>
                  <a:pt x="41097" y="0"/>
                </a:moveTo>
                <a:lnTo>
                  <a:pt x="506859" y="0"/>
                </a:lnTo>
                <a:lnTo>
                  <a:pt x="512308" y="0"/>
                </a:lnTo>
                <a:lnTo>
                  <a:pt x="517550" y="1042"/>
                </a:lnTo>
                <a:lnTo>
                  <a:pt x="546911" y="30403"/>
                </a:lnTo>
                <a:lnTo>
                  <a:pt x="547956" y="41096"/>
                </a:lnTo>
                <a:lnTo>
                  <a:pt x="547956" y="232880"/>
                </a:lnTo>
                <a:lnTo>
                  <a:pt x="527619" y="268762"/>
                </a:lnTo>
                <a:lnTo>
                  <a:pt x="506859" y="273977"/>
                </a:lnTo>
                <a:lnTo>
                  <a:pt x="41097" y="273977"/>
                </a:lnTo>
                <a:lnTo>
                  <a:pt x="35646" y="273976"/>
                </a:lnTo>
                <a:lnTo>
                  <a:pt x="30403" y="272934"/>
                </a:lnTo>
                <a:lnTo>
                  <a:pt x="25368" y="270848"/>
                </a:lnTo>
                <a:lnTo>
                  <a:pt x="20333" y="268762"/>
                </a:lnTo>
                <a:lnTo>
                  <a:pt x="0" y="238330"/>
                </a:lnTo>
                <a:lnTo>
                  <a:pt x="1" y="232880"/>
                </a:lnTo>
                <a:lnTo>
                  <a:pt x="1" y="41096"/>
                </a:lnTo>
                <a:lnTo>
                  <a:pt x="12036" y="12036"/>
                </a:lnTo>
                <a:lnTo>
                  <a:pt x="15889" y="8183"/>
                </a:lnTo>
                <a:lnTo>
                  <a:pt x="20333" y="5213"/>
                </a:lnTo>
                <a:lnTo>
                  <a:pt x="25368" y="3127"/>
                </a:lnTo>
                <a:lnTo>
                  <a:pt x="30403" y="1042"/>
                </a:lnTo>
                <a:lnTo>
                  <a:pt x="35646" y="0"/>
                </a:lnTo>
                <a:lnTo>
                  <a:pt x="41097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597810" y="7868719"/>
            <a:ext cx="42164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BCCRC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255927" y="9059522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40">
                <a:moveTo>
                  <a:pt x="0" y="0"/>
                </a:moveTo>
                <a:lnTo>
                  <a:pt x="0" y="408774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210264" y="9440899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53633" y="8602893"/>
            <a:ext cx="1005205" cy="457200"/>
          </a:xfrm>
          <a:custGeom>
            <a:avLst/>
            <a:gdLst/>
            <a:ahLst/>
            <a:cxnLst/>
            <a:rect l="l" t="t" r="r" b="b"/>
            <a:pathLst>
              <a:path w="1005204" h="457200">
                <a:moveTo>
                  <a:pt x="68495" y="0"/>
                </a:moveTo>
                <a:lnTo>
                  <a:pt x="936090" y="0"/>
                </a:lnTo>
                <a:lnTo>
                  <a:pt x="940586" y="0"/>
                </a:lnTo>
                <a:lnTo>
                  <a:pt x="945040" y="438"/>
                </a:lnTo>
                <a:lnTo>
                  <a:pt x="949451" y="1316"/>
                </a:lnTo>
                <a:lnTo>
                  <a:pt x="953863" y="2192"/>
                </a:lnTo>
                <a:lnTo>
                  <a:pt x="958145" y="3492"/>
                </a:lnTo>
                <a:lnTo>
                  <a:pt x="984523" y="20061"/>
                </a:lnTo>
                <a:lnTo>
                  <a:pt x="987703" y="23241"/>
                </a:lnTo>
                <a:lnTo>
                  <a:pt x="990543" y="26701"/>
                </a:lnTo>
                <a:lnTo>
                  <a:pt x="993041" y="30440"/>
                </a:lnTo>
                <a:lnTo>
                  <a:pt x="995539" y="34179"/>
                </a:lnTo>
                <a:lnTo>
                  <a:pt x="997648" y="38126"/>
                </a:lnTo>
                <a:lnTo>
                  <a:pt x="999370" y="42282"/>
                </a:lnTo>
                <a:lnTo>
                  <a:pt x="1001091" y="46437"/>
                </a:lnTo>
                <a:lnTo>
                  <a:pt x="1002391" y="50720"/>
                </a:lnTo>
                <a:lnTo>
                  <a:pt x="1003268" y="55131"/>
                </a:lnTo>
                <a:lnTo>
                  <a:pt x="1004146" y="59542"/>
                </a:lnTo>
                <a:lnTo>
                  <a:pt x="1004585" y="63996"/>
                </a:lnTo>
                <a:lnTo>
                  <a:pt x="1004585" y="68494"/>
                </a:lnTo>
                <a:lnTo>
                  <a:pt x="1004585" y="388134"/>
                </a:lnTo>
                <a:lnTo>
                  <a:pt x="1004585" y="392631"/>
                </a:lnTo>
                <a:lnTo>
                  <a:pt x="1004146" y="397085"/>
                </a:lnTo>
                <a:lnTo>
                  <a:pt x="1003268" y="401496"/>
                </a:lnTo>
                <a:lnTo>
                  <a:pt x="1002391" y="405907"/>
                </a:lnTo>
                <a:lnTo>
                  <a:pt x="1001091" y="410190"/>
                </a:lnTo>
                <a:lnTo>
                  <a:pt x="999370" y="414345"/>
                </a:lnTo>
                <a:lnTo>
                  <a:pt x="997648" y="418500"/>
                </a:lnTo>
                <a:lnTo>
                  <a:pt x="974141" y="445084"/>
                </a:lnTo>
                <a:lnTo>
                  <a:pt x="970402" y="447583"/>
                </a:lnTo>
                <a:lnTo>
                  <a:pt x="936090" y="456629"/>
                </a:lnTo>
                <a:lnTo>
                  <a:pt x="68495" y="456629"/>
                </a:lnTo>
                <a:lnTo>
                  <a:pt x="30442" y="445084"/>
                </a:lnTo>
                <a:lnTo>
                  <a:pt x="26702" y="442586"/>
                </a:lnTo>
                <a:lnTo>
                  <a:pt x="23241" y="439747"/>
                </a:lnTo>
                <a:lnTo>
                  <a:pt x="20062" y="436567"/>
                </a:lnTo>
                <a:lnTo>
                  <a:pt x="16881" y="433386"/>
                </a:lnTo>
                <a:lnTo>
                  <a:pt x="14042" y="429927"/>
                </a:lnTo>
                <a:lnTo>
                  <a:pt x="11543" y="426187"/>
                </a:lnTo>
                <a:lnTo>
                  <a:pt x="9043" y="422448"/>
                </a:lnTo>
                <a:lnTo>
                  <a:pt x="0" y="392631"/>
                </a:lnTo>
                <a:lnTo>
                  <a:pt x="1" y="388134"/>
                </a:lnTo>
                <a:lnTo>
                  <a:pt x="1" y="68494"/>
                </a:lnTo>
                <a:lnTo>
                  <a:pt x="0" y="63996"/>
                </a:lnTo>
                <a:lnTo>
                  <a:pt x="439" y="59542"/>
                </a:lnTo>
                <a:lnTo>
                  <a:pt x="1316" y="55131"/>
                </a:lnTo>
                <a:lnTo>
                  <a:pt x="2193" y="50720"/>
                </a:lnTo>
                <a:lnTo>
                  <a:pt x="3492" y="46437"/>
                </a:lnTo>
                <a:lnTo>
                  <a:pt x="5212" y="42282"/>
                </a:lnTo>
                <a:lnTo>
                  <a:pt x="6933" y="38126"/>
                </a:lnTo>
                <a:lnTo>
                  <a:pt x="9043" y="34179"/>
                </a:lnTo>
                <a:lnTo>
                  <a:pt x="11543" y="30440"/>
                </a:lnTo>
                <a:lnTo>
                  <a:pt x="14042" y="26700"/>
                </a:lnTo>
                <a:lnTo>
                  <a:pt x="16881" y="23241"/>
                </a:lnTo>
                <a:lnTo>
                  <a:pt x="20062" y="20061"/>
                </a:lnTo>
                <a:lnTo>
                  <a:pt x="23241" y="16881"/>
                </a:lnTo>
                <a:lnTo>
                  <a:pt x="26702" y="14041"/>
                </a:lnTo>
                <a:lnTo>
                  <a:pt x="30442" y="11542"/>
                </a:lnTo>
                <a:lnTo>
                  <a:pt x="34180" y="9043"/>
                </a:lnTo>
                <a:lnTo>
                  <a:pt x="55131" y="1316"/>
                </a:lnTo>
                <a:lnTo>
                  <a:pt x="59542" y="438"/>
                </a:lnTo>
                <a:lnTo>
                  <a:pt x="63997" y="0"/>
                </a:lnTo>
                <a:lnTo>
                  <a:pt x="68495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1868506" y="8690652"/>
            <a:ext cx="79311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80670" marR="5080" indent="-26860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Spotting/Library  </a:t>
            </a:r>
            <a:r>
              <a:rPr dirty="0" sz="850" spc="5">
                <a:latin typeface="Helvetica"/>
                <a:cs typeface="Helvetica"/>
              </a:rPr>
              <a:t>Prep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844868" y="9543550"/>
            <a:ext cx="822325" cy="365760"/>
          </a:xfrm>
          <a:custGeom>
            <a:avLst/>
            <a:gdLst/>
            <a:ahLst/>
            <a:cxnLst/>
            <a:rect l="l" t="t" r="r" b="b"/>
            <a:pathLst>
              <a:path w="822325" h="365759">
                <a:moveTo>
                  <a:pt x="54796" y="0"/>
                </a:moveTo>
                <a:lnTo>
                  <a:pt x="767138" y="0"/>
                </a:lnTo>
                <a:lnTo>
                  <a:pt x="770735" y="0"/>
                </a:lnTo>
                <a:lnTo>
                  <a:pt x="774298" y="351"/>
                </a:lnTo>
                <a:lnTo>
                  <a:pt x="797579" y="9234"/>
                </a:lnTo>
                <a:lnTo>
                  <a:pt x="800571" y="11232"/>
                </a:lnTo>
                <a:lnTo>
                  <a:pt x="817760" y="33824"/>
                </a:lnTo>
                <a:lnTo>
                  <a:pt x="819137" y="37147"/>
                </a:lnTo>
                <a:lnTo>
                  <a:pt x="820177" y="40574"/>
                </a:lnTo>
                <a:lnTo>
                  <a:pt x="820878" y="44104"/>
                </a:lnTo>
                <a:lnTo>
                  <a:pt x="821581" y="47633"/>
                </a:lnTo>
                <a:lnTo>
                  <a:pt x="821932" y="51197"/>
                </a:lnTo>
                <a:lnTo>
                  <a:pt x="821933" y="54795"/>
                </a:lnTo>
                <a:lnTo>
                  <a:pt x="821933" y="310507"/>
                </a:lnTo>
                <a:lnTo>
                  <a:pt x="817760" y="331476"/>
                </a:lnTo>
                <a:lnTo>
                  <a:pt x="816384" y="334800"/>
                </a:lnTo>
                <a:lnTo>
                  <a:pt x="788106" y="361130"/>
                </a:lnTo>
                <a:lnTo>
                  <a:pt x="767138" y="365303"/>
                </a:lnTo>
                <a:lnTo>
                  <a:pt x="54796" y="365303"/>
                </a:lnTo>
                <a:lnTo>
                  <a:pt x="33826" y="361130"/>
                </a:lnTo>
                <a:lnTo>
                  <a:pt x="30503" y="359753"/>
                </a:lnTo>
                <a:lnTo>
                  <a:pt x="16051" y="349253"/>
                </a:lnTo>
                <a:lnTo>
                  <a:pt x="13505" y="346709"/>
                </a:lnTo>
                <a:lnTo>
                  <a:pt x="11233" y="343941"/>
                </a:lnTo>
                <a:lnTo>
                  <a:pt x="9235" y="340949"/>
                </a:lnTo>
                <a:lnTo>
                  <a:pt x="7236" y="337958"/>
                </a:lnTo>
                <a:lnTo>
                  <a:pt x="5548" y="334800"/>
                </a:lnTo>
                <a:lnTo>
                  <a:pt x="4171" y="331476"/>
                </a:lnTo>
                <a:lnTo>
                  <a:pt x="2794" y="328153"/>
                </a:lnTo>
                <a:lnTo>
                  <a:pt x="1755" y="324726"/>
                </a:lnTo>
                <a:lnTo>
                  <a:pt x="1054" y="321196"/>
                </a:lnTo>
                <a:lnTo>
                  <a:pt x="351" y="317668"/>
                </a:lnTo>
                <a:lnTo>
                  <a:pt x="0" y="314105"/>
                </a:lnTo>
                <a:lnTo>
                  <a:pt x="1" y="310507"/>
                </a:lnTo>
                <a:lnTo>
                  <a:pt x="1" y="54795"/>
                </a:lnTo>
                <a:lnTo>
                  <a:pt x="9235" y="24352"/>
                </a:lnTo>
                <a:lnTo>
                  <a:pt x="11233" y="21359"/>
                </a:lnTo>
                <a:lnTo>
                  <a:pt x="13505" y="18591"/>
                </a:lnTo>
                <a:lnTo>
                  <a:pt x="16051" y="16047"/>
                </a:lnTo>
                <a:lnTo>
                  <a:pt x="18595" y="13503"/>
                </a:lnTo>
                <a:lnTo>
                  <a:pt x="33826" y="4170"/>
                </a:lnTo>
                <a:lnTo>
                  <a:pt x="37150" y="2793"/>
                </a:lnTo>
                <a:lnTo>
                  <a:pt x="40577" y="1754"/>
                </a:lnTo>
                <a:lnTo>
                  <a:pt x="44105" y="1052"/>
                </a:lnTo>
                <a:lnTo>
                  <a:pt x="47633" y="351"/>
                </a:lnTo>
                <a:lnTo>
                  <a:pt x="51196" y="0"/>
                </a:lnTo>
                <a:lnTo>
                  <a:pt x="54796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962828" y="9649573"/>
            <a:ext cx="60452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Sequencing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84091" y="7055919"/>
            <a:ext cx="2266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IGO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27851" y="7055919"/>
            <a:ext cx="42164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BCCRC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89872" y="7850454"/>
            <a:ext cx="79311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80670" marR="5080" indent="-26860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Spotting/Library  </a:t>
            </a:r>
            <a:r>
              <a:rPr dirty="0" sz="850" spc="5">
                <a:latin typeface="Helvetica"/>
                <a:cs typeface="Helvetica"/>
              </a:rPr>
              <a:t>Prep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84195" y="8781978"/>
            <a:ext cx="60452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Sequencing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10913" y="4252216"/>
            <a:ext cx="731520" cy="35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9385">
              <a:lnSpc>
                <a:spcPct val="102699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6-8 fresh  tissue </a:t>
            </a:r>
            <a:r>
              <a:rPr dirty="0" sz="700" spc="10">
                <a:latin typeface="Helvetica"/>
                <a:cs typeface="Helvetica"/>
              </a:rPr>
              <a:t>samples</a:t>
            </a:r>
            <a:r>
              <a:rPr dirty="0" sz="700" spc="-70">
                <a:latin typeface="Helvetica"/>
                <a:cs typeface="Helvetica"/>
              </a:rPr>
              <a:t> </a:t>
            </a:r>
            <a:r>
              <a:rPr dirty="0" sz="700" spc="5">
                <a:latin typeface="Helvetica"/>
                <a:cs typeface="Helvetica"/>
              </a:rPr>
              <a:t>to</a:t>
            </a:r>
            <a:endParaRPr sz="700">
              <a:latin typeface="Helvetica"/>
              <a:cs typeface="Helvetica"/>
            </a:endParaRPr>
          </a:p>
          <a:p>
            <a:pPr marL="159385">
              <a:lnSpc>
                <a:spcPct val="100000"/>
              </a:lnSpc>
              <a:spcBef>
                <a:spcPts val="25"/>
              </a:spcBef>
            </a:pPr>
            <a:r>
              <a:rPr dirty="0" sz="700" spc="5">
                <a:latin typeface="Helvetica"/>
                <a:cs typeface="Helvetica"/>
              </a:rPr>
              <a:t>technician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70346" y="5159909"/>
            <a:ext cx="3873676" cy="6447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202254" y="5293331"/>
            <a:ext cx="629920" cy="35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2699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6-8 </a:t>
            </a:r>
            <a:r>
              <a:rPr dirty="0" sz="700" spc="10">
                <a:latin typeface="Helvetica"/>
                <a:cs typeface="Helvetica"/>
              </a:rPr>
              <a:t>matched  </a:t>
            </a:r>
            <a:r>
              <a:rPr dirty="0" sz="700" spc="5">
                <a:latin typeface="Helvetica"/>
                <a:cs typeface="Helvetica"/>
              </a:rPr>
              <a:t>tissue</a:t>
            </a:r>
            <a:r>
              <a:rPr dirty="0" sz="700" spc="-75">
                <a:latin typeface="Helvetica"/>
                <a:cs typeface="Helvetica"/>
              </a:rPr>
              <a:t> </a:t>
            </a:r>
            <a:r>
              <a:rPr dirty="0" sz="700" spc="10">
                <a:latin typeface="Helvetica"/>
                <a:cs typeface="Helvetica"/>
              </a:rPr>
              <a:t>samples </a:t>
            </a:r>
            <a:r>
              <a:rPr dirty="0" sz="700" spc="5">
                <a:latin typeface="Helvetica"/>
                <a:cs typeface="Helvetica"/>
              </a:rPr>
              <a:t> </a:t>
            </a:r>
            <a:r>
              <a:rPr dirty="0" sz="700" spc="5">
                <a:latin typeface="Helvetica"/>
                <a:cs typeface="Helvetica"/>
              </a:rPr>
              <a:t>to</a:t>
            </a:r>
            <a:r>
              <a:rPr dirty="0" sz="700" spc="-10">
                <a:latin typeface="Helvetica"/>
                <a:cs typeface="Helvetica"/>
              </a:rPr>
              <a:t> </a:t>
            </a:r>
            <a:r>
              <a:rPr dirty="0" sz="700" spc="10">
                <a:latin typeface="Helvetica"/>
                <a:cs typeface="Helvetica"/>
              </a:rPr>
              <a:t>PPBC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22849" y="5319729"/>
            <a:ext cx="91325" cy="262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7545" y="4817438"/>
            <a:ext cx="822325" cy="502920"/>
          </a:xfrm>
          <a:custGeom>
            <a:avLst/>
            <a:gdLst/>
            <a:ahLst/>
            <a:cxnLst/>
            <a:rect l="l" t="t" r="r" b="b"/>
            <a:pathLst>
              <a:path w="822325" h="502920">
                <a:moveTo>
                  <a:pt x="751535" y="502291"/>
                </a:moveTo>
                <a:lnTo>
                  <a:pt x="70396" y="502291"/>
                </a:lnTo>
                <a:lnTo>
                  <a:pt x="65497" y="501808"/>
                </a:lnTo>
                <a:lnTo>
                  <a:pt x="29371" y="486845"/>
                </a:lnTo>
                <a:lnTo>
                  <a:pt x="3841" y="451210"/>
                </a:lnTo>
                <a:lnTo>
                  <a:pt x="0" y="431895"/>
                </a:lnTo>
                <a:lnTo>
                  <a:pt x="0" y="70396"/>
                </a:lnTo>
                <a:lnTo>
                  <a:pt x="15446" y="29370"/>
                </a:lnTo>
                <a:lnTo>
                  <a:pt x="51081" y="3841"/>
                </a:lnTo>
                <a:lnTo>
                  <a:pt x="70396" y="0"/>
                </a:lnTo>
                <a:lnTo>
                  <a:pt x="751535" y="0"/>
                </a:lnTo>
                <a:lnTo>
                  <a:pt x="792560" y="15445"/>
                </a:lnTo>
                <a:lnTo>
                  <a:pt x="818090" y="51080"/>
                </a:lnTo>
                <a:lnTo>
                  <a:pt x="821932" y="70396"/>
                </a:lnTo>
                <a:lnTo>
                  <a:pt x="821932" y="431895"/>
                </a:lnTo>
                <a:lnTo>
                  <a:pt x="806486" y="472919"/>
                </a:lnTo>
                <a:lnTo>
                  <a:pt x="770850" y="498448"/>
                </a:lnTo>
                <a:lnTo>
                  <a:pt x="751535" y="502291"/>
                </a:lnTo>
                <a:close/>
              </a:path>
            </a:pathLst>
          </a:custGeom>
          <a:solidFill>
            <a:srgbClr val="FFE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7545" y="4817437"/>
            <a:ext cx="822325" cy="502920"/>
          </a:xfrm>
          <a:custGeom>
            <a:avLst/>
            <a:gdLst/>
            <a:ahLst/>
            <a:cxnLst/>
            <a:rect l="l" t="t" r="r" b="b"/>
            <a:pathLst>
              <a:path w="822325" h="502920">
                <a:moveTo>
                  <a:pt x="75343" y="0"/>
                </a:moveTo>
                <a:lnTo>
                  <a:pt x="746588" y="0"/>
                </a:lnTo>
                <a:lnTo>
                  <a:pt x="751535" y="0"/>
                </a:lnTo>
                <a:lnTo>
                  <a:pt x="756435" y="482"/>
                </a:lnTo>
                <a:lnTo>
                  <a:pt x="761287" y="1447"/>
                </a:lnTo>
                <a:lnTo>
                  <a:pt x="766139" y="2412"/>
                </a:lnTo>
                <a:lnTo>
                  <a:pt x="770850" y="3841"/>
                </a:lnTo>
                <a:lnTo>
                  <a:pt x="775421" y="5734"/>
                </a:lnTo>
                <a:lnTo>
                  <a:pt x="779992" y="7628"/>
                </a:lnTo>
                <a:lnTo>
                  <a:pt x="784334" y="9948"/>
                </a:lnTo>
                <a:lnTo>
                  <a:pt x="788447" y="12697"/>
                </a:lnTo>
                <a:lnTo>
                  <a:pt x="792560" y="15445"/>
                </a:lnTo>
                <a:lnTo>
                  <a:pt x="816197" y="46510"/>
                </a:lnTo>
                <a:lnTo>
                  <a:pt x="818090" y="51080"/>
                </a:lnTo>
                <a:lnTo>
                  <a:pt x="819519" y="55792"/>
                </a:lnTo>
                <a:lnTo>
                  <a:pt x="820484" y="60644"/>
                </a:lnTo>
                <a:lnTo>
                  <a:pt x="821450" y="65496"/>
                </a:lnTo>
                <a:lnTo>
                  <a:pt x="821932" y="70396"/>
                </a:lnTo>
                <a:lnTo>
                  <a:pt x="821932" y="75343"/>
                </a:lnTo>
                <a:lnTo>
                  <a:pt x="821932" y="426948"/>
                </a:lnTo>
                <a:lnTo>
                  <a:pt x="821932" y="431895"/>
                </a:lnTo>
                <a:lnTo>
                  <a:pt x="821450" y="436794"/>
                </a:lnTo>
                <a:lnTo>
                  <a:pt x="820484" y="441646"/>
                </a:lnTo>
                <a:lnTo>
                  <a:pt x="819519" y="446498"/>
                </a:lnTo>
                <a:lnTo>
                  <a:pt x="809234" y="468805"/>
                </a:lnTo>
                <a:lnTo>
                  <a:pt x="806486" y="472919"/>
                </a:lnTo>
                <a:lnTo>
                  <a:pt x="788447" y="489593"/>
                </a:lnTo>
                <a:lnTo>
                  <a:pt x="784334" y="492342"/>
                </a:lnTo>
                <a:lnTo>
                  <a:pt x="779992" y="494663"/>
                </a:lnTo>
                <a:lnTo>
                  <a:pt x="775421" y="496555"/>
                </a:lnTo>
                <a:lnTo>
                  <a:pt x="770850" y="498448"/>
                </a:lnTo>
                <a:lnTo>
                  <a:pt x="766139" y="499877"/>
                </a:lnTo>
                <a:lnTo>
                  <a:pt x="761287" y="500843"/>
                </a:lnTo>
                <a:lnTo>
                  <a:pt x="756435" y="501808"/>
                </a:lnTo>
                <a:lnTo>
                  <a:pt x="751535" y="502291"/>
                </a:lnTo>
                <a:lnTo>
                  <a:pt x="746588" y="502292"/>
                </a:lnTo>
                <a:lnTo>
                  <a:pt x="75343" y="502292"/>
                </a:lnTo>
                <a:lnTo>
                  <a:pt x="46510" y="496555"/>
                </a:lnTo>
                <a:lnTo>
                  <a:pt x="41940" y="494663"/>
                </a:lnTo>
                <a:lnTo>
                  <a:pt x="12697" y="468805"/>
                </a:lnTo>
                <a:lnTo>
                  <a:pt x="9949" y="464692"/>
                </a:lnTo>
                <a:lnTo>
                  <a:pt x="7628" y="460350"/>
                </a:lnTo>
                <a:lnTo>
                  <a:pt x="5735" y="455780"/>
                </a:lnTo>
                <a:lnTo>
                  <a:pt x="3841" y="451210"/>
                </a:lnTo>
                <a:lnTo>
                  <a:pt x="2412" y="446498"/>
                </a:lnTo>
                <a:lnTo>
                  <a:pt x="1447" y="441646"/>
                </a:lnTo>
                <a:lnTo>
                  <a:pt x="482" y="436794"/>
                </a:lnTo>
                <a:lnTo>
                  <a:pt x="0" y="431895"/>
                </a:lnTo>
                <a:lnTo>
                  <a:pt x="0" y="426948"/>
                </a:lnTo>
                <a:lnTo>
                  <a:pt x="0" y="75343"/>
                </a:lnTo>
                <a:lnTo>
                  <a:pt x="0" y="70396"/>
                </a:lnTo>
                <a:lnTo>
                  <a:pt x="482" y="65496"/>
                </a:lnTo>
                <a:lnTo>
                  <a:pt x="1447" y="60644"/>
                </a:lnTo>
                <a:lnTo>
                  <a:pt x="2412" y="55792"/>
                </a:lnTo>
                <a:lnTo>
                  <a:pt x="3841" y="51080"/>
                </a:lnTo>
                <a:lnTo>
                  <a:pt x="5735" y="46510"/>
                </a:lnTo>
                <a:lnTo>
                  <a:pt x="7628" y="41939"/>
                </a:lnTo>
                <a:lnTo>
                  <a:pt x="33484" y="12697"/>
                </a:lnTo>
                <a:lnTo>
                  <a:pt x="70396" y="0"/>
                </a:lnTo>
                <a:lnTo>
                  <a:pt x="75343" y="0"/>
                </a:lnTo>
                <a:close/>
              </a:path>
            </a:pathLst>
          </a:custGeom>
          <a:ln w="18265">
            <a:solidFill>
              <a:srgbClr val="D69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60430" y="4928027"/>
            <a:ext cx="63436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39370">
              <a:lnSpc>
                <a:spcPts val="1010"/>
              </a:lnSpc>
              <a:spcBef>
                <a:spcPts val="155"/>
              </a:spcBef>
            </a:pPr>
            <a:r>
              <a:rPr dirty="0" sz="850" spc="5" b="1">
                <a:latin typeface="Helvetica"/>
                <a:cs typeface="Helvetica"/>
              </a:rPr>
              <a:t>Pathology  </a:t>
            </a:r>
            <a:r>
              <a:rPr dirty="0" sz="850" spc="5" b="1">
                <a:latin typeface="Helvetica"/>
                <a:cs typeface="Helvetica"/>
              </a:rPr>
              <a:t>Department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8871" y="5593707"/>
            <a:ext cx="639445" cy="502920"/>
          </a:xfrm>
          <a:custGeom>
            <a:avLst/>
            <a:gdLst/>
            <a:ahLst/>
            <a:cxnLst/>
            <a:rect l="l" t="t" r="r" b="b"/>
            <a:pathLst>
              <a:path w="639444" h="502920">
                <a:moveTo>
                  <a:pt x="75343" y="0"/>
                </a:moveTo>
                <a:lnTo>
                  <a:pt x="563937" y="0"/>
                </a:lnTo>
                <a:lnTo>
                  <a:pt x="568884" y="0"/>
                </a:lnTo>
                <a:lnTo>
                  <a:pt x="573783" y="482"/>
                </a:lnTo>
                <a:lnTo>
                  <a:pt x="578635" y="1447"/>
                </a:lnTo>
                <a:lnTo>
                  <a:pt x="583487" y="2412"/>
                </a:lnTo>
                <a:lnTo>
                  <a:pt x="588199" y="3841"/>
                </a:lnTo>
                <a:lnTo>
                  <a:pt x="592769" y="5734"/>
                </a:lnTo>
                <a:lnTo>
                  <a:pt x="597340" y="7626"/>
                </a:lnTo>
                <a:lnTo>
                  <a:pt x="601682" y="9948"/>
                </a:lnTo>
                <a:lnTo>
                  <a:pt x="605795" y="12696"/>
                </a:lnTo>
                <a:lnTo>
                  <a:pt x="609909" y="15445"/>
                </a:lnTo>
                <a:lnTo>
                  <a:pt x="613714" y="18568"/>
                </a:lnTo>
                <a:lnTo>
                  <a:pt x="617213" y="22067"/>
                </a:lnTo>
                <a:lnTo>
                  <a:pt x="620711" y="25565"/>
                </a:lnTo>
                <a:lnTo>
                  <a:pt x="623834" y="29370"/>
                </a:lnTo>
                <a:lnTo>
                  <a:pt x="626583" y="33484"/>
                </a:lnTo>
                <a:lnTo>
                  <a:pt x="629331" y="37597"/>
                </a:lnTo>
                <a:lnTo>
                  <a:pt x="637833" y="60644"/>
                </a:lnTo>
                <a:lnTo>
                  <a:pt x="638798" y="65496"/>
                </a:lnTo>
                <a:lnTo>
                  <a:pt x="639280" y="70396"/>
                </a:lnTo>
                <a:lnTo>
                  <a:pt x="639280" y="75343"/>
                </a:lnTo>
                <a:lnTo>
                  <a:pt x="639280" y="426948"/>
                </a:lnTo>
                <a:lnTo>
                  <a:pt x="639280" y="431895"/>
                </a:lnTo>
                <a:lnTo>
                  <a:pt x="638798" y="436794"/>
                </a:lnTo>
                <a:lnTo>
                  <a:pt x="637833" y="441647"/>
                </a:lnTo>
                <a:lnTo>
                  <a:pt x="636868" y="446499"/>
                </a:lnTo>
                <a:lnTo>
                  <a:pt x="635438" y="451210"/>
                </a:lnTo>
                <a:lnTo>
                  <a:pt x="633545" y="455780"/>
                </a:lnTo>
                <a:lnTo>
                  <a:pt x="631652" y="460350"/>
                </a:lnTo>
                <a:lnTo>
                  <a:pt x="605795" y="489593"/>
                </a:lnTo>
                <a:lnTo>
                  <a:pt x="578635" y="500843"/>
                </a:lnTo>
                <a:lnTo>
                  <a:pt x="573783" y="501808"/>
                </a:lnTo>
                <a:lnTo>
                  <a:pt x="568884" y="502291"/>
                </a:lnTo>
                <a:lnTo>
                  <a:pt x="563937" y="502292"/>
                </a:lnTo>
                <a:lnTo>
                  <a:pt x="75343" y="502292"/>
                </a:lnTo>
                <a:lnTo>
                  <a:pt x="37598" y="492342"/>
                </a:lnTo>
                <a:lnTo>
                  <a:pt x="9949" y="464693"/>
                </a:lnTo>
                <a:lnTo>
                  <a:pt x="5735" y="455780"/>
                </a:lnTo>
                <a:lnTo>
                  <a:pt x="3842" y="451210"/>
                </a:lnTo>
                <a:lnTo>
                  <a:pt x="2412" y="446499"/>
                </a:lnTo>
                <a:lnTo>
                  <a:pt x="1447" y="441647"/>
                </a:lnTo>
                <a:lnTo>
                  <a:pt x="482" y="436794"/>
                </a:lnTo>
                <a:lnTo>
                  <a:pt x="0" y="431895"/>
                </a:lnTo>
                <a:lnTo>
                  <a:pt x="0" y="426948"/>
                </a:lnTo>
                <a:lnTo>
                  <a:pt x="0" y="75343"/>
                </a:lnTo>
                <a:lnTo>
                  <a:pt x="5735" y="46510"/>
                </a:lnTo>
                <a:lnTo>
                  <a:pt x="7628" y="41940"/>
                </a:lnTo>
                <a:lnTo>
                  <a:pt x="9949" y="37597"/>
                </a:lnTo>
                <a:lnTo>
                  <a:pt x="12697" y="33484"/>
                </a:lnTo>
                <a:lnTo>
                  <a:pt x="15446" y="29370"/>
                </a:lnTo>
                <a:lnTo>
                  <a:pt x="18569" y="25565"/>
                </a:lnTo>
                <a:lnTo>
                  <a:pt x="22067" y="22067"/>
                </a:lnTo>
                <a:lnTo>
                  <a:pt x="25565" y="18568"/>
                </a:lnTo>
                <a:lnTo>
                  <a:pt x="29371" y="15445"/>
                </a:lnTo>
                <a:lnTo>
                  <a:pt x="33485" y="12696"/>
                </a:lnTo>
                <a:lnTo>
                  <a:pt x="37598" y="9948"/>
                </a:lnTo>
                <a:lnTo>
                  <a:pt x="41940" y="7626"/>
                </a:lnTo>
                <a:lnTo>
                  <a:pt x="46510" y="5734"/>
                </a:lnTo>
                <a:lnTo>
                  <a:pt x="51081" y="3841"/>
                </a:lnTo>
                <a:lnTo>
                  <a:pt x="55792" y="2412"/>
                </a:lnTo>
                <a:lnTo>
                  <a:pt x="60644" y="1447"/>
                </a:lnTo>
                <a:lnTo>
                  <a:pt x="65497" y="482"/>
                </a:lnTo>
                <a:lnTo>
                  <a:pt x="70396" y="0"/>
                </a:lnTo>
                <a:lnTo>
                  <a:pt x="75343" y="0"/>
                </a:lnTo>
                <a:close/>
              </a:path>
            </a:pathLst>
          </a:custGeom>
          <a:ln w="18265">
            <a:solidFill>
              <a:srgbClr val="D69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62030" y="5704297"/>
            <a:ext cx="431800" cy="285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015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IM</a:t>
            </a:r>
            <a:r>
              <a:rPr dirty="0" sz="850" spc="-60">
                <a:latin typeface="Helvetica"/>
                <a:cs typeface="Helvetica"/>
              </a:rPr>
              <a:t>P</a:t>
            </a:r>
            <a:r>
              <a:rPr dirty="0" sz="850" spc="5">
                <a:latin typeface="Helvetica"/>
                <a:cs typeface="Helvetica"/>
              </a:rPr>
              <a:t>ACT</a:t>
            </a:r>
            <a:endParaRPr sz="850">
              <a:latin typeface="Helvetica"/>
              <a:cs typeface="Helvetica"/>
            </a:endParaRPr>
          </a:p>
          <a:p>
            <a:pPr marL="41910">
              <a:lnSpc>
                <a:spcPts val="1015"/>
              </a:lnSpc>
            </a:pPr>
            <a:r>
              <a:rPr dirty="0" sz="850" spc="-10">
                <a:latin typeface="Helvetica"/>
                <a:cs typeface="Helvetica"/>
              </a:rPr>
              <a:t>Testing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35432" y="4343542"/>
            <a:ext cx="48831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GYN</a:t>
            </a:r>
            <a:r>
              <a:rPr dirty="0" sz="850" spc="-55" b="1">
                <a:latin typeface="Helvetica"/>
                <a:cs typeface="Helvetica"/>
              </a:rPr>
              <a:t> </a:t>
            </a:r>
            <a:r>
              <a:rPr dirty="0" sz="850" spc="5" b="1">
                <a:latin typeface="Helvetica"/>
                <a:cs typeface="Helvetica"/>
              </a:rPr>
              <a:t>Lab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60220" y="6270518"/>
            <a:ext cx="33020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PPBC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995024" y="6325313"/>
            <a:ext cx="3663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scRNA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98812" y="7074185"/>
            <a:ext cx="45212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48895" marR="5080" indent="-3683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Formalin  </a:t>
            </a:r>
            <a:r>
              <a:rPr dirty="0" sz="850" spc="5">
                <a:latin typeface="Helvetica"/>
                <a:cs typeface="Helvetica"/>
              </a:rPr>
              <a:t>(FFPE)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63662" y="7074185"/>
            <a:ext cx="71628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14629" marR="5080" indent="-20256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Frozen</a:t>
            </a:r>
            <a:r>
              <a:rPr dirty="0" sz="850" spc="-80">
                <a:latin typeface="Helvetica"/>
                <a:cs typeface="Helvetica"/>
              </a:rPr>
              <a:t> </a:t>
            </a:r>
            <a:r>
              <a:rPr dirty="0" sz="850">
                <a:latin typeface="Helvetica"/>
                <a:cs typeface="Helvetica"/>
              </a:rPr>
              <a:t>Tissue  </a:t>
            </a:r>
            <a:r>
              <a:rPr dirty="0" sz="850" spc="5">
                <a:latin typeface="Helvetica"/>
                <a:cs typeface="Helvetica"/>
              </a:rPr>
              <a:t>(-80c)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21485" y="7804791"/>
            <a:ext cx="391160" cy="281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 marR="5080" indent="-18415">
              <a:lnSpc>
                <a:spcPct val="119900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Stored</a:t>
            </a:r>
            <a:r>
              <a:rPr dirty="0" sz="700" spc="-60">
                <a:latin typeface="Helvetica"/>
                <a:cs typeface="Helvetica"/>
              </a:rPr>
              <a:t> </a:t>
            </a:r>
            <a:r>
              <a:rPr dirty="0" sz="700" spc="5">
                <a:latin typeface="Helvetica"/>
                <a:cs typeface="Helvetica"/>
              </a:rPr>
              <a:t>in  Biobank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16506" y="8571928"/>
            <a:ext cx="408940" cy="281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 marR="5080" indent="-8255">
              <a:lnSpc>
                <a:spcPct val="119900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Stored in  </a:t>
            </a:r>
            <a:r>
              <a:rPr dirty="0" sz="700" spc="10">
                <a:latin typeface="Helvetica"/>
                <a:cs typeface="Helvetica"/>
              </a:rPr>
              <a:t>GYN</a:t>
            </a:r>
            <a:r>
              <a:rPr dirty="0" sz="700" spc="-80">
                <a:latin typeface="Helvetica"/>
                <a:cs typeface="Helvetica"/>
              </a:rPr>
              <a:t> </a:t>
            </a:r>
            <a:r>
              <a:rPr dirty="0" sz="700" spc="10">
                <a:latin typeface="Helvetica"/>
                <a:cs typeface="Helvetica"/>
              </a:rPr>
              <a:t>Lab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59388" y="9585645"/>
            <a:ext cx="54356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4605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H&amp;E  </a:t>
            </a:r>
            <a:r>
              <a:rPr dirty="0" sz="850" spc="5">
                <a:latin typeface="Helvetica"/>
                <a:cs typeface="Helvetica"/>
              </a:rPr>
              <a:t>generation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13868" y="10407578"/>
            <a:ext cx="63436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39370">
              <a:lnSpc>
                <a:spcPts val="1010"/>
              </a:lnSpc>
              <a:spcBef>
                <a:spcPts val="155"/>
              </a:spcBef>
            </a:pPr>
            <a:r>
              <a:rPr dirty="0" sz="850" spc="5" b="1">
                <a:latin typeface="Helvetica"/>
                <a:cs typeface="Helvetica"/>
              </a:rPr>
              <a:t>Pathology  </a:t>
            </a:r>
            <a:r>
              <a:rPr dirty="0" sz="850" spc="5" b="1">
                <a:latin typeface="Helvetica"/>
                <a:cs typeface="Helvetica"/>
              </a:rPr>
              <a:t>Department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10729" y="11229510"/>
            <a:ext cx="64071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6680" marR="5080" indent="-9461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Path</a:t>
            </a:r>
            <a:r>
              <a:rPr dirty="0" sz="850" spc="-7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Review  (Soslow)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77443" y="8809376"/>
            <a:ext cx="107950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1811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Helvetica"/>
                <a:cs typeface="Helvetica"/>
              </a:rPr>
              <a:t>Microdissection,  DNA/RNA</a:t>
            </a:r>
            <a:r>
              <a:rPr dirty="0" sz="850" spc="-6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extractions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08244" y="9695236"/>
            <a:ext cx="2266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IGO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56130" y="10471506"/>
            <a:ext cx="53086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Bulk</a:t>
            </a:r>
            <a:r>
              <a:rPr dirty="0" sz="850" spc="-70">
                <a:latin typeface="Helvetica"/>
                <a:cs typeface="Helvetica"/>
              </a:rPr>
              <a:t> </a:t>
            </a:r>
            <a:r>
              <a:rPr dirty="0" sz="850" spc="10">
                <a:latin typeface="Helvetica"/>
                <a:cs typeface="Helvetica"/>
              </a:rPr>
              <a:t>WGS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50131" y="9585645"/>
            <a:ext cx="799465" cy="285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2225">
              <a:lnSpc>
                <a:spcPts val="1015"/>
              </a:lnSpc>
              <a:spcBef>
                <a:spcPts val="110"/>
              </a:spcBef>
            </a:pPr>
            <a:r>
              <a:rPr dirty="0" sz="850" spc="-15">
                <a:latin typeface="Helvetica"/>
                <a:cs typeface="Helvetica"/>
              </a:rPr>
              <a:t>mpIF,</a:t>
            </a:r>
            <a:r>
              <a:rPr dirty="0" sz="850" spc="-2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IHC,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ts val="1015"/>
              </a:lnSpc>
            </a:pPr>
            <a:r>
              <a:rPr dirty="0" sz="850" spc="5">
                <a:latin typeface="Helvetica"/>
                <a:cs typeface="Helvetica"/>
              </a:rPr>
              <a:t>slide</a:t>
            </a:r>
            <a:r>
              <a:rPr dirty="0" sz="850" spc="-6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generation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929526" y="7065052"/>
            <a:ext cx="48831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GYN</a:t>
            </a:r>
            <a:r>
              <a:rPr dirty="0" sz="850" spc="-55" b="1">
                <a:latin typeface="Helvetica"/>
                <a:cs typeface="Helvetica"/>
              </a:rPr>
              <a:t> </a:t>
            </a:r>
            <a:r>
              <a:rPr dirty="0" sz="850" spc="5" b="1">
                <a:latin typeface="Helvetica"/>
                <a:cs typeface="Helvetica"/>
              </a:rPr>
              <a:t>Lab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020442" y="955353"/>
            <a:ext cx="52768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850" spc="10" b="1">
                <a:latin typeface="Helvetica"/>
                <a:cs typeface="Helvetica"/>
              </a:rPr>
              <a:t>Key:</a:t>
            </a:r>
            <a:endParaRPr sz="1850">
              <a:latin typeface="Helvetica"/>
              <a:cs typeface="Helvetic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621193" y="1004584"/>
            <a:ext cx="1818005" cy="271145"/>
          </a:xfrm>
          <a:custGeom>
            <a:avLst/>
            <a:gdLst/>
            <a:ahLst/>
            <a:cxnLst/>
            <a:rect l="l" t="t" r="r" b="b"/>
            <a:pathLst>
              <a:path w="1818004" h="271144">
                <a:moveTo>
                  <a:pt x="40640" y="0"/>
                </a:moveTo>
                <a:lnTo>
                  <a:pt x="1776745" y="0"/>
                </a:lnTo>
                <a:lnTo>
                  <a:pt x="1782133" y="0"/>
                </a:lnTo>
                <a:lnTo>
                  <a:pt x="1787317" y="1031"/>
                </a:lnTo>
                <a:lnTo>
                  <a:pt x="1816351" y="30066"/>
                </a:lnTo>
                <a:lnTo>
                  <a:pt x="1817385" y="40639"/>
                </a:lnTo>
                <a:lnTo>
                  <a:pt x="1817385" y="230323"/>
                </a:lnTo>
                <a:lnTo>
                  <a:pt x="1797275" y="265807"/>
                </a:lnTo>
                <a:lnTo>
                  <a:pt x="1792296" y="267869"/>
                </a:lnTo>
                <a:lnTo>
                  <a:pt x="1787317" y="269932"/>
                </a:lnTo>
                <a:lnTo>
                  <a:pt x="1782133" y="270963"/>
                </a:lnTo>
                <a:lnTo>
                  <a:pt x="1776745" y="270963"/>
                </a:lnTo>
                <a:lnTo>
                  <a:pt x="40640" y="270963"/>
                </a:lnTo>
                <a:lnTo>
                  <a:pt x="5154" y="250854"/>
                </a:lnTo>
                <a:lnTo>
                  <a:pt x="3093" y="245875"/>
                </a:lnTo>
                <a:lnTo>
                  <a:pt x="1031" y="240896"/>
                </a:lnTo>
                <a:lnTo>
                  <a:pt x="0" y="235712"/>
                </a:lnTo>
                <a:lnTo>
                  <a:pt x="1" y="230323"/>
                </a:lnTo>
                <a:lnTo>
                  <a:pt x="1" y="40639"/>
                </a:lnTo>
                <a:lnTo>
                  <a:pt x="20109" y="5155"/>
                </a:lnTo>
                <a:lnTo>
                  <a:pt x="25087" y="3093"/>
                </a:lnTo>
                <a:lnTo>
                  <a:pt x="30066" y="1031"/>
                </a:lnTo>
                <a:lnTo>
                  <a:pt x="35250" y="0"/>
                </a:lnTo>
                <a:lnTo>
                  <a:pt x="40640" y="0"/>
                </a:lnTo>
                <a:close/>
              </a:path>
            </a:pathLst>
          </a:custGeom>
          <a:ln w="18265">
            <a:solidFill>
              <a:srgbClr val="6B8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0996915" y="1064945"/>
            <a:ext cx="10972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Occurs before</a:t>
            </a:r>
            <a:r>
              <a:rPr dirty="0" sz="850" spc="-7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surgery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621193" y="1369887"/>
            <a:ext cx="1818005" cy="265430"/>
          </a:xfrm>
          <a:custGeom>
            <a:avLst/>
            <a:gdLst/>
            <a:ahLst/>
            <a:cxnLst/>
            <a:rect l="l" t="t" r="r" b="b"/>
            <a:pathLst>
              <a:path w="1818004" h="265430">
                <a:moveTo>
                  <a:pt x="39727" y="0"/>
                </a:moveTo>
                <a:lnTo>
                  <a:pt x="1777658" y="0"/>
                </a:lnTo>
                <a:lnTo>
                  <a:pt x="1782926" y="0"/>
                </a:lnTo>
                <a:lnTo>
                  <a:pt x="1787993" y="1007"/>
                </a:lnTo>
                <a:lnTo>
                  <a:pt x="1792859" y="3023"/>
                </a:lnTo>
                <a:lnTo>
                  <a:pt x="1797725" y="5039"/>
                </a:lnTo>
                <a:lnTo>
                  <a:pt x="1802021" y="7910"/>
                </a:lnTo>
                <a:lnTo>
                  <a:pt x="1817385" y="39726"/>
                </a:lnTo>
                <a:lnTo>
                  <a:pt x="1817385" y="225118"/>
                </a:lnTo>
                <a:lnTo>
                  <a:pt x="1797725" y="259804"/>
                </a:lnTo>
                <a:lnTo>
                  <a:pt x="1792859" y="261820"/>
                </a:lnTo>
                <a:lnTo>
                  <a:pt x="1787993" y="263836"/>
                </a:lnTo>
                <a:lnTo>
                  <a:pt x="1782926" y="264844"/>
                </a:lnTo>
                <a:lnTo>
                  <a:pt x="1777658" y="264844"/>
                </a:lnTo>
                <a:lnTo>
                  <a:pt x="39727" y="264844"/>
                </a:lnTo>
                <a:lnTo>
                  <a:pt x="34458" y="264844"/>
                </a:lnTo>
                <a:lnTo>
                  <a:pt x="29391" y="263836"/>
                </a:lnTo>
                <a:lnTo>
                  <a:pt x="24523" y="261820"/>
                </a:lnTo>
                <a:lnTo>
                  <a:pt x="19656" y="259804"/>
                </a:lnTo>
                <a:lnTo>
                  <a:pt x="15361" y="256934"/>
                </a:lnTo>
                <a:lnTo>
                  <a:pt x="11636" y="253209"/>
                </a:lnTo>
                <a:lnTo>
                  <a:pt x="7911" y="249483"/>
                </a:lnTo>
                <a:lnTo>
                  <a:pt x="5041" y="245187"/>
                </a:lnTo>
                <a:lnTo>
                  <a:pt x="3024" y="240320"/>
                </a:lnTo>
                <a:lnTo>
                  <a:pt x="1007" y="235453"/>
                </a:lnTo>
                <a:lnTo>
                  <a:pt x="0" y="230386"/>
                </a:lnTo>
                <a:lnTo>
                  <a:pt x="1" y="225118"/>
                </a:lnTo>
                <a:lnTo>
                  <a:pt x="1" y="39726"/>
                </a:lnTo>
                <a:lnTo>
                  <a:pt x="11636" y="11635"/>
                </a:lnTo>
                <a:lnTo>
                  <a:pt x="15361" y="7910"/>
                </a:lnTo>
                <a:lnTo>
                  <a:pt x="19656" y="5039"/>
                </a:lnTo>
                <a:lnTo>
                  <a:pt x="24524" y="3023"/>
                </a:lnTo>
                <a:lnTo>
                  <a:pt x="29391" y="1007"/>
                </a:lnTo>
                <a:lnTo>
                  <a:pt x="34458" y="0"/>
                </a:lnTo>
                <a:lnTo>
                  <a:pt x="39727" y="0"/>
                </a:lnTo>
                <a:close/>
              </a:path>
            </a:pathLst>
          </a:custGeom>
          <a:ln w="18265">
            <a:solidFill>
              <a:srgbClr val="81B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1003051" y="1430248"/>
            <a:ext cx="108521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Occurs day of</a:t>
            </a:r>
            <a:r>
              <a:rPr dirty="0" sz="850" spc="-7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surgery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621193" y="1744323"/>
            <a:ext cx="1818005" cy="271145"/>
          </a:xfrm>
          <a:custGeom>
            <a:avLst/>
            <a:gdLst/>
            <a:ahLst/>
            <a:cxnLst/>
            <a:rect l="l" t="t" r="r" b="b"/>
            <a:pathLst>
              <a:path w="1818004" h="271144">
                <a:moveTo>
                  <a:pt x="40640" y="0"/>
                </a:moveTo>
                <a:lnTo>
                  <a:pt x="1776745" y="0"/>
                </a:lnTo>
                <a:lnTo>
                  <a:pt x="1782133" y="0"/>
                </a:lnTo>
                <a:lnTo>
                  <a:pt x="1787317" y="1031"/>
                </a:lnTo>
                <a:lnTo>
                  <a:pt x="1816351" y="30066"/>
                </a:lnTo>
                <a:lnTo>
                  <a:pt x="1817385" y="40639"/>
                </a:lnTo>
                <a:lnTo>
                  <a:pt x="1817385" y="230323"/>
                </a:lnTo>
                <a:lnTo>
                  <a:pt x="1797275" y="265807"/>
                </a:lnTo>
                <a:lnTo>
                  <a:pt x="1776745" y="270963"/>
                </a:lnTo>
                <a:lnTo>
                  <a:pt x="40640" y="270963"/>
                </a:lnTo>
                <a:lnTo>
                  <a:pt x="5154" y="250854"/>
                </a:lnTo>
                <a:lnTo>
                  <a:pt x="3093" y="245875"/>
                </a:lnTo>
                <a:lnTo>
                  <a:pt x="1031" y="240896"/>
                </a:lnTo>
                <a:lnTo>
                  <a:pt x="0" y="235712"/>
                </a:lnTo>
                <a:lnTo>
                  <a:pt x="1" y="230323"/>
                </a:lnTo>
                <a:lnTo>
                  <a:pt x="1" y="40639"/>
                </a:lnTo>
                <a:lnTo>
                  <a:pt x="11903" y="11903"/>
                </a:lnTo>
                <a:lnTo>
                  <a:pt x="15714" y="8092"/>
                </a:lnTo>
                <a:lnTo>
                  <a:pt x="20109" y="5155"/>
                </a:lnTo>
                <a:lnTo>
                  <a:pt x="25087" y="3093"/>
                </a:lnTo>
                <a:lnTo>
                  <a:pt x="30066" y="1031"/>
                </a:lnTo>
                <a:lnTo>
                  <a:pt x="35250" y="0"/>
                </a:lnTo>
                <a:lnTo>
                  <a:pt x="40640" y="0"/>
                </a:lnTo>
                <a:close/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621193" y="2109626"/>
            <a:ext cx="1818005" cy="271145"/>
          </a:xfrm>
          <a:custGeom>
            <a:avLst/>
            <a:gdLst/>
            <a:ahLst/>
            <a:cxnLst/>
            <a:rect l="l" t="t" r="r" b="b"/>
            <a:pathLst>
              <a:path w="1818004" h="271144">
                <a:moveTo>
                  <a:pt x="40640" y="0"/>
                </a:moveTo>
                <a:lnTo>
                  <a:pt x="1776745" y="0"/>
                </a:lnTo>
                <a:lnTo>
                  <a:pt x="1782133" y="0"/>
                </a:lnTo>
                <a:lnTo>
                  <a:pt x="1787317" y="1031"/>
                </a:lnTo>
                <a:lnTo>
                  <a:pt x="1816351" y="30066"/>
                </a:lnTo>
                <a:lnTo>
                  <a:pt x="1817385" y="40639"/>
                </a:lnTo>
                <a:lnTo>
                  <a:pt x="1817385" y="230323"/>
                </a:lnTo>
                <a:lnTo>
                  <a:pt x="1797275" y="265807"/>
                </a:lnTo>
                <a:lnTo>
                  <a:pt x="1776745" y="270963"/>
                </a:lnTo>
                <a:lnTo>
                  <a:pt x="40640" y="270963"/>
                </a:lnTo>
                <a:lnTo>
                  <a:pt x="35250" y="270963"/>
                </a:lnTo>
                <a:lnTo>
                  <a:pt x="30066" y="269932"/>
                </a:lnTo>
                <a:lnTo>
                  <a:pt x="25087" y="267869"/>
                </a:lnTo>
                <a:lnTo>
                  <a:pt x="20109" y="265807"/>
                </a:lnTo>
                <a:lnTo>
                  <a:pt x="3093" y="245875"/>
                </a:lnTo>
                <a:lnTo>
                  <a:pt x="1031" y="240896"/>
                </a:lnTo>
                <a:lnTo>
                  <a:pt x="0" y="235712"/>
                </a:lnTo>
                <a:lnTo>
                  <a:pt x="1" y="230323"/>
                </a:lnTo>
                <a:lnTo>
                  <a:pt x="1" y="40639"/>
                </a:lnTo>
                <a:lnTo>
                  <a:pt x="20109" y="5155"/>
                </a:lnTo>
                <a:lnTo>
                  <a:pt x="35250" y="0"/>
                </a:lnTo>
                <a:lnTo>
                  <a:pt x="40640" y="0"/>
                </a:lnTo>
                <a:close/>
              </a:path>
            </a:pathLst>
          </a:custGeom>
          <a:ln w="18265">
            <a:solidFill>
              <a:srgbClr val="D69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0878049" y="1804684"/>
            <a:ext cx="133477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Helvetica"/>
                <a:cs typeface="Helvetica"/>
              </a:rPr>
              <a:t>Occurs after day of</a:t>
            </a:r>
            <a:r>
              <a:rPr dirty="0" sz="850" spc="-90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surgery</a:t>
            </a:r>
            <a:endParaRPr sz="8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4445">
              <a:lnSpc>
                <a:spcPct val="100000"/>
              </a:lnSpc>
              <a:spcBef>
                <a:spcPts val="5"/>
              </a:spcBef>
            </a:pPr>
            <a:r>
              <a:rPr dirty="0" sz="850" spc="5">
                <a:latin typeface="Helvetica"/>
                <a:cs typeface="Helvetica"/>
              </a:rPr>
              <a:t>Standard of</a:t>
            </a:r>
            <a:r>
              <a:rPr dirty="0" sz="850" spc="-2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Care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02003" y="7868719"/>
            <a:ext cx="1036319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latin typeface="Helvetica"/>
                <a:cs typeface="Helvetica"/>
              </a:rPr>
              <a:t>Molecular</a:t>
            </a:r>
            <a:r>
              <a:rPr dirty="0" sz="850" spc="-50" b="1">
                <a:latin typeface="Helvetica"/>
                <a:cs typeface="Helvetica"/>
              </a:rPr>
              <a:t> </a:t>
            </a:r>
            <a:r>
              <a:rPr dirty="0" sz="850" spc="5" b="1">
                <a:latin typeface="Helvetica"/>
                <a:cs typeface="Helvetica"/>
              </a:rPr>
              <a:t>Cytology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73196" y="179084"/>
            <a:ext cx="5906770" cy="54991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150" spc="5" b="1">
                <a:latin typeface="Helvetica"/>
                <a:cs typeface="Helvetica"/>
              </a:rPr>
              <a:t>MSK-SPECTRUM </a:t>
            </a:r>
            <a:r>
              <a:rPr dirty="0" sz="2150" spc="-5" b="1">
                <a:latin typeface="Helvetica"/>
                <a:cs typeface="Helvetica"/>
              </a:rPr>
              <a:t>Tissue </a:t>
            </a:r>
            <a:r>
              <a:rPr dirty="0" sz="2150" b="1">
                <a:latin typeface="Helvetica"/>
                <a:cs typeface="Helvetica"/>
              </a:rPr>
              <a:t>Collection</a:t>
            </a:r>
            <a:r>
              <a:rPr dirty="0" sz="2150" spc="-25" b="1">
                <a:latin typeface="Helvetica"/>
                <a:cs typeface="Helvetica"/>
              </a:rPr>
              <a:t> </a:t>
            </a:r>
            <a:r>
              <a:rPr dirty="0" sz="2150" spc="-5" b="1">
                <a:latin typeface="Helvetica"/>
                <a:cs typeface="Helvetica"/>
              </a:rPr>
              <a:t>Workﬂow</a:t>
            </a:r>
            <a:endParaRPr sz="2150">
              <a:latin typeface="Helvetica"/>
              <a:cs typeface="Helvetica"/>
            </a:endParaRPr>
          </a:p>
          <a:p>
            <a:pPr marL="48895">
              <a:lnSpc>
                <a:spcPct val="100000"/>
              </a:lnSpc>
              <a:spcBef>
                <a:spcPts val="160"/>
              </a:spcBef>
            </a:pPr>
            <a:r>
              <a:rPr dirty="0" sz="850" spc="5">
                <a:latin typeface="Helvetica"/>
                <a:cs typeface="Helvetica"/>
              </a:rPr>
              <a:t>(JL</a:t>
            </a:r>
            <a:r>
              <a:rPr dirty="0" sz="850" spc="-5">
                <a:latin typeface="Helvetica"/>
                <a:cs typeface="Helvetica"/>
              </a:rPr>
              <a:t> </a:t>
            </a:r>
            <a:r>
              <a:rPr dirty="0" sz="850" spc="5">
                <a:latin typeface="Helvetica"/>
                <a:cs typeface="Helvetica"/>
              </a:rPr>
              <a:t>1/16/20)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37136" y="5475983"/>
            <a:ext cx="408940" cy="281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 marR="5080" indent="-8255">
              <a:lnSpc>
                <a:spcPct val="119900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Stored in  </a:t>
            </a:r>
            <a:r>
              <a:rPr dirty="0" sz="700" spc="10">
                <a:latin typeface="Helvetica"/>
                <a:cs typeface="Helvetica"/>
              </a:rPr>
              <a:t>GYN</a:t>
            </a:r>
            <a:r>
              <a:rPr dirty="0" sz="700" spc="-80">
                <a:latin typeface="Helvetica"/>
                <a:cs typeface="Helvetica"/>
              </a:rPr>
              <a:t> </a:t>
            </a:r>
            <a:r>
              <a:rPr dirty="0" sz="700" spc="10">
                <a:latin typeface="Helvetica"/>
                <a:cs typeface="Helvetica"/>
              </a:rPr>
              <a:t>Lab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2255927" y="5433887"/>
            <a:ext cx="0" cy="710565"/>
          </a:xfrm>
          <a:custGeom>
            <a:avLst/>
            <a:gdLst/>
            <a:ahLst/>
            <a:cxnLst/>
            <a:rect l="l" t="t" r="r" b="b"/>
            <a:pathLst>
              <a:path w="0" h="710564">
                <a:moveTo>
                  <a:pt x="0" y="0"/>
                </a:moveTo>
                <a:lnTo>
                  <a:pt x="0" y="392701"/>
                </a:lnTo>
                <a:lnTo>
                  <a:pt x="0" y="710149"/>
                </a:lnTo>
              </a:path>
            </a:pathLst>
          </a:custGeom>
          <a:ln w="18265">
            <a:solidFill>
              <a:srgbClr val="9573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210264" y="6116639"/>
            <a:ext cx="91325" cy="9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937382" y="4981824"/>
            <a:ext cx="646430" cy="457200"/>
          </a:xfrm>
          <a:custGeom>
            <a:avLst/>
            <a:gdLst/>
            <a:ahLst/>
            <a:cxnLst/>
            <a:rect l="l" t="t" r="r" b="b"/>
            <a:pathLst>
              <a:path w="646429" h="457200">
                <a:moveTo>
                  <a:pt x="161555" y="0"/>
                </a:moveTo>
                <a:lnTo>
                  <a:pt x="484575" y="0"/>
                </a:lnTo>
                <a:lnTo>
                  <a:pt x="646130" y="228314"/>
                </a:lnTo>
                <a:lnTo>
                  <a:pt x="484575" y="456629"/>
                </a:lnTo>
                <a:lnTo>
                  <a:pt x="161555" y="456629"/>
                </a:lnTo>
                <a:lnTo>
                  <a:pt x="0" y="228314"/>
                </a:lnTo>
                <a:lnTo>
                  <a:pt x="161555" y="0"/>
                </a:lnTo>
                <a:close/>
              </a:path>
            </a:pathLst>
          </a:custGeom>
          <a:ln w="9132">
            <a:solidFill>
              <a:srgbClr val="81B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061432" y="5065016"/>
            <a:ext cx="408940" cy="281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 marR="5080" indent="-8255">
              <a:lnSpc>
                <a:spcPct val="119900"/>
              </a:lnSpc>
              <a:spcBef>
                <a:spcPts val="95"/>
              </a:spcBef>
            </a:pPr>
            <a:r>
              <a:rPr dirty="0" sz="700" spc="5">
                <a:latin typeface="Helvetica"/>
                <a:cs typeface="Helvetica"/>
              </a:rPr>
              <a:t>Stored in  </a:t>
            </a:r>
            <a:r>
              <a:rPr dirty="0" sz="700" spc="10">
                <a:latin typeface="Helvetica"/>
                <a:cs typeface="Helvetica"/>
              </a:rPr>
              <a:t>GYN</a:t>
            </a:r>
            <a:r>
              <a:rPr dirty="0" sz="700" spc="-80">
                <a:latin typeface="Helvetica"/>
                <a:cs typeface="Helvetica"/>
              </a:rPr>
              <a:t> </a:t>
            </a:r>
            <a:r>
              <a:rPr dirty="0" sz="700" spc="10">
                <a:latin typeface="Helvetica"/>
                <a:cs typeface="Helvetica"/>
              </a:rPr>
              <a:t>Lab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19371" y="8553663"/>
            <a:ext cx="2266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95">
                <a:latin typeface="Helvetica"/>
                <a:cs typeface="Helvetica"/>
              </a:rPr>
              <a:t>T</a:t>
            </a:r>
            <a:r>
              <a:rPr dirty="0" sz="850" spc="5">
                <a:latin typeface="Helvetica"/>
                <a:cs typeface="Helvetica"/>
              </a:rPr>
              <a:t>ext</a:t>
            </a:r>
            <a:endParaRPr sz="85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2020-01-17T20:19:28Z</dcterms:created>
  <dcterms:modified xsi:type="dcterms:W3CDTF">2020-01-17T20:19:28Z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Creator">
    <vt:lpwstr>PDFium</vt:lpwstr>
  </property>
  <property fmtid="{D5CDD505-2E9C-101B-9397-08002B2CF9AE}" pid="4" name="LastSaved">
    <vt:filetime>2020-01-17T00:00:00Z</vt:filetime>
  </property>
</Properties>
</file>