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52280D-6F28-411E-9507-CBE923E98161}">
          <p14:sldIdLst>
            <p14:sldId id="256"/>
          </p14:sldIdLst>
        </p14:section>
        <p14:section name="Untitled Section" id="{AD07589D-DABF-4338-957E-8CD33B65EDDD}">
          <p14:sldIdLst>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65" d="100"/>
          <a:sy n="65" d="100"/>
        </p:scale>
        <p:origin x="9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28FA71-3A18-48C0-980F-4B68F7F63042}" type="datetime1">
              <a:rPr lang="en-US" smtClean="0"/>
              <a:t>5/7/2025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33976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106235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455113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16688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74271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076070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07117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625341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4250052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604499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25805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140832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5/7/2025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198954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5/7/2025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473698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5/7/2025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167824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457618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566898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F45AC6-C491-4585-A584-9CE2AF7D5500}" type="datetime1">
              <a:rPr lang="en-US" smtClean="0"/>
              <a:t>5/7/2025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26004254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web of dots connected">
            <a:extLst>
              <a:ext uri="{FF2B5EF4-FFF2-40B4-BE49-F238E27FC236}">
                <a16:creationId xmlns:a16="http://schemas.microsoft.com/office/drawing/2014/main" id="{0989061A-CA51-E526-9BC0-02DFF4E5BC8B}"/>
              </a:ext>
            </a:extLst>
          </p:cNvPr>
          <p:cNvPicPr>
            <a:picLocks noChangeAspect="1"/>
          </p:cNvPicPr>
          <p:nvPr/>
        </p:nvPicPr>
        <p:blipFill>
          <a:blip r:embed="rId3"/>
          <a:srcRect l="24258" t="9091" r="3419"/>
          <a:stretch/>
        </p:blipFill>
        <p:spPr>
          <a:xfrm>
            <a:off x="-354823" y="5455920"/>
            <a:ext cx="81278" cy="45719"/>
          </a:xfrm>
          <a:prstGeom prst="rect">
            <a:avLst/>
          </a:prstGeom>
        </p:spPr>
      </p:pic>
      <p:sp>
        <p:nvSpPr>
          <p:cNvPr id="2" name="Title 1">
            <a:extLst>
              <a:ext uri="{FF2B5EF4-FFF2-40B4-BE49-F238E27FC236}">
                <a16:creationId xmlns:a16="http://schemas.microsoft.com/office/drawing/2014/main" id="{878F3BFC-3E81-19FC-198E-2998ED4C2EC2}"/>
              </a:ext>
            </a:extLst>
          </p:cNvPr>
          <p:cNvSpPr>
            <a:spLocks noGrp="1"/>
          </p:cNvSpPr>
          <p:nvPr>
            <p:ph type="ctrTitle"/>
          </p:nvPr>
        </p:nvSpPr>
        <p:spPr>
          <a:xfrm>
            <a:off x="2142120" y="-1047135"/>
            <a:ext cx="9641842" cy="6905198"/>
          </a:xfrm>
        </p:spPr>
        <p:txBody>
          <a:bodyPr anchor="ctr">
            <a:normAutofit/>
          </a:bodyPr>
          <a:lstStyle/>
          <a:p>
            <a:pPr algn="l"/>
            <a:r>
              <a:rPr lang="en-US" sz="7200" dirty="0">
                <a:solidFill>
                  <a:schemeClr val="accent2">
                    <a:lumMod val="60000"/>
                    <a:lumOff val="40000"/>
                  </a:schemeClr>
                </a:solidFill>
              </a:rPr>
              <a:t>PHIHING AWARENESS</a:t>
            </a:r>
          </a:p>
        </p:txBody>
      </p:sp>
      <p:sp>
        <p:nvSpPr>
          <p:cNvPr id="3" name="Subtitle 2">
            <a:extLst>
              <a:ext uri="{FF2B5EF4-FFF2-40B4-BE49-F238E27FC236}">
                <a16:creationId xmlns:a16="http://schemas.microsoft.com/office/drawing/2014/main" id="{262867E2-0121-D453-3674-5B0C9FDBCEE3}"/>
              </a:ext>
            </a:extLst>
          </p:cNvPr>
          <p:cNvSpPr>
            <a:spLocks noGrp="1"/>
          </p:cNvSpPr>
          <p:nvPr>
            <p:ph type="subTitle" idx="1"/>
          </p:nvPr>
        </p:nvSpPr>
        <p:spPr>
          <a:xfrm>
            <a:off x="274320" y="1991033"/>
            <a:ext cx="8519160" cy="2443808"/>
          </a:xfrm>
        </p:spPr>
        <p:txBody>
          <a:bodyPr anchor="ctr">
            <a:normAutofit/>
          </a:bodyPr>
          <a:lstStyle/>
          <a:p>
            <a:pPr algn="r"/>
            <a:r>
              <a:rPr lang="en-US" sz="2400" dirty="0">
                <a:solidFill>
                  <a:schemeClr val="accent2">
                    <a:lumMod val="60000"/>
                    <a:lumOff val="40000"/>
                  </a:schemeClr>
                </a:solidFill>
              </a:rPr>
              <a:t>Cyber security internship – code Apha</a:t>
            </a:r>
          </a:p>
        </p:txBody>
      </p:sp>
    </p:spTree>
    <p:extLst>
      <p:ext uri="{BB962C8B-B14F-4D97-AF65-F5344CB8AC3E}">
        <p14:creationId xmlns:p14="http://schemas.microsoft.com/office/powerpoint/2010/main" val="716184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500">
        <p14:vortex dir="r"/>
        <p:sndAc>
          <p:stSnd>
            <p:snd r:embed="rId2" name="click.wav"/>
          </p:stSnd>
        </p:sndAc>
      </p:transition>
    </mc:Choice>
    <mc:Fallback xmlns="">
      <p:transition spd="slow">
        <p:fade/>
        <p:sndAc>
          <p:stSnd>
            <p:snd r:embed="rId4"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65E17B-CDCD-46E2-BC9B-1D82F571CF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A9AC8922-D691-4F33-86FF-674B72C9E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30A72236-D2DA-40B6-9BD4-531CCA58772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6" name="Picture 5" descr="Transparent padlock">
            <a:extLst>
              <a:ext uri="{FF2B5EF4-FFF2-40B4-BE49-F238E27FC236}">
                <a16:creationId xmlns:a16="http://schemas.microsoft.com/office/drawing/2014/main" id="{36AE68A8-53E8-5C13-74F1-814291F31261}"/>
              </a:ext>
            </a:extLst>
          </p:cNvPr>
          <p:cNvPicPr>
            <a:picLocks noChangeAspect="1"/>
          </p:cNvPicPr>
          <p:nvPr/>
        </p:nvPicPr>
        <p:blipFill>
          <a:blip r:embed="rId4">
            <a:alphaModFix amt="30000"/>
          </a:blip>
          <a:srcRect t="14097"/>
          <a:stretch/>
        </p:blipFill>
        <p:spPr>
          <a:xfrm>
            <a:off x="-3615" y="7491"/>
            <a:ext cx="12192003" cy="6860023"/>
          </a:xfrm>
          <a:prstGeom prst="rect">
            <a:avLst/>
          </a:prstGeom>
          <a:ln w="228600" cap="sq" cmpd="thickThin">
            <a:solidFill>
              <a:srgbClr val="000000"/>
            </a:solidFill>
            <a:prstDash val="solid"/>
            <a:miter lim="800000"/>
          </a:ln>
          <a:effectLst>
            <a:innerShdw blurRad="76200">
              <a:srgbClr val="000000"/>
            </a:innerShdw>
          </a:effectLst>
        </p:spPr>
      </p:pic>
      <p:grpSp>
        <p:nvGrpSpPr>
          <p:cNvPr id="9" name="Group 8">
            <a:extLst>
              <a:ext uri="{FF2B5EF4-FFF2-40B4-BE49-F238E27FC236}">
                <a16:creationId xmlns:a16="http://schemas.microsoft.com/office/drawing/2014/main" id="{AD7BB894-81D1-4268-8FE7-FAC125D3B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4" name="Round Diagonal Corner Rectangle 7">
              <a:extLst>
                <a:ext uri="{FF2B5EF4-FFF2-40B4-BE49-F238E27FC236}">
                  <a16:creationId xmlns:a16="http://schemas.microsoft.com/office/drawing/2014/main" id="{E962C5C5-76A5-44BE-990D-2D936E9E3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239433C4-8265-4EE1-83B8-EC545DE3D1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70" name="Freeform 32">
                <a:extLst>
                  <a:ext uri="{FF2B5EF4-FFF2-40B4-BE49-F238E27FC236}">
                    <a16:creationId xmlns:a16="http://schemas.microsoft.com/office/drawing/2014/main" id="{14270815-FD6F-4B15-93D0-1FD13352F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71" name="Freeform 33">
                <a:extLst>
                  <a:ext uri="{FF2B5EF4-FFF2-40B4-BE49-F238E27FC236}">
                    <a16:creationId xmlns:a16="http://schemas.microsoft.com/office/drawing/2014/main" id="{D77407DE-D2AD-4379-AEA5-C9C4E35630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72" name="Freeform 34">
                <a:extLst>
                  <a:ext uri="{FF2B5EF4-FFF2-40B4-BE49-F238E27FC236}">
                    <a16:creationId xmlns:a16="http://schemas.microsoft.com/office/drawing/2014/main" id="{A924862C-F355-4157-949F-825AA97006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75" name="Freeform 37">
                <a:extLst>
                  <a:ext uri="{FF2B5EF4-FFF2-40B4-BE49-F238E27FC236}">
                    <a16:creationId xmlns:a16="http://schemas.microsoft.com/office/drawing/2014/main" id="{7FFD9B8C-A260-4F35-9809-8FC4A6AC0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76" name="Group 75">
              <a:extLst>
                <a:ext uri="{FF2B5EF4-FFF2-40B4-BE49-F238E27FC236}">
                  <a16:creationId xmlns:a16="http://schemas.microsoft.com/office/drawing/2014/main" id="{A10D3673-7258-45B7-B5C9-F5C67AC58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9" name="Freeform 35">
                <a:extLst>
                  <a:ext uri="{FF2B5EF4-FFF2-40B4-BE49-F238E27FC236}">
                    <a16:creationId xmlns:a16="http://schemas.microsoft.com/office/drawing/2014/main" id="{7EF49AE2-8ACA-464C-8F7E-4446787B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80" name="Freeform 36">
                <a:extLst>
                  <a:ext uri="{FF2B5EF4-FFF2-40B4-BE49-F238E27FC236}">
                    <a16:creationId xmlns:a16="http://schemas.microsoft.com/office/drawing/2014/main" id="{4310E76A-A710-428B-8202-4503658C22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81" name="Freeform 38">
                <a:extLst>
                  <a:ext uri="{FF2B5EF4-FFF2-40B4-BE49-F238E27FC236}">
                    <a16:creationId xmlns:a16="http://schemas.microsoft.com/office/drawing/2014/main" id="{27875C0C-9151-4083-95CE-35229F8907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82" name="Freeform 39">
                <a:extLst>
                  <a:ext uri="{FF2B5EF4-FFF2-40B4-BE49-F238E27FC236}">
                    <a16:creationId xmlns:a16="http://schemas.microsoft.com/office/drawing/2014/main" id="{A8C9CD35-4A6C-497D-9B21-85B71A594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03" name="Freeform 40">
                <a:extLst>
                  <a:ext uri="{FF2B5EF4-FFF2-40B4-BE49-F238E27FC236}">
                    <a16:creationId xmlns:a16="http://schemas.microsoft.com/office/drawing/2014/main" id="{17C8FADE-3DA4-41BD-83B6-32EDF76648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4" name="Rectangle 41">
                <a:extLst>
                  <a:ext uri="{FF2B5EF4-FFF2-40B4-BE49-F238E27FC236}">
                    <a16:creationId xmlns:a16="http://schemas.microsoft.com/office/drawing/2014/main" id="{9BEDB57A-A173-4C07-A34E-AEE2FF41845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05" name="Group 104">
              <a:extLst>
                <a:ext uri="{FF2B5EF4-FFF2-40B4-BE49-F238E27FC236}">
                  <a16:creationId xmlns:a16="http://schemas.microsoft.com/office/drawing/2014/main" id="{D82CBCBD-A120-4A7E-B750-CF48FE8BAF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06" name="Freeform 32">
                <a:extLst>
                  <a:ext uri="{FF2B5EF4-FFF2-40B4-BE49-F238E27FC236}">
                    <a16:creationId xmlns:a16="http://schemas.microsoft.com/office/drawing/2014/main" id="{07782116-9E46-470F-B527-C3A36D41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07" name="Freeform 33">
                <a:extLst>
                  <a:ext uri="{FF2B5EF4-FFF2-40B4-BE49-F238E27FC236}">
                    <a16:creationId xmlns:a16="http://schemas.microsoft.com/office/drawing/2014/main" id="{604F6622-9907-4906-A0A6-1DC32E5DBB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08" name="Freeform 34">
                <a:extLst>
                  <a:ext uri="{FF2B5EF4-FFF2-40B4-BE49-F238E27FC236}">
                    <a16:creationId xmlns:a16="http://schemas.microsoft.com/office/drawing/2014/main" id="{2EFD37C9-9386-4055-89A4-1863E8C061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09" name="Freeform 37">
                <a:extLst>
                  <a:ext uri="{FF2B5EF4-FFF2-40B4-BE49-F238E27FC236}">
                    <a16:creationId xmlns:a16="http://schemas.microsoft.com/office/drawing/2014/main" id="{63DB71AB-809F-4204-824E-B78D40C1E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10" name="Group 109">
              <a:extLst>
                <a:ext uri="{FF2B5EF4-FFF2-40B4-BE49-F238E27FC236}">
                  <a16:creationId xmlns:a16="http://schemas.microsoft.com/office/drawing/2014/main" id="{EADC9D47-4147-48BA-877D-A42148765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1" name="Freeform 35">
                <a:extLst>
                  <a:ext uri="{FF2B5EF4-FFF2-40B4-BE49-F238E27FC236}">
                    <a16:creationId xmlns:a16="http://schemas.microsoft.com/office/drawing/2014/main" id="{39FDE9B4-6C4E-446A-BD52-7F201154E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12" name="Freeform 36">
                <a:extLst>
                  <a:ext uri="{FF2B5EF4-FFF2-40B4-BE49-F238E27FC236}">
                    <a16:creationId xmlns:a16="http://schemas.microsoft.com/office/drawing/2014/main" id="{1F3BEEC2-56BA-4F2A-8773-A97A55160E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13" name="Freeform 38">
                <a:extLst>
                  <a:ext uri="{FF2B5EF4-FFF2-40B4-BE49-F238E27FC236}">
                    <a16:creationId xmlns:a16="http://schemas.microsoft.com/office/drawing/2014/main" id="{53851CE2-9D59-4593-A63A-17D1C6D86C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4" name="Freeform 39">
                <a:extLst>
                  <a:ext uri="{FF2B5EF4-FFF2-40B4-BE49-F238E27FC236}">
                    <a16:creationId xmlns:a16="http://schemas.microsoft.com/office/drawing/2014/main" id="{F818EF51-1A96-481F-9C3A-18E978693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15" name="Freeform 40">
                <a:extLst>
                  <a:ext uri="{FF2B5EF4-FFF2-40B4-BE49-F238E27FC236}">
                    <a16:creationId xmlns:a16="http://schemas.microsoft.com/office/drawing/2014/main" id="{04BA4BDD-0F37-41B4-B8FC-29FF1ADEFA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6" name="Rectangle 41">
                <a:extLst>
                  <a:ext uri="{FF2B5EF4-FFF2-40B4-BE49-F238E27FC236}">
                    <a16:creationId xmlns:a16="http://schemas.microsoft.com/office/drawing/2014/main" id="{7ADF6EC1-8B68-40C8-AE96-64FA7FCB6FA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8A234EC9-2203-4CB4-CF05-2229D8A68EC8}"/>
              </a:ext>
            </a:extLst>
          </p:cNvPr>
          <p:cNvSpPr>
            <a:spLocks noGrp="1"/>
          </p:cNvSpPr>
          <p:nvPr>
            <p:ph type="title"/>
          </p:nvPr>
        </p:nvSpPr>
        <p:spPr>
          <a:xfrm>
            <a:off x="1143001" y="1007532"/>
            <a:ext cx="9905998" cy="1588183"/>
          </a:xfrm>
        </p:spPr>
        <p:txBody>
          <a:bodyPr>
            <a:normAutofit/>
          </a:bodyPr>
          <a:lstStyle/>
          <a:p>
            <a:pPr algn="ctr"/>
            <a:r>
              <a:rPr lang="en-US" sz="4400" dirty="0">
                <a:solidFill>
                  <a:schemeClr val="accent2">
                    <a:lumMod val="60000"/>
                    <a:lumOff val="40000"/>
                  </a:schemeClr>
                </a:solidFill>
              </a:rPr>
              <a:t>PHISHING</a:t>
            </a:r>
            <a:r>
              <a:rPr lang="en-US" dirty="0"/>
              <a:t> </a:t>
            </a:r>
            <a:br>
              <a:rPr lang="en-US" dirty="0"/>
            </a:br>
            <a:endParaRPr lang="en-US" dirty="0"/>
          </a:p>
        </p:txBody>
      </p:sp>
      <p:sp>
        <p:nvSpPr>
          <p:cNvPr id="3" name="Content Placeholder 2">
            <a:extLst>
              <a:ext uri="{FF2B5EF4-FFF2-40B4-BE49-F238E27FC236}">
                <a16:creationId xmlns:a16="http://schemas.microsoft.com/office/drawing/2014/main" id="{1CFD1157-5FBB-0FD8-D532-240AF0AF7C20}"/>
              </a:ext>
            </a:extLst>
          </p:cNvPr>
          <p:cNvSpPr>
            <a:spLocks noGrp="1"/>
          </p:cNvSpPr>
          <p:nvPr>
            <p:ph idx="1"/>
          </p:nvPr>
        </p:nvSpPr>
        <p:spPr>
          <a:xfrm>
            <a:off x="1143001" y="2252134"/>
            <a:ext cx="9905999" cy="3454399"/>
          </a:xfrm>
        </p:spPr>
        <p:txBody>
          <a:bodyPr anchor="ctr">
            <a:normAutofit/>
          </a:bodyPr>
          <a:lstStyle/>
          <a:p>
            <a:pPr marL="0" indent="0">
              <a:buNone/>
            </a:pPr>
            <a:r>
              <a:rPr lang="en-US" sz="2800" dirty="0">
                <a:solidFill>
                  <a:schemeClr val="accent2">
                    <a:lumMod val="60000"/>
                    <a:lumOff val="40000"/>
                  </a:schemeClr>
                </a:solidFill>
              </a:rPr>
              <a:t>Is a type of cyber attack where the attacker tricks the victim into revealing sensitive information such as passwords or credit card data by sending fake messages that appear to be from trusted sources.</a:t>
            </a:r>
          </a:p>
        </p:txBody>
      </p:sp>
      <p:sp>
        <p:nvSpPr>
          <p:cNvPr id="4" name="Rectangle 3">
            <a:extLst>
              <a:ext uri="{FF2B5EF4-FFF2-40B4-BE49-F238E27FC236}">
                <a16:creationId xmlns:a16="http://schemas.microsoft.com/office/drawing/2014/main" id="{F27CD810-9D51-BE74-7EA1-0BD20C47277D}"/>
              </a:ext>
            </a:extLst>
          </p:cNvPr>
          <p:cNvSpPr/>
          <p:nvPr/>
        </p:nvSpPr>
        <p:spPr>
          <a:xfrm flipH="1" flipV="1">
            <a:off x="12339483" y="1227041"/>
            <a:ext cx="45719" cy="45719"/>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0223810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8000"/>
                <a:hueMod val="106000"/>
                <a:satMod val="140000"/>
                <a:lumMod val="42000"/>
              </a:schemeClr>
              <a:schemeClr val="bg2">
                <a:tint val="98000"/>
                <a:hueMod val="92000"/>
                <a:satMod val="220000"/>
                <a:lumMod val="90000"/>
              </a:schemeClr>
            </a:duotone>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106C50-018C-5D39-37C6-40609367739A}"/>
              </a:ext>
            </a:extLst>
          </p:cNvPr>
          <p:cNvSpPr/>
          <p:nvPr/>
        </p:nvSpPr>
        <p:spPr>
          <a:xfrm>
            <a:off x="1052922" y="687072"/>
            <a:ext cx="9905999" cy="570271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rtl="1"/>
            <a:endParaRPr lang="en-US" dirty="0"/>
          </a:p>
        </p:txBody>
      </p:sp>
      <p:sp>
        <p:nvSpPr>
          <p:cNvPr id="3" name="Content Placeholder 2">
            <a:extLst>
              <a:ext uri="{FF2B5EF4-FFF2-40B4-BE49-F238E27FC236}">
                <a16:creationId xmlns:a16="http://schemas.microsoft.com/office/drawing/2014/main" id="{1F8D9244-9CAF-7A46-F933-EBB62F25BC3B}"/>
              </a:ext>
            </a:extLst>
          </p:cNvPr>
          <p:cNvSpPr>
            <a:spLocks noGrp="1"/>
          </p:cNvSpPr>
          <p:nvPr>
            <p:ph idx="1"/>
          </p:nvPr>
        </p:nvSpPr>
        <p:spPr>
          <a:xfrm>
            <a:off x="1143000" y="2249487"/>
            <a:ext cx="9905999" cy="3541714"/>
          </a:xfrm>
        </p:spPr>
        <p:txBody>
          <a:bodyPr>
            <a:normAutofit/>
          </a:bodyPr>
          <a:lstStyle/>
          <a:p>
            <a:r>
              <a:rPr lang="en-US" sz="3200" dirty="0">
                <a:solidFill>
                  <a:schemeClr val="accent2">
                    <a:lumMod val="60000"/>
                    <a:lumOff val="40000"/>
                  </a:schemeClr>
                </a:solidFill>
              </a:rPr>
              <a:t>Fake emails from banks asking to update account information .</a:t>
            </a:r>
          </a:p>
          <a:p>
            <a:r>
              <a:rPr lang="en-US" sz="3200" dirty="0">
                <a:solidFill>
                  <a:schemeClr val="accent2">
                    <a:lumMod val="60000"/>
                    <a:lumOff val="40000"/>
                  </a:schemeClr>
                </a:solidFill>
              </a:rPr>
              <a:t>Messages with links to fake websites that look real .</a:t>
            </a:r>
          </a:p>
          <a:p>
            <a:r>
              <a:rPr lang="en-US" sz="3200" dirty="0">
                <a:solidFill>
                  <a:schemeClr val="accent2">
                    <a:lumMod val="60000"/>
                    <a:lumOff val="40000"/>
                  </a:schemeClr>
                </a:solidFill>
              </a:rPr>
              <a:t>Messages claiming you won a prize and asking for your personal data</a:t>
            </a:r>
          </a:p>
        </p:txBody>
      </p:sp>
      <p:sp>
        <p:nvSpPr>
          <p:cNvPr id="2" name="Title 1">
            <a:extLst>
              <a:ext uri="{FF2B5EF4-FFF2-40B4-BE49-F238E27FC236}">
                <a16:creationId xmlns:a16="http://schemas.microsoft.com/office/drawing/2014/main" id="{D0F49321-A140-A4C2-43B7-9C6576A72CEB}"/>
              </a:ext>
            </a:extLst>
          </p:cNvPr>
          <p:cNvSpPr>
            <a:spLocks noGrp="1"/>
          </p:cNvSpPr>
          <p:nvPr>
            <p:ph type="title"/>
          </p:nvPr>
        </p:nvSpPr>
        <p:spPr>
          <a:xfrm>
            <a:off x="2395026" y="687072"/>
            <a:ext cx="9905998" cy="1478570"/>
          </a:xfrm>
        </p:spPr>
        <p:txBody>
          <a:bodyPr>
            <a:normAutofit/>
          </a:bodyPr>
          <a:lstStyle/>
          <a:p>
            <a:r>
              <a:rPr lang="en-US" sz="4800" dirty="0">
                <a:solidFill>
                  <a:schemeClr val="accent2">
                    <a:lumMod val="60000"/>
                    <a:lumOff val="40000"/>
                  </a:schemeClr>
                </a:solidFill>
              </a:rPr>
              <a:t>Examples of phishing </a:t>
            </a:r>
          </a:p>
        </p:txBody>
      </p:sp>
      <p:cxnSp>
        <p:nvCxnSpPr>
          <p:cNvPr id="6" name="Straight Connector 5">
            <a:extLst>
              <a:ext uri="{FF2B5EF4-FFF2-40B4-BE49-F238E27FC236}">
                <a16:creationId xmlns:a16="http://schemas.microsoft.com/office/drawing/2014/main" id="{9B51CE53-46CB-8583-D7E6-0220734B26DC}"/>
              </a:ext>
            </a:extLst>
          </p:cNvPr>
          <p:cNvCxnSpPr/>
          <p:nvPr/>
        </p:nvCxnSpPr>
        <p:spPr>
          <a:xfrm>
            <a:off x="1452717" y="1932039"/>
            <a:ext cx="8885903"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087652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A50CF4-7DB6-E2A6-BB2E-B3C8511CEBE4}"/>
              </a:ext>
            </a:extLst>
          </p:cNvPr>
          <p:cNvSpPr/>
          <p:nvPr/>
        </p:nvSpPr>
        <p:spPr>
          <a:xfrm>
            <a:off x="958645" y="835743"/>
            <a:ext cx="9188245" cy="495545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26581-482A-24BB-283F-71B064261103}"/>
              </a:ext>
            </a:extLst>
          </p:cNvPr>
          <p:cNvSpPr>
            <a:spLocks noGrp="1"/>
          </p:cNvSpPr>
          <p:nvPr>
            <p:ph type="title"/>
          </p:nvPr>
        </p:nvSpPr>
        <p:spPr/>
        <p:txBody>
          <a:bodyPr/>
          <a:lstStyle/>
          <a:p>
            <a:r>
              <a:rPr lang="en-US" dirty="0">
                <a:solidFill>
                  <a:schemeClr val="accent2">
                    <a:lumMod val="60000"/>
                    <a:lumOff val="40000"/>
                  </a:schemeClr>
                </a:solidFill>
              </a:rPr>
              <a:t>How to know phishing</a:t>
            </a:r>
          </a:p>
        </p:txBody>
      </p:sp>
      <p:sp>
        <p:nvSpPr>
          <p:cNvPr id="3" name="Content Placeholder 2">
            <a:extLst>
              <a:ext uri="{FF2B5EF4-FFF2-40B4-BE49-F238E27FC236}">
                <a16:creationId xmlns:a16="http://schemas.microsoft.com/office/drawing/2014/main" id="{CAFBABC0-2059-A073-9812-B18BCCB594FC}"/>
              </a:ext>
            </a:extLst>
          </p:cNvPr>
          <p:cNvSpPr>
            <a:spLocks noGrp="1"/>
          </p:cNvSpPr>
          <p:nvPr>
            <p:ph idx="1"/>
          </p:nvPr>
        </p:nvSpPr>
        <p:spPr/>
        <p:txBody>
          <a:bodyPr/>
          <a:lstStyle/>
          <a:p>
            <a:r>
              <a:rPr lang="en-US" dirty="0">
                <a:solidFill>
                  <a:schemeClr val="accent2">
                    <a:lumMod val="60000"/>
                    <a:lumOff val="40000"/>
                  </a:schemeClr>
                </a:solidFill>
              </a:rPr>
              <a:t>Check  the sender’s email address </a:t>
            </a:r>
          </a:p>
          <a:p>
            <a:r>
              <a:rPr lang="en-US" dirty="0">
                <a:solidFill>
                  <a:schemeClr val="accent2">
                    <a:lumMod val="60000"/>
                    <a:lumOff val="40000"/>
                  </a:schemeClr>
                </a:solidFill>
              </a:rPr>
              <a:t>Avoid clicking suspicious links </a:t>
            </a:r>
          </a:p>
          <a:p>
            <a:r>
              <a:rPr lang="en-US" dirty="0">
                <a:solidFill>
                  <a:schemeClr val="accent2">
                    <a:lumMod val="60000"/>
                    <a:lumOff val="40000"/>
                  </a:schemeClr>
                </a:solidFill>
              </a:rPr>
              <a:t>Look for spelling or grammar mistakes</a:t>
            </a:r>
          </a:p>
          <a:p>
            <a:r>
              <a:rPr lang="en-US" dirty="0">
                <a:solidFill>
                  <a:schemeClr val="accent2">
                    <a:lumMod val="60000"/>
                    <a:lumOff val="40000"/>
                  </a:schemeClr>
                </a:solidFill>
              </a:rPr>
              <a:t>Be wary of urgent requests for personal </a:t>
            </a:r>
            <a:r>
              <a:rPr lang="en-US" dirty="0" err="1">
                <a:solidFill>
                  <a:schemeClr val="accent2">
                    <a:lumMod val="60000"/>
                    <a:lumOff val="40000"/>
                  </a:schemeClr>
                </a:solidFill>
              </a:rPr>
              <a:t>informations</a:t>
            </a:r>
            <a:r>
              <a:rPr lang="en-US" dirty="0">
                <a:solidFill>
                  <a:schemeClr val="accent2">
                    <a:lumMod val="60000"/>
                    <a:lumOff val="40000"/>
                  </a:schemeClr>
                </a:solidFill>
              </a:rPr>
              <a:t> </a:t>
            </a:r>
          </a:p>
        </p:txBody>
      </p:sp>
    </p:spTree>
    <p:extLst>
      <p:ext uri="{BB962C8B-B14F-4D97-AF65-F5344CB8AC3E}">
        <p14:creationId xmlns:p14="http://schemas.microsoft.com/office/powerpoint/2010/main" val="24813940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EB3901-DC33-23C5-2631-5F7FBB58F5A1}"/>
              </a:ext>
            </a:extLst>
          </p:cNvPr>
          <p:cNvSpPr/>
          <p:nvPr/>
        </p:nvSpPr>
        <p:spPr>
          <a:xfrm>
            <a:off x="1141412" y="943897"/>
            <a:ext cx="9270949" cy="467615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A8E24-8CCB-2773-3B04-3433E745385D}"/>
              </a:ext>
            </a:extLst>
          </p:cNvPr>
          <p:cNvSpPr>
            <a:spLocks noGrp="1"/>
          </p:cNvSpPr>
          <p:nvPr>
            <p:ph idx="1"/>
          </p:nvPr>
        </p:nvSpPr>
        <p:spPr/>
        <p:txBody>
          <a:bodyPr>
            <a:normAutofit/>
          </a:bodyPr>
          <a:lstStyle/>
          <a:p>
            <a:r>
              <a:rPr lang="en-US" sz="3200" dirty="0">
                <a:solidFill>
                  <a:schemeClr val="accent2">
                    <a:lumMod val="60000"/>
                    <a:lumOff val="40000"/>
                  </a:schemeClr>
                </a:solidFill>
              </a:rPr>
              <a:t>Do not open suspicious links </a:t>
            </a:r>
          </a:p>
          <a:p>
            <a:r>
              <a:rPr lang="en-US" sz="3200" dirty="0">
                <a:solidFill>
                  <a:schemeClr val="accent2">
                    <a:lumMod val="60000"/>
                    <a:lumOff val="40000"/>
                  </a:schemeClr>
                </a:solidFill>
              </a:rPr>
              <a:t>Use two factor authentication </a:t>
            </a:r>
          </a:p>
          <a:p>
            <a:r>
              <a:rPr lang="en-US" sz="3200" dirty="0">
                <a:solidFill>
                  <a:schemeClr val="accent2">
                    <a:lumMod val="60000"/>
                    <a:lumOff val="40000"/>
                  </a:schemeClr>
                </a:solidFill>
              </a:rPr>
              <a:t>Always verify the website before entering your data </a:t>
            </a:r>
          </a:p>
          <a:p>
            <a:r>
              <a:rPr lang="en-US" sz="3200" dirty="0">
                <a:solidFill>
                  <a:schemeClr val="accent2">
                    <a:lumMod val="60000"/>
                    <a:lumOff val="40000"/>
                  </a:schemeClr>
                </a:solidFill>
              </a:rPr>
              <a:t>Keep your software updated</a:t>
            </a:r>
          </a:p>
        </p:txBody>
      </p:sp>
      <p:sp>
        <p:nvSpPr>
          <p:cNvPr id="2" name="Title 1">
            <a:extLst>
              <a:ext uri="{FF2B5EF4-FFF2-40B4-BE49-F238E27FC236}">
                <a16:creationId xmlns:a16="http://schemas.microsoft.com/office/drawing/2014/main" id="{38BCFA08-D7FB-70C0-797D-8FB85F32438F}"/>
              </a:ext>
            </a:extLst>
          </p:cNvPr>
          <p:cNvSpPr>
            <a:spLocks noGrp="1"/>
          </p:cNvSpPr>
          <p:nvPr>
            <p:ph type="title"/>
          </p:nvPr>
        </p:nvSpPr>
        <p:spPr/>
        <p:txBody>
          <a:bodyPr>
            <a:normAutofit/>
          </a:bodyPr>
          <a:lstStyle/>
          <a:p>
            <a:r>
              <a:rPr lang="en-US" sz="4800" dirty="0">
                <a:solidFill>
                  <a:schemeClr val="accent2">
                    <a:lumMod val="60000"/>
                    <a:lumOff val="40000"/>
                  </a:schemeClr>
                </a:solidFill>
              </a:rPr>
              <a:t>HOW TO PROTECT YOURSELF</a:t>
            </a:r>
          </a:p>
        </p:txBody>
      </p:sp>
    </p:spTree>
    <p:extLst>
      <p:ext uri="{BB962C8B-B14F-4D97-AF65-F5344CB8AC3E}">
        <p14:creationId xmlns:p14="http://schemas.microsoft.com/office/powerpoint/2010/main" val="17052333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C1A8BA-EF0B-6040-2E5F-9F6D9FF24157}"/>
              </a:ext>
            </a:extLst>
          </p:cNvPr>
          <p:cNvSpPr/>
          <p:nvPr/>
        </p:nvSpPr>
        <p:spPr>
          <a:xfrm>
            <a:off x="1024294" y="842658"/>
            <a:ext cx="10023117" cy="51726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55AE1-10DD-2E10-BB94-D40A7925DEFD}"/>
              </a:ext>
            </a:extLst>
          </p:cNvPr>
          <p:cNvSpPr>
            <a:spLocks noGrp="1"/>
          </p:cNvSpPr>
          <p:nvPr>
            <p:ph type="title"/>
          </p:nvPr>
        </p:nvSpPr>
        <p:spPr/>
        <p:txBody>
          <a:bodyPr>
            <a:normAutofit/>
          </a:bodyPr>
          <a:lstStyle/>
          <a:p>
            <a:r>
              <a:rPr lang="en-US" sz="4400" dirty="0">
                <a:solidFill>
                  <a:schemeClr val="accent2">
                    <a:lumMod val="60000"/>
                    <a:lumOff val="40000"/>
                  </a:schemeClr>
                </a:solidFill>
              </a:rPr>
              <a:t>What do you if you phishing </a:t>
            </a:r>
          </a:p>
        </p:txBody>
      </p:sp>
      <p:sp>
        <p:nvSpPr>
          <p:cNvPr id="3" name="Content Placeholder 2">
            <a:extLst>
              <a:ext uri="{FF2B5EF4-FFF2-40B4-BE49-F238E27FC236}">
                <a16:creationId xmlns:a16="http://schemas.microsoft.com/office/drawing/2014/main" id="{4E79C799-00B2-7904-6908-8A526E05DA73}"/>
              </a:ext>
            </a:extLst>
          </p:cNvPr>
          <p:cNvSpPr>
            <a:spLocks noGrp="1"/>
          </p:cNvSpPr>
          <p:nvPr>
            <p:ph idx="1"/>
          </p:nvPr>
        </p:nvSpPr>
        <p:spPr/>
        <p:txBody>
          <a:bodyPr/>
          <a:lstStyle/>
          <a:p>
            <a:r>
              <a:rPr lang="en-US" sz="3200" dirty="0">
                <a:solidFill>
                  <a:schemeClr val="accent2">
                    <a:lumMod val="60000"/>
                    <a:lumOff val="40000"/>
                  </a:schemeClr>
                </a:solidFill>
              </a:rPr>
              <a:t>Change your passwords immediately</a:t>
            </a:r>
          </a:p>
          <a:p>
            <a:r>
              <a:rPr lang="en-US" sz="3200" dirty="0">
                <a:solidFill>
                  <a:schemeClr val="accent2">
                    <a:lumMod val="60000"/>
                    <a:lumOff val="40000"/>
                  </a:schemeClr>
                </a:solidFill>
              </a:rPr>
              <a:t>Contact the affected service (</a:t>
            </a:r>
            <a:r>
              <a:rPr lang="en-US" sz="3200" dirty="0" err="1">
                <a:solidFill>
                  <a:schemeClr val="accent2">
                    <a:lumMod val="60000"/>
                    <a:lumOff val="40000"/>
                  </a:schemeClr>
                </a:solidFill>
              </a:rPr>
              <a:t>e.g.your</a:t>
            </a:r>
            <a:r>
              <a:rPr lang="en-US" sz="3200" dirty="0">
                <a:solidFill>
                  <a:schemeClr val="accent2">
                    <a:lumMod val="60000"/>
                    <a:lumOff val="40000"/>
                  </a:schemeClr>
                </a:solidFill>
              </a:rPr>
              <a:t> bank )</a:t>
            </a:r>
          </a:p>
          <a:p>
            <a:r>
              <a:rPr lang="en-US" sz="3200" dirty="0">
                <a:solidFill>
                  <a:schemeClr val="accent2">
                    <a:lumMod val="60000"/>
                    <a:lumOff val="40000"/>
                  </a:schemeClr>
                </a:solidFill>
              </a:rPr>
              <a:t>Report the phishing attempt</a:t>
            </a:r>
          </a:p>
          <a:p>
            <a:endParaRPr lang="en-US" dirty="0"/>
          </a:p>
        </p:txBody>
      </p:sp>
    </p:spTree>
    <p:extLst>
      <p:ext uri="{BB962C8B-B14F-4D97-AF65-F5344CB8AC3E}">
        <p14:creationId xmlns:p14="http://schemas.microsoft.com/office/powerpoint/2010/main" val="14120666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1906-AD6F-C145-8B64-FC3F7D5FA574}"/>
              </a:ext>
            </a:extLst>
          </p:cNvPr>
          <p:cNvSpPr>
            <a:spLocks noGrp="1"/>
          </p:cNvSpPr>
          <p:nvPr>
            <p:ph type="title"/>
          </p:nvPr>
        </p:nvSpPr>
        <p:spPr>
          <a:xfrm>
            <a:off x="4227513" y="592616"/>
            <a:ext cx="9905998" cy="4915179"/>
          </a:xfrm>
        </p:spPr>
        <p:txBody>
          <a:bodyPr>
            <a:normAutofit/>
          </a:bodyPr>
          <a:lstStyle/>
          <a:p>
            <a:r>
              <a:rPr lang="en-US" sz="8800" b="1" i="1" u="sng" dirty="0">
                <a:solidFill>
                  <a:schemeClr val="accent2">
                    <a:lumMod val="60000"/>
                    <a:lumOff val="40000"/>
                  </a:schemeClr>
                </a:solidFill>
              </a:rPr>
              <a:t>The end </a:t>
            </a:r>
          </a:p>
        </p:txBody>
      </p:sp>
      <p:sp>
        <p:nvSpPr>
          <p:cNvPr id="3" name="Content Placeholder 2">
            <a:extLst>
              <a:ext uri="{FF2B5EF4-FFF2-40B4-BE49-F238E27FC236}">
                <a16:creationId xmlns:a16="http://schemas.microsoft.com/office/drawing/2014/main" id="{84DDE685-C36B-EE9B-11A0-FBA2AE68EB00}"/>
              </a:ext>
            </a:extLst>
          </p:cNvPr>
          <p:cNvSpPr>
            <a:spLocks noGrp="1"/>
          </p:cNvSpPr>
          <p:nvPr>
            <p:ph idx="1"/>
          </p:nvPr>
        </p:nvSpPr>
        <p:spPr>
          <a:xfrm>
            <a:off x="10744200" y="4980213"/>
            <a:ext cx="303211" cy="810987"/>
          </a:xfrm>
        </p:spPr>
        <p:txBody>
          <a:bodyPr/>
          <a:lstStyle/>
          <a:p>
            <a:pPr marL="0" indent="0">
              <a:buNone/>
            </a:pPr>
            <a:endParaRPr lang="en-US" dirty="0"/>
          </a:p>
        </p:txBody>
      </p:sp>
    </p:spTree>
    <p:extLst>
      <p:ext uri="{BB962C8B-B14F-4D97-AF65-F5344CB8AC3E}">
        <p14:creationId xmlns:p14="http://schemas.microsoft.com/office/powerpoint/2010/main" val="30900504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100</TotalTime>
  <Words>160</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PHIHING AWARENESS</vt:lpstr>
      <vt:lpstr>PHISHING  </vt:lpstr>
      <vt:lpstr>Examples of phishing </vt:lpstr>
      <vt:lpstr>How to know phishing</vt:lpstr>
      <vt:lpstr>HOW TO PROTECT YOURSELF</vt:lpstr>
      <vt:lpstr>What do you if you phishing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Shahd Mohee</dc:creator>
  <cp:lastModifiedBy>Shahd Mohee</cp:lastModifiedBy>
  <cp:revision>2</cp:revision>
  <dcterms:created xsi:type="dcterms:W3CDTF">2025-05-06T21:00:52Z</dcterms:created>
  <dcterms:modified xsi:type="dcterms:W3CDTF">2025-05-06T22:53:49Z</dcterms:modified>
</cp:coreProperties>
</file>