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7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86" r:id="rId36"/>
    <p:sldId id="292" r:id="rId37"/>
    <p:sldId id="293" r:id="rId38"/>
    <p:sldId id="294" r:id="rId39"/>
    <p:sldId id="287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6" r:id="rId57"/>
    <p:sldId id="317" r:id="rId58"/>
    <p:sldId id="318" r:id="rId59"/>
    <p:sldId id="319" r:id="rId60"/>
    <p:sldId id="320" r:id="rId61"/>
    <p:sldId id="310" r:id="rId62"/>
    <p:sldId id="321" r:id="rId63"/>
    <p:sldId id="322" r:id="rId64"/>
    <p:sldId id="323" r:id="rId65"/>
    <p:sldId id="324" r:id="rId66"/>
    <p:sldId id="325" r:id="rId67"/>
    <p:sldId id="312" r:id="rId68"/>
    <p:sldId id="326" r:id="rId69"/>
    <p:sldId id="313" r:id="rId70"/>
    <p:sldId id="327" r:id="rId71"/>
    <p:sldId id="328" r:id="rId72"/>
    <p:sldId id="332" r:id="rId73"/>
    <p:sldId id="329" r:id="rId74"/>
    <p:sldId id="344" r:id="rId75"/>
    <p:sldId id="345" r:id="rId76"/>
    <p:sldId id="346" r:id="rId77"/>
    <p:sldId id="331" r:id="rId78"/>
    <p:sldId id="340" r:id="rId79"/>
    <p:sldId id="341" r:id="rId80"/>
    <p:sldId id="343" r:id="rId81"/>
    <p:sldId id="333" r:id="rId82"/>
    <p:sldId id="334" r:id="rId83"/>
    <p:sldId id="335" r:id="rId84"/>
    <p:sldId id="336" r:id="rId85"/>
    <p:sldId id="337" r:id="rId86"/>
    <p:sldId id="338" r:id="rId87"/>
    <p:sldId id="339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5EC6-BD3E-43F3-8298-21B43B44D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97D12-EEE2-4277-B04C-1B6DAEEA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EDD3-622A-4E71-AB45-66EC07E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A18E-FC3A-4DB4-9DE2-51A5EF69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03C4-2784-4017-A3EE-EA6ADCB0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EF6D-28C7-472F-B7E1-4B5CCA5A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774C-D09D-48BB-8EB7-B0FBF3F9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53EC-DBB1-480C-BBBB-2C0A8D70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308F-668C-4AD9-9B1B-24638781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F2CA-7463-4AEE-935F-93B72852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32478-F7C3-4A98-9794-DFCD66CD9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506B-D1C0-4B7E-8DB3-81420EC3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8DA5-D8F5-4DC3-908A-A7BFAFF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BF4-0EE3-4273-A18B-1A856267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323C-AF5C-47BE-8A98-A3015D7D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BE10-52C0-48F8-A126-C81EFFCC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E8FB-D74B-46E9-BCC6-6CCCB8F4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31C2-DA1A-47BE-B54D-81331273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127E-DB77-4945-B218-1EDBF0F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D1C6-EAD9-4339-91DF-68DD4760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7FA4-BA39-4F2E-BFA8-F814B403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387CF-911E-4919-9185-AE53CACF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BB5B-0481-4EB0-A390-59AB9659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6F50-A76C-4A3F-89A9-F59BD088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3CC6-3198-48CE-AE2B-94A1B384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CA48-A51A-4BA9-989D-4B853947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74B2-97AC-4EEC-AB48-09F469215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A6BFB-2C5F-4F92-8813-4F86FC4E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64F4-F1E8-4A5D-80AC-17414338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1B16-E0EB-4493-BD0E-3B1268AA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10B34-C033-4DED-A4D1-89D9BF1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149-DE2F-4F61-9A2B-011831D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C8F1-F08F-418E-A20E-9F88417C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9452C-A35E-441A-8047-C7FBA8907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83906-9B37-4548-8913-14E20A4F1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B43B3-2D03-41A3-A522-A66342775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CAA2F-4C4E-4231-AF6B-0CE185CF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B0A30-59F0-46F4-A349-856A504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CF781-9A6F-47A0-806D-0732A136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6A11-9ACB-4382-9322-E5FC0D1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FB85F-703A-483C-B8DB-44D32AF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28B6D-52C4-43D9-80A4-27195E6D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86BF1-1E51-4A42-9050-727D1BA6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188DE-984F-4DF7-A98C-4BDDE70E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F6CB1-E1D5-42A5-8429-F2AC5769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E127-AD9A-42FA-B714-00E5DAEE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4B48-5149-4902-B647-49C547DC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2DAC-93EA-4A61-ACFD-0B149A34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504F6-2355-4127-B69D-05C3CB15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86F6-A3CE-4666-88CA-D2729A99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C37B-7BBB-490D-9031-0C566284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230C-A72B-4A4B-B2BB-771AC9D1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B8C0-FE1C-4093-A870-A83D21C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5AA15-1A8F-4567-90A5-7C979E3E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6CF6C-2F90-4CED-960E-51F53CA4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50F6-EF65-4E73-95FB-964EF36C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0AD5-9C5C-4E61-955D-953206FB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0062-4F2E-4795-8B7A-AC382BF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45433-A596-4BAE-8824-74EE305E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6705-81DC-4523-B3B6-5D9B25A9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0139-905C-4DCA-8444-EC798B6B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BDF5-6D02-428E-B143-D24DAD67877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36DB-B3DE-4898-BE49-10FF987D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C146-032C-4C49-8E37-59DF66306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5FEA-3477-4C89-8376-8FFB073F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C361-9C61-4085-974D-276A88B78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7149"/>
            <a:ext cx="9144000" cy="135958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2360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4678-52B7-4C78-BCBC-D2C6946B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352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disp_sq</a:t>
            </a:r>
            <a:r>
              <a:rPr lang="en-US" dirty="0"/>
              <a:t>(</a:t>
            </a:r>
            <a:r>
              <a:rPr lang="en-US" dirty="0" err="1"/>
              <a:t>mx_no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x=1</a:t>
            </a:r>
          </a:p>
          <a:p>
            <a:pPr marL="0" indent="0">
              <a:buNone/>
            </a:pPr>
            <a:r>
              <a:rPr lang="en-US" dirty="0"/>
              <a:t>	while x&lt;</a:t>
            </a:r>
            <a:r>
              <a:rPr lang="en-US" dirty="0" err="1"/>
              <a:t>mx_no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print(x*x)</a:t>
            </a:r>
          </a:p>
          <a:p>
            <a:pPr marL="0" indent="0">
              <a:buNone/>
            </a:pPr>
            <a:r>
              <a:rPr lang="en-US" dirty="0"/>
              <a:t>		x+=1</a:t>
            </a:r>
          </a:p>
          <a:p>
            <a:pPr marL="0" indent="0">
              <a:buNone/>
            </a:pPr>
            <a:r>
              <a:rPr lang="en-US" dirty="0"/>
              <a:t>		if x&gt;</a:t>
            </a:r>
            <a:r>
              <a:rPr lang="en-US" dirty="0" err="1"/>
              <a:t>mx_no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 err="1"/>
              <a:t>disp_sq</a:t>
            </a:r>
            <a:r>
              <a:rPr lang="en-US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87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985-B18C-4D68-9419-7C75BA0B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727075"/>
          </a:xfrm>
        </p:spPr>
        <p:txBody>
          <a:bodyPr/>
          <a:lstStyle/>
          <a:p>
            <a:r>
              <a:rPr lang="en-US" dirty="0"/>
              <a:t>Generator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AC34-0E75-4AE8-AC2E-785106CB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873124"/>
            <a:ext cx="10515600" cy="536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disp_nos</a:t>
            </a:r>
            <a:r>
              <a:rPr lang="en-US" dirty="0"/>
              <a:t>(</a:t>
            </a:r>
            <a:r>
              <a:rPr lang="en-US" dirty="0" err="1"/>
              <a:t>mx_no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x=1</a:t>
            </a:r>
          </a:p>
          <a:p>
            <a:pPr marL="0" indent="0">
              <a:buNone/>
            </a:pPr>
            <a:r>
              <a:rPr lang="en-US" dirty="0"/>
              <a:t>	while x &lt; </a:t>
            </a:r>
            <a:r>
              <a:rPr lang="en-US" dirty="0" err="1"/>
              <a:t>mx_no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 x*x</a:t>
            </a:r>
          </a:p>
          <a:p>
            <a:pPr marL="0" indent="0">
              <a:buNone/>
            </a:pPr>
            <a:r>
              <a:rPr lang="en-US" dirty="0"/>
              <a:t>		x+=1</a:t>
            </a:r>
          </a:p>
          <a:p>
            <a:pPr marL="0" indent="0">
              <a:buNone/>
            </a:pPr>
            <a:r>
              <a:rPr lang="en-US" dirty="0"/>
              <a:t>		if x&gt;</a:t>
            </a:r>
            <a:r>
              <a:rPr lang="en-US" dirty="0" err="1"/>
              <a:t>mx_no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no=</a:t>
            </a:r>
            <a:r>
              <a:rPr lang="en-US" dirty="0" err="1"/>
              <a:t>disp_nos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print(next(no))</a:t>
            </a:r>
          </a:p>
        </p:txBody>
      </p:sp>
    </p:spTree>
    <p:extLst>
      <p:ext uri="{BB962C8B-B14F-4D97-AF65-F5344CB8AC3E}">
        <p14:creationId xmlns:p14="http://schemas.microsoft.com/office/powerpoint/2010/main" val="3414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5970-A08A-4020-8FF2-B7773D5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87325"/>
            <a:ext cx="10515600" cy="739775"/>
          </a:xfrm>
        </p:spPr>
        <p:txBody>
          <a:bodyPr/>
          <a:lstStyle/>
          <a:p>
            <a:r>
              <a:rPr lang="en-US" dirty="0"/>
              <a:t>Generator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5623-2F18-4707-9DD8-9001EAD6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085849"/>
            <a:ext cx="10515600" cy="55848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disp_fibo_nos</a:t>
            </a:r>
            <a:r>
              <a:rPr lang="en-US" dirty="0"/>
              <a:t>(</a:t>
            </a:r>
            <a:r>
              <a:rPr lang="en-US" dirty="0" err="1"/>
              <a:t>nos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a,b</a:t>
            </a:r>
            <a:r>
              <a:rPr lang="en-US" dirty="0"/>
              <a:t>=0,1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dirty="0"/>
              <a:t>		c=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if c&lt;=</a:t>
            </a:r>
            <a:r>
              <a:rPr lang="en-US" dirty="0" err="1"/>
              <a:t>nos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yield c</a:t>
            </a:r>
          </a:p>
          <a:p>
            <a:pPr marL="0" indent="0">
              <a:buNone/>
            </a:pPr>
            <a:r>
              <a:rPr lang="en-US" dirty="0"/>
              <a:t>			a=b</a:t>
            </a:r>
          </a:p>
          <a:p>
            <a:pPr marL="0" indent="0">
              <a:buNone/>
            </a:pPr>
            <a:r>
              <a:rPr lang="en-US" dirty="0"/>
              <a:t>			b=c</a:t>
            </a:r>
          </a:p>
          <a:p>
            <a:pPr marL="0" indent="0">
              <a:buNone/>
            </a:pPr>
            <a:r>
              <a:rPr lang="en-US" dirty="0"/>
              <a:t>		else: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n=</a:t>
            </a:r>
            <a:r>
              <a:rPr lang="en-US" dirty="0" err="1"/>
              <a:t>disp_fibo_nos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print(next(n))</a:t>
            </a:r>
          </a:p>
          <a:p>
            <a:pPr marL="0" indent="0">
              <a:buNone/>
            </a:pPr>
            <a:r>
              <a:rPr lang="en-US" dirty="0"/>
              <a:t>print(next(n))</a:t>
            </a:r>
          </a:p>
          <a:p>
            <a:pPr marL="0" indent="0">
              <a:buNone/>
            </a:pPr>
            <a:r>
              <a:rPr lang="en-US" dirty="0"/>
              <a:t>print(next(n))</a:t>
            </a:r>
          </a:p>
          <a:p>
            <a:pPr marL="0" indent="0">
              <a:buNone/>
            </a:pPr>
            <a:r>
              <a:rPr lang="en-US" dirty="0"/>
              <a:t>print(next(n))	</a:t>
            </a:r>
          </a:p>
        </p:txBody>
      </p:sp>
    </p:spTree>
    <p:extLst>
      <p:ext uri="{BB962C8B-B14F-4D97-AF65-F5344CB8AC3E}">
        <p14:creationId xmlns:p14="http://schemas.microsoft.com/office/powerpoint/2010/main" val="46318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3E14-6B70-432B-8850-9802C549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Function as 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5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0D98-D2D9-42A9-B98F-C6111808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727075"/>
          </a:xfrm>
        </p:spPr>
        <p:txBody>
          <a:bodyPr>
            <a:normAutofit/>
          </a:bodyPr>
          <a:lstStyle/>
          <a:p>
            <a:r>
              <a:rPr lang="en-US" sz="4000" dirty="0"/>
              <a:t>Namespace and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E06D-435B-4A5D-BB6D-CF7B2C03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names used to identify the object – identifiers</a:t>
            </a:r>
          </a:p>
          <a:p>
            <a:endParaRPr lang="en-US" dirty="0"/>
          </a:p>
          <a:p>
            <a:r>
              <a:rPr lang="en-US" dirty="0"/>
              <a:t>Namespace allows us to reuse the Names (identifiers)</a:t>
            </a:r>
          </a:p>
          <a:p>
            <a:pPr lvl="2"/>
            <a:r>
              <a:rPr lang="en-US" dirty="0"/>
              <a:t>Built-in namespace</a:t>
            </a:r>
          </a:p>
          <a:p>
            <a:pPr lvl="2"/>
            <a:r>
              <a:rPr lang="en-US" dirty="0"/>
              <a:t>Global Namespace</a:t>
            </a:r>
          </a:p>
          <a:p>
            <a:pPr lvl="2"/>
            <a:r>
              <a:rPr lang="en-US" dirty="0"/>
              <a:t>Local Namespace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6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FDB1-5998-4DA0-B221-077878C1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2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F8B4-07C2-4DCB-99BB-4CFACE00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num=10</a:t>
            </a:r>
          </a:p>
          <a:p>
            <a:pPr marL="0" indent="0">
              <a:buNone/>
            </a:pPr>
            <a:r>
              <a:rPr lang="en-US" dirty="0"/>
              <a:t>def f1():</a:t>
            </a:r>
          </a:p>
          <a:p>
            <a:pPr marL="0" indent="0">
              <a:buNone/>
            </a:pPr>
            <a:r>
              <a:rPr lang="en-US" dirty="0"/>
              <a:t>	n=10</a:t>
            </a:r>
          </a:p>
          <a:p>
            <a:pPr marL="0" indent="0">
              <a:buNone/>
            </a:pPr>
            <a:r>
              <a:rPr lang="en-US" dirty="0"/>
              <a:t>	print("Inside Function ",</a:t>
            </a:r>
            <a:r>
              <a:rPr lang="en-US" dirty="0" err="1"/>
              <a:t>dir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print("Outside function ",</a:t>
            </a:r>
            <a:r>
              <a:rPr lang="en-US" dirty="0" err="1"/>
              <a:t>dir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f1()</a:t>
            </a:r>
          </a:p>
        </p:txBody>
      </p:sp>
    </p:spTree>
    <p:extLst>
      <p:ext uri="{BB962C8B-B14F-4D97-AF65-F5344CB8AC3E}">
        <p14:creationId xmlns:p14="http://schemas.microsoft.com/office/powerpoint/2010/main" val="23332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E9C-4D19-4696-9810-CDAEF584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62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6E60-13B9-425B-A146-C925B0D2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952500"/>
            <a:ext cx="10883900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Nested Function</a:t>
            </a:r>
          </a:p>
          <a:p>
            <a:pPr marL="0" indent="0">
              <a:buNone/>
            </a:pPr>
            <a:r>
              <a:rPr lang="en-US" dirty="0"/>
              <a:t>def f1():</a:t>
            </a:r>
          </a:p>
          <a:p>
            <a:pPr marL="0" indent="0">
              <a:buNone/>
            </a:pPr>
            <a:r>
              <a:rPr lang="en-US" dirty="0"/>
              <a:t>	x=10</a:t>
            </a:r>
          </a:p>
          <a:p>
            <a:pPr marL="0" indent="0">
              <a:buNone/>
            </a:pPr>
            <a:r>
              <a:rPr lang="en-US" dirty="0"/>
              <a:t>	def f2():  # Nested Function</a:t>
            </a:r>
          </a:p>
          <a:p>
            <a:pPr marL="0" indent="0">
              <a:buNone/>
            </a:pPr>
            <a:r>
              <a:rPr lang="en-US" dirty="0"/>
              <a:t>		x=20</a:t>
            </a:r>
          </a:p>
          <a:p>
            <a:pPr marL="0" indent="0">
              <a:buNone/>
            </a:pPr>
            <a:r>
              <a:rPr lang="en-US" dirty="0"/>
              <a:t>		print("Inside f2 ",x)</a:t>
            </a:r>
          </a:p>
          <a:p>
            <a:pPr marL="0" indent="0">
              <a:buNone/>
            </a:pPr>
            <a:r>
              <a:rPr lang="en-US" dirty="0"/>
              <a:t>	f2()</a:t>
            </a:r>
          </a:p>
          <a:p>
            <a:pPr marL="0" indent="0">
              <a:buNone/>
            </a:pPr>
            <a:r>
              <a:rPr lang="en-US" dirty="0"/>
              <a:t>	print("Inside f1 ",x)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f1()	</a:t>
            </a:r>
          </a:p>
        </p:txBody>
      </p:sp>
    </p:spTree>
    <p:extLst>
      <p:ext uri="{BB962C8B-B14F-4D97-AF65-F5344CB8AC3E}">
        <p14:creationId xmlns:p14="http://schemas.microsoft.com/office/powerpoint/2010/main" val="342028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1A49-9454-4750-8DBF-C1EEF1B2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92C9-D290-488B-B0C3-1FBE6AC3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f1():</a:t>
            </a:r>
          </a:p>
          <a:p>
            <a:pPr marL="0" indent="0">
              <a:buNone/>
            </a:pPr>
            <a:r>
              <a:rPr lang="en-US" dirty="0"/>
              <a:t>	x=10</a:t>
            </a:r>
          </a:p>
          <a:p>
            <a:pPr marL="0" indent="0">
              <a:buNone/>
            </a:pPr>
            <a:r>
              <a:rPr lang="en-US" dirty="0"/>
              <a:t>	def f2():</a:t>
            </a:r>
          </a:p>
          <a:p>
            <a:pPr marL="0" indent="0">
              <a:buNone/>
            </a:pPr>
            <a:r>
              <a:rPr lang="en-US" dirty="0"/>
              <a:t>		y=3</a:t>
            </a:r>
          </a:p>
          <a:p>
            <a:pPr marL="0" indent="0">
              <a:buNone/>
            </a:pPr>
            <a:r>
              <a:rPr lang="en-US" dirty="0"/>
              <a:t>		result=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result</a:t>
            </a:r>
          </a:p>
          <a:p>
            <a:pPr marL="0" indent="0">
              <a:buNone/>
            </a:pPr>
            <a:r>
              <a:rPr lang="en-US" dirty="0"/>
              <a:t>	return f2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a=f1()</a:t>
            </a:r>
          </a:p>
          <a:p>
            <a:pPr marL="0" indent="0">
              <a:buNone/>
            </a:pPr>
            <a:r>
              <a:rPr lang="en-US" dirty="0"/>
              <a:t>print(a())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3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185B-AD9F-46E7-877E-30682A53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581024"/>
            <a:ext cx="10515600" cy="56927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Closure is a function object that remembers values in enclosing</a:t>
            </a:r>
          </a:p>
          <a:p>
            <a:pPr marL="0" indent="0">
              <a:buNone/>
            </a:pPr>
            <a:r>
              <a:rPr lang="en-US" dirty="0"/>
              <a:t>   scope even if they are not present in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f1():</a:t>
            </a:r>
          </a:p>
          <a:p>
            <a:pPr marL="0" indent="0">
              <a:buNone/>
            </a:pPr>
            <a:r>
              <a:rPr lang="en-US" dirty="0"/>
              <a:t>	x=10</a:t>
            </a:r>
          </a:p>
          <a:p>
            <a:pPr marL="0" indent="0">
              <a:buNone/>
            </a:pPr>
            <a:r>
              <a:rPr lang="en-US" dirty="0"/>
              <a:t>	def f2():</a:t>
            </a:r>
          </a:p>
          <a:p>
            <a:pPr marL="0" indent="0">
              <a:buNone/>
            </a:pPr>
            <a:r>
              <a:rPr lang="en-US" dirty="0"/>
              <a:t>		y=20</a:t>
            </a:r>
          </a:p>
          <a:p>
            <a:pPr marL="0" indent="0">
              <a:buNone/>
            </a:pPr>
            <a:r>
              <a:rPr lang="en-US" dirty="0"/>
              <a:t>		r=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return r</a:t>
            </a:r>
          </a:p>
          <a:p>
            <a:pPr marL="0" indent="0">
              <a:buNone/>
            </a:pPr>
            <a:r>
              <a:rPr lang="en-US" dirty="0"/>
              <a:t>	#return f2()</a:t>
            </a:r>
          </a:p>
          <a:p>
            <a:pPr marL="0" indent="0">
              <a:buNone/>
            </a:pPr>
            <a:r>
              <a:rPr lang="en-US" dirty="0"/>
              <a:t>                return f2      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ans</a:t>
            </a:r>
            <a:r>
              <a:rPr lang="en-US" dirty="0"/>
              <a:t>=f1()</a:t>
            </a:r>
          </a:p>
          <a:p>
            <a:pPr marL="0" indent="0">
              <a:buNone/>
            </a:pPr>
            <a:r>
              <a:rPr lang="en-US" dirty="0"/>
              <a:t>#print(</a:t>
            </a:r>
            <a:r>
              <a:rPr lang="en-US" dirty="0" err="1"/>
              <a:t>ans</a:t>
            </a:r>
            <a:r>
              <a:rPr lang="en-US" dirty="0"/>
              <a:t>.__name__)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=f1()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ans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66695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44FC-5424-494A-93E5-7AFEDF9C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330200"/>
            <a:ext cx="10515600" cy="49323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Criteria to Create Closures in Python </a:t>
            </a:r>
          </a:p>
          <a:p>
            <a:r>
              <a:rPr lang="en-US" dirty="0"/>
              <a:t>Nested Function</a:t>
            </a:r>
          </a:p>
          <a:p>
            <a:r>
              <a:rPr lang="en-US" dirty="0"/>
              <a:t>Nested Function must refer values in enclosing scope</a:t>
            </a:r>
          </a:p>
          <a:p>
            <a:r>
              <a:rPr lang="en-US" dirty="0"/>
              <a:t>Enclosing function must return nested function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Advantages of Closures in Python</a:t>
            </a:r>
          </a:p>
          <a:p>
            <a:r>
              <a:rPr lang="en-US" dirty="0"/>
              <a:t>Can avoid Global Values</a:t>
            </a:r>
          </a:p>
          <a:p>
            <a:r>
              <a:rPr lang="en-US" dirty="0"/>
              <a:t>Provides some kind of data Hiding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DFF-72D9-4929-A989-F312CBD2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187"/>
            <a:ext cx="10515600" cy="3936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Enumerate Function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3A36-141B-41F8-A045-4FB4E225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199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names_list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names_list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looping with index</a:t>
            </a:r>
          </a:p>
          <a:p>
            <a:pPr marL="0" indent="0">
              <a:buNone/>
            </a:pPr>
            <a:r>
              <a:rPr lang="en-US" dirty="0"/>
              <a:t>#for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names_list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#	print(</a:t>
            </a:r>
            <a:r>
              <a:rPr lang="en-US" dirty="0" err="1"/>
              <a:t>i,names_list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i,j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enumerate</a:t>
            </a:r>
            <a:r>
              <a:rPr lang="en-US" dirty="0"/>
              <a:t>(names_list,1):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7BD3-A048-40B9-8974-80A118A0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799C-6072-444E-9C7B-A1EFF9F0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4"/>
            <a:ext cx="10515600" cy="52228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Decoration to make more presentable / attractive</a:t>
            </a:r>
          </a:p>
          <a:p>
            <a:endParaRPr lang="en-US" dirty="0"/>
          </a:p>
          <a:p>
            <a:r>
              <a:rPr lang="en-US" dirty="0"/>
              <a:t>Python Decorators</a:t>
            </a:r>
          </a:p>
          <a:p>
            <a:endParaRPr lang="en-US" dirty="0"/>
          </a:p>
          <a:p>
            <a:r>
              <a:rPr lang="en-US" dirty="0"/>
              <a:t>Any callable python object that is used to modify a function or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will take a function and it will add some functionality to it and will return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Two Types – Function Decorator and Class Decorator</a:t>
            </a:r>
          </a:p>
        </p:txBody>
      </p:sp>
    </p:spTree>
    <p:extLst>
      <p:ext uri="{BB962C8B-B14F-4D97-AF65-F5344CB8AC3E}">
        <p14:creationId xmlns:p14="http://schemas.microsoft.com/office/powerpoint/2010/main" val="276782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98E7-B7D8-47C0-919D-367482F7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62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Functions as Parameters to another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209A-04D4-467B-A3F0-4CAE9D52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f1():</a:t>
            </a:r>
          </a:p>
          <a:p>
            <a:pPr marL="0" indent="0">
              <a:buNone/>
            </a:pPr>
            <a:r>
              <a:rPr lang="en-US" dirty="0"/>
              <a:t>	print(“Welcome to Function f1")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f2(myf1):</a:t>
            </a:r>
          </a:p>
          <a:p>
            <a:pPr marL="0" indent="0">
              <a:buNone/>
            </a:pPr>
            <a:r>
              <a:rPr lang="en-US" dirty="0"/>
              <a:t>	print(“Welcome to Function f2")</a:t>
            </a:r>
          </a:p>
          <a:p>
            <a:pPr marL="0" indent="0">
              <a:buNone/>
            </a:pPr>
            <a:r>
              <a:rPr lang="en-US" dirty="0"/>
              <a:t>	f1()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f2(f1)</a:t>
            </a:r>
          </a:p>
        </p:txBody>
      </p:sp>
    </p:spTree>
    <p:extLst>
      <p:ext uri="{BB962C8B-B14F-4D97-AF65-F5344CB8AC3E}">
        <p14:creationId xmlns:p14="http://schemas.microsoft.com/office/powerpoint/2010/main" val="409418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B161-BD5B-49F0-9815-F6B3FDD7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 : def </a:t>
            </a:r>
            <a:r>
              <a:rPr lang="en-US" dirty="0" err="1"/>
              <a:t>deco_upper</a:t>
            </a:r>
            <a:r>
              <a:rPr lang="en-US" dirty="0"/>
              <a:t>(f1):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inner_f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mystr</a:t>
            </a:r>
            <a:r>
              <a:rPr lang="en-US" dirty="0"/>
              <a:t>=f1()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mystr.upper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inner_f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disp_str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return("welcome to decoration 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show_str</a:t>
            </a:r>
            <a:r>
              <a:rPr lang="en-US" dirty="0"/>
              <a:t>=</a:t>
            </a:r>
            <a:r>
              <a:rPr lang="en-US" dirty="0" err="1"/>
              <a:t>deco_upper</a:t>
            </a:r>
            <a:r>
              <a:rPr lang="en-US" dirty="0"/>
              <a:t>(</a:t>
            </a:r>
            <a:r>
              <a:rPr lang="en-US" dirty="0" err="1"/>
              <a:t>disp_str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show_str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1399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A73D-B494-45F1-87A7-A00F41C3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5986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Ex: def show():</a:t>
            </a:r>
          </a:p>
          <a:p>
            <a:pPr marL="0" indent="0">
              <a:buNone/>
            </a:pPr>
            <a:r>
              <a:rPr lang="en-US" dirty="0"/>
              <a:t>	print("Ganesh")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#show()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 decorate(f):</a:t>
            </a:r>
          </a:p>
          <a:p>
            <a:pPr marL="0" indent="0">
              <a:buNone/>
            </a:pPr>
            <a:r>
              <a:rPr lang="en-US" dirty="0"/>
              <a:t>	def inner1():</a:t>
            </a:r>
          </a:p>
          <a:p>
            <a:pPr marL="0" indent="0">
              <a:buNone/>
            </a:pPr>
            <a:r>
              <a:rPr lang="en-US" dirty="0"/>
              <a:t>		print('---------')</a:t>
            </a:r>
          </a:p>
          <a:p>
            <a:pPr marL="0" indent="0">
              <a:buNone/>
            </a:pPr>
            <a:r>
              <a:rPr lang="en-US" dirty="0"/>
              <a:t>		f()</a:t>
            </a:r>
          </a:p>
          <a:p>
            <a:pPr marL="0" indent="0">
              <a:buNone/>
            </a:pPr>
            <a:r>
              <a:rPr lang="en-US" dirty="0"/>
              <a:t>		print('---------')</a:t>
            </a:r>
          </a:p>
          <a:p>
            <a:pPr marL="0" indent="0">
              <a:buNone/>
            </a:pPr>
            <a:r>
              <a:rPr lang="en-US" dirty="0"/>
              <a:t>	return inner1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x=decorate(show)</a:t>
            </a:r>
          </a:p>
          <a:p>
            <a:pPr marL="0" indent="0">
              <a:buNone/>
            </a:pPr>
            <a:r>
              <a:rPr lang="en-US" dirty="0"/>
              <a:t>x()</a:t>
            </a:r>
          </a:p>
        </p:txBody>
      </p:sp>
    </p:spTree>
    <p:extLst>
      <p:ext uri="{BB962C8B-B14F-4D97-AF65-F5344CB8AC3E}">
        <p14:creationId xmlns:p14="http://schemas.microsoft.com/office/powerpoint/2010/main" val="315315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5848-7079-4704-B0E6-F6D32407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58"/>
            <a:ext cx="10515600" cy="6352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decorate_string</a:t>
            </a:r>
            <a:r>
              <a:rPr lang="en-US" dirty="0"/>
              <a:t>(f1):</a:t>
            </a:r>
          </a:p>
          <a:p>
            <a:pPr marL="0" indent="0">
              <a:buNone/>
            </a:pPr>
            <a:r>
              <a:rPr lang="en-US" dirty="0"/>
              <a:t>	def inner():</a:t>
            </a:r>
          </a:p>
          <a:p>
            <a:pPr marL="0" indent="0">
              <a:buNone/>
            </a:pPr>
            <a:r>
              <a:rPr lang="en-US" dirty="0"/>
              <a:t>		str1=f1()</a:t>
            </a:r>
          </a:p>
          <a:p>
            <a:pPr marL="0" indent="0">
              <a:buNone/>
            </a:pPr>
            <a:r>
              <a:rPr lang="en-US" dirty="0"/>
              <a:t>		return str1.upper()</a:t>
            </a:r>
          </a:p>
          <a:p>
            <a:pPr marL="0" indent="0">
              <a:buNone/>
            </a:pPr>
            <a:r>
              <a:rPr lang="en-US" dirty="0"/>
              <a:t>	return inner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decorate_string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show_string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"Good Morning"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show_string</a:t>
            </a:r>
            <a:r>
              <a:rPr lang="en-US" dirty="0"/>
              <a:t>())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sh</a:t>
            </a:r>
            <a:r>
              <a:rPr lang="en-US" dirty="0"/>
              <a:t>=</a:t>
            </a:r>
            <a:r>
              <a:rPr lang="en-US" dirty="0" err="1"/>
              <a:t>decorate_string</a:t>
            </a:r>
            <a:r>
              <a:rPr lang="en-US" dirty="0"/>
              <a:t>(</a:t>
            </a:r>
            <a:r>
              <a:rPr lang="en-US" dirty="0" err="1"/>
              <a:t>show_string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#print(</a:t>
            </a:r>
            <a:r>
              <a:rPr lang="en-US" dirty="0" err="1"/>
              <a:t>sh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2649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E238-3C39-42A3-96EB-A72CF4CC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 Decorate function with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decorate_div</a:t>
            </a:r>
            <a:r>
              <a:rPr lang="en-US" dirty="0"/>
              <a:t>(f1):</a:t>
            </a:r>
          </a:p>
          <a:p>
            <a:pPr marL="0" indent="0">
              <a:buNone/>
            </a:pPr>
            <a:r>
              <a:rPr lang="en-US" dirty="0"/>
              <a:t>	def inner(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if y==0:</a:t>
            </a:r>
          </a:p>
          <a:p>
            <a:pPr marL="0" indent="0">
              <a:buNone/>
            </a:pPr>
            <a:r>
              <a:rPr lang="en-US" dirty="0"/>
              <a:t>			return "Invalid Input ....."</a:t>
            </a:r>
          </a:p>
          <a:p>
            <a:pPr marL="0" indent="0">
              <a:buNone/>
            </a:pPr>
            <a:r>
              <a:rPr lang="en-US" dirty="0"/>
              <a:t>		return f1(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return inner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decorate_div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def div(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a/b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print(div(4,0))</a:t>
            </a:r>
          </a:p>
        </p:txBody>
      </p:sp>
    </p:spTree>
    <p:extLst>
      <p:ext uri="{BB962C8B-B14F-4D97-AF65-F5344CB8AC3E}">
        <p14:creationId xmlns:p14="http://schemas.microsoft.com/office/powerpoint/2010/main" val="418159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0409-5C71-4C53-B9EE-A2F9DE62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Decorator Functions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1. Need to take function as parameter</a:t>
            </a:r>
          </a:p>
          <a:p>
            <a:pPr marL="457200" lvl="1" indent="0">
              <a:buNone/>
            </a:pPr>
            <a:r>
              <a:rPr lang="en-US" dirty="0"/>
              <a:t>2. Add Functionality to function</a:t>
            </a:r>
          </a:p>
          <a:p>
            <a:pPr marL="457200" lvl="1" indent="0">
              <a:buNone/>
            </a:pPr>
            <a:r>
              <a:rPr lang="en-US" dirty="0"/>
              <a:t>3. Return 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302120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5D9D-48AC-41D5-AFB6-D5EBF09F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224"/>
            <a:ext cx="10515600" cy="63785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Multiple Decorators on single Function</a:t>
            </a:r>
          </a:p>
          <a:p>
            <a:pPr marL="0" indent="0">
              <a:buNone/>
            </a:pPr>
            <a:r>
              <a:rPr lang="en-US" dirty="0"/>
              <a:t># 2 decorator functions for a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convert_upper</a:t>
            </a:r>
            <a:r>
              <a:rPr lang="en-US" dirty="0"/>
              <a:t>(f1):</a:t>
            </a:r>
          </a:p>
          <a:p>
            <a:pPr marL="0" indent="0">
              <a:buNone/>
            </a:pPr>
            <a:r>
              <a:rPr lang="en-US" dirty="0"/>
              <a:t>	def inner():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mystr</a:t>
            </a:r>
            <a:r>
              <a:rPr lang="en-US" dirty="0"/>
              <a:t>=f1()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mystr.upper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return inner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split_str</a:t>
            </a:r>
            <a:r>
              <a:rPr lang="en-US" dirty="0"/>
              <a:t>(f1):</a:t>
            </a:r>
          </a:p>
          <a:p>
            <a:pPr marL="0" indent="0">
              <a:buNone/>
            </a:pPr>
            <a:r>
              <a:rPr lang="en-US" dirty="0"/>
              <a:t>	def inner():</a:t>
            </a:r>
          </a:p>
          <a:p>
            <a:pPr marL="0" indent="0">
              <a:buNone/>
            </a:pPr>
            <a:r>
              <a:rPr lang="en-US" dirty="0"/>
              <a:t>		str1=f1()</a:t>
            </a:r>
          </a:p>
          <a:p>
            <a:pPr marL="0" indent="0">
              <a:buNone/>
            </a:pPr>
            <a:r>
              <a:rPr lang="en-US" dirty="0"/>
              <a:t>		return str1.split()</a:t>
            </a:r>
          </a:p>
          <a:p>
            <a:pPr marL="0" indent="0">
              <a:buNone/>
            </a:pPr>
            <a:r>
              <a:rPr lang="en-US" dirty="0"/>
              <a:t>	return inner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split_str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convert_upper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show_str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"Good Morning 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#1. Decorator function to convert into upper</a:t>
            </a:r>
          </a:p>
          <a:p>
            <a:pPr marL="0" indent="0">
              <a:buNone/>
            </a:pPr>
            <a:r>
              <a:rPr lang="en-US" dirty="0"/>
              <a:t>#2. Decorator function to split the String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show_str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9624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BBCF-AD07-4892-8A83-F99B5C5C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45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Parameter [Passing for decorator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main_function</a:t>
            </a:r>
            <a:r>
              <a:rPr lang="en-US" dirty="0"/>
              <a:t>(s):   # Outer function with </a:t>
            </a:r>
            <a:r>
              <a:rPr lang="en-US" dirty="0" err="1"/>
              <a:t>Paramater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convert_upper</a:t>
            </a:r>
            <a:r>
              <a:rPr lang="en-US" dirty="0"/>
              <a:t>(f1):</a:t>
            </a:r>
          </a:p>
          <a:p>
            <a:pPr marL="0" indent="0">
              <a:buNone/>
            </a:pPr>
            <a:r>
              <a:rPr lang="en-US" dirty="0"/>
              <a:t>		def inner():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mystr</a:t>
            </a:r>
            <a:r>
              <a:rPr lang="en-US" dirty="0"/>
              <a:t>=f1()</a:t>
            </a:r>
          </a:p>
          <a:p>
            <a:pPr marL="0" indent="0">
              <a:buNone/>
            </a:pPr>
            <a:r>
              <a:rPr lang="en-US" dirty="0"/>
              <a:t>			return </a:t>
            </a:r>
            <a:r>
              <a:rPr lang="en-US" dirty="0" err="1"/>
              <a:t>mystr.upper</a:t>
            </a:r>
            <a:r>
              <a:rPr lang="en-US" dirty="0"/>
              <a:t>() + s</a:t>
            </a:r>
          </a:p>
          <a:p>
            <a:pPr marL="0" indent="0">
              <a:buNone/>
            </a:pPr>
            <a:r>
              <a:rPr lang="en-US" dirty="0"/>
              <a:t>		return inner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convert_upper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main_function</a:t>
            </a:r>
            <a:r>
              <a:rPr lang="en-US" dirty="0"/>
              <a:t>(" Ganesh ")  # Call decorator function with parameter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show_str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return " Good Morning 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show_str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0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3732-B1C8-43B7-8094-FC9B6708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75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Genaral</a:t>
            </a:r>
            <a:r>
              <a:rPr lang="en-US" dirty="0"/>
              <a:t> Decorator function for multiple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general_decorator_f</a:t>
            </a:r>
            <a:r>
              <a:rPr lang="en-US" dirty="0"/>
              <a:t>(f):  # General decorator function</a:t>
            </a:r>
          </a:p>
          <a:p>
            <a:pPr marL="0" indent="0">
              <a:buNone/>
            </a:pPr>
            <a:r>
              <a:rPr lang="en-US" dirty="0"/>
              <a:t>	def inner(*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L1=[]</a:t>
            </a:r>
          </a:p>
          <a:p>
            <a:pPr marL="0" indent="0">
              <a:buNone/>
            </a:pPr>
            <a:r>
              <a:rPr lang="en-US" dirty="0"/>
              <a:t>		L1=</a:t>
            </a:r>
            <a:r>
              <a:rPr lang="en-US" dirty="0" err="1"/>
              <a:t>args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in L1: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i</a:t>
            </a:r>
            <a:r>
              <a:rPr lang="en-US" dirty="0"/>
              <a:t>==0:</a:t>
            </a:r>
          </a:p>
          <a:p>
            <a:pPr marL="0" indent="0">
              <a:buNone/>
            </a:pPr>
            <a:r>
              <a:rPr lang="en-US" dirty="0"/>
              <a:t>				return "Zero in Denominator....invalid!!!"</a:t>
            </a:r>
          </a:p>
          <a:p>
            <a:pPr marL="0" indent="0">
              <a:buNone/>
            </a:pPr>
            <a:r>
              <a:rPr lang="en-US" dirty="0"/>
              <a:t>		return f(*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return inner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general_decorator_f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def divide_f1(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x/y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general_decorator_f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 divide_f2(</a:t>
            </a:r>
            <a:r>
              <a:rPr lang="en-US" dirty="0" err="1"/>
              <a:t>x,y,z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x/y/z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print(divide_f1(10,0))</a:t>
            </a:r>
          </a:p>
          <a:p>
            <a:pPr marL="0" indent="0">
              <a:buNone/>
            </a:pPr>
            <a:r>
              <a:rPr lang="en-US" dirty="0"/>
              <a:t>print(divide_f2(10,4,3))</a:t>
            </a:r>
          </a:p>
        </p:txBody>
      </p:sp>
    </p:spTree>
    <p:extLst>
      <p:ext uri="{BB962C8B-B14F-4D97-AF65-F5344CB8AC3E}">
        <p14:creationId xmlns:p14="http://schemas.microsoft.com/office/powerpoint/2010/main" val="254854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81F5-676E-4596-A5C6-92E756D9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263525"/>
            <a:ext cx="4394200" cy="701675"/>
          </a:xfrm>
        </p:spPr>
        <p:txBody>
          <a:bodyPr>
            <a:normAutofit/>
          </a:bodyPr>
          <a:lstStyle/>
          <a:p>
            <a:r>
              <a:rPr lang="en-US" sz="4000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BC5F-AD58-4B71-B7E4-0214F94A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368424"/>
            <a:ext cx="10998200" cy="5375275"/>
          </a:xfrm>
        </p:spPr>
        <p:txBody>
          <a:bodyPr/>
          <a:lstStyle/>
          <a:p>
            <a:r>
              <a:rPr lang="en-US" dirty="0"/>
              <a:t>Iterators and </a:t>
            </a:r>
            <a:r>
              <a:rPr lang="en-US" dirty="0" err="1"/>
              <a:t>Iterables</a:t>
            </a:r>
            <a:r>
              <a:rPr lang="en-US" dirty="0"/>
              <a:t> in Python</a:t>
            </a:r>
          </a:p>
          <a:p>
            <a:r>
              <a:rPr lang="en-US" dirty="0"/>
              <a:t>Ex1 - lists</a:t>
            </a:r>
          </a:p>
          <a:p>
            <a:pPr marL="0" indent="0">
              <a:buNone/>
            </a:pPr>
            <a:r>
              <a:rPr lang="en-US" dirty="0"/>
              <a:t>  for loop</a:t>
            </a:r>
          </a:p>
          <a:p>
            <a:pPr marL="0" indent="0">
              <a:buNone/>
            </a:pPr>
            <a:r>
              <a:rPr lang="en-US" dirty="0"/>
              <a:t>      list1=[1,2,3,5.5,6.7,”ganesh”]</a:t>
            </a:r>
          </a:p>
          <a:p>
            <a:pPr marL="0" indent="0">
              <a:buNone/>
            </a:pPr>
            <a:r>
              <a:rPr lang="en-US" dirty="0"/>
              <a:t>for I in list1: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Ex2 – Tuples</a:t>
            </a:r>
          </a:p>
          <a:p>
            <a:pPr marL="0" indent="0">
              <a:buNone/>
            </a:pPr>
            <a:r>
              <a:rPr lang="en-US" dirty="0"/>
              <a:t>    tup1 = (1,2,3,4,5.5,6.7,”ganesh”)</a:t>
            </a:r>
          </a:p>
          <a:p>
            <a:pPr marL="0" indent="0">
              <a:buNone/>
            </a:pPr>
            <a:r>
              <a:rPr lang="en-US" dirty="0"/>
              <a:t>for I in tup1:</a:t>
            </a:r>
          </a:p>
          <a:p>
            <a:pPr marL="0" indent="0">
              <a:buNone/>
            </a:pPr>
            <a:r>
              <a:rPr lang="en-US" dirty="0"/>
              <a:t> 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295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E388-A392-493D-90DD-636E4832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2498725"/>
            <a:ext cx="8013700" cy="1325563"/>
          </a:xfrm>
        </p:spPr>
        <p:txBody>
          <a:bodyPr/>
          <a:lstStyle/>
          <a:p>
            <a:r>
              <a:rPr lang="en-US" dirty="0"/>
              <a:t>Map / Filter / Reduce </a:t>
            </a:r>
          </a:p>
        </p:txBody>
      </p:sp>
    </p:spTree>
    <p:extLst>
      <p:ext uri="{BB962C8B-B14F-4D97-AF65-F5344CB8AC3E}">
        <p14:creationId xmlns:p14="http://schemas.microsoft.com/office/powerpoint/2010/main" val="325546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EA64-7716-48F4-8730-1A27E9BD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2209799"/>
            <a:ext cx="9144000" cy="842963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728612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0065-D00E-4C7A-9237-2DF40C7C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663575"/>
          </a:xfrm>
        </p:spPr>
        <p:txBody>
          <a:bodyPr>
            <a:normAutofit/>
          </a:bodyPr>
          <a:lstStyle/>
          <a:p>
            <a:r>
              <a:rPr lang="en-US" sz="3600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39A8-4C3C-468F-88B4-F0AC2355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725"/>
            <a:ext cx="10515600" cy="4351338"/>
          </a:xfrm>
        </p:spPr>
        <p:txBody>
          <a:bodyPr/>
          <a:lstStyle/>
          <a:p>
            <a:r>
              <a:rPr lang="en-US" dirty="0"/>
              <a:t>Functions defined without a name</a:t>
            </a:r>
          </a:p>
          <a:p>
            <a:r>
              <a:rPr lang="en-US" dirty="0"/>
              <a:t>Also called as anonymous function</a:t>
            </a:r>
          </a:p>
          <a:p>
            <a:r>
              <a:rPr lang="en-US" dirty="0"/>
              <a:t>Lambda functions does not contain any def keyword</a:t>
            </a:r>
          </a:p>
          <a:p>
            <a:endParaRPr lang="en-US" dirty="0"/>
          </a:p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     lambda </a:t>
            </a:r>
            <a:r>
              <a:rPr lang="en-US" dirty="0" err="1"/>
              <a:t>args</a:t>
            </a:r>
            <a:r>
              <a:rPr lang="en-US" dirty="0"/>
              <a:t> : expression</a:t>
            </a:r>
          </a:p>
          <a:p>
            <a:pPr marL="0" indent="0">
              <a:buNone/>
            </a:pPr>
            <a:r>
              <a:rPr lang="en-US" dirty="0"/>
              <a:t>Returns function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0A9C-D50C-4C1A-A762-5385E13A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res=add(10,290)</a:t>
            </a:r>
          </a:p>
          <a:p>
            <a:pPr marL="0" indent="0">
              <a:buNone/>
            </a:pPr>
            <a:r>
              <a:rPr lang="en-US" dirty="0"/>
              <a:t>print(type(res))  # return is int object</a:t>
            </a:r>
          </a:p>
          <a:p>
            <a:pPr marL="0" indent="0">
              <a:buNone/>
            </a:pPr>
            <a:r>
              <a:rPr lang="en-US" dirty="0"/>
              <a:t>print(res)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r1=lambda </a:t>
            </a:r>
            <a:r>
              <a:rPr lang="en-US" dirty="0" err="1"/>
              <a:t>x,y</a:t>
            </a:r>
            <a:r>
              <a:rPr lang="en-US" dirty="0"/>
              <a:t> : 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print(type(r1))     # Return is function object</a:t>
            </a:r>
          </a:p>
          <a:p>
            <a:pPr marL="0" indent="0">
              <a:buNone/>
            </a:pPr>
            <a:r>
              <a:rPr lang="en-US" dirty="0"/>
              <a:t>print(r1(10,290))</a:t>
            </a:r>
          </a:p>
        </p:txBody>
      </p:sp>
    </p:spTree>
    <p:extLst>
      <p:ext uri="{BB962C8B-B14F-4D97-AF65-F5344CB8AC3E}">
        <p14:creationId xmlns:p14="http://schemas.microsoft.com/office/powerpoint/2010/main" val="884879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770F-9906-4269-9498-8E4EA9FB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625475"/>
          </a:xfrm>
        </p:spPr>
        <p:txBody>
          <a:bodyPr>
            <a:normAutofit/>
          </a:bodyPr>
          <a:lstStyle/>
          <a:p>
            <a:r>
              <a:rPr lang="en-US" sz="3600" dirty="0"/>
              <a:t>Map()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2365-F5D7-4192-93CF-3362F66C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Built in function</a:t>
            </a:r>
          </a:p>
          <a:p>
            <a:r>
              <a:rPr lang="en-US" dirty="0"/>
              <a:t>Used to apply a function to all the elements of a sequence</a:t>
            </a:r>
          </a:p>
          <a:p>
            <a:r>
              <a:rPr lang="en-US" dirty="0"/>
              <a:t>Syntax :</a:t>
            </a:r>
          </a:p>
          <a:p>
            <a:pPr marL="457200" lvl="1" indent="0">
              <a:buNone/>
            </a:pPr>
            <a:r>
              <a:rPr lang="en-US" dirty="0"/>
              <a:t>map(</a:t>
            </a:r>
            <a:r>
              <a:rPr lang="en-US" dirty="0" err="1"/>
              <a:t>function,sequence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 : To find all the squares of numbers in the given 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20350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348-F1A7-44E6-8C6C-1B35A16A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593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1 Code for printing squares of numbers in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=[x for x in range(1,10)]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new=[]</a:t>
            </a:r>
          </a:p>
          <a:p>
            <a:pPr marL="0" indent="0">
              <a:buNone/>
            </a:pPr>
            <a:r>
              <a:rPr lang="en-US" dirty="0"/>
              <a:t>for item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new.append</a:t>
            </a:r>
            <a:r>
              <a:rPr lang="en-US" dirty="0"/>
              <a:t>(item**2)</a:t>
            </a:r>
          </a:p>
          <a:p>
            <a:pPr marL="0" indent="0">
              <a:buNone/>
            </a:pPr>
            <a:r>
              <a:rPr lang="en-US" dirty="0"/>
              <a:t>print(new)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08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966E-3395-44E5-A252-C941A488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"/>
            <a:ext cx="10515600" cy="674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#map()</a:t>
            </a:r>
          </a:p>
          <a:p>
            <a:pPr marL="0" indent="0">
              <a:buNone/>
            </a:pPr>
            <a:r>
              <a:rPr lang="en-US" dirty="0"/>
              <a:t># to print squares of numbers in list</a:t>
            </a:r>
          </a:p>
          <a:p>
            <a:pPr marL="0" indent="0">
              <a:buNone/>
            </a:pPr>
            <a:r>
              <a:rPr lang="en-US" dirty="0"/>
              <a:t>#1</a:t>
            </a:r>
          </a:p>
          <a:p>
            <a:pPr marL="0" indent="0">
              <a:buNone/>
            </a:pPr>
            <a:r>
              <a:rPr lang="en-US" dirty="0" err="1"/>
              <a:t>nos_list</a:t>
            </a:r>
            <a:r>
              <a:rPr lang="en-US" dirty="0"/>
              <a:t>=[x for x in range(1,5)]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nos_list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#2</a:t>
            </a:r>
          </a:p>
          <a:p>
            <a:pPr marL="0" indent="0">
              <a:buNone/>
            </a:pPr>
            <a:r>
              <a:rPr lang="en-US" dirty="0" err="1"/>
              <a:t>sq_nos_list</a:t>
            </a:r>
            <a:r>
              <a:rPr lang="en-US" dirty="0"/>
              <a:t>=[x*x for x in range(1,5)]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sq_nos_list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#3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nos_list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4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0031-1414-4E15-9B66-4F8E2368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#4 Using Function</a:t>
            </a:r>
          </a:p>
          <a:p>
            <a:pPr marL="0" indent="0">
              <a:buNone/>
            </a:pPr>
            <a:r>
              <a:rPr lang="en-US" dirty="0"/>
              <a:t>def square(n):</a:t>
            </a:r>
          </a:p>
          <a:p>
            <a:pPr marL="0" indent="0">
              <a:buNone/>
            </a:pPr>
            <a:r>
              <a:rPr lang="en-US" dirty="0"/>
              <a:t>	return(n*n)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nos_list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square(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#4 Using Map function</a:t>
            </a:r>
          </a:p>
          <a:p>
            <a:pPr marL="0" indent="0">
              <a:buNone/>
            </a:pPr>
            <a:r>
              <a:rPr lang="en-US" dirty="0"/>
              <a:t>L1=list(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square,nos_list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print(L1)</a:t>
            </a:r>
          </a:p>
          <a:p>
            <a:r>
              <a:rPr lang="en-US" dirty="0"/>
              <a:t>Note : map function returns list in python 2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#5 Using Lambda function</a:t>
            </a:r>
          </a:p>
          <a:p>
            <a:pPr marL="0" indent="0">
              <a:buNone/>
            </a:pPr>
            <a:r>
              <a:rPr lang="en-US" dirty="0"/>
              <a:t>s=tuple(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(lambda x:x*x,nos_list))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804694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A6CF-5DD1-43A0-9A2D-A21E4564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Adding two Lists using 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nos2_list=[x for x in range(5,9)]</a:t>
            </a:r>
          </a:p>
          <a:p>
            <a:pPr marL="0" indent="0">
              <a:buNone/>
            </a:pPr>
            <a:r>
              <a:rPr lang="en-US" dirty="0"/>
              <a:t>print(nos2_list)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newlist</a:t>
            </a:r>
            <a:r>
              <a:rPr lang="en-US" dirty="0"/>
              <a:t>=tuple(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(lambda x,y:x+y,nos_list,nos2_list))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379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F8F7-DC43-49CA-B6E6-912CD06F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530224"/>
            <a:ext cx="10515600" cy="551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2 Second Method  -- using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=[x for x in range(1,5)]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sq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return n**2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s=list(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sq,mylist</a:t>
            </a:r>
            <a:r>
              <a:rPr lang="en-US" dirty="0"/>
              <a:t>))	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53414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C8FA-F8AF-4D71-8558-F20445AD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62"/>
            <a:ext cx="10515600" cy="727075"/>
          </a:xfrm>
        </p:spPr>
        <p:txBody>
          <a:bodyPr>
            <a:normAutofit/>
          </a:bodyPr>
          <a:lstStyle/>
          <a:p>
            <a:r>
              <a:rPr lang="en-US" sz="4000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BBE-1CCD-441B-94F5-2DE2E479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098550"/>
            <a:ext cx="10515600" cy="5251450"/>
          </a:xfrm>
        </p:spPr>
        <p:txBody>
          <a:bodyPr/>
          <a:lstStyle/>
          <a:p>
            <a:r>
              <a:rPr lang="en-US" dirty="0"/>
              <a:t>Ex3 - sets</a:t>
            </a:r>
          </a:p>
          <a:p>
            <a:pPr marL="0" indent="0">
              <a:buNone/>
            </a:pPr>
            <a:r>
              <a:rPr lang="en-US" dirty="0"/>
              <a:t>  for loop</a:t>
            </a:r>
          </a:p>
          <a:p>
            <a:pPr marL="0" indent="0">
              <a:buNone/>
            </a:pPr>
            <a:r>
              <a:rPr lang="en-US" dirty="0"/>
              <a:t>      set1={1,2,3,5.5,6.7,”ganesh”}</a:t>
            </a:r>
          </a:p>
          <a:p>
            <a:pPr marL="0" indent="0">
              <a:buNone/>
            </a:pPr>
            <a:r>
              <a:rPr lang="en-US" dirty="0"/>
              <a:t>for I in set1:</a:t>
            </a:r>
          </a:p>
          <a:p>
            <a:pPr marL="0" indent="0">
              <a:buNone/>
            </a:pPr>
            <a:r>
              <a:rPr lang="en-US" dirty="0"/>
              <a:t>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Ex4 – Strings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mystr</a:t>
            </a:r>
            <a:r>
              <a:rPr lang="en-US" dirty="0"/>
              <a:t> = “Hello Ganesh”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mystr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CB3-1B3E-4110-BB7C-22CC1F32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filter()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49ED-FCCB-43AE-8CA9-F775DA8A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076325"/>
            <a:ext cx="10515600" cy="4351338"/>
          </a:xfrm>
        </p:spPr>
        <p:txBody>
          <a:bodyPr/>
          <a:lstStyle/>
          <a:p>
            <a:r>
              <a:rPr lang="en-US" dirty="0"/>
              <a:t>This function will filter the elements of the </a:t>
            </a:r>
            <a:r>
              <a:rPr lang="en-US" dirty="0" err="1"/>
              <a:t>iterables</a:t>
            </a:r>
            <a:r>
              <a:rPr lang="en-US" dirty="0"/>
              <a:t> based on some function</a:t>
            </a:r>
          </a:p>
          <a:p>
            <a:r>
              <a:rPr lang="en-US" dirty="0"/>
              <a:t>Used to filter the / some unwanted elements</a:t>
            </a:r>
          </a:p>
          <a:p>
            <a:r>
              <a:rPr lang="en-US" dirty="0"/>
              <a:t>Python3 returns the filter object</a:t>
            </a:r>
          </a:p>
          <a:p>
            <a:r>
              <a:rPr lang="en-US" dirty="0"/>
              <a:t>Python2 returns the output in the list form</a:t>
            </a:r>
          </a:p>
          <a:p>
            <a:endParaRPr lang="en-US" dirty="0"/>
          </a:p>
          <a:p>
            <a:r>
              <a:rPr lang="en-US" dirty="0"/>
              <a:t>Syntax :</a:t>
            </a:r>
          </a:p>
          <a:p>
            <a:pPr marL="457200" lvl="1" indent="0">
              <a:buNone/>
            </a:pPr>
            <a:r>
              <a:rPr lang="en-US" dirty="0"/>
              <a:t>filter(</a:t>
            </a:r>
            <a:r>
              <a:rPr lang="en-US" dirty="0" err="1"/>
              <a:t>function,iterables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42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C7A8-76CB-448A-A584-AFD49415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668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filter function</a:t>
            </a:r>
          </a:p>
          <a:p>
            <a:pPr marL="0" indent="0">
              <a:buNone/>
            </a:pPr>
            <a:r>
              <a:rPr lang="en-US" dirty="0"/>
              <a:t># Ex : to print all the even numbers from list</a:t>
            </a:r>
          </a:p>
          <a:p>
            <a:pPr marL="0" indent="0">
              <a:buNone/>
            </a:pPr>
            <a:r>
              <a:rPr lang="en-US" dirty="0"/>
              <a:t># 1 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range(1,11):</a:t>
            </a:r>
          </a:p>
          <a:p>
            <a:pPr marL="0" indent="0">
              <a:buNone/>
            </a:pPr>
            <a:r>
              <a:rPr lang="en-US" dirty="0"/>
              <a:t>	if i%2==0:</a:t>
            </a:r>
          </a:p>
          <a:p>
            <a:pPr marL="0" indent="0">
              <a:buNone/>
            </a:pPr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#2 method</a:t>
            </a:r>
          </a:p>
          <a:p>
            <a:pPr marL="0" indent="0">
              <a:buNone/>
            </a:pPr>
            <a:r>
              <a:rPr lang="en-US" dirty="0"/>
              <a:t>list1=[x for x in range(1,11) if x%2==0]</a:t>
            </a:r>
          </a:p>
          <a:p>
            <a:pPr marL="0" indent="0">
              <a:buNone/>
            </a:pPr>
            <a:r>
              <a:rPr lang="en-US" dirty="0"/>
              <a:t>print(list1)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3 Using filter function   filter() functions are faster</a:t>
            </a:r>
          </a:p>
          <a:p>
            <a:pPr marL="0" indent="0">
              <a:buNone/>
            </a:pPr>
            <a:r>
              <a:rPr lang="en-US" dirty="0"/>
              <a:t>L1=list(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(lambda x:x%2==0,range(1,11)))</a:t>
            </a:r>
          </a:p>
          <a:p>
            <a:pPr marL="0" indent="0">
              <a:buNone/>
            </a:pPr>
            <a:r>
              <a:rPr lang="en-US" dirty="0"/>
              <a:t>print(L1)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L2=tuple(</a:t>
            </a:r>
            <a:r>
              <a:rPr lang="fr-FR" dirty="0" err="1"/>
              <a:t>filter</a:t>
            </a:r>
            <a:r>
              <a:rPr lang="fr-FR" dirty="0"/>
              <a:t>(lambda x:x%2==0,range(1,11)))	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95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F0DE-EB68-4338-B55B-0F36094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62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reduce()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50CE-8CF5-4BB6-A70D-2FB1D488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9620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reduce function will reduce a </a:t>
            </a:r>
            <a:r>
              <a:rPr lang="en-US" dirty="0" err="1"/>
              <a:t>iterable</a:t>
            </a:r>
            <a:r>
              <a:rPr lang="en-US" dirty="0"/>
              <a:t> to single element</a:t>
            </a:r>
          </a:p>
          <a:p>
            <a:pPr marL="0" indent="0">
              <a:buNone/>
            </a:pPr>
            <a:r>
              <a:rPr lang="en-US" dirty="0"/>
              <a:t>   using some functions</a:t>
            </a:r>
          </a:p>
          <a:p>
            <a:pPr marL="0" indent="0">
              <a:buNone/>
            </a:pPr>
            <a:r>
              <a:rPr lang="en-US" dirty="0"/>
              <a:t> Output from reduce function will be single element</a:t>
            </a:r>
          </a:p>
          <a:p>
            <a:pPr marL="0" indent="0">
              <a:buNone/>
            </a:pPr>
            <a:r>
              <a:rPr lang="en-US" dirty="0"/>
              <a:t> To perform some computation on list or tuples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we use reduce function</a:t>
            </a:r>
          </a:p>
          <a:p>
            <a:pPr marL="0" indent="0">
              <a:buNone/>
            </a:pPr>
            <a:r>
              <a:rPr lang="en-US" dirty="0"/>
              <a:t>Function can be applied only on one </a:t>
            </a:r>
            <a:r>
              <a:rPr lang="en-US" dirty="0" err="1"/>
              <a:t>iterable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      reduce(</a:t>
            </a:r>
            <a:r>
              <a:rPr lang="en-US" dirty="0" err="1"/>
              <a:t>function,iterable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 Python3 – import </a:t>
            </a:r>
            <a:r>
              <a:rPr lang="en-US" dirty="0" err="1"/>
              <a:t>functools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8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E23A-E2F6-4C31-ADCC-7A2D6E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5999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Reduce function</a:t>
            </a:r>
          </a:p>
          <a:p>
            <a:pPr marL="0" indent="0">
              <a:buNone/>
            </a:pPr>
            <a:r>
              <a:rPr lang="en-US" dirty="0"/>
              <a:t># To find the sum of all elements in list</a:t>
            </a:r>
          </a:p>
          <a:p>
            <a:pPr marL="0" indent="0">
              <a:buNone/>
            </a:pPr>
            <a:r>
              <a:rPr lang="en-US" dirty="0"/>
              <a:t>#1 method</a:t>
            </a:r>
          </a:p>
          <a:p>
            <a:pPr marL="0" indent="0">
              <a:buNone/>
            </a:pPr>
            <a:r>
              <a:rPr lang="en-US" dirty="0" err="1"/>
              <a:t>numlist</a:t>
            </a:r>
            <a:r>
              <a:rPr lang="en-US" dirty="0"/>
              <a:t>=[x for x in range(1,6)]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numlist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s=0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numlist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s=</a:t>
            </a:r>
            <a:r>
              <a:rPr lang="en-US" dirty="0" err="1"/>
              <a:t>s+i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print("sum ",s)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 method	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 reduce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(lambda </a:t>
            </a:r>
            <a:r>
              <a:rPr lang="en-US" dirty="0" err="1"/>
              <a:t>x,y:x+y,numlist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print(type(s))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64400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88D9-E417-473F-871C-BD47AEC7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517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#3 method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ret_sum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m+n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(</a:t>
            </a:r>
            <a:r>
              <a:rPr lang="en-US" dirty="0" err="1"/>
              <a:t>ret_sum,numlist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print("last ",x)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39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C1B0-5805-49C2-AE87-B8C95F49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6275"/>
          </a:xfrm>
        </p:spPr>
        <p:txBody>
          <a:bodyPr>
            <a:normAutofit/>
          </a:bodyPr>
          <a:lstStyle/>
          <a:p>
            <a:r>
              <a:rPr lang="en-US" sz="3600" dirty="0"/>
              <a:t>Frozen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DADF-A5E5-4A3E-8C06-E7966B75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Frozen set keyword makes </a:t>
            </a:r>
            <a:r>
              <a:rPr lang="en-US" dirty="0" err="1"/>
              <a:t>mutables</a:t>
            </a:r>
            <a:r>
              <a:rPr lang="en-US" dirty="0"/>
              <a:t> objects immutable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s=set(x for x in range(1,10))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s.add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s1=</a:t>
            </a:r>
            <a:r>
              <a:rPr lang="en-US" dirty="0" err="1"/>
              <a:t>frozenset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s1.add(35)</a:t>
            </a:r>
          </a:p>
          <a:p>
            <a:pPr marL="0" indent="0">
              <a:buNone/>
            </a:pPr>
            <a:r>
              <a:rPr lang="en-US" dirty="0"/>
              <a:t>print(s1)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21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4ACC-EDFD-4B06-81C4-2C14DE6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EBCD-19E6-4C74-B4BC-7C52B65D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325"/>
            <a:ext cx="10515600" cy="4351338"/>
          </a:xfrm>
        </p:spPr>
        <p:txBody>
          <a:bodyPr/>
          <a:lstStyle/>
          <a:p>
            <a:r>
              <a:rPr lang="en-US" dirty="0"/>
              <a:t>Is a copying method ( copies the reference)</a:t>
            </a:r>
          </a:p>
          <a:p>
            <a:r>
              <a:rPr lang="en-US" dirty="0"/>
              <a:t>It creates a new object which stores the reference of original object</a:t>
            </a:r>
          </a:p>
          <a:p>
            <a:r>
              <a:rPr lang="en-US" dirty="0"/>
              <a:t>Can be used in for different ways :</a:t>
            </a:r>
          </a:p>
          <a:p>
            <a:pPr marL="0" indent="0">
              <a:buNone/>
            </a:pPr>
            <a:r>
              <a:rPr lang="en-US" dirty="0"/>
              <a:t>       1.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  <a:p>
            <a:pPr marL="0" indent="0">
              <a:buNone/>
            </a:pPr>
            <a:r>
              <a:rPr lang="en-US" dirty="0"/>
              <a:t>		list() , set(),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2. slicing operator</a:t>
            </a:r>
          </a:p>
          <a:p>
            <a:pPr marL="0" indent="0">
              <a:buNone/>
            </a:pPr>
            <a:r>
              <a:rPr lang="en-US" dirty="0"/>
              <a:t>       3. using list comprehension method</a:t>
            </a:r>
          </a:p>
          <a:p>
            <a:pPr marL="0" indent="0">
              <a:buNone/>
            </a:pPr>
            <a:r>
              <a:rPr lang="en-US" dirty="0"/>
              <a:t>       4. copy function from copy module</a:t>
            </a:r>
          </a:p>
        </p:txBody>
      </p:sp>
    </p:spTree>
    <p:extLst>
      <p:ext uri="{BB962C8B-B14F-4D97-AF65-F5344CB8AC3E}">
        <p14:creationId xmlns:p14="http://schemas.microsoft.com/office/powerpoint/2010/main" val="649301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093E-F479-40A4-AA9C-1BDA55CC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587375"/>
          </a:xfrm>
        </p:spPr>
        <p:txBody>
          <a:bodyPr>
            <a:normAutofit/>
          </a:bodyPr>
          <a:lstStyle/>
          <a:p>
            <a:r>
              <a:rPr lang="en-US" sz="3600" dirty="0" err="1"/>
              <a:t>Builtin</a:t>
            </a:r>
            <a:r>
              <a:rPr lang="en-US" sz="3600" dirty="0"/>
              <a:t> Function list()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508C-F88F-4522-869B-99816110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4683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list1=[1,2,3,4]</a:t>
            </a:r>
          </a:p>
          <a:p>
            <a:pPr marL="0" indent="0">
              <a:buNone/>
            </a:pPr>
            <a:r>
              <a:rPr lang="en-US" dirty="0"/>
              <a:t>list2=</a:t>
            </a:r>
            <a:r>
              <a:rPr lang="en-US" dirty="0">
                <a:solidFill>
                  <a:srgbClr val="FF0000"/>
                </a:solidFill>
              </a:rPr>
              <a:t>list(list1)  </a:t>
            </a:r>
            <a:r>
              <a:rPr lang="en-US" dirty="0"/>
              <a:t># </a:t>
            </a:r>
            <a:r>
              <a:rPr lang="en-US" dirty="0" err="1"/>
              <a:t>builtin</a:t>
            </a:r>
            <a:r>
              <a:rPr lang="en-US" dirty="0"/>
              <a:t> function list()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list1.append("</a:t>
            </a:r>
            <a:r>
              <a:rPr lang="en-US" dirty="0" err="1"/>
              <a:t>ganesh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3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3646-6EAD-4CA6-8495-B10D49F4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25475"/>
          </a:xfrm>
        </p:spPr>
        <p:txBody>
          <a:bodyPr>
            <a:normAutofit/>
          </a:bodyPr>
          <a:lstStyle/>
          <a:p>
            <a:r>
              <a:rPr lang="en-US" sz="3600" dirty="0"/>
              <a:t>Using slicing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6F4D-4AED-4710-B2B6-A8C856E4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list1=[1,2,3,4]</a:t>
            </a:r>
          </a:p>
          <a:p>
            <a:pPr marL="0" indent="0">
              <a:buNone/>
            </a:pPr>
            <a:r>
              <a:rPr lang="en-US" dirty="0"/>
              <a:t>list2=</a:t>
            </a:r>
            <a:r>
              <a:rPr lang="en-US" dirty="0">
                <a:solidFill>
                  <a:srgbClr val="FF0000"/>
                </a:solidFill>
              </a:rPr>
              <a:t>list1[:]</a:t>
            </a:r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list1.append("</a:t>
            </a:r>
            <a:r>
              <a:rPr lang="en-US" dirty="0" err="1"/>
              <a:t>ganesh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4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A047-713D-4015-A095-CE1B8AC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62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5665-DCCB-46A5-AC20-4C731CE2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list1=[1,2,3,4]</a:t>
            </a:r>
          </a:p>
          <a:p>
            <a:pPr marL="0" indent="0">
              <a:buNone/>
            </a:pPr>
            <a:r>
              <a:rPr lang="en-US" dirty="0"/>
              <a:t>list2</a:t>
            </a:r>
            <a:r>
              <a:rPr lang="en-US" dirty="0">
                <a:solidFill>
                  <a:srgbClr val="FF0000"/>
                </a:solidFill>
              </a:rPr>
              <a:t>=[x for x in list1]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list2[1]="</a:t>
            </a:r>
            <a:r>
              <a:rPr lang="en-US" dirty="0" err="1"/>
              <a:t>NewElement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</p:txBody>
      </p:sp>
    </p:spTree>
    <p:extLst>
      <p:ext uri="{BB962C8B-B14F-4D97-AF65-F5344CB8AC3E}">
        <p14:creationId xmlns:p14="http://schemas.microsoft.com/office/powerpoint/2010/main" val="32227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0C3-50D8-4786-A435-D2C3704D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460375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AE63-5409-4810-8660-34BFEC9D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To print list of elements without loop</a:t>
            </a:r>
          </a:p>
          <a:p>
            <a:r>
              <a:rPr lang="en-US" dirty="0"/>
              <a:t>2 methods </a:t>
            </a:r>
          </a:p>
          <a:p>
            <a:pPr lvl="1"/>
            <a:r>
              <a:rPr lang="en-US" dirty="0"/>
              <a:t>Using Index </a:t>
            </a:r>
          </a:p>
          <a:p>
            <a:pPr marL="457200" lvl="1" indent="0">
              <a:buNone/>
            </a:pPr>
            <a:r>
              <a:rPr lang="en-US" dirty="0"/>
              <a:t>Ex :  </a:t>
            </a:r>
            <a:r>
              <a:rPr lang="en-US" dirty="0" err="1"/>
              <a:t>days_list</a:t>
            </a:r>
            <a:r>
              <a:rPr lang="en-US" dirty="0"/>
              <a:t>=[“</a:t>
            </a:r>
            <a:r>
              <a:rPr lang="en-US" dirty="0" err="1"/>
              <a:t>Sun”,”Mon”,”Tue”,”Wed”,”Thu</a:t>
            </a:r>
            <a:r>
              <a:rPr lang="en-US" dirty="0"/>
              <a:t>”]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457200" lvl="1" indent="0">
              <a:buNone/>
            </a:pPr>
            <a:r>
              <a:rPr lang="en-US" dirty="0"/>
              <a:t>        while I &lt;=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days_list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                print(</a:t>
            </a:r>
            <a:r>
              <a:rPr lang="en-US" dirty="0" err="1"/>
              <a:t>days_list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457200"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8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8977-3FC5-4BA9-A525-EF132087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Using copy function from copy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BCC8-7A9B-4973-93F3-A2F596B3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4"/>
            <a:ext cx="10515600" cy="4905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copy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list1=[1,2,3,4]</a:t>
            </a:r>
          </a:p>
          <a:p>
            <a:pPr marL="0" indent="0">
              <a:buNone/>
            </a:pPr>
            <a:r>
              <a:rPr lang="en-US" dirty="0"/>
              <a:t>list2=</a:t>
            </a:r>
            <a:r>
              <a:rPr lang="en-US" dirty="0" err="1">
                <a:solidFill>
                  <a:srgbClr val="FF0000"/>
                </a:solidFill>
              </a:rPr>
              <a:t>copy.copy</a:t>
            </a:r>
            <a:r>
              <a:rPr lang="en-US" dirty="0">
                <a:solidFill>
                  <a:srgbClr val="FF0000"/>
                </a:solidFill>
              </a:rPr>
              <a:t>(list1)</a:t>
            </a:r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list2[3]="Ganpati"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print("list1 is ",list1)</a:t>
            </a:r>
          </a:p>
          <a:p>
            <a:pPr marL="0" indent="0">
              <a:buNone/>
            </a:pPr>
            <a:r>
              <a:rPr lang="en-US" dirty="0"/>
              <a:t>print("list2 is ",list2)</a:t>
            </a:r>
          </a:p>
        </p:txBody>
      </p:sp>
    </p:spTree>
    <p:extLst>
      <p:ext uri="{BB962C8B-B14F-4D97-AF65-F5344CB8AC3E}">
        <p14:creationId xmlns:p14="http://schemas.microsoft.com/office/powerpoint/2010/main" val="1817766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23D8-2A91-4DA9-A495-7D9DF597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93925"/>
            <a:ext cx="10515600" cy="892175"/>
          </a:xfrm>
        </p:spPr>
        <p:txBody>
          <a:bodyPr/>
          <a:lstStyle/>
          <a:p>
            <a:r>
              <a:rPr lang="en-US" dirty="0"/>
              <a:t>Shallow copy behaves differently when applied on nested list</a:t>
            </a:r>
          </a:p>
        </p:txBody>
      </p:sp>
    </p:spTree>
    <p:extLst>
      <p:ext uri="{BB962C8B-B14F-4D97-AF65-F5344CB8AC3E}">
        <p14:creationId xmlns:p14="http://schemas.microsoft.com/office/powerpoint/2010/main" val="2211299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E405-EFC3-4163-8826-8C8F77BC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0E2D-6B7A-47DB-9907-D5C5A46D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393825"/>
            <a:ext cx="10515600" cy="1743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Deep Copy is a method of copying and it creates a new object</a:t>
            </a:r>
          </a:p>
          <a:p>
            <a:pPr marL="0" indent="0">
              <a:buNone/>
            </a:pPr>
            <a:r>
              <a:rPr lang="en-US" dirty="0"/>
              <a:t>  and recursively adds copies of nested objects present in the </a:t>
            </a:r>
          </a:p>
          <a:p>
            <a:pPr marL="0" indent="0">
              <a:buNone/>
            </a:pPr>
            <a:r>
              <a:rPr lang="en-US" dirty="0"/>
              <a:t>  original elements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7648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8556-A44A-48FA-B767-59A4DC87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nested list </a:t>
            </a:r>
          </a:p>
          <a:p>
            <a:r>
              <a:rPr lang="en-US" dirty="0"/>
              <a:t>import copy</a:t>
            </a:r>
          </a:p>
          <a:p>
            <a:endParaRPr lang="en-US" dirty="0"/>
          </a:p>
          <a:p>
            <a:r>
              <a:rPr lang="en-US" dirty="0"/>
              <a:t>list1=[1,2,[4,5]]</a:t>
            </a:r>
          </a:p>
          <a:p>
            <a:r>
              <a:rPr lang="en-US" dirty="0"/>
              <a:t>print(list1)</a:t>
            </a:r>
          </a:p>
          <a:p>
            <a:endParaRPr lang="en-US" dirty="0"/>
          </a:p>
          <a:p>
            <a:r>
              <a:rPr lang="en-US" dirty="0"/>
              <a:t>list2=</a:t>
            </a:r>
            <a:r>
              <a:rPr lang="en-US" dirty="0" err="1"/>
              <a:t>copy.copy</a:t>
            </a:r>
            <a:r>
              <a:rPr lang="en-US" dirty="0"/>
              <a:t>(list1)</a:t>
            </a:r>
          </a:p>
          <a:p>
            <a:r>
              <a:rPr lang="en-US" dirty="0"/>
              <a:t>print(list2)</a:t>
            </a:r>
          </a:p>
          <a:p>
            <a:endParaRPr lang="en-US" dirty="0"/>
          </a:p>
          <a:p>
            <a:r>
              <a:rPr lang="en-US" dirty="0"/>
              <a:t>list2[2][0]="</a:t>
            </a:r>
            <a:r>
              <a:rPr lang="en-US" dirty="0" err="1"/>
              <a:t>ganesh</a:t>
            </a:r>
            <a:r>
              <a:rPr lang="en-US" dirty="0"/>
              <a:t>"</a:t>
            </a:r>
          </a:p>
          <a:p>
            <a:r>
              <a:rPr lang="en-US" dirty="0"/>
              <a:t>print(list1)</a:t>
            </a:r>
          </a:p>
          <a:p>
            <a:r>
              <a:rPr lang="en-US" dirty="0"/>
              <a:t>print(list2)</a:t>
            </a:r>
          </a:p>
          <a:p>
            <a:r>
              <a:rPr lang="en-US" dirty="0"/>
              <a:t>list3=</a:t>
            </a:r>
            <a:r>
              <a:rPr lang="en-US" dirty="0" err="1"/>
              <a:t>copy.deepcopy</a:t>
            </a:r>
            <a:r>
              <a:rPr lang="en-US" dirty="0"/>
              <a:t>(list1)</a:t>
            </a:r>
          </a:p>
          <a:p>
            <a:r>
              <a:rPr lang="en-US" dirty="0"/>
              <a:t>print(list3)</a:t>
            </a:r>
          </a:p>
          <a:p>
            <a:r>
              <a:rPr lang="en-US" dirty="0"/>
              <a:t>print(list1)</a:t>
            </a:r>
          </a:p>
          <a:p>
            <a:endParaRPr lang="en-US" dirty="0"/>
          </a:p>
          <a:p>
            <a:r>
              <a:rPr lang="en-US" dirty="0"/>
              <a:t>list3[2][0]="Bhosale"  # Only new copy changed</a:t>
            </a:r>
          </a:p>
          <a:p>
            <a:r>
              <a:rPr lang="en-US" dirty="0"/>
              <a:t>print(list3)</a:t>
            </a:r>
          </a:p>
          <a:p>
            <a:r>
              <a:rPr lang="en-US" dirty="0"/>
              <a:t>print(list1)  # old copy not affected</a:t>
            </a:r>
          </a:p>
        </p:txBody>
      </p:sp>
    </p:spTree>
    <p:extLst>
      <p:ext uri="{BB962C8B-B14F-4D97-AF65-F5344CB8AC3E}">
        <p14:creationId xmlns:p14="http://schemas.microsoft.com/office/powerpoint/2010/main" val="4183149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883C-14E5-4AED-B84B-889821FA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2"/>
            <a:ext cx="10515600" cy="600075"/>
          </a:xfrm>
        </p:spPr>
        <p:txBody>
          <a:bodyPr>
            <a:normAutofit/>
          </a:bodyPr>
          <a:lstStyle/>
          <a:p>
            <a:r>
              <a:rPr lang="en-US" sz="3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AC8F-A701-41D9-97BA-9FCB1F44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6096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Creating Dictionary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#Method1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={}    # Creating </a:t>
            </a:r>
            <a:r>
              <a:rPr lang="en-US" dirty="0" err="1"/>
              <a:t>empty_dictionary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months_dict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months_dict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["Jan"]=31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["Feb"]=28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["March"]=31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["April"]=30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["May"]=31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["June"]=30</a:t>
            </a:r>
          </a:p>
          <a:p>
            <a:pPr marL="0" indent="0">
              <a:buNone/>
            </a:pPr>
            <a:r>
              <a:rPr lang="en-US" dirty="0" err="1"/>
              <a:t>months_dict</a:t>
            </a:r>
            <a:r>
              <a:rPr lang="en-US" dirty="0"/>
              <a:t>["July"]=31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months_dict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9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D7CC-61DB-4660-83F9-53E92D33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#Method2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names_dict</a:t>
            </a:r>
            <a:r>
              <a:rPr lang="en-US" dirty="0"/>
              <a:t>={"Ganesh":49,"Manish":45,"Nilesh":40}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names_dict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12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61A9-621A-4DA1-B808-90C794D9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6413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Access </a:t>
            </a:r>
          </a:p>
          <a:p>
            <a:pPr marL="0" indent="0">
              <a:buNone/>
            </a:pPr>
            <a:r>
              <a:rPr lang="en-US" dirty="0"/>
              <a:t># keys  using keys()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#1.1</a:t>
            </a:r>
          </a:p>
          <a:p>
            <a:pPr marL="0" indent="0">
              <a:buNone/>
            </a:pPr>
            <a:r>
              <a:rPr lang="en-US" dirty="0"/>
              <a:t>print("Keys in names </a:t>
            </a:r>
            <a:r>
              <a:rPr lang="en-US" dirty="0" err="1"/>
              <a:t>Dict</a:t>
            </a:r>
            <a:r>
              <a:rPr lang="en-US" dirty="0"/>
              <a:t> ",</a:t>
            </a:r>
            <a:r>
              <a:rPr lang="en-US" dirty="0" err="1"/>
              <a:t>names_dict.keys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print("Keys in Months </a:t>
            </a:r>
            <a:r>
              <a:rPr lang="en-US" dirty="0" err="1"/>
              <a:t>Dict</a:t>
            </a:r>
            <a:r>
              <a:rPr lang="en-US" dirty="0"/>
              <a:t> ",</a:t>
            </a:r>
            <a:r>
              <a:rPr lang="en-US" dirty="0" err="1"/>
              <a:t>months_dict.keys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#Using for loop     </a:t>
            </a:r>
          </a:p>
          <a:p>
            <a:pPr marL="0" indent="0">
              <a:buNone/>
            </a:pPr>
            <a:r>
              <a:rPr lang="en-US" dirty="0"/>
              <a:t>for months in </a:t>
            </a:r>
            <a:r>
              <a:rPr lang="en-US" dirty="0" err="1"/>
              <a:t>months_dict.keys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print(months)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#Using </a:t>
            </a:r>
            <a:r>
              <a:rPr lang="en-US" dirty="0" err="1"/>
              <a:t>Iter</a:t>
            </a:r>
            <a:r>
              <a:rPr lang="en-US" dirty="0"/>
              <a:t> function</a:t>
            </a:r>
          </a:p>
          <a:p>
            <a:pPr marL="0" indent="0">
              <a:buNone/>
            </a:pPr>
            <a:r>
              <a:rPr lang="en-US" dirty="0" err="1"/>
              <a:t>mnths</a:t>
            </a:r>
            <a:r>
              <a:rPr lang="en-US" dirty="0"/>
              <a:t>=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months_dict.keys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mnths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#Using List Comprehension</a:t>
            </a:r>
          </a:p>
          <a:p>
            <a:pPr marL="0" indent="0">
              <a:buNone/>
            </a:pPr>
            <a:r>
              <a:rPr lang="en-US" dirty="0" err="1"/>
              <a:t>mnths_list</a:t>
            </a:r>
            <a:r>
              <a:rPr lang="en-US" dirty="0"/>
              <a:t>=[</a:t>
            </a:r>
            <a:r>
              <a:rPr lang="en-US" dirty="0" err="1"/>
              <a:t>mnths</a:t>
            </a:r>
            <a:r>
              <a:rPr lang="en-US" dirty="0"/>
              <a:t> for </a:t>
            </a:r>
            <a:r>
              <a:rPr lang="en-US" dirty="0" err="1"/>
              <a:t>mnths</a:t>
            </a:r>
            <a:r>
              <a:rPr lang="en-US" dirty="0"/>
              <a:t> in </a:t>
            </a:r>
            <a:r>
              <a:rPr lang="en-US" dirty="0" err="1"/>
              <a:t>months_dict.keys</a:t>
            </a:r>
            <a:r>
              <a:rPr lang="en-US" dirty="0"/>
              <a:t>()]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mnths_list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577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819B-6192-46C9-A952-4A5E9E24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Access 	</a:t>
            </a:r>
          </a:p>
          <a:p>
            <a:pPr marL="0" indent="0">
              <a:buNone/>
            </a:pPr>
            <a:r>
              <a:rPr lang="en-US" dirty="0"/>
              <a:t># Values using values()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months_dict.values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names_dict.values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Access Values using Keys</a:t>
            </a:r>
          </a:p>
          <a:p>
            <a:pPr marL="0" indent="0">
              <a:buNone/>
            </a:pPr>
            <a:r>
              <a:rPr lang="en-US" dirty="0"/>
              <a:t>print("Months in Jan is ",</a:t>
            </a:r>
            <a:r>
              <a:rPr lang="en-US" dirty="0" err="1"/>
              <a:t>months_dict</a:t>
            </a:r>
            <a:r>
              <a:rPr lang="en-US" dirty="0"/>
              <a:t>["Jan"])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06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B459-6BE0-4919-9A1C-834C7FB1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Dictionary Operations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#1 copy a dictionary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nos_dict</a:t>
            </a:r>
            <a:r>
              <a:rPr lang="en-US" dirty="0"/>
              <a:t>={1:"One",2:"Two",3:"Three",4:"Four"}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nos_dict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nos2_dict=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nos_dict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#print(nos2_dict)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Display length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nos_dict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Delete key-value pair from dictionary</a:t>
            </a:r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nos_dict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nos_dict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Check for Existence</a:t>
            </a:r>
          </a:p>
          <a:p>
            <a:pPr marL="0" indent="0">
              <a:buNone/>
            </a:pPr>
            <a:r>
              <a:rPr lang="en-US" dirty="0"/>
              <a:t>print(2 in </a:t>
            </a:r>
            <a:r>
              <a:rPr lang="en-US" dirty="0" err="1"/>
              <a:t>nos_dict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45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ED05-C0DB-41E6-865F-0A8D8298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660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Sorting Tuple and Dictionary using </a:t>
            </a:r>
            <a:r>
              <a:rPr lang="en-US" dirty="0" err="1"/>
              <a:t>builtin</a:t>
            </a:r>
            <a:r>
              <a:rPr lang="en-US" dirty="0"/>
              <a:t> function sorted()</a:t>
            </a:r>
          </a:p>
          <a:p>
            <a:pPr marL="0" indent="0">
              <a:buNone/>
            </a:pPr>
            <a:r>
              <a:rPr lang="en-US" dirty="0"/>
              <a:t>#List</a:t>
            </a:r>
          </a:p>
          <a:p>
            <a:pPr marL="0" indent="0">
              <a:buNone/>
            </a:pPr>
            <a:r>
              <a:rPr lang="en-US" dirty="0"/>
              <a:t>L1=[4,55,33,56,2,1]</a:t>
            </a:r>
          </a:p>
          <a:p>
            <a:pPr marL="0" indent="0">
              <a:buNone/>
            </a:pPr>
            <a:r>
              <a:rPr lang="en-US" dirty="0"/>
              <a:t>print(sorted(L1))     # Sorted in Ascending Order</a:t>
            </a:r>
          </a:p>
          <a:p>
            <a:pPr marL="0" indent="0">
              <a:buNone/>
            </a:pPr>
            <a:r>
              <a:rPr lang="en-US" dirty="0"/>
              <a:t>print(sorted(L1,reverse=True)) # Sorted in Descending Order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Tuples</a:t>
            </a:r>
          </a:p>
          <a:p>
            <a:pPr marL="0" indent="0">
              <a:buNone/>
            </a:pPr>
            <a:r>
              <a:rPr lang="en-US" dirty="0"/>
              <a:t>T1=(4,55,33,56,2,1)</a:t>
            </a:r>
          </a:p>
          <a:p>
            <a:pPr marL="0" indent="0">
              <a:buNone/>
            </a:pPr>
            <a:r>
              <a:rPr lang="en-US" dirty="0"/>
              <a:t>print(sorted(T1))</a:t>
            </a:r>
          </a:p>
          <a:p>
            <a:pPr marL="0" indent="0">
              <a:buNone/>
            </a:pPr>
            <a:r>
              <a:rPr lang="en-US" dirty="0"/>
              <a:t>print(sorted(T1,reverse=True))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T2=((3,66),(22,43),(45,44),(5,3))</a:t>
            </a:r>
          </a:p>
          <a:p>
            <a:pPr marL="0" indent="0">
              <a:buNone/>
            </a:pPr>
            <a:r>
              <a:rPr lang="en-US" dirty="0"/>
              <a:t>print(sorted(T2))  # Sorted on First Index of every 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nos_dict</a:t>
            </a:r>
            <a:r>
              <a:rPr lang="en-US" dirty="0"/>
              <a:t>={3:"Three",1:"One",2:"Two",4:"Four"}</a:t>
            </a:r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nos_dict</a:t>
            </a:r>
            <a:r>
              <a:rPr lang="en-US" dirty="0"/>
              <a:t>)) # Sorting only Keys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nos_dict.values</a:t>
            </a:r>
            <a:r>
              <a:rPr lang="en-US" dirty="0"/>
              <a:t>()))  # Sorting only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sorted_dict</a:t>
            </a:r>
            <a:r>
              <a:rPr lang="en-US" dirty="0"/>
              <a:t>=sorted(</a:t>
            </a:r>
            <a:r>
              <a:rPr lang="en-US" dirty="0" err="1"/>
              <a:t>nos_dict.items</a:t>
            </a:r>
            <a:r>
              <a:rPr lang="en-US" dirty="0"/>
              <a:t>()) # Sorting entire </a:t>
            </a:r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sorted_dict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80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309E-C042-43F3-8893-21A69D08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52475"/>
          </a:xfrm>
        </p:spPr>
        <p:txBody>
          <a:bodyPr>
            <a:normAutofit/>
          </a:bodyPr>
          <a:lstStyle/>
          <a:p>
            <a:r>
              <a:rPr lang="en-US" sz="4000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FAC8-E07B-497F-9B89-2B66411E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method is using iterator protocol</a:t>
            </a:r>
          </a:p>
          <a:p>
            <a:r>
              <a:rPr lang="en-US" dirty="0"/>
              <a:t>Way of working iterators and </a:t>
            </a:r>
            <a:r>
              <a:rPr lang="en-US" dirty="0" err="1"/>
              <a:t>iterables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list1:  # list1 is </a:t>
            </a:r>
            <a:r>
              <a:rPr lang="en-US" dirty="0" err="1"/>
              <a:t>iterables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        # </a:t>
            </a:r>
            <a:r>
              <a:rPr lang="en-US" dirty="0" err="1"/>
              <a:t>i</a:t>
            </a:r>
            <a:r>
              <a:rPr lang="en-US" dirty="0"/>
              <a:t> is iterator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Inbuilt Function is </a:t>
            </a:r>
          </a:p>
          <a:p>
            <a:pPr marL="0" indent="0">
              <a:buNone/>
            </a:pPr>
            <a:r>
              <a:rPr lang="en-US" dirty="0"/>
              <a:t>L1=</a:t>
            </a:r>
            <a:r>
              <a:rPr lang="en-US" dirty="0" err="1"/>
              <a:t>iter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next(L1)</a:t>
            </a:r>
          </a:p>
          <a:p>
            <a:pPr marL="0" indent="0">
              <a:buNone/>
            </a:pPr>
            <a:r>
              <a:rPr lang="en-US" dirty="0"/>
              <a:t>Next(L2)</a:t>
            </a:r>
          </a:p>
          <a:p>
            <a:pPr marL="0" indent="0">
              <a:buNone/>
            </a:pPr>
            <a:r>
              <a:rPr lang="en-US" dirty="0"/>
              <a:t>Note : lists/tuples/sets/dictionaries all are called </a:t>
            </a:r>
            <a:r>
              <a:rPr lang="en-US" dirty="0" err="1"/>
              <a:t>iterables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10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927B-195E-4653-BD74-526E3930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6388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#for rows in </a:t>
            </a:r>
            <a:r>
              <a:rPr lang="en-US" dirty="0" err="1"/>
              <a:t>mycursor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print(rows[1],int(rows[7]))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emp_dict</a:t>
            </a:r>
            <a:r>
              <a:rPr lang="en-US" dirty="0"/>
              <a:t>={}</a:t>
            </a:r>
          </a:p>
          <a:p>
            <a:pPr marL="0" indent="0">
              <a:buNone/>
            </a:pPr>
            <a:r>
              <a:rPr lang="en-US" dirty="0" err="1"/>
              <a:t>emp_dict</a:t>
            </a:r>
            <a:r>
              <a:rPr lang="en-US" dirty="0"/>
              <a:t>={rows[1]:rows[7] for rows in </a:t>
            </a:r>
            <a:r>
              <a:rPr lang="en-US" dirty="0" err="1"/>
              <a:t>mycursor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emp_dict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#print(sorted(</a:t>
            </a:r>
            <a:r>
              <a:rPr lang="en-US" dirty="0" err="1"/>
              <a:t>emp_dict</a:t>
            </a:r>
            <a:r>
              <a:rPr lang="en-US" dirty="0"/>
              <a:t>)) #sorted on names</a:t>
            </a:r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emp_dict.items</a:t>
            </a:r>
            <a:r>
              <a:rPr lang="en-US" dirty="0"/>
              <a:t>())) # Sorted Dictionary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sort based on Salary Ascending</a:t>
            </a:r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emp_dict.items</a:t>
            </a:r>
            <a:r>
              <a:rPr lang="en-US" dirty="0"/>
              <a:t>(),key=lambda n:n[1]))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sort based on Salary Descending</a:t>
            </a:r>
          </a:p>
          <a:p>
            <a:pPr marL="0" indent="0">
              <a:buNone/>
            </a:pPr>
            <a:r>
              <a:rPr lang="en-US" dirty="0"/>
              <a:t>print(sorted(</a:t>
            </a:r>
            <a:r>
              <a:rPr lang="en-US" dirty="0" err="1"/>
              <a:t>emp_dict.items</a:t>
            </a:r>
            <a:r>
              <a:rPr lang="en-US" dirty="0"/>
              <a:t>(),key=lambda n:n[1],reverse=True))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16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4EC7-31EB-40F3-A908-9B33D20D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701675"/>
          </a:xfrm>
        </p:spPr>
        <p:txBody>
          <a:bodyPr>
            <a:normAutofit/>
          </a:bodyPr>
          <a:lstStyle/>
          <a:p>
            <a:r>
              <a:rPr lang="en-US" sz="3600" dirty="0"/>
              <a:t>Modules – sys / </a:t>
            </a:r>
            <a:r>
              <a:rPr lang="en-US" sz="3600" dirty="0" err="1"/>
              <a:t>os</a:t>
            </a:r>
            <a:r>
              <a:rPr lang="en-US" sz="3600" dirty="0"/>
              <a:t> / time / math / </a:t>
            </a:r>
            <a:r>
              <a:rPr lang="en-US" sz="3600" dirty="0" err="1"/>
              <a:t>dir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15C6-BC41-4529-B8A7-D6433A5F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76"/>
            <a:ext cx="10515600" cy="5927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Modules are the group of functions / instructions / statements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 module</a:t>
            </a:r>
          </a:p>
          <a:p>
            <a:pPr marL="0" indent="0">
              <a:buNone/>
            </a:pPr>
            <a:r>
              <a:rPr lang="en-US" dirty="0"/>
              <a:t>	sys module provides functions and variables used to manipulate </a:t>
            </a:r>
          </a:p>
          <a:p>
            <a:pPr marL="0" indent="0">
              <a:buNone/>
            </a:pPr>
            <a:r>
              <a:rPr lang="en-US" dirty="0"/>
              <a:t>           different parts of the Python runtime environment.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sys.argv</a:t>
            </a:r>
            <a:r>
              <a:rPr lang="en-US" dirty="0"/>
              <a:t> returns a list of command line arguments passed to a </a:t>
            </a:r>
          </a:p>
          <a:p>
            <a:pPr marL="0" indent="0">
              <a:buNone/>
            </a:pPr>
            <a:r>
              <a:rPr lang="en-US" dirty="0"/>
              <a:t>   Python script. The item at index 0 in this list is always the name of</a:t>
            </a:r>
          </a:p>
          <a:p>
            <a:pPr marL="0" indent="0">
              <a:buNone/>
            </a:pPr>
            <a:r>
              <a:rPr lang="en-US" dirty="0"/>
              <a:t>   the script.</a:t>
            </a:r>
          </a:p>
          <a:p>
            <a:pPr marL="0" indent="0">
              <a:buNone/>
            </a:pPr>
            <a:r>
              <a:rPr lang="en-US" dirty="0"/>
              <a:t>Ex : import sys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sys.argv</a:t>
            </a:r>
            <a:r>
              <a:rPr lang="en-US" dirty="0"/>
              <a:t>[1],</a:t>
            </a:r>
            <a:r>
              <a:rPr lang="en-US" dirty="0" err="1"/>
              <a:t>sys.argv</a:t>
            </a:r>
            <a:r>
              <a:rPr lang="en-US" dirty="0"/>
              <a:t>[2],</a:t>
            </a:r>
            <a:r>
              <a:rPr lang="en-US" dirty="0" err="1"/>
              <a:t>sys.argv</a:t>
            </a:r>
            <a:r>
              <a:rPr lang="en-US" dirty="0"/>
              <a:t>[3])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F:\cs_examples\modules.py </a:t>
            </a:r>
            <a:r>
              <a:rPr lang="en-US" dirty="0" err="1"/>
              <a:t>ganesh</a:t>
            </a:r>
            <a:r>
              <a:rPr lang="en-US" dirty="0"/>
              <a:t> </a:t>
            </a:r>
            <a:r>
              <a:rPr lang="en-US" dirty="0" err="1"/>
              <a:t>manish</a:t>
            </a:r>
            <a:r>
              <a:rPr lang="en-US" dirty="0"/>
              <a:t> hello 100 200</a:t>
            </a:r>
          </a:p>
          <a:p>
            <a:pPr marL="0" indent="0">
              <a:buNone/>
            </a:pPr>
            <a:r>
              <a:rPr lang="en-US" dirty="0"/>
              <a:t>Note : </a:t>
            </a:r>
            <a:r>
              <a:rPr lang="en-US" dirty="0" err="1"/>
              <a:t>argv</a:t>
            </a:r>
            <a:r>
              <a:rPr lang="en-US" dirty="0"/>
              <a:t>[0] is always filename</a:t>
            </a:r>
          </a:p>
        </p:txBody>
      </p:sp>
    </p:spTree>
    <p:extLst>
      <p:ext uri="{BB962C8B-B14F-4D97-AF65-F5344CB8AC3E}">
        <p14:creationId xmlns:p14="http://schemas.microsoft.com/office/powerpoint/2010/main" val="276680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8E13-8E55-480B-B037-97A4EAB1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sys</a:t>
            </a:r>
          </a:p>
          <a:p>
            <a:endParaRPr lang="en-US" dirty="0"/>
          </a:p>
          <a:p>
            <a:r>
              <a:rPr lang="en-US" dirty="0" err="1"/>
              <a:t>sys.exit</a:t>
            </a:r>
            <a:endParaRPr lang="en-US" dirty="0"/>
          </a:p>
          <a:p>
            <a:r>
              <a:rPr lang="en-US" dirty="0" err="1"/>
              <a:t>sys.maxsize</a:t>
            </a:r>
            <a:r>
              <a:rPr lang="en-US" dirty="0"/>
              <a:t>  - larges integer a variable can take</a:t>
            </a:r>
          </a:p>
          <a:p>
            <a:r>
              <a:rPr lang="en-US" dirty="0" err="1"/>
              <a:t>sys.path</a:t>
            </a:r>
            <a:endParaRPr lang="en-US" dirty="0"/>
          </a:p>
          <a:p>
            <a:r>
              <a:rPr lang="en-US" dirty="0" err="1"/>
              <a:t>sys.version</a:t>
            </a:r>
            <a:endParaRPr lang="en-US" dirty="0"/>
          </a:p>
          <a:p>
            <a:r>
              <a:rPr lang="en-US" dirty="0" err="1"/>
              <a:t>getssizeof</a:t>
            </a:r>
            <a:r>
              <a:rPr lang="en-US" dirty="0"/>
              <a:t>() function – returns memory occupied by object</a:t>
            </a:r>
          </a:p>
        </p:txBody>
      </p:sp>
    </p:spTree>
    <p:extLst>
      <p:ext uri="{BB962C8B-B14F-4D97-AF65-F5344CB8AC3E}">
        <p14:creationId xmlns:p14="http://schemas.microsoft.com/office/powerpoint/2010/main" val="3684639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9A5A-DC22-4C6D-9027-222F0983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900" y="431799"/>
            <a:ext cx="4787900" cy="4984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B513-720E-4CB9-9D4B-B896DAC5C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3331"/>
            <a:ext cx="10515600" cy="435133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OS module in python</a:t>
            </a:r>
            <a:r>
              <a:rPr lang="en-US" dirty="0"/>
              <a:t> provides functions for interacting with the</a:t>
            </a:r>
          </a:p>
          <a:p>
            <a:pPr marL="0" indent="0">
              <a:buNone/>
            </a:pPr>
            <a:r>
              <a:rPr lang="en-US" dirty="0"/>
              <a:t>    operating system. </a:t>
            </a:r>
          </a:p>
          <a:p>
            <a:r>
              <a:rPr lang="en-US" b="1" dirty="0"/>
              <a:t>OS</a:t>
            </a:r>
            <a:r>
              <a:rPr lang="en-US" dirty="0"/>
              <a:t>, comes under </a:t>
            </a:r>
            <a:r>
              <a:rPr lang="en-US" b="1" dirty="0"/>
              <a:t>Python's</a:t>
            </a:r>
            <a:r>
              <a:rPr lang="en-US" dirty="0"/>
              <a:t> standard utility 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r>
              <a:rPr lang="en-US" dirty="0"/>
              <a:t>This </a:t>
            </a:r>
            <a:r>
              <a:rPr lang="en-US" b="1" dirty="0"/>
              <a:t>module</a:t>
            </a:r>
            <a:r>
              <a:rPr lang="en-US" dirty="0"/>
              <a:t> provides a portable way of using operating system</a:t>
            </a:r>
          </a:p>
          <a:p>
            <a:pPr marL="0" indent="0">
              <a:buNone/>
            </a:pPr>
            <a:r>
              <a:rPr lang="en-US" dirty="0"/>
              <a:t>  dependent functionality. </a:t>
            </a:r>
          </a:p>
          <a:p>
            <a:r>
              <a:rPr lang="en-US" dirty="0"/>
              <a:t>The *</a:t>
            </a:r>
            <a:r>
              <a:rPr lang="en-US" b="1" dirty="0" err="1"/>
              <a:t>os</a:t>
            </a:r>
            <a:r>
              <a:rPr lang="en-US" dirty="0"/>
              <a:t>* and *</a:t>
            </a:r>
            <a:r>
              <a:rPr lang="en-US" b="1" dirty="0" err="1"/>
              <a:t>os</a:t>
            </a:r>
            <a:r>
              <a:rPr lang="en-US" dirty="0" err="1"/>
              <a:t>.path</a:t>
            </a:r>
            <a:r>
              <a:rPr lang="en-US" dirty="0"/>
              <a:t>* </a:t>
            </a:r>
            <a:r>
              <a:rPr lang="en-US" b="1" dirty="0"/>
              <a:t>modules</a:t>
            </a:r>
            <a:r>
              <a:rPr lang="en-US" dirty="0"/>
              <a:t> include many functions to interact</a:t>
            </a:r>
          </a:p>
          <a:p>
            <a:pPr marL="0" indent="0">
              <a:buNone/>
            </a:pPr>
            <a:r>
              <a:rPr lang="en-US" dirty="0"/>
              <a:t> with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3537586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EB62-CB3C-4362-8D5D-C003DE81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00049"/>
            <a:ext cx="6032500" cy="561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3E38-387F-4AF7-986F-EC3D6381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print(os.name)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os.getcwd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os.rename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subprocess</a:t>
            </a:r>
          </a:p>
          <a:p>
            <a:pPr marL="0" indent="0">
              <a:buNone/>
            </a:pPr>
            <a:r>
              <a:rPr lang="en-US" dirty="0"/>
              <a:t>command="</a:t>
            </a:r>
            <a:r>
              <a:rPr lang="en-US" dirty="0" err="1"/>
              <a:t>dir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os.system</a:t>
            </a:r>
            <a:r>
              <a:rPr lang="en-US" dirty="0"/>
              <a:t>(command)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52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9C3B-4587-4605-9519-639D2796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#print(os.name)</a:t>
            </a:r>
          </a:p>
          <a:p>
            <a:pPr marL="0" indent="0">
              <a:buNone/>
            </a:pPr>
            <a:r>
              <a:rPr lang="en-US" dirty="0"/>
              <a:t>#print(</a:t>
            </a:r>
            <a:r>
              <a:rPr lang="en-US" dirty="0" err="1"/>
              <a:t>os.getcwd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subprocess</a:t>
            </a:r>
          </a:p>
          <a:p>
            <a:pPr marL="0" indent="0">
              <a:buNone/>
            </a:pPr>
            <a:r>
              <a:rPr lang="en-US" dirty="0"/>
              <a:t>command="</a:t>
            </a:r>
            <a:r>
              <a:rPr lang="en-US" dirty="0" err="1"/>
              <a:t>cmd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oraconnect</a:t>
            </a:r>
            <a:r>
              <a:rPr lang="en-US" dirty="0"/>
              <a:t>="</a:t>
            </a:r>
            <a:r>
              <a:rPr lang="en-US" dirty="0" err="1"/>
              <a:t>sqlplus</a:t>
            </a:r>
            <a:r>
              <a:rPr lang="en-US" dirty="0"/>
              <a:t> / as </a:t>
            </a:r>
            <a:r>
              <a:rPr lang="en-US" dirty="0" err="1"/>
              <a:t>sysdba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os.system</a:t>
            </a:r>
            <a:r>
              <a:rPr lang="en-US" dirty="0"/>
              <a:t>(command)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subprocess.Popen</a:t>
            </a:r>
            <a:r>
              <a:rPr lang="en-US" dirty="0"/>
              <a:t>(command)</a:t>
            </a:r>
          </a:p>
          <a:p>
            <a:pPr marL="0" indent="0">
              <a:buNone/>
            </a:pPr>
            <a:r>
              <a:rPr lang="en-US" dirty="0" err="1"/>
              <a:t>subprocess.Popen</a:t>
            </a:r>
            <a:r>
              <a:rPr lang="en-US" dirty="0"/>
              <a:t>(</a:t>
            </a:r>
            <a:r>
              <a:rPr lang="en-US" dirty="0" err="1"/>
              <a:t>oraconnect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4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CD07-E33D-407C-A90D-26BB6FC2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5873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6926-C5F8-45C2-953B-34A3AEEB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7562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time module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time.time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#Display current time</a:t>
            </a:r>
          </a:p>
          <a:p>
            <a:pPr marL="0" indent="0">
              <a:buNone/>
            </a:pPr>
            <a:r>
              <a:rPr lang="en-US" dirty="0" err="1"/>
              <a:t>curr_time</a:t>
            </a:r>
            <a:r>
              <a:rPr lang="en-US" dirty="0"/>
              <a:t>=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curr_time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curr_time</a:t>
            </a:r>
            <a:r>
              <a:rPr lang="en-US" dirty="0"/>
              <a:t>[0],</a:t>
            </a:r>
            <a:r>
              <a:rPr lang="en-US" dirty="0" err="1"/>
              <a:t>curr_time</a:t>
            </a:r>
            <a:r>
              <a:rPr lang="en-US" dirty="0"/>
              <a:t>[1],</a:t>
            </a:r>
            <a:r>
              <a:rPr lang="en-US" dirty="0" err="1"/>
              <a:t>curr_time</a:t>
            </a:r>
            <a:r>
              <a:rPr lang="en-US" dirty="0"/>
              <a:t>[2])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#Formatted Time - Accepts a time-tuple and </a:t>
            </a:r>
          </a:p>
          <a:p>
            <a:pPr marL="0" indent="0">
              <a:buNone/>
            </a:pPr>
            <a:r>
              <a:rPr lang="en-US" dirty="0"/>
              <a:t>#                 returns a readable 24-character string</a:t>
            </a:r>
          </a:p>
          <a:p>
            <a:pPr marL="0" indent="0">
              <a:buNone/>
            </a:pPr>
            <a:r>
              <a:rPr lang="en-US" dirty="0" err="1"/>
              <a:t>curr_time</a:t>
            </a:r>
            <a:r>
              <a:rPr lang="en-US" dirty="0"/>
              <a:t>=</a:t>
            </a:r>
            <a:r>
              <a:rPr lang="en-US" dirty="0" err="1"/>
              <a:t>time.asctime</a:t>
            </a:r>
            <a:r>
              <a:rPr lang="en-US" dirty="0"/>
              <a:t>(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curr_time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Displays current CPU time as a floating-point number of seconds.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time.clock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x1=</a:t>
            </a:r>
            <a:r>
              <a:rPr lang="en-US" dirty="0" err="1"/>
              <a:t>time.perf_counter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x2=</a:t>
            </a:r>
            <a:r>
              <a:rPr lang="en-US" dirty="0" err="1"/>
              <a:t>time.process_time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print(x1())</a:t>
            </a:r>
          </a:p>
          <a:p>
            <a:endParaRPr lang="en-US" dirty="0"/>
          </a:p>
          <a:p>
            <a:r>
              <a:rPr lang="en-US" dirty="0" err="1"/>
              <a:t>time.sleep</a:t>
            </a:r>
            <a:r>
              <a:rPr lang="en-US" dirty="0"/>
              <a:t>(2) # suspends the program execution for 2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2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85EC-333C-4895-80B4-5CDA571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Glob()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5E4B-E746-4C68-B7EC-3E5E93C6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050925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 Python’s glob module has several functions that can help in listing files under a specified folder. </a:t>
            </a:r>
          </a:p>
          <a:p>
            <a:pPr fontAlgn="base"/>
            <a:r>
              <a:rPr lang="en-US" dirty="0"/>
              <a:t>We may filter them based on extensions, or with a particular string as a portion of the filename.</a:t>
            </a:r>
          </a:p>
          <a:p>
            <a:pPr fontAlgn="base"/>
            <a:r>
              <a:rPr lang="en-US" dirty="0"/>
              <a:t>All the methods of Glob module follow the Unix-style pattern matching mechanism and rules. </a:t>
            </a:r>
          </a:p>
          <a:p>
            <a:pPr fontAlgn="base"/>
            <a:r>
              <a:rPr lang="en-US" dirty="0"/>
              <a:t>However, it doesn’t allow expanding the tilde (~) and environment variables.</a:t>
            </a:r>
          </a:p>
          <a:p>
            <a:r>
              <a:rPr lang="en-US" dirty="0"/>
              <a:t>Ex :</a:t>
            </a:r>
          </a:p>
        </p:txBody>
      </p:sp>
    </p:spTree>
    <p:extLst>
      <p:ext uri="{BB962C8B-B14F-4D97-AF65-F5344CB8AC3E}">
        <p14:creationId xmlns:p14="http://schemas.microsoft.com/office/powerpoint/2010/main" val="1699125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7E53-1EB3-4E15-9961-2FBE5C16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4"/>
            <a:ext cx="10515600" cy="50450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display all .</a:t>
            </a:r>
            <a:r>
              <a:rPr lang="en-US" dirty="0" err="1"/>
              <a:t>py</a:t>
            </a:r>
            <a:r>
              <a:rPr lang="en-US" dirty="0"/>
              <a:t> files from a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glob</a:t>
            </a:r>
          </a:p>
          <a:p>
            <a:pPr marL="0" indent="0">
              <a:buNone/>
            </a:pPr>
            <a:r>
              <a:rPr lang="en-US" dirty="0"/>
              <a:t>files=</a:t>
            </a:r>
            <a:r>
              <a:rPr lang="en-US" dirty="0" err="1"/>
              <a:t>glob.glob</a:t>
            </a:r>
            <a:r>
              <a:rPr lang="en-US" dirty="0"/>
              <a:t>(‘d:\\\</a:t>
            </a:r>
            <a:r>
              <a:rPr lang="en-US" dirty="0" err="1"/>
              <a:t>cs_examples</a:t>
            </a:r>
            <a:r>
              <a:rPr lang="en-US" dirty="0"/>
              <a:t>\*.</a:t>
            </a:r>
            <a:r>
              <a:rPr lang="en-US" dirty="0" err="1"/>
              <a:t>py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print(files)</a:t>
            </a:r>
          </a:p>
          <a:p>
            <a:endParaRPr lang="en-US" dirty="0"/>
          </a:p>
          <a:p>
            <a:r>
              <a:rPr lang="en-US" dirty="0" err="1"/>
              <a:t>glob.lglob</a:t>
            </a:r>
            <a:r>
              <a:rPr lang="en-US" dirty="0"/>
              <a:t>  # glob generator object</a:t>
            </a:r>
          </a:p>
        </p:txBody>
      </p:sp>
    </p:spTree>
    <p:extLst>
      <p:ext uri="{BB962C8B-B14F-4D97-AF65-F5344CB8AC3E}">
        <p14:creationId xmlns:p14="http://schemas.microsoft.com/office/powerpoint/2010/main" val="9195236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33B9-4031-41EF-8724-AC29DF5A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Picking and </a:t>
            </a:r>
            <a:r>
              <a:rPr lang="en-US" sz="3600" dirty="0" err="1"/>
              <a:t>unplicking</a:t>
            </a:r>
            <a:r>
              <a:rPr lang="en-US" sz="3600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B54-DC34-4680-8882-1C33CA77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254125"/>
            <a:ext cx="11023600" cy="5603875"/>
          </a:xfrm>
        </p:spPr>
        <p:txBody>
          <a:bodyPr/>
          <a:lstStyle/>
          <a:p>
            <a:r>
              <a:rPr lang="en-US" dirty="0"/>
              <a:t>Python pickle module is used for serializing and de-serializing </a:t>
            </a:r>
          </a:p>
          <a:p>
            <a:pPr marL="0" indent="0">
              <a:buNone/>
            </a:pPr>
            <a:r>
              <a:rPr lang="en-US" dirty="0"/>
              <a:t>   a Python object structure. </a:t>
            </a:r>
          </a:p>
          <a:p>
            <a:r>
              <a:rPr lang="en-US" dirty="0"/>
              <a:t>Any object in Python can be pickled so that it can be saved on disk.</a:t>
            </a:r>
          </a:p>
          <a:p>
            <a:r>
              <a:rPr lang="en-US" dirty="0"/>
              <a:t>What pickle does is that it “serializes” the object first before writing</a:t>
            </a:r>
          </a:p>
          <a:p>
            <a:pPr marL="0" indent="0">
              <a:buNone/>
            </a:pPr>
            <a:r>
              <a:rPr lang="en-US" dirty="0"/>
              <a:t>it to file. </a:t>
            </a:r>
          </a:p>
          <a:p>
            <a:r>
              <a:rPr lang="en-US" dirty="0"/>
              <a:t>Pickling is a way to convert a python object (list, </a:t>
            </a:r>
            <a:r>
              <a:rPr lang="en-US" dirty="0" err="1"/>
              <a:t>dict</a:t>
            </a:r>
            <a:r>
              <a:rPr lang="en-US" dirty="0"/>
              <a:t>, etc.) into a </a:t>
            </a:r>
          </a:p>
          <a:p>
            <a:pPr marL="0" indent="0">
              <a:buNone/>
            </a:pPr>
            <a:r>
              <a:rPr lang="en-US" dirty="0"/>
              <a:t> character stream. </a:t>
            </a:r>
          </a:p>
          <a:p>
            <a:r>
              <a:rPr lang="en-US" dirty="0"/>
              <a:t>The idea is that this character stream contains all the information</a:t>
            </a:r>
          </a:p>
          <a:p>
            <a:pPr marL="0" indent="0">
              <a:buNone/>
            </a:pPr>
            <a:r>
              <a:rPr lang="en-US" dirty="0"/>
              <a:t> necessary to reconstruct the object in another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25967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9B2C-D5BD-4833-ACB7-CF4E6E93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49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3CE0-9A75-47D0-AB99-3AA4E5AF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908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cx_Oracle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con=</a:t>
            </a:r>
            <a:r>
              <a:rPr lang="en-US" dirty="0" err="1"/>
              <a:t>cx_Oracle.connect</a:t>
            </a:r>
            <a:r>
              <a:rPr lang="en-US" dirty="0"/>
              <a:t>('</a:t>
            </a:r>
            <a:r>
              <a:rPr lang="en-US" dirty="0" err="1"/>
              <a:t>hr</a:t>
            </a:r>
            <a:r>
              <a:rPr lang="en-US" dirty="0"/>
              <a:t>/</a:t>
            </a:r>
            <a:r>
              <a:rPr lang="en-US" dirty="0" err="1"/>
              <a:t>hr@xe</a:t>
            </a:r>
            <a:r>
              <a:rPr lang="en-US" dirty="0"/>
              <a:t>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mycursor</a:t>
            </a:r>
            <a:r>
              <a:rPr lang="en-US" dirty="0"/>
              <a:t>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('select * from employees')</a:t>
            </a:r>
          </a:p>
          <a:p>
            <a:pPr marL="0" indent="0">
              <a:buNone/>
            </a:pPr>
            <a:r>
              <a:rPr lang="en-US" dirty="0" err="1"/>
              <a:t>names_list</a:t>
            </a:r>
            <a:r>
              <a:rPr lang="en-US" dirty="0"/>
              <a:t>=[ names[1] for names in </a:t>
            </a:r>
            <a:r>
              <a:rPr lang="en-US" dirty="0" err="1"/>
              <a:t>mycursor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#print(</a:t>
            </a:r>
            <a:r>
              <a:rPr lang="en-US" dirty="0" err="1"/>
              <a:t>names_list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mynames</a:t>
            </a:r>
            <a:r>
              <a:rPr lang="en-US" dirty="0"/>
              <a:t>=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names_list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mynames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mynames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mynames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mynames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con.close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2376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9D0F-4097-4188-9797-3DC54D4D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390524"/>
            <a:ext cx="10515600" cy="60610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Q. Find all installed modules in the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pickle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'''</a:t>
            </a:r>
            <a:r>
              <a:rPr lang="en-US" dirty="0" err="1"/>
              <a:t>mynames</a:t>
            </a:r>
            <a:r>
              <a:rPr lang="en-US" dirty="0"/>
              <a:t>=["Ganesh </a:t>
            </a:r>
            <a:r>
              <a:rPr lang="en-US" dirty="0" err="1"/>
              <a:t>Bhosale","Manish","Nilesh","Nitin</a:t>
            </a:r>
            <a:r>
              <a:rPr lang="en-US" dirty="0"/>
              <a:t>"]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myfile</a:t>
            </a:r>
            <a:r>
              <a:rPr lang="en-US" dirty="0"/>
              <a:t>="</a:t>
            </a:r>
            <a:r>
              <a:rPr lang="en-US" dirty="0" err="1"/>
              <a:t>names.pkl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fo</a:t>
            </a:r>
            <a:r>
              <a:rPr lang="en-US" dirty="0"/>
              <a:t>=open(</a:t>
            </a:r>
            <a:r>
              <a:rPr lang="en-US" dirty="0" err="1"/>
              <a:t>myfile</a:t>
            </a:r>
            <a:r>
              <a:rPr lang="en-US" dirty="0"/>
              <a:t>,"</a:t>
            </a:r>
            <a:r>
              <a:rPr lang="en-US" dirty="0" err="1"/>
              <a:t>wb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pickle.dump</a:t>
            </a:r>
            <a:r>
              <a:rPr lang="en-US" dirty="0"/>
              <a:t>(</a:t>
            </a:r>
            <a:r>
              <a:rPr lang="en-US" dirty="0" err="1"/>
              <a:t>mynames,fo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fo.close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'''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fo</a:t>
            </a:r>
            <a:r>
              <a:rPr lang="en-US" dirty="0"/>
              <a:t>=open("names.</a:t>
            </a:r>
            <a:r>
              <a:rPr lang="en-US" dirty="0" err="1"/>
              <a:t>pkl</a:t>
            </a:r>
            <a:r>
              <a:rPr lang="en-US" dirty="0"/>
              <a:t>","</a:t>
            </a:r>
            <a:r>
              <a:rPr lang="en-US" dirty="0" err="1"/>
              <a:t>rb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str=</a:t>
            </a:r>
            <a:r>
              <a:rPr lang="en-US" dirty="0" err="1"/>
              <a:t>pickle.load</a:t>
            </a:r>
            <a:r>
              <a:rPr lang="en-US" dirty="0"/>
              <a:t>(</a:t>
            </a:r>
            <a:r>
              <a:rPr lang="en-US" dirty="0" err="1"/>
              <a:t>fo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print(type(str))</a:t>
            </a:r>
          </a:p>
          <a:p>
            <a:pPr marL="0" indent="0">
              <a:buNone/>
            </a:pPr>
            <a:r>
              <a:rPr lang="en-US" dirty="0" err="1"/>
              <a:t>fo.close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00590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156E-892B-4077-9F7D-982D9709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81001"/>
            <a:ext cx="10515600" cy="61087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Student: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self,st_rno,st_name,st_add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self.st_rno</a:t>
            </a:r>
            <a:r>
              <a:rPr lang="en-US" dirty="0"/>
              <a:t> = </a:t>
            </a:r>
            <a:r>
              <a:rPr lang="en-US" dirty="0" err="1"/>
              <a:t>st_rno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self.st_name</a:t>
            </a:r>
            <a:r>
              <a:rPr lang="en-US" dirty="0"/>
              <a:t> = </a:t>
            </a:r>
            <a:r>
              <a:rPr lang="en-US" dirty="0" err="1"/>
              <a:t>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self.st_add</a:t>
            </a:r>
            <a:r>
              <a:rPr lang="en-US" dirty="0"/>
              <a:t> = </a:t>
            </a:r>
            <a:r>
              <a:rPr lang="en-US" dirty="0" err="1"/>
              <a:t>st_add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	def </a:t>
            </a:r>
            <a:r>
              <a:rPr lang="en-US" dirty="0" err="1"/>
              <a:t>show_student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#		print(</a:t>
            </a:r>
            <a:r>
              <a:rPr lang="en-US" dirty="0" err="1"/>
              <a:t>self.st_rno</a:t>
            </a:r>
            <a:r>
              <a:rPr lang="en-US" dirty="0"/>
              <a:t>+" "+</a:t>
            </a:r>
            <a:r>
              <a:rPr lang="en-US" dirty="0" err="1"/>
              <a:t>self.st_name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Student1=Student(100,"ganesh","pune")</a:t>
            </a:r>
          </a:p>
          <a:p>
            <a:pPr marL="0" indent="0">
              <a:buNone/>
            </a:pPr>
            <a:r>
              <a:rPr lang="en-US" dirty="0" err="1"/>
              <a:t>fname</a:t>
            </a:r>
            <a:r>
              <a:rPr lang="en-US" dirty="0"/>
              <a:t>="</a:t>
            </a:r>
            <a:r>
              <a:rPr lang="en-US" dirty="0" err="1"/>
              <a:t>student.pkl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fp</a:t>
            </a:r>
            <a:r>
              <a:rPr lang="en-US" dirty="0"/>
              <a:t>=open(</a:t>
            </a:r>
            <a:r>
              <a:rPr lang="en-US" dirty="0" err="1"/>
              <a:t>fname</a:t>
            </a:r>
            <a:r>
              <a:rPr lang="en-US" dirty="0"/>
              <a:t>,"</a:t>
            </a:r>
            <a:r>
              <a:rPr lang="en-US" dirty="0" err="1"/>
              <a:t>wb</a:t>
            </a:r>
            <a:r>
              <a:rPr lang="en-US" dirty="0"/>
              <a:t>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pickle.dump</a:t>
            </a:r>
            <a:r>
              <a:rPr lang="en-US" dirty="0"/>
              <a:t>(</a:t>
            </a:r>
            <a:r>
              <a:rPr lang="en-US" dirty="0" err="1"/>
              <a:t>Student,fp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print("Pickling of Student Done......")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fp.close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Pickling saves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990266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2065-97D4-41BB-956B-1E4BE118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5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fname</a:t>
            </a:r>
            <a:r>
              <a:rPr lang="en-US" dirty="0"/>
              <a:t>="</a:t>
            </a:r>
            <a:r>
              <a:rPr lang="en-US" dirty="0" err="1"/>
              <a:t>student.pkl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fp1=open(</a:t>
            </a:r>
            <a:r>
              <a:rPr lang="en-US" dirty="0" err="1"/>
              <a:t>fname</a:t>
            </a:r>
            <a:r>
              <a:rPr lang="en-US" dirty="0"/>
              <a:t>,"</a:t>
            </a:r>
            <a:r>
              <a:rPr lang="en-US" dirty="0" err="1"/>
              <a:t>rb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obj=</a:t>
            </a:r>
            <a:r>
              <a:rPr lang="en-US" dirty="0" err="1"/>
              <a:t>pickle.load</a:t>
            </a:r>
            <a:r>
              <a:rPr lang="en-US" dirty="0"/>
              <a:t>(fp1)</a:t>
            </a:r>
          </a:p>
          <a:p>
            <a:pPr marL="0" indent="0">
              <a:buNone/>
            </a:pPr>
            <a:r>
              <a:rPr lang="en-US" dirty="0" err="1"/>
              <a:t>obj.show_student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fp1.close()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909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A4F0-8A5A-47B9-A09B-F8418D92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B1CD-941A-4B7B-8D7D-F6A35757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helps us find the bottlenecks in the program code</a:t>
            </a:r>
          </a:p>
          <a:p>
            <a:r>
              <a:rPr lang="en-US" dirty="0"/>
              <a:t>Profiling is less Effort but big Performance gain</a:t>
            </a:r>
          </a:p>
          <a:p>
            <a:r>
              <a:rPr lang="en-US" dirty="0"/>
              <a:t>Options for profiling in Python</a:t>
            </a:r>
          </a:p>
          <a:p>
            <a:pPr lvl="1"/>
            <a:r>
              <a:rPr lang="en-US" dirty="0"/>
              <a:t>Timers</a:t>
            </a:r>
          </a:p>
          <a:p>
            <a:pPr lvl="2"/>
            <a:r>
              <a:rPr lang="en-US" dirty="0"/>
              <a:t>Are easy to implement and can be used anywhere in the program</a:t>
            </a:r>
          </a:p>
          <a:p>
            <a:pPr marL="914400" lvl="2" indent="0">
              <a:buNone/>
            </a:pPr>
            <a:r>
              <a:rPr lang="en-US" dirty="0"/>
              <a:t>     to measure the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3291995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673-275F-45AD-BB9E-F5397967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5025"/>
            <a:ext cx="10515600" cy="4351338"/>
          </a:xfrm>
        </p:spPr>
        <p:txBody>
          <a:bodyPr/>
          <a:lstStyle/>
          <a:p>
            <a:r>
              <a:rPr lang="en-US" dirty="0"/>
              <a:t>import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Helloooooo</a:t>
            </a:r>
            <a:r>
              <a:rPr lang="en-US" dirty="0"/>
              <a:t> Python.....")</a:t>
            </a:r>
          </a:p>
          <a:p>
            <a:pPr marL="0" indent="0">
              <a:buNone/>
            </a:pPr>
            <a:r>
              <a:rPr lang="en-US" dirty="0"/>
              <a:t>end=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print("Time Consumed {} </a:t>
            </a:r>
            <a:r>
              <a:rPr lang="en-US" dirty="0" err="1"/>
              <a:t>seconds".format</a:t>
            </a:r>
            <a:r>
              <a:rPr lang="en-US" dirty="0"/>
              <a:t>(end-start))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32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B677-AF28-444B-AE8A-D8AB02BA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a=5 + 3</a:t>
            </a:r>
          </a:p>
          <a:p>
            <a:pPr marL="0" indent="0">
              <a:buNone/>
            </a:pPr>
            <a:r>
              <a:rPr lang="en-US" dirty="0"/>
              <a:t>	b=4 + 4</a:t>
            </a:r>
          </a:p>
          <a:p>
            <a:pPr marL="0" indent="0">
              <a:buNone/>
            </a:pPr>
            <a:r>
              <a:rPr lang="en-US" dirty="0"/>
              <a:t>	c=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d=c/b</a:t>
            </a:r>
          </a:p>
          <a:p>
            <a:pPr marL="0" indent="0">
              <a:buNone/>
            </a:pPr>
            <a:r>
              <a:rPr lang="en-US" dirty="0"/>
              <a:t>	return d</a:t>
            </a:r>
          </a:p>
          <a:p>
            <a:pPr marL="0" indent="0">
              <a:buNone/>
            </a:pPr>
            <a:r>
              <a:rPr lang="en-US" dirty="0" err="1"/>
              <a:t>strt</a:t>
            </a:r>
            <a:r>
              <a:rPr lang="en-US" dirty="0"/>
              <a:t>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end=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print("Time Consumed {} </a:t>
            </a:r>
            <a:r>
              <a:rPr lang="en-US" dirty="0" err="1"/>
              <a:t>seconds".format</a:t>
            </a:r>
            <a:r>
              <a:rPr lang="en-US" dirty="0"/>
              <a:t>(end-</a:t>
            </a:r>
            <a:r>
              <a:rPr lang="en-US" dirty="0" err="1"/>
              <a:t>strt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49826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6D4E-A389-4638-84D5-E5D2E445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strt1=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for rows in </a:t>
            </a:r>
            <a:r>
              <a:rPr lang="en-US" dirty="0" err="1"/>
              <a:t>mycursor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print(rows[0],rows[1])</a:t>
            </a:r>
          </a:p>
          <a:p>
            <a:pPr marL="0" indent="0">
              <a:buNone/>
            </a:pPr>
            <a:r>
              <a:rPr lang="en-US" dirty="0"/>
              <a:t>end1=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print("Time Consumed {} sec. by for </a:t>
            </a:r>
            <a:r>
              <a:rPr lang="en-US" dirty="0" err="1"/>
              <a:t>loop".format</a:t>
            </a:r>
            <a:r>
              <a:rPr lang="en-US" dirty="0"/>
              <a:t>(end1-strt1))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strt2=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names=[rows[1] for names in </a:t>
            </a:r>
            <a:r>
              <a:rPr lang="en-US" dirty="0" err="1"/>
              <a:t>mycursor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end2=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print("Time Consumed {} sec. ".format(end2-strt2))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4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B8D-F42D-41BC-9AD8-D9A0C75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XLS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076D4-268A-4D23-9510-022AFDAB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025"/>
            <a:ext cx="10515600" cy="4351338"/>
          </a:xfrm>
        </p:spPr>
        <p:txBody>
          <a:bodyPr/>
          <a:lstStyle/>
          <a:p>
            <a:r>
              <a:rPr lang="en-US" dirty="0" err="1"/>
              <a:t>XlsWriter</a:t>
            </a:r>
            <a:r>
              <a:rPr lang="en-US" dirty="0"/>
              <a:t> is a python module for files in xlsx file format.</a:t>
            </a:r>
          </a:p>
          <a:p>
            <a:r>
              <a:rPr lang="en-US" dirty="0"/>
              <a:t>It can be used to write </a:t>
            </a:r>
            <a:r>
              <a:rPr lang="en-US" dirty="0" err="1"/>
              <a:t>text,numbers</a:t>
            </a:r>
            <a:r>
              <a:rPr lang="en-US" dirty="0"/>
              <a:t> and formulates to multiple worksheets</a:t>
            </a:r>
          </a:p>
          <a:p>
            <a:r>
              <a:rPr lang="en-US" dirty="0"/>
              <a:t>Supports features such as formatting, images, </a:t>
            </a:r>
            <a:r>
              <a:rPr lang="en-US" dirty="0" err="1"/>
              <a:t>charts,page</a:t>
            </a:r>
            <a:r>
              <a:rPr lang="en-US" dirty="0"/>
              <a:t> setup,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autofilters</a:t>
            </a:r>
            <a:r>
              <a:rPr lang="en-US" dirty="0"/>
              <a:t>, conditional formatting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0596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A7E-F117-4815-8A3D-66F1C01A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92074"/>
            <a:ext cx="10515600" cy="6765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xlsxwriter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workbook = </a:t>
            </a:r>
            <a:r>
              <a:rPr lang="en-US" dirty="0" err="1"/>
              <a:t>xlsxwriter.Workbook</a:t>
            </a:r>
            <a:r>
              <a:rPr lang="en-US" dirty="0"/>
              <a:t>('helloGanesh.xlsx')</a:t>
            </a:r>
          </a:p>
          <a:p>
            <a:pPr marL="0" indent="0">
              <a:buNone/>
            </a:pPr>
            <a:r>
              <a:rPr lang="en-US" dirty="0"/>
              <a:t>worksheet = </a:t>
            </a:r>
            <a:r>
              <a:rPr lang="en-US" dirty="0" err="1"/>
              <a:t>workbook.add_worksheet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('A1', '</a:t>
            </a:r>
            <a:r>
              <a:rPr lang="en-US" dirty="0" err="1"/>
              <a:t>RollNo</a:t>
            </a:r>
            <a:r>
              <a:rPr lang="en-US" dirty="0"/>
              <a:t>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('B1', 'Name')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('C1', 'Marks1')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('D1', 'Marks2')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('E1', 'Marks3')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('A2', '1001')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('A3', '1011')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('A4', '1101')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('A5', '2001') 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('A6', '3001')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75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72D3-DACC-4B8D-B860-7FDF61ED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350"/>
            <a:ext cx="11049000" cy="65913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('B2', 'Ganesh')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('B3', 'Manish')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('B4', 'Nilesh')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('B5', 'Nitin')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('B6', 'Mangesh')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('C2', '65')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('C3', '45')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('C4', '55')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('C5', '75')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('C6', '55')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('D2', '66')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('D3', '55')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('D4', '44')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('D5', '76')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('D6', '56')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('E2', '76')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('E3', '88')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('E4', '67')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('E5', '77')</a:t>
            </a:r>
          </a:p>
          <a:p>
            <a:pPr marL="0" indent="0">
              <a:buNone/>
            </a:pPr>
            <a:r>
              <a:rPr lang="en-US" dirty="0" err="1"/>
              <a:t>worksheet.write</a:t>
            </a:r>
            <a:r>
              <a:rPr lang="en-US" dirty="0"/>
              <a:t>('E6', '88')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workbook.close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14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EF80-29C6-44E1-8B74-5D9CC351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print_iterables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names=</a:t>
            </a:r>
            <a:r>
              <a:rPr lang="en-US" dirty="0" err="1"/>
              <a:t>iter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dirty="0"/>
              <a:t>	while True:</a:t>
            </a:r>
          </a:p>
          <a:p>
            <a:pPr marL="0" indent="0">
              <a:buNone/>
            </a:pPr>
            <a:r>
              <a:rPr lang="en-US" dirty="0"/>
              <a:t>		try: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nxt</a:t>
            </a:r>
            <a:r>
              <a:rPr lang="en-US" dirty="0"/>
              <a:t>=next(names)</a:t>
            </a:r>
          </a:p>
          <a:p>
            <a:pPr marL="0" indent="0">
              <a:buNone/>
            </a:pPr>
            <a:r>
              <a:rPr lang="en-US" dirty="0"/>
              <a:t>		except </a:t>
            </a:r>
            <a:r>
              <a:rPr lang="en-US" dirty="0" err="1"/>
              <a:t>StopIteration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		else:</a:t>
            </a:r>
          </a:p>
          <a:p>
            <a:pPr marL="0" indent="0">
              <a:buNone/>
            </a:pPr>
            <a:r>
              <a:rPr lang="en-US" dirty="0"/>
              <a:t>			print(</a:t>
            </a:r>
            <a:r>
              <a:rPr lang="en-US" dirty="0" err="1"/>
              <a:t>nxt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print_iterables</a:t>
            </a:r>
            <a:r>
              <a:rPr lang="en-US" dirty="0"/>
              <a:t>(</a:t>
            </a:r>
            <a:r>
              <a:rPr lang="en-US" dirty="0" err="1"/>
              <a:t>names_list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3822920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67F6-B30A-43FE-AEBB-34508132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"/>
            <a:ext cx="10515600" cy="60721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xlsxwriter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workbook = </a:t>
            </a:r>
            <a:r>
              <a:rPr lang="en-US" dirty="0" err="1"/>
              <a:t>xlsxwriter.Workbook</a:t>
            </a:r>
            <a:r>
              <a:rPr lang="en-US" dirty="0"/>
              <a:t>('employee.xlsx') </a:t>
            </a:r>
          </a:p>
          <a:p>
            <a:pPr marL="0" indent="0">
              <a:buNone/>
            </a:pPr>
            <a:r>
              <a:rPr lang="en-US" dirty="0"/>
              <a:t>worksheet = </a:t>
            </a:r>
            <a:r>
              <a:rPr lang="en-US" dirty="0" err="1"/>
              <a:t>workbook.add_worksheet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 Start from the first cell. </a:t>
            </a:r>
          </a:p>
          <a:p>
            <a:pPr marL="0" indent="0">
              <a:buNone/>
            </a:pPr>
            <a:r>
              <a:rPr lang="en-US" dirty="0"/>
              <a:t># Rows and columns are zero indexed. </a:t>
            </a:r>
          </a:p>
          <a:p>
            <a:pPr marL="0" indent="0">
              <a:buNone/>
            </a:pPr>
            <a:r>
              <a:rPr lang="en-US" dirty="0"/>
              <a:t>row = 0</a:t>
            </a:r>
          </a:p>
          <a:p>
            <a:pPr marL="0" indent="0">
              <a:buNone/>
            </a:pPr>
            <a:r>
              <a:rPr lang="en-US" dirty="0"/>
              <a:t>column =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cx_Oracle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con=</a:t>
            </a:r>
            <a:r>
              <a:rPr lang="en-US" dirty="0" err="1"/>
              <a:t>cx_Oracle.connect</a:t>
            </a:r>
            <a:r>
              <a:rPr lang="en-US" dirty="0"/>
              <a:t>('</a:t>
            </a:r>
            <a:r>
              <a:rPr lang="en-US" dirty="0" err="1"/>
              <a:t>scott</a:t>
            </a:r>
            <a:r>
              <a:rPr lang="en-US" dirty="0"/>
              <a:t>/</a:t>
            </a:r>
            <a:r>
              <a:rPr lang="en-US" dirty="0" err="1"/>
              <a:t>tiger@orcl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mycursor</a:t>
            </a:r>
            <a:r>
              <a:rPr lang="en-US" dirty="0"/>
              <a:t>=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('select * from emp')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names=[rows[1] for rows in </a:t>
            </a:r>
            <a:r>
              <a:rPr lang="en-US" dirty="0" err="1"/>
              <a:t>mycursor</a:t>
            </a:r>
            <a:r>
              <a:rPr lang="en-US" dirty="0"/>
              <a:t> if </a:t>
            </a:r>
            <a:r>
              <a:rPr lang="en-US" dirty="0" err="1"/>
              <a:t>len</a:t>
            </a:r>
            <a:r>
              <a:rPr lang="en-US" dirty="0"/>
              <a:t>(rows[1])==4]</a:t>
            </a:r>
          </a:p>
          <a:p>
            <a:pPr marL="0" indent="0">
              <a:buNone/>
            </a:pPr>
            <a:r>
              <a:rPr lang="en-US" dirty="0"/>
              <a:t>#print(names)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Note :</a:t>
            </a:r>
          </a:p>
          <a:p>
            <a:r>
              <a:rPr lang="en-US" dirty="0"/>
              <a:t>Use </a:t>
            </a:r>
            <a:r>
              <a:rPr lang="en-US" dirty="0" err="1"/>
              <a:t>xlrd</a:t>
            </a:r>
            <a:r>
              <a:rPr lang="en-US" dirty="0"/>
              <a:t> Module for Reading Excel files </a:t>
            </a:r>
          </a:p>
          <a:p>
            <a:r>
              <a:rPr lang="en-US" dirty="0"/>
              <a:t>Use Use Pandas for Excel </a:t>
            </a:r>
          </a:p>
        </p:txBody>
      </p:sp>
    </p:spTree>
    <p:extLst>
      <p:ext uri="{BB962C8B-B14F-4D97-AF65-F5344CB8AC3E}">
        <p14:creationId xmlns:p14="http://schemas.microsoft.com/office/powerpoint/2010/main" val="2436598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45A5-F36F-4D83-8CEA-11454235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63575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1C0B-477F-4C33-8898-09CFA5B4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3136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Expression is a tool for matching pattern in text</a:t>
            </a:r>
          </a:p>
          <a:p>
            <a:endParaRPr lang="en-US" dirty="0"/>
          </a:p>
          <a:p>
            <a:r>
              <a:rPr lang="en-US" dirty="0"/>
              <a:t>Using regular Expression we can match / find / replace text or word in strings</a:t>
            </a:r>
          </a:p>
          <a:p>
            <a:endParaRPr lang="en-US" dirty="0"/>
          </a:p>
          <a:p>
            <a:r>
              <a:rPr lang="en-US" dirty="0"/>
              <a:t>Why Regular Expressions :</a:t>
            </a:r>
          </a:p>
          <a:p>
            <a:pPr lvl="1"/>
            <a:r>
              <a:rPr lang="en-US" dirty="0"/>
              <a:t>String functions has some limitations</a:t>
            </a:r>
          </a:p>
        </p:txBody>
      </p:sp>
    </p:spTree>
    <p:extLst>
      <p:ext uri="{BB962C8B-B14F-4D97-AF65-F5344CB8AC3E}">
        <p14:creationId xmlns:p14="http://schemas.microsoft.com/office/powerpoint/2010/main" val="2396645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BB10-F6BA-4CE2-A0DB-474F84C3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String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mystr</a:t>
            </a:r>
            <a:r>
              <a:rPr lang="en-US" dirty="0"/>
              <a:t> = "My Name is Ganesh"</a:t>
            </a:r>
          </a:p>
          <a:p>
            <a:pPr marL="0" indent="0">
              <a:buNone/>
            </a:pPr>
            <a:r>
              <a:rPr lang="en-US" dirty="0" err="1"/>
              <a:t>newstr</a:t>
            </a:r>
            <a:r>
              <a:rPr lang="en-US" dirty="0"/>
              <a:t>=</a:t>
            </a:r>
            <a:r>
              <a:rPr lang="en-US" dirty="0" err="1"/>
              <a:t>mystr.replace</a:t>
            </a:r>
            <a:r>
              <a:rPr lang="en-US" dirty="0"/>
              <a:t>("</a:t>
            </a:r>
            <a:r>
              <a:rPr lang="en-US" dirty="0" err="1"/>
              <a:t>Ganesh","Manish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newstr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str2="We have a broad road ahead"</a:t>
            </a:r>
          </a:p>
          <a:p>
            <a:pPr marL="0" indent="0">
              <a:buNone/>
            </a:pPr>
            <a:r>
              <a:rPr lang="en-US" dirty="0"/>
              <a:t># replace road by </a:t>
            </a:r>
            <a:r>
              <a:rPr lang="en-US" dirty="0" err="1"/>
              <a:t>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newstr2=str2.replace("road","</a:t>
            </a:r>
            <a:r>
              <a:rPr lang="en-US" dirty="0" err="1"/>
              <a:t>rd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print(newstr2)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nn</a:t>
            </a:r>
            <a:r>
              <a:rPr lang="en-US" dirty="0"/>
              <a:t>=str2[0:16]+str2[16:20].replace("road","</a:t>
            </a:r>
            <a:r>
              <a:rPr lang="en-US" dirty="0" err="1"/>
              <a:t>rd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2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7FF3-EA83-4672-86FD-482CEBDB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4"/>
            <a:ext cx="10515600" cy="42269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Regular Expression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BE7-36AB-45D1-9E98-BB26B1B6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706"/>
            <a:ext cx="10515600" cy="624637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Regular Expression is a tool for matching Patterns in text</a:t>
            </a:r>
          </a:p>
          <a:p>
            <a:r>
              <a:rPr lang="en-US" sz="1600" dirty="0"/>
              <a:t>Patterns like</a:t>
            </a:r>
          </a:p>
          <a:p>
            <a:pPr lvl="1"/>
            <a:r>
              <a:rPr lang="en-US" sz="1600" dirty="0"/>
              <a:t>^</a:t>
            </a:r>
          </a:p>
          <a:p>
            <a:pPr lvl="1"/>
            <a:r>
              <a:rPr lang="en-US" sz="1600" dirty="0"/>
              <a:t>$</a:t>
            </a:r>
          </a:p>
          <a:p>
            <a:pPr lvl="1"/>
            <a:r>
              <a:rPr lang="en-US" sz="1600" dirty="0"/>
              <a:t>.</a:t>
            </a:r>
          </a:p>
          <a:p>
            <a:pPr lvl="1"/>
            <a:r>
              <a:rPr lang="en-US" sz="1600" dirty="0"/>
              <a:t>[1-9]    - any no from 1 to 9</a:t>
            </a:r>
          </a:p>
          <a:p>
            <a:pPr lvl="1"/>
            <a:r>
              <a:rPr lang="en-US" sz="1600" dirty="0"/>
              <a:t>[^1-9]     - any no except 1 to 9</a:t>
            </a:r>
          </a:p>
          <a:p>
            <a:pPr lvl="1"/>
            <a:r>
              <a:rPr lang="en-US" sz="1600" dirty="0"/>
              <a:t>* - matches 0 or more </a:t>
            </a:r>
            <a:r>
              <a:rPr lang="en-US" sz="1600" dirty="0" err="1"/>
              <a:t>occurences</a:t>
            </a:r>
            <a:r>
              <a:rPr lang="en-US" sz="1600" dirty="0"/>
              <a:t> of preceding character</a:t>
            </a:r>
          </a:p>
          <a:p>
            <a:pPr lvl="2"/>
            <a:r>
              <a:rPr lang="en-US" sz="1600" dirty="0"/>
              <a:t>Ex ‘g*’   - 0 or more </a:t>
            </a:r>
            <a:r>
              <a:rPr lang="en-US" sz="1600" dirty="0" err="1"/>
              <a:t>occurences</a:t>
            </a:r>
            <a:r>
              <a:rPr lang="en-US" sz="1600" dirty="0"/>
              <a:t> of g</a:t>
            </a:r>
          </a:p>
          <a:p>
            <a:pPr marL="914400" lvl="2" indent="0">
              <a:buNone/>
            </a:pPr>
            <a:r>
              <a:rPr lang="en-US" sz="1600" dirty="0"/>
              <a:t>+ - matches 1 or more </a:t>
            </a:r>
            <a:r>
              <a:rPr lang="en-US" sz="1600" dirty="0" err="1"/>
              <a:t>occurences</a:t>
            </a:r>
            <a:r>
              <a:rPr lang="en-US" sz="1600" dirty="0"/>
              <a:t> of preceding character</a:t>
            </a:r>
          </a:p>
          <a:p>
            <a:pPr marL="914400" lvl="2" indent="0">
              <a:buNone/>
            </a:pPr>
            <a:r>
              <a:rPr lang="en-US" sz="1600" dirty="0"/>
              <a:t>   ex : ‘g+’  1 or multiple g</a:t>
            </a:r>
          </a:p>
          <a:p>
            <a:pPr marL="914400" lvl="2" indent="0">
              <a:buNone/>
            </a:pPr>
            <a:r>
              <a:rPr lang="en-US" sz="1600" dirty="0"/>
              <a:t>? – zero or one occurrence of preceding character</a:t>
            </a:r>
          </a:p>
          <a:p>
            <a:pPr marL="914400" lvl="2" indent="0">
              <a:buNone/>
            </a:pPr>
            <a:r>
              <a:rPr lang="en-US" sz="1600" dirty="0"/>
              <a:t>   ex ‘g?’  0 or 1 g</a:t>
            </a:r>
          </a:p>
          <a:p>
            <a:pPr marL="914400" lvl="2" indent="0">
              <a:buNone/>
            </a:pPr>
            <a:r>
              <a:rPr lang="en-US" dirty="0"/>
              <a:t>{}  - multiplication</a:t>
            </a:r>
          </a:p>
          <a:p>
            <a:pPr marL="914400" lvl="2" indent="0">
              <a:buNone/>
            </a:pPr>
            <a:r>
              <a:rPr lang="en-US" dirty="0"/>
              <a:t>  ex ‘g{2} ‘ </a:t>
            </a:r>
            <a:r>
              <a:rPr lang="en-US" dirty="0" err="1"/>
              <a:t>i.e</a:t>
            </a:r>
            <a:r>
              <a:rPr lang="en-US" dirty="0"/>
              <a:t> exactly gg</a:t>
            </a:r>
          </a:p>
          <a:p>
            <a:pPr marL="914400" lvl="2" indent="0">
              <a:buNone/>
            </a:pPr>
            <a:r>
              <a:rPr lang="en-US" dirty="0"/>
              <a:t>       ‘g{4,}’ 4 or more</a:t>
            </a:r>
          </a:p>
          <a:p>
            <a:pPr marL="914400" lvl="2" indent="0">
              <a:buNone/>
            </a:pPr>
            <a:r>
              <a:rPr lang="en-US" dirty="0"/>
              <a:t>       ‘g{3,7} – 3 till 7 g</a:t>
            </a:r>
          </a:p>
          <a:p>
            <a:pPr marL="914400" lvl="2" indent="0">
              <a:buNone/>
            </a:pPr>
            <a:r>
              <a:rPr lang="en-US" dirty="0" err="1"/>
              <a:t>g|a</a:t>
            </a:r>
            <a:r>
              <a:rPr lang="en-US" dirty="0"/>
              <a:t>    - will match g or a</a:t>
            </a:r>
          </a:p>
          <a:p>
            <a:pPr marL="914400" lvl="2" indent="0">
              <a:buNone/>
            </a:pPr>
            <a:r>
              <a:rPr lang="en-US" dirty="0"/>
              <a:t>()  - group</a:t>
            </a:r>
          </a:p>
          <a:p>
            <a:pPr marL="914400" lvl="2" indent="0">
              <a:buNone/>
            </a:pPr>
            <a:r>
              <a:rPr lang="en-US" dirty="0"/>
              <a:t>\s – matches space</a:t>
            </a:r>
          </a:p>
          <a:p>
            <a:pPr marL="914400" lvl="2" indent="0">
              <a:buNone/>
            </a:pPr>
            <a:r>
              <a:rPr lang="en-US" dirty="0"/>
              <a:t>\S – matches non white space (any other character)</a:t>
            </a:r>
          </a:p>
          <a:p>
            <a:pPr marL="914400" lvl="2" indent="0">
              <a:buNone/>
            </a:pPr>
            <a:r>
              <a:rPr lang="en-US" dirty="0"/>
              <a:t>\d – any </a:t>
            </a:r>
            <a:r>
              <a:rPr lang="en-US" dirty="0" err="1"/>
              <a:t>cingle</a:t>
            </a:r>
            <a:r>
              <a:rPr lang="en-US" dirty="0"/>
              <a:t> digit character</a:t>
            </a:r>
          </a:p>
          <a:p>
            <a:pPr marL="914400" lvl="2" indent="0">
              <a:buNone/>
            </a:pPr>
            <a:r>
              <a:rPr lang="en-US" dirty="0"/>
              <a:t>\D – any single character but not digit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0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EE5-12E6-492A-A782-5782FF5C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8" y="245204"/>
            <a:ext cx="10515600" cy="744147"/>
          </a:xfrm>
        </p:spPr>
        <p:txBody>
          <a:bodyPr>
            <a:normAutofit/>
          </a:bodyPr>
          <a:lstStyle/>
          <a:p>
            <a:r>
              <a:rPr lang="en-US" sz="3600" dirty="0"/>
              <a:t>Python Regular Expressions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B8A-702D-4626-9ACD-3E6C5913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9" y="2040849"/>
            <a:ext cx="10515600" cy="24861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Match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Replace</a:t>
            </a:r>
          </a:p>
          <a:p>
            <a:r>
              <a:rPr lang="en-US" dirty="0" err="1"/>
              <a:t>Findall</a:t>
            </a:r>
            <a:endParaRPr lang="en-US" dirty="0"/>
          </a:p>
          <a:p>
            <a:r>
              <a:rPr lang="en-US" dirty="0"/>
              <a:t>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056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D64-1047-4088-8E6B-71B8E9F0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38" y="221677"/>
            <a:ext cx="10515600" cy="5939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re</a:t>
            </a:r>
          </a:p>
          <a:p>
            <a:r>
              <a:rPr lang="en-US" dirty="0"/>
              <a:t>match –</a:t>
            </a:r>
          </a:p>
          <a:p>
            <a:r>
              <a:rPr lang="en-US" dirty="0"/>
              <a:t>  used to match any word or text in the string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match    syntax : match(</a:t>
            </a:r>
            <a:r>
              <a:rPr lang="en-US" dirty="0" err="1"/>
              <a:t>pattern,str,flag</a:t>
            </a:r>
            <a:r>
              <a:rPr lang="en-US" dirty="0"/>
              <a:t>=0)</a:t>
            </a:r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str1="</a:t>
            </a:r>
            <a:r>
              <a:rPr lang="en-US" dirty="0" err="1"/>
              <a:t>ganesh</a:t>
            </a:r>
            <a:r>
              <a:rPr lang="en-US" dirty="0"/>
              <a:t> </a:t>
            </a:r>
            <a:r>
              <a:rPr lang="en-US" dirty="0" err="1"/>
              <a:t>bhosale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# match will match only start of the string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('ganesh',str1):</a:t>
            </a:r>
          </a:p>
          <a:p>
            <a:pPr marL="0" indent="0">
              <a:buNone/>
            </a:pPr>
            <a:r>
              <a:rPr lang="en-US" dirty="0"/>
              <a:t>	print('yes')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('bhosale',str1):</a:t>
            </a:r>
          </a:p>
          <a:p>
            <a:pPr marL="0" indent="0">
              <a:buNone/>
            </a:pPr>
            <a:r>
              <a:rPr lang="en-US" dirty="0"/>
              <a:t>	print('yes')</a:t>
            </a:r>
          </a:p>
        </p:txBody>
      </p:sp>
    </p:spTree>
    <p:extLst>
      <p:ext uri="{BB962C8B-B14F-4D97-AF65-F5344CB8AC3E}">
        <p14:creationId xmlns:p14="http://schemas.microsoft.com/office/powerpoint/2010/main" val="34476881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AB77-934A-4557-89C7-1085580C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2"/>
            <a:ext cx="10515600" cy="5952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search       syntax : match(</a:t>
            </a:r>
            <a:r>
              <a:rPr lang="en-US" dirty="0" err="1"/>
              <a:t>pattern,str,flag</a:t>
            </a:r>
            <a:r>
              <a:rPr lang="en-US" dirty="0"/>
              <a:t>=0)</a:t>
            </a:r>
          </a:p>
          <a:p>
            <a:r>
              <a:rPr lang="en-US" dirty="0"/>
              <a:t>Will search text anywhere in string</a:t>
            </a:r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str1="</a:t>
            </a:r>
            <a:r>
              <a:rPr lang="en-US" dirty="0" err="1"/>
              <a:t>ganesh</a:t>
            </a:r>
            <a:r>
              <a:rPr lang="en-US" dirty="0"/>
              <a:t> </a:t>
            </a:r>
            <a:r>
              <a:rPr lang="en-US" dirty="0" err="1"/>
              <a:t>bhosale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('ganesh',str1):</a:t>
            </a:r>
          </a:p>
          <a:p>
            <a:pPr marL="0" indent="0">
              <a:buNone/>
            </a:pPr>
            <a:r>
              <a:rPr lang="en-US" dirty="0"/>
              <a:t>	print('yes')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('bhosale',str1):</a:t>
            </a:r>
          </a:p>
          <a:p>
            <a:pPr marL="0" indent="0">
              <a:buNone/>
            </a:pPr>
            <a:r>
              <a:rPr lang="en-US" dirty="0"/>
              <a:t>	print('yes')	 </a:t>
            </a:r>
          </a:p>
        </p:txBody>
      </p:sp>
    </p:spTree>
    <p:extLst>
      <p:ext uri="{BB962C8B-B14F-4D97-AF65-F5344CB8AC3E}">
        <p14:creationId xmlns:p14="http://schemas.microsoft.com/office/powerpoint/2010/main" val="20314999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9B63-305E-485B-90F6-F5913E8B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656"/>
            <a:ext cx="10515600" cy="56523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re.search</a:t>
            </a:r>
            <a:r>
              <a:rPr lang="en-US" dirty="0"/>
              <a:t>('(g.*h)(.*s)',str1)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x.group</a:t>
            </a:r>
            <a:r>
              <a:rPr lang="en-US" dirty="0"/>
              <a:t>(0))</a:t>
            </a:r>
          </a:p>
          <a:p>
            <a:r>
              <a:rPr lang="en-US" dirty="0"/>
              <a:t>print(</a:t>
            </a:r>
            <a:r>
              <a:rPr lang="en-US" dirty="0" err="1"/>
              <a:t>x.group</a:t>
            </a:r>
            <a:r>
              <a:rPr lang="en-US" dirty="0"/>
              <a:t>(1))</a:t>
            </a:r>
          </a:p>
          <a:p>
            <a:r>
              <a:rPr lang="en-US" dirty="0"/>
              <a:t>print(</a:t>
            </a:r>
            <a:r>
              <a:rPr lang="en-US" dirty="0" err="1"/>
              <a:t>x.group</a:t>
            </a:r>
            <a:r>
              <a:rPr lang="en-US" dirty="0"/>
              <a:t>(2))</a:t>
            </a:r>
          </a:p>
        </p:txBody>
      </p:sp>
    </p:spTree>
    <p:extLst>
      <p:ext uri="{BB962C8B-B14F-4D97-AF65-F5344CB8AC3E}">
        <p14:creationId xmlns:p14="http://schemas.microsoft.com/office/powerpoint/2010/main" val="159370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1D0B-9836-432C-B2D4-65F1DA8A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90575"/>
          </a:xfrm>
        </p:spPr>
        <p:txBody>
          <a:bodyPr/>
          <a:lstStyle/>
          <a:p>
            <a:r>
              <a:rPr lang="en-US" dirty="0"/>
              <a:t>Generators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CC7D-F066-4464-ABFF-3069C7D5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Generator function is a function which returns generator-iterator</a:t>
            </a:r>
          </a:p>
          <a:p>
            <a:pPr marL="0" indent="0">
              <a:buNone/>
            </a:pPr>
            <a:r>
              <a:rPr lang="en-US" dirty="0"/>
              <a:t>    with the help of yield keyword</a:t>
            </a:r>
          </a:p>
          <a:p>
            <a:pPr marL="0" indent="0">
              <a:buNone/>
            </a:pPr>
            <a:r>
              <a:rPr lang="en-US" dirty="0"/>
              <a:t>  Generator-iterator is special type of iterator </a:t>
            </a:r>
            <a:r>
              <a:rPr lang="en-US" dirty="0" err="1"/>
              <a:t>ie</a:t>
            </a:r>
            <a:r>
              <a:rPr lang="en-US" dirty="0"/>
              <a:t>. generator function will </a:t>
            </a:r>
          </a:p>
          <a:p>
            <a:pPr marL="0" indent="0">
              <a:buNone/>
            </a:pPr>
            <a:r>
              <a:rPr lang="en-US" dirty="0"/>
              <a:t>  Generate iterators</a:t>
            </a:r>
          </a:p>
          <a:p>
            <a:pPr marL="0" indent="0">
              <a:buNone/>
            </a:pPr>
            <a:r>
              <a:rPr lang="en-US" dirty="0"/>
              <a:t>  All generator-iterator are iterators but all iterators are not generator-</a:t>
            </a:r>
          </a:p>
          <a:p>
            <a:pPr marL="0" indent="0">
              <a:buNone/>
            </a:pPr>
            <a:r>
              <a:rPr lang="en-US" dirty="0"/>
              <a:t>  iterators</a:t>
            </a:r>
          </a:p>
          <a:p>
            <a:pPr marL="0" indent="0">
              <a:buNone/>
            </a:pPr>
            <a:r>
              <a:rPr lang="en-US" dirty="0"/>
              <a:t> yield is like a return in normal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7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3307</Words>
  <Application>Microsoft Office PowerPoint</Application>
  <PresentationFormat>Widescreen</PresentationFormat>
  <Paragraphs>992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Office Theme</vt:lpstr>
      <vt:lpstr>Functions</vt:lpstr>
      <vt:lpstr>Enumerate Function in Python </vt:lpstr>
      <vt:lpstr>Iterators</vt:lpstr>
      <vt:lpstr>Iterators</vt:lpstr>
      <vt:lpstr>Iterators</vt:lpstr>
      <vt:lpstr>Iterators</vt:lpstr>
      <vt:lpstr>Example</vt:lpstr>
      <vt:lpstr>PowerPoint Presentation</vt:lpstr>
      <vt:lpstr>Generators Function</vt:lpstr>
      <vt:lpstr>PowerPoint Presentation</vt:lpstr>
      <vt:lpstr>Generator Example 1</vt:lpstr>
      <vt:lpstr>Generator Example 2</vt:lpstr>
      <vt:lpstr>PowerPoint Presentation</vt:lpstr>
      <vt:lpstr>Namespace and Variable Scope</vt:lpstr>
      <vt:lpstr>Scope of Variables</vt:lpstr>
      <vt:lpstr>Closures</vt:lpstr>
      <vt:lpstr>Closures</vt:lpstr>
      <vt:lpstr>PowerPoint Presentation</vt:lpstr>
      <vt:lpstr>PowerPoint Presentation</vt:lpstr>
      <vt:lpstr>Decorators</vt:lpstr>
      <vt:lpstr>Functions as Parameters to another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/ Filter / Reduce </vt:lpstr>
      <vt:lpstr>Lambda Functions</vt:lpstr>
      <vt:lpstr>Lambda Functions</vt:lpstr>
      <vt:lpstr>PowerPoint Presentation</vt:lpstr>
      <vt:lpstr>Map()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filter() Function</vt:lpstr>
      <vt:lpstr>PowerPoint Presentation</vt:lpstr>
      <vt:lpstr>reduce() Function</vt:lpstr>
      <vt:lpstr>PowerPoint Presentation</vt:lpstr>
      <vt:lpstr>PowerPoint Presentation</vt:lpstr>
      <vt:lpstr>Frozen sets</vt:lpstr>
      <vt:lpstr>Shallow Copy</vt:lpstr>
      <vt:lpstr>Builtin Function list()</vt:lpstr>
      <vt:lpstr>Using slicing operator</vt:lpstr>
      <vt:lpstr>Using list comprehension</vt:lpstr>
      <vt:lpstr>Using copy function from copy module</vt:lpstr>
      <vt:lpstr>PowerPoint Presentation</vt:lpstr>
      <vt:lpstr>Deep Copy</vt:lpstr>
      <vt:lpstr>PowerPoint Presentation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– sys / os / time / math / dir</vt:lpstr>
      <vt:lpstr>PowerPoint Presentation</vt:lpstr>
      <vt:lpstr>os</vt:lpstr>
      <vt:lpstr>os</vt:lpstr>
      <vt:lpstr>PowerPoint Presentation</vt:lpstr>
      <vt:lpstr>time</vt:lpstr>
      <vt:lpstr>Glob()</vt:lpstr>
      <vt:lpstr>PowerPoint Presentation</vt:lpstr>
      <vt:lpstr>Picking and unplicking in Python</vt:lpstr>
      <vt:lpstr>PowerPoint Presentation</vt:lpstr>
      <vt:lpstr>PowerPoint Presentation</vt:lpstr>
      <vt:lpstr>PowerPoint Presentation</vt:lpstr>
      <vt:lpstr>Profiling</vt:lpstr>
      <vt:lpstr>PowerPoint Presentation</vt:lpstr>
      <vt:lpstr>PowerPoint Presentation</vt:lpstr>
      <vt:lpstr>PowerPoint Presentation</vt:lpstr>
      <vt:lpstr>XLS module</vt:lpstr>
      <vt:lpstr>PowerPoint Presentation</vt:lpstr>
      <vt:lpstr>PowerPoint Presentation</vt:lpstr>
      <vt:lpstr>PowerPoint Presentation</vt:lpstr>
      <vt:lpstr>Regular Expressions</vt:lpstr>
      <vt:lpstr>PowerPoint Presentation</vt:lpstr>
      <vt:lpstr>Regular Expression Patterns</vt:lpstr>
      <vt:lpstr>Python Regular Expressions Functions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dc:creator>admin</dc:creator>
  <cp:lastModifiedBy>dell1</cp:lastModifiedBy>
  <cp:revision>74</cp:revision>
  <dcterms:created xsi:type="dcterms:W3CDTF">2019-09-12T03:50:43Z</dcterms:created>
  <dcterms:modified xsi:type="dcterms:W3CDTF">2019-09-13T17:14:52Z</dcterms:modified>
</cp:coreProperties>
</file>