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1" r:id="rId4"/>
    <p:sldMasterId id="2147483663" r:id="rId5"/>
  </p:sldMasterIdLst>
  <p:notesMasterIdLst>
    <p:notesMasterId r:id="rId14"/>
  </p:notesMasterIdLst>
  <p:sldIdLst>
    <p:sldId id="256" r:id="rId6"/>
    <p:sldId id="258" r:id="rId7"/>
    <p:sldId id="257" r:id="rId8"/>
    <p:sldId id="262" r:id="rId9"/>
    <p:sldId id="259" r:id="rId10"/>
    <p:sldId id="380" r:id="rId11"/>
    <p:sldId id="383" r:id="rId12"/>
    <p:sldId id="384" r:id="rId13"/>
    <p:sldId id="388" r:id="rId15"/>
    <p:sldId id="275" r:id="rId16"/>
    <p:sldId id="365" r:id="rId17"/>
    <p:sldId id="364" r:id="rId18"/>
    <p:sldId id="366" r:id="rId19"/>
    <p:sldId id="392" r:id="rId20"/>
    <p:sldId id="28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000" b="1"/>
            </a:lvl1pPr>
          </a:lstStyle>
          <a:p>
            <a:r>
              <a:rPr lang="en-IN"/>
              <a:t>1</a:t>
            </a:r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E6CF-73F1-4014-87F2-39ED8848FC0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0871-1434-4BB5-9865-A18B697E548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E6CF-73F1-4014-87F2-39ED8848FC0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0871-1434-4BB5-9865-A18B697E548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E6CF-73F1-4014-87F2-39ED8848FC0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0871-1434-4BB5-9865-A18B697E548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E6CF-73F1-4014-87F2-39ED8848FC0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0871-1434-4BB5-9865-A18B697E548F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E6CF-73F1-4014-87F2-39ED8848FC0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0871-1434-4BB5-9865-A18B697E548F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E6CF-73F1-4014-87F2-39ED8848FC0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0871-1434-4BB5-9865-A18B697E548F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E6CF-73F1-4014-87F2-39ED8848FC0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0871-1434-4BB5-9865-A18B697E548F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E6CF-73F1-4014-87F2-39ED8848FC02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0871-1434-4BB5-9865-A18B697E548F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E6CF-73F1-4014-87F2-39ED8848FC02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0871-1434-4BB5-9865-A18B697E548F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E6CF-73F1-4014-87F2-39ED8848FC02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0871-1434-4BB5-9865-A18B697E548F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E6CF-73F1-4014-87F2-39ED8848FC0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0871-1434-4BB5-9865-A18B697E548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E6CF-73F1-4014-87F2-39ED8848FC0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0871-1434-4BB5-9865-A18B697E548F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E6CF-73F1-4014-87F2-39ED8848FC0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0871-1434-4BB5-9865-A18B697E548F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E6CF-73F1-4014-87F2-39ED8848FC0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0871-1434-4BB5-9865-A18B697E548F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E6CF-73F1-4014-87F2-39ED8848FC0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0871-1434-4BB5-9865-A18B697E548F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E6CF-73F1-4014-87F2-39ED8848FC0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0871-1434-4BB5-9865-A18B697E548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E6CF-73F1-4014-87F2-39ED8848FC0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0871-1434-4BB5-9865-A18B697E548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E6CF-73F1-4014-87F2-39ED8848FC0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0871-1434-4BB5-9865-A18B697E548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E6CF-73F1-4014-87F2-39ED8848FC02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0871-1434-4BB5-9865-A18B697E548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E6CF-73F1-4014-87F2-39ED8848FC02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0871-1434-4BB5-9865-A18B697E548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E6CF-73F1-4014-87F2-39ED8848FC02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0871-1434-4BB5-9865-A18B697E548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E6CF-73F1-4014-87F2-39ED8848FC0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0871-1434-4BB5-9865-A18B697E548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.xml"/><Relationship Id="rId8" Type="http://schemas.openxmlformats.org/officeDocument/2006/relationships/slideLayout" Target="../slideLayouts/slideLayout9.xml"/><Relationship Id="rId7" Type="http://schemas.openxmlformats.org/officeDocument/2006/relationships/slideLayout" Target="../slideLayouts/slideLayout8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" Type="http://schemas.openxmlformats.org/officeDocument/2006/relationships/slideLayout" Target="../slideLayouts/slideLayout2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39648" y="6623222"/>
            <a:ext cx="2743200" cy="21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DD03C-30F7-4644-A91A-3A30A795B685}" type="slidenum">
              <a:rPr lang="en-IN" smtClean="0"/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17"/>
          <a:stretch>
            <a:fillRect/>
          </a:stretch>
        </p:blipFill>
        <p:spPr>
          <a:xfrm>
            <a:off x="0" y="0"/>
            <a:ext cx="12192000" cy="4031615"/>
          </a:xfrm>
          <a:prstGeom prst="rect">
            <a:avLst/>
          </a:prstGeom>
        </p:spPr>
      </p:pic>
      <p:sp>
        <p:nvSpPr>
          <p:cNvPr id="13" name="Slide Number Placeholder 5"/>
          <p:cNvSpPr txBox="1"/>
          <p:nvPr userDrawn="1"/>
        </p:nvSpPr>
        <p:spPr>
          <a:xfrm>
            <a:off x="4174524" y="6623222"/>
            <a:ext cx="2743200" cy="21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6DD03C-30F7-4644-A91A-3A30A795B685}" type="slidenum">
              <a:rPr lang="en-IN" smtClean="0"/>
            </a:fld>
            <a:endParaRPr lang="en-IN"/>
          </a:p>
        </p:txBody>
      </p:sp>
      <p:sp>
        <p:nvSpPr>
          <p:cNvPr id="14" name="Slide Number Placeholder 5"/>
          <p:cNvSpPr txBox="1"/>
          <p:nvPr userDrawn="1"/>
        </p:nvSpPr>
        <p:spPr>
          <a:xfrm>
            <a:off x="220362" y="6623222"/>
            <a:ext cx="2743200" cy="21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6DD03C-30F7-4644-A91A-3A30A795B685}" type="slidenum">
              <a:rPr lang="en-IN" smtClean="0"/>
            </a:fld>
            <a:endParaRPr lang="en-IN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20345" y="4770120"/>
            <a:ext cx="8004175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b="1" dirty="0"/>
          </a:p>
          <a:p>
            <a:endParaRPr lang="en-IN" sz="2800" b="1" baseline="0" dirty="0"/>
          </a:p>
          <a:p>
            <a:r>
              <a:rPr lang="en-IN" sz="2400" b="1" baseline="0" dirty="0"/>
              <a:t>Mentor:- Mr. Animesh Tiwari</a:t>
            </a:r>
            <a:endParaRPr lang="en-IN" sz="2400" b="1" baseline="0" dirty="0"/>
          </a:p>
        </p:txBody>
      </p:sp>
      <p:sp>
        <p:nvSpPr>
          <p:cNvPr id="2" name="Text Box 1"/>
          <p:cNvSpPr txBox="1"/>
          <p:nvPr userDrawn="1"/>
        </p:nvSpPr>
        <p:spPr>
          <a:xfrm>
            <a:off x="8602980" y="4181475"/>
            <a:ext cx="3580130" cy="3091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400" b="1"/>
              <a:t>Group Members:</a:t>
            </a:r>
            <a:endParaRPr lang="en-IN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/>
              <a:t>Ajay Singh Rawat</a:t>
            </a:r>
            <a:endParaRPr lang="en-IN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>
                <a:sym typeface="+mn-ea"/>
              </a:rPr>
              <a:t>Akash Dhar</a:t>
            </a:r>
            <a:endParaRPr lang="en-IN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/>
              <a:t>Anurag Diwan</a:t>
            </a:r>
            <a:endParaRPr lang="en-IN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>
                <a:sym typeface="+mn-ea"/>
              </a:rPr>
              <a:t>Gourav Ghosh</a:t>
            </a:r>
            <a:endParaRPr lang="en-IN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/>
              <a:t>Shadab Akhtar</a:t>
            </a: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/>
          </a:p>
        </p:txBody>
      </p:sp>
      <p:sp>
        <p:nvSpPr>
          <p:cNvPr id="5" name="TextBox 14"/>
          <p:cNvSpPr txBox="1"/>
          <p:nvPr userDrawn="1"/>
        </p:nvSpPr>
        <p:spPr>
          <a:xfrm>
            <a:off x="137160" y="4181475"/>
            <a:ext cx="712152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Group #8</a:t>
            </a:r>
            <a:endParaRPr lang="en-IN" sz="2800" b="1" dirty="0"/>
          </a:p>
          <a:p>
            <a:r>
              <a:rPr lang="en-IN" sz="2800" b="1" baseline="0" dirty="0"/>
              <a:t>Capstone Project #2</a:t>
            </a:r>
            <a:endParaRPr lang="en-IN" sz="2800" b="1" baseline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39648" y="6623222"/>
            <a:ext cx="2743200" cy="21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DD03C-30F7-4644-A91A-3A30A795B685}" type="slidenum">
              <a:rPr lang="en-IN" smtClean="0"/>
            </a:fld>
            <a:endParaRPr lang="en-IN"/>
          </a:p>
        </p:txBody>
      </p:sp>
      <p:sp>
        <p:nvSpPr>
          <p:cNvPr id="13" name="Slide Number Placeholder 5"/>
          <p:cNvSpPr txBox="1"/>
          <p:nvPr userDrawn="1"/>
        </p:nvSpPr>
        <p:spPr>
          <a:xfrm>
            <a:off x="4174524" y="6623222"/>
            <a:ext cx="2743200" cy="21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6DD03C-30F7-4644-A91A-3A30A795B685}" type="slidenum">
              <a:rPr lang="en-IN" smtClean="0"/>
            </a:fld>
            <a:endParaRPr lang="en-IN"/>
          </a:p>
        </p:txBody>
      </p:sp>
      <p:sp>
        <p:nvSpPr>
          <p:cNvPr id="14" name="Slide Number Placeholder 5"/>
          <p:cNvSpPr txBox="1"/>
          <p:nvPr userDrawn="1"/>
        </p:nvSpPr>
        <p:spPr>
          <a:xfrm>
            <a:off x="220362" y="6623222"/>
            <a:ext cx="2743200" cy="21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6DD03C-30F7-4644-A91A-3A30A795B685}" type="slidenum">
              <a:rPr lang="en-IN" smtClean="0"/>
            </a:fld>
            <a:endParaRPr lang="en-IN"/>
          </a:p>
        </p:txBody>
      </p:sp>
      <p:pic>
        <p:nvPicPr>
          <p:cNvPr id="1030" name="Picture 6" descr="Image result for black friday sale"/>
          <p:cNvPicPr>
            <a:picLocks noChangeAspect="1" noChangeArrowheads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658" y="0"/>
            <a:ext cx="647999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0"/>
            <a:ext cx="5747658" cy="6842622"/>
          </a:xfrm>
          <a:prstGeom prst="rect">
            <a:avLst/>
          </a:prstGeom>
          <a:solidFill>
            <a:schemeClr val="tx2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/>
          <p:cNvCxnSpPr/>
          <p:nvPr userDrawn="1"/>
        </p:nvCxnSpPr>
        <p:spPr>
          <a:xfrm flipV="1">
            <a:off x="0" y="1088571"/>
            <a:ext cx="5747658" cy="145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 userDrawn="1"/>
        </p:nvSpPr>
        <p:spPr>
          <a:xfrm>
            <a:off x="15004" y="556777"/>
            <a:ext cx="5544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What is a Black Friday Sale?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CE6CF-73F1-4014-87F2-39ED8848FC0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60871-1434-4BB5-9865-A18B697E548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0DACE6CF-73F1-4014-87F2-39ED8848FC02}" type="datetimeFigureOut">
              <a:rPr lang="en-IN" smtClean="0"/>
            </a:fld>
            <a:endParaRPr lang="en-IN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IN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3F160871-1434-4BB5-9865-A18B697E548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" y="-5715"/>
            <a:ext cx="6464935" cy="686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38430" y="75565"/>
            <a:ext cx="5229860" cy="5723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Clustering Analysis</a:t>
            </a:r>
            <a:endParaRPr lang="en-IN" altLang="en-US" dirty="0"/>
          </a:p>
          <a:p>
            <a:endParaRPr lang="en-IN" altLang="en-US" dirty="0"/>
          </a:p>
          <a:p>
            <a:pPr>
              <a:lnSpc>
                <a:spcPct val="150000"/>
              </a:lnSpc>
            </a:pPr>
            <a:r>
              <a:rPr lang="en-IN" altLang="en-US" dirty="0"/>
              <a:t>1. We decided to do clustering on this model and to find the number of different clusters or groups that exist in the structure.</a:t>
            </a:r>
            <a:endParaRPr lang="en-IN" altLang="en-US" dirty="0"/>
          </a:p>
          <a:p>
            <a:pPr>
              <a:lnSpc>
                <a:spcPct val="150000"/>
              </a:lnSpc>
            </a:pPr>
            <a:r>
              <a:rPr lang="en-IN" altLang="en-US" dirty="0"/>
              <a:t>2. So we applied K-Means algorithm on the dataset.</a:t>
            </a:r>
            <a:endParaRPr lang="en-IN" altLang="en-US" dirty="0"/>
          </a:p>
          <a:p>
            <a:pPr>
              <a:lnSpc>
                <a:spcPct val="150000"/>
              </a:lnSpc>
            </a:pPr>
            <a:r>
              <a:rPr lang="en-IN" altLang="en-US" dirty="0"/>
              <a:t>3. We plotted the elbow graph.</a:t>
            </a:r>
            <a:endParaRPr lang="en-IN" altLang="en-US" dirty="0"/>
          </a:p>
          <a:p>
            <a:pPr>
              <a:lnSpc>
                <a:spcPct val="150000"/>
              </a:lnSpc>
            </a:pPr>
            <a:r>
              <a:rPr lang="en-IN" altLang="en-US" dirty="0"/>
              <a:t>4. As the size of the dataset was huge, we decided to settle with 7 clusters. </a:t>
            </a:r>
            <a:endParaRPr lang="en-IN" altLang="en-US" dirty="0"/>
          </a:p>
          <a:p>
            <a:pPr>
              <a:lnSpc>
                <a:spcPct val="150000"/>
              </a:lnSpc>
            </a:pPr>
            <a:r>
              <a:rPr lang="en-IN" altLang="en-US" dirty="0"/>
              <a:t>5. The first pie chart gives us the percentage of count of different users.</a:t>
            </a:r>
            <a:endParaRPr lang="en-IN" altLang="en-US" dirty="0"/>
          </a:p>
          <a:p>
            <a:pPr>
              <a:lnSpc>
                <a:spcPct val="150000"/>
              </a:lnSpc>
            </a:pPr>
            <a:r>
              <a:rPr lang="en-IN" altLang="en-US" dirty="0"/>
              <a:t>6. The second pie chart is showing which clusters contribute most towards the revenue.</a:t>
            </a:r>
            <a:endParaRPr lang="en-IN" altLang="en-US" dirty="0"/>
          </a:p>
        </p:txBody>
      </p:sp>
      <p:sp>
        <p:nvSpPr>
          <p:cNvPr id="10" name="Text Box 11"/>
          <p:cNvSpPr txBox="1"/>
          <p:nvPr/>
        </p:nvSpPr>
        <p:spPr>
          <a:xfrm>
            <a:off x="11764010" y="6550025"/>
            <a:ext cx="4279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1400" dirty="0"/>
              <a:t>10</a:t>
            </a:r>
            <a:endParaRPr lang="en-IN" alt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2905" y="194310"/>
            <a:ext cx="4364355" cy="3190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095" y="3385185"/>
            <a:ext cx="3863975" cy="33375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262890" y="997585"/>
            <a:ext cx="11556085" cy="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4478655" y="436880"/>
            <a:ext cx="18859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en-US" sz="2400" b="1"/>
              <a:t>Top Products </a:t>
            </a:r>
            <a:endParaRPr lang="en-IN" altLang="en-US" sz="2400"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rcRect t="8972"/>
          <a:stretch>
            <a:fillRect/>
          </a:stretch>
        </p:blipFill>
        <p:spPr>
          <a:xfrm>
            <a:off x="6040755" y="1499235"/>
            <a:ext cx="5996940" cy="505079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416560" y="1473200"/>
            <a:ext cx="572008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altLang="en-US" sz="1600"/>
              <a:t>Our main objective is to determine the top 100 products </a:t>
            </a:r>
            <a:endParaRPr lang="en-IN" altLang="en-US" sz="1600"/>
          </a:p>
          <a:p>
            <a:pPr>
              <a:lnSpc>
                <a:spcPct val="150000"/>
              </a:lnSpc>
            </a:pPr>
            <a:r>
              <a:rPr lang="en-IN" altLang="en-US" sz="1600"/>
              <a:t>This is a list of top 100 products based on their purchase.</a:t>
            </a:r>
            <a:endParaRPr lang="en-IN" altLang="en-US" sz="1600"/>
          </a:p>
          <a:p>
            <a:pPr>
              <a:lnSpc>
                <a:spcPct val="150000"/>
              </a:lnSpc>
            </a:pPr>
            <a:endParaRPr lang="en-IN" altLang="en-US" sz="1600"/>
          </a:p>
          <a:p>
            <a:pPr>
              <a:lnSpc>
                <a:spcPct val="150000"/>
              </a:lnSpc>
            </a:pPr>
            <a:r>
              <a:rPr lang="en-IN" altLang="en-US" sz="1600" b="1"/>
              <a:t>Assumptions:-</a:t>
            </a:r>
            <a:endParaRPr lang="en-IN" altLang="en-US" sz="1600" b="1"/>
          </a:p>
          <a:p>
            <a:pPr>
              <a:lnSpc>
                <a:spcPct val="150000"/>
              </a:lnSpc>
            </a:pPr>
            <a:r>
              <a:rPr lang="en-IN" altLang="en-US" sz="1600"/>
              <a:t>1.  </a:t>
            </a:r>
            <a:r>
              <a:rPr lang="en-IN" altLang="en-US" sz="1600">
                <a:sym typeface="+mn-ea"/>
              </a:rPr>
              <a:t>Percentage profit of all products are same</a:t>
            </a:r>
            <a:endParaRPr lang="en-IN" altLang="en-US" sz="16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IN" altLang="en-US" sz="1600">
                <a:sym typeface="+mn-ea"/>
              </a:rPr>
              <a:t>2. Even with the best discount the products are not in loss</a:t>
            </a:r>
            <a:endParaRPr lang="en-IN" altLang="en-US" sz="1600">
              <a:sym typeface="+mn-ea"/>
            </a:endParaRPr>
          </a:p>
          <a:p>
            <a:pPr>
              <a:lnSpc>
                <a:spcPct val="150000"/>
              </a:lnSpc>
            </a:pPr>
            <a:endParaRPr lang="en-IN" altLang="en-US" sz="16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IN" altLang="en-US" sz="1600" b="1">
                <a:sym typeface="+mn-ea"/>
              </a:rPr>
              <a:t> Insights:-</a:t>
            </a:r>
            <a:endParaRPr lang="en-IN" altLang="en-US" sz="1600"/>
          </a:p>
          <a:p>
            <a:pPr>
              <a:lnSpc>
                <a:spcPct val="150000"/>
              </a:lnSpc>
            </a:pPr>
            <a:r>
              <a:rPr lang="en-IN" altLang="en-US" sz="1600"/>
              <a:t>1. </a:t>
            </a:r>
            <a:r>
              <a:rPr lang="en-IN" altLang="en-US" sz="1600">
                <a:sym typeface="+mn-ea"/>
              </a:rPr>
              <a:t>Number of quantity sold ranges from (P00117442) to (P0025442)</a:t>
            </a:r>
            <a:endParaRPr lang="en-IN" altLang="en-US" sz="1600" b="1">
              <a:sym typeface="+mn-ea"/>
            </a:endParaRPr>
          </a:p>
        </p:txBody>
      </p:sp>
      <p:sp>
        <p:nvSpPr>
          <p:cNvPr id="10" name="Text Box 11"/>
          <p:cNvSpPr txBox="1"/>
          <p:nvPr/>
        </p:nvSpPr>
        <p:spPr>
          <a:xfrm>
            <a:off x="11764010" y="6550025"/>
            <a:ext cx="4279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1400" dirty="0"/>
              <a:t>11</a:t>
            </a:r>
            <a:endParaRPr lang="en-IN" alt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262890" y="997585"/>
            <a:ext cx="11556085" cy="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4478655" y="436880"/>
            <a:ext cx="18395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en-US" sz="2400" b="1"/>
              <a:t>Classification</a:t>
            </a:r>
            <a:endParaRPr lang="en-IN" altLang="en-US" sz="2400" b="1"/>
          </a:p>
        </p:txBody>
      </p:sp>
      <p:sp>
        <p:nvSpPr>
          <p:cNvPr id="2" name="Text Box 1"/>
          <p:cNvSpPr txBox="1"/>
          <p:nvPr/>
        </p:nvSpPr>
        <p:spPr>
          <a:xfrm>
            <a:off x="355600" y="1168400"/>
            <a:ext cx="6878320" cy="4015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1700"/>
              <a:t>After grouping the users into 7 clusters,we applied classification model.</a:t>
            </a:r>
            <a:endParaRPr lang="en-IN" altLang="en-US" sz="17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1700"/>
              <a:t>We performed the above, so that any new user coming in could be classified in any one of those clusters and products belonging to that cluster could be recommended</a:t>
            </a:r>
            <a:endParaRPr lang="en-IN" altLang="en-US" sz="17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1700"/>
              <a:t> To execute the required, we performed different classification techniques, such as Random Forest, Logistic Regression, KNN, Decision Tree and Naive Bayes</a:t>
            </a:r>
            <a:endParaRPr lang="en-IN" altLang="en-US" sz="17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1700"/>
              <a:t> We used F1 score to evaluate our model, whose score is depicted in the report</a:t>
            </a:r>
            <a:endParaRPr lang="en-IN" altLang="en-US" sz="1700"/>
          </a:p>
        </p:txBody>
      </p:sp>
      <p:sp>
        <p:nvSpPr>
          <p:cNvPr id="3" name="Text Box 2"/>
          <p:cNvSpPr txBox="1"/>
          <p:nvPr/>
        </p:nvSpPr>
        <p:spPr>
          <a:xfrm>
            <a:off x="416560" y="5770880"/>
            <a:ext cx="11358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b="1"/>
              <a:t>Limitations:- Due to the massie size of the dataset we resolved to take sample from the original dataset, so that we could overcome the computational and memory constraint faced. </a:t>
            </a:r>
            <a:endParaRPr lang="en-IN" altLang="en-US" b="1"/>
          </a:p>
        </p:txBody>
      </p:sp>
      <p:graphicFrame>
        <p:nvGraphicFramePr>
          <p:cNvPr id="4" name="Table 3"/>
          <p:cNvGraphicFramePr/>
          <p:nvPr/>
        </p:nvGraphicFramePr>
        <p:xfrm>
          <a:off x="7479665" y="1168400"/>
          <a:ext cx="4339590" cy="2039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635"/>
                <a:gridCol w="1925955"/>
              </a:tblGrid>
              <a:tr h="3498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sz="1600"/>
                        <a:t>Models</a:t>
                      </a:r>
                      <a:endParaRPr lang="en-I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sz="1600" dirty="0"/>
                        <a:t>Accuracy (%)</a:t>
                      </a:r>
                      <a:endParaRPr lang="en-IN" altLang="en-US" sz="1600" dirty="0"/>
                    </a:p>
                  </a:txBody>
                  <a:tcPr/>
                </a:tc>
              </a:tr>
              <a:tr h="3124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sz="1400"/>
                        <a:t>1. Random Forest</a:t>
                      </a:r>
                      <a:endParaRPr lang="en-I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sz="1400"/>
                        <a:t>83</a:t>
                      </a:r>
                      <a:endParaRPr lang="en-IN" altLang="en-US" sz="1400"/>
                    </a:p>
                  </a:txBody>
                  <a:tcPr/>
                </a:tc>
              </a:tr>
              <a:tr h="3575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sz="1400"/>
                        <a:t>2. Logistic Regression</a:t>
                      </a:r>
                      <a:endParaRPr lang="en-I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sz="1400"/>
                        <a:t>65</a:t>
                      </a:r>
                      <a:endParaRPr lang="en-IN" altLang="en-US" sz="1400"/>
                    </a:p>
                  </a:txBody>
                  <a:tcPr/>
                </a:tc>
              </a:tr>
              <a:tr h="3263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sz="1400"/>
                        <a:t>3. KNN</a:t>
                      </a:r>
                      <a:endParaRPr lang="en-I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sz="1400"/>
                        <a:t>57</a:t>
                      </a:r>
                      <a:endParaRPr lang="en-IN" altLang="en-US" sz="1400"/>
                    </a:p>
                  </a:txBody>
                  <a:tcPr/>
                </a:tc>
              </a:tr>
              <a:tr h="3378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sz="1400"/>
                        <a:t>4. Decision Tree</a:t>
                      </a:r>
                      <a:endParaRPr lang="en-I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sz="1400"/>
                        <a:t>45</a:t>
                      </a:r>
                      <a:endParaRPr lang="en-IN" altLang="en-US" sz="140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sz="1400"/>
                        <a:t>5. Naive Bayes</a:t>
                      </a:r>
                      <a:endParaRPr lang="en-I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sz="1400" dirty="0"/>
                        <a:t>35</a:t>
                      </a:r>
                      <a:endParaRPr lang="en-IN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 Box 11"/>
          <p:cNvSpPr txBox="1"/>
          <p:nvPr/>
        </p:nvSpPr>
        <p:spPr>
          <a:xfrm>
            <a:off x="11764010" y="6550025"/>
            <a:ext cx="4279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1400" dirty="0"/>
              <a:t>12</a:t>
            </a:r>
            <a:endParaRPr lang="en-IN" alt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262890" y="997585"/>
            <a:ext cx="11556085" cy="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4478655" y="436880"/>
            <a:ext cx="35210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en-US" sz="2400" b="1"/>
              <a:t>Market Basket Suggestion </a:t>
            </a:r>
            <a:endParaRPr lang="en-IN" altLang="en-US" sz="2400" b="1"/>
          </a:p>
        </p:txBody>
      </p:sp>
      <p:pic>
        <p:nvPicPr>
          <p:cNvPr id="5" name="Content Placeholder 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15" y="2956563"/>
            <a:ext cx="7185013" cy="2999737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17" y="2127250"/>
            <a:ext cx="7267246" cy="62293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60589" y="1299856"/>
            <a:ext cx="713383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2000"/>
              <a:t>Market Basket Analysis</a:t>
            </a:r>
            <a:endParaRPr lang="en-IN" altLang="en-US" sz="2000"/>
          </a:p>
        </p:txBody>
      </p:sp>
      <p:sp>
        <p:nvSpPr>
          <p:cNvPr id="4" name="Text Box 3"/>
          <p:cNvSpPr txBox="1"/>
          <p:nvPr/>
        </p:nvSpPr>
        <p:spPr>
          <a:xfrm>
            <a:off x="8158480" y="2127250"/>
            <a:ext cx="3850640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000"/>
              <a:t>How it works?</a:t>
            </a:r>
            <a:endParaRPr lang="en-IN" altLang="en-US"/>
          </a:p>
          <a:p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Major customers who purchased first 4 products also purchased the 5th one</a:t>
            </a: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Model will do a simple rule according to the purchase pattern</a:t>
            </a: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For the three who haven't purchased that product it will suggest</a:t>
            </a:r>
            <a:endParaRPr lang="en-IN" altLang="en-US"/>
          </a:p>
          <a:p>
            <a:endParaRPr lang="en-IN" altLang="en-US"/>
          </a:p>
          <a:p>
            <a:endParaRPr lang="en-IN" altLang="en-US"/>
          </a:p>
        </p:txBody>
      </p:sp>
      <p:sp>
        <p:nvSpPr>
          <p:cNvPr id="7" name="Rectangle 6"/>
          <p:cNvSpPr/>
          <p:nvPr/>
        </p:nvSpPr>
        <p:spPr>
          <a:xfrm>
            <a:off x="7413625" y="2956566"/>
            <a:ext cx="443218" cy="2959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en-GB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84110" y="3643947"/>
            <a:ext cx="443218" cy="2959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en-GB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484745" y="5660396"/>
            <a:ext cx="443218" cy="2959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en-GB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 Box 11"/>
          <p:cNvSpPr txBox="1"/>
          <p:nvPr/>
        </p:nvSpPr>
        <p:spPr>
          <a:xfrm>
            <a:off x="11764010" y="6550025"/>
            <a:ext cx="4279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1400" dirty="0"/>
              <a:t>13</a:t>
            </a:r>
            <a:endParaRPr lang="en-I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7" grpId="0" bldLvl="0" animBg="1"/>
      <p:bldP spid="10" grpId="0" bldLvl="0" animBg="1"/>
      <p:bldP spid="11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262890" y="997585"/>
            <a:ext cx="11556085" cy="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4478655" y="436880"/>
            <a:ext cx="38055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en-US" sz="2400" b="1"/>
              <a:t>Cluster wise Suggestion </a:t>
            </a:r>
            <a:endParaRPr lang="en-IN" altLang="en-US" sz="2400" b="1"/>
          </a:p>
        </p:txBody>
      </p:sp>
      <p:grpSp>
        <p:nvGrpSpPr>
          <p:cNvPr id="17" name="Group 16"/>
          <p:cNvGrpSpPr/>
          <p:nvPr/>
        </p:nvGrpSpPr>
        <p:grpSpPr>
          <a:xfrm>
            <a:off x="236855" y="1525905"/>
            <a:ext cx="11718290" cy="4883785"/>
            <a:chOff x="216" y="2184"/>
            <a:chExt cx="18454" cy="7890"/>
          </a:xfrm>
        </p:grpSpPr>
        <p:sp>
          <p:nvSpPr>
            <p:cNvPr id="2" name="Text Box 1"/>
            <p:cNvSpPr txBox="1"/>
            <p:nvPr/>
          </p:nvSpPr>
          <p:spPr>
            <a:xfrm>
              <a:off x="862" y="6200"/>
              <a:ext cx="1744" cy="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en-US" sz="1600"/>
                <a:t>Cluster 6</a:t>
              </a:r>
              <a:endParaRPr lang="en-IN" altLang="en-US" sz="160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"/>
            <a:srcRect l="9414"/>
            <a:stretch>
              <a:fillRect/>
            </a:stretch>
          </p:blipFill>
          <p:spPr>
            <a:xfrm>
              <a:off x="286" y="6998"/>
              <a:ext cx="3387" cy="3076"/>
            </a:xfrm>
            <a:prstGeom prst="rect">
              <a:avLst/>
            </a:prstGeom>
          </p:spPr>
        </p:pic>
        <p:sp>
          <p:nvSpPr>
            <p:cNvPr id="5" name="Text Box 4"/>
            <p:cNvSpPr txBox="1"/>
            <p:nvPr/>
          </p:nvSpPr>
          <p:spPr>
            <a:xfrm>
              <a:off x="15774" y="2264"/>
              <a:ext cx="1744" cy="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en-US" sz="1600"/>
                <a:t>Cluster 5</a:t>
              </a:r>
              <a:endParaRPr lang="en-IN" altLang="en-US" sz="1600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12126" y="2216"/>
              <a:ext cx="1744" cy="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en-US" sz="1600"/>
                <a:t>Cluster 4</a:t>
              </a:r>
              <a:endParaRPr lang="en-IN" altLang="en-US" sz="160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rcRect l="12614"/>
            <a:stretch>
              <a:fillRect/>
            </a:stretch>
          </p:blipFill>
          <p:spPr>
            <a:xfrm>
              <a:off x="15234" y="3062"/>
              <a:ext cx="3436" cy="295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18" y="2934"/>
              <a:ext cx="4684" cy="3032"/>
            </a:xfrm>
            <a:prstGeom prst="rect">
              <a:avLst/>
            </a:prstGeom>
          </p:spPr>
        </p:pic>
        <p:sp>
          <p:nvSpPr>
            <p:cNvPr id="11" name="Text Box 10"/>
            <p:cNvSpPr txBox="1"/>
            <p:nvPr/>
          </p:nvSpPr>
          <p:spPr>
            <a:xfrm>
              <a:off x="7582" y="2184"/>
              <a:ext cx="1744" cy="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en-US" sz="1600"/>
                <a:t>Cluster 3</a:t>
              </a:r>
              <a:endParaRPr lang="en-IN" altLang="en-US" sz="160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02" y="2982"/>
              <a:ext cx="3420" cy="2984"/>
            </a:xfrm>
            <a:prstGeom prst="rect">
              <a:avLst/>
            </a:prstGeom>
          </p:spPr>
        </p:pic>
        <p:sp>
          <p:nvSpPr>
            <p:cNvPr id="13" name="Text Box 12"/>
            <p:cNvSpPr txBox="1"/>
            <p:nvPr/>
          </p:nvSpPr>
          <p:spPr>
            <a:xfrm>
              <a:off x="3934" y="2216"/>
              <a:ext cx="1744" cy="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en-US" sz="1600"/>
                <a:t>Cluster 2</a:t>
              </a:r>
              <a:endParaRPr lang="en-IN" altLang="en-US" sz="1600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12" y="2982"/>
              <a:ext cx="2988" cy="3033"/>
            </a:xfrm>
            <a:prstGeom prst="rect">
              <a:avLst/>
            </a:prstGeom>
          </p:spPr>
        </p:pic>
        <p:sp>
          <p:nvSpPr>
            <p:cNvPr id="15" name="Text Box 14"/>
            <p:cNvSpPr txBox="1"/>
            <p:nvPr/>
          </p:nvSpPr>
          <p:spPr>
            <a:xfrm>
              <a:off x="862" y="2216"/>
              <a:ext cx="1744" cy="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en-US" sz="1600"/>
                <a:t>Cluster 1</a:t>
              </a:r>
              <a:endParaRPr lang="en-IN" altLang="en-US" sz="1600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6" y="2934"/>
              <a:ext cx="3036" cy="3081"/>
            </a:xfrm>
            <a:prstGeom prst="rect">
              <a:avLst/>
            </a:prstGeom>
          </p:spPr>
        </p:pic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5510" y="2734945"/>
            <a:ext cx="8731250" cy="4107815"/>
          </a:xfrm>
          <a:prstGeom prst="rect">
            <a:avLst/>
          </a:prstGeom>
          <a:effectLst>
            <a:softEdge rad="1270000"/>
          </a:effectLst>
        </p:spPr>
      </p:pic>
      <p:sp>
        <p:nvSpPr>
          <p:cNvPr id="4" name="Text Box 11"/>
          <p:cNvSpPr txBox="1"/>
          <p:nvPr/>
        </p:nvSpPr>
        <p:spPr>
          <a:xfrm>
            <a:off x="11764010" y="6550025"/>
            <a:ext cx="4279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1400" dirty="0"/>
              <a:t>14</a:t>
            </a:r>
            <a:endParaRPr lang="en-IN" alt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0160" y="-5715"/>
            <a:ext cx="12202160" cy="68637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3"/>
          <p:cNvSpPr/>
          <p:nvPr/>
        </p:nvSpPr>
        <p:spPr>
          <a:xfrm>
            <a:off x="246742" y="1306285"/>
            <a:ext cx="8563429" cy="4484915"/>
          </a:xfrm>
          <a:prstGeom prst="homePlat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1200"/>
              </a:spcBef>
            </a:pP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2857" y="1596570"/>
            <a:ext cx="6125029" cy="3846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IN" sz="2400" b="1" dirty="0">
                <a:solidFill>
                  <a:schemeClr val="bg1"/>
                </a:solidFill>
              </a:rPr>
              <a:t>Problem Statement</a:t>
            </a:r>
            <a:endParaRPr lang="en-IN" sz="2200" b="1" dirty="0">
              <a:solidFill>
                <a:schemeClr val="bg1"/>
              </a:solidFill>
            </a:endParaRPr>
          </a:p>
          <a:p>
            <a:endParaRPr lang="en-IN" sz="22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The store has a loyalty programme and it wants to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      Provide offers on products during non – sale period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      On certain categories of interest.</a:t>
            </a: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Based on the Black Friday Sales data, we need to recommend the top 100 products it must prioritize for  loyalty rewards to customers</a:t>
            </a: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We also need to back this up with a business and statistical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      reasoning</a:t>
            </a:r>
            <a:endParaRPr lang="en-IN" dirty="0">
              <a:solidFill>
                <a:schemeClr val="bg1"/>
              </a:solidFill>
            </a:endParaRPr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rcRect l="5975" t="9721" r="51948" b="6566"/>
          <a:stretch>
            <a:fillRect/>
          </a:stretch>
        </p:blipFill>
        <p:spPr>
          <a:xfrm>
            <a:off x="8643620" y="821690"/>
            <a:ext cx="3531235" cy="496951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11753215" y="6447155"/>
            <a:ext cx="288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dirty="0"/>
              <a:t>2</a:t>
            </a:r>
            <a:endParaRPr lang="en-I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black friday sal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0"/>
            <a:ext cx="6819900" cy="68199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4" name="Rectangle 3"/>
          <p:cNvSpPr/>
          <p:nvPr/>
        </p:nvSpPr>
        <p:spPr>
          <a:xfrm>
            <a:off x="5372100" y="0"/>
            <a:ext cx="6819900" cy="6858000"/>
          </a:xfrm>
          <a:prstGeom prst="rect">
            <a:avLst/>
          </a:prstGeom>
          <a:solidFill>
            <a:schemeClr val="bg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53721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247650" y="136797"/>
            <a:ext cx="4876800" cy="6054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What is a Black Friday Sale?</a:t>
            </a:r>
            <a:endParaRPr lang="en-IN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500" dirty="0"/>
              <a:t>Black Friday is an informal name for the Friday</a:t>
            </a:r>
            <a:endParaRPr lang="en-IN" sz="1500" dirty="0"/>
          </a:p>
          <a:p>
            <a:pPr marL="290830" indent="-290830">
              <a:lnSpc>
                <a:spcPct val="150000"/>
              </a:lnSpc>
              <a:buNone/>
            </a:pPr>
            <a:r>
              <a:rPr lang="en-IN" sz="1500" dirty="0"/>
              <a:t>	Following Thanksgiving Day in the United States which is celebrated on the fourth Thursday of November</a:t>
            </a:r>
            <a:endParaRPr lang="en-IN" sz="15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500" dirty="0"/>
              <a:t>This also has been regarded as the beginning of America’s Christmas shopping season since 1952</a:t>
            </a:r>
            <a:endParaRPr lang="en-IN" sz="15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500" dirty="0"/>
              <a:t>This term is more commonly used now as compared to the past</a:t>
            </a:r>
            <a:endParaRPr lang="en-IN" sz="15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500" dirty="0"/>
              <a:t>It is undoubtedly considered the biggest shopping day in America</a:t>
            </a:r>
            <a:endParaRPr lang="en-IN" sz="15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500" dirty="0"/>
              <a:t>It is known as black Friday since at this day in Philadelphia there were heavy and disruptive vehicle and pedestrian traffic</a:t>
            </a:r>
            <a:endParaRPr lang="en-IN" sz="15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500" dirty="0"/>
              <a:t>Hence because of this chaotic behaviour this day had been branded as  Black Friday</a:t>
            </a:r>
            <a:endParaRPr lang="en-IN" sz="1600" dirty="0"/>
          </a:p>
          <a:p>
            <a:endParaRPr lang="en-IN" sz="1600" dirty="0"/>
          </a:p>
        </p:txBody>
      </p:sp>
      <p:sp>
        <p:nvSpPr>
          <p:cNvPr id="3" name="Text Box 2"/>
          <p:cNvSpPr txBox="1"/>
          <p:nvPr/>
        </p:nvSpPr>
        <p:spPr>
          <a:xfrm>
            <a:off x="11753215" y="6447155"/>
            <a:ext cx="288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dirty="0"/>
              <a:t>3</a:t>
            </a:r>
            <a:endParaRPr lang="en-I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Box 39"/>
          <p:cNvSpPr txBox="1"/>
          <p:nvPr/>
        </p:nvSpPr>
        <p:spPr>
          <a:xfrm>
            <a:off x="3474720" y="130436"/>
            <a:ext cx="600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 and Features Descriptions</a:t>
            </a:r>
            <a:endParaRPr lang="en-IN" sz="32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5090" y="926914"/>
            <a:ext cx="5151484" cy="1245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r>
              <a:rPr lang="en-I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 Dataset</a:t>
            </a:r>
            <a:endParaRPr lang="en-IN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10000"/>
              </a:lnSpc>
            </a:pPr>
            <a:r>
              <a:rPr lang="en-I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1.  User ID</a:t>
            </a:r>
            <a:endParaRPr lang="en-I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I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2.  Gender</a:t>
            </a:r>
            <a:endParaRPr lang="en-I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I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3.  Age</a:t>
            </a:r>
            <a:endParaRPr lang="en-I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en-I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4. Occupation</a:t>
            </a:r>
            <a:endParaRPr lang="en-I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IN" altLang="en-US" sz="1400" dirty="0"/>
          </a:p>
          <a:p>
            <a:pPr algn="l"/>
            <a:r>
              <a:rPr lang="en-IN" altLang="en-US" sz="1400" dirty="0">
                <a:sym typeface="+mn-ea"/>
              </a:rPr>
              <a:t>4.  Occupation</a:t>
            </a:r>
            <a:endParaRPr lang="en-I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I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I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725" y="2254498"/>
            <a:ext cx="5151484" cy="12458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r>
              <a:rPr lang="en-I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Location Dataset</a:t>
            </a:r>
            <a:endParaRPr lang="en-IN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10000"/>
              </a:lnSpc>
              <a:buNone/>
            </a:pPr>
            <a:r>
              <a:rPr lang="en-I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1.  User ID</a:t>
            </a:r>
            <a:endParaRPr lang="en-I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00000"/>
              </a:lnSpc>
              <a:buNone/>
            </a:pPr>
            <a:r>
              <a:rPr lang="en-I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2.  City Category</a:t>
            </a:r>
            <a:endParaRPr lang="en-I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algn="l">
              <a:lnSpc>
                <a:spcPct val="100000"/>
              </a:lnSpc>
              <a:buNone/>
            </a:pPr>
            <a:r>
              <a:rPr lang="en-I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3. Stay in Current City Years</a:t>
            </a:r>
            <a:endParaRPr lang="en-I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IN" altLang="en-US" sz="1400" dirty="0"/>
          </a:p>
          <a:p>
            <a:pPr algn="l"/>
            <a:r>
              <a:rPr lang="en-IN" altLang="en-US" sz="1400" dirty="0">
                <a:sym typeface="+mn-ea"/>
              </a:rPr>
              <a:t>4.  Occupation</a:t>
            </a:r>
            <a:endParaRPr lang="en-I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I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I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725" y="3712071"/>
            <a:ext cx="5150849" cy="14389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>
              <a:lnSpc>
                <a:spcPct val="110000"/>
              </a:lnSpc>
            </a:pPr>
            <a:r>
              <a:rPr lang="en-I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Product Dataset</a:t>
            </a:r>
            <a:endParaRPr lang="en-IN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20000"/>
              </a:lnSpc>
              <a:buNone/>
            </a:pPr>
            <a:r>
              <a:rPr lang="en-I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1.  User ID</a:t>
            </a:r>
            <a:endParaRPr lang="en-I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00000"/>
              </a:lnSpc>
              <a:buNone/>
            </a:pPr>
            <a:r>
              <a:rPr lang="en-I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2.  Product ID</a:t>
            </a:r>
            <a:endParaRPr lang="en-I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00000"/>
              </a:lnSpc>
              <a:buNone/>
            </a:pPr>
            <a:r>
              <a:rPr lang="en-I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3.   Product Category _1, Product Category _2, Product Category _3</a:t>
            </a:r>
            <a:endParaRPr lang="en-I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algn="l">
              <a:lnSpc>
                <a:spcPct val="100000"/>
              </a:lnSpc>
              <a:buNone/>
            </a:pPr>
            <a:r>
              <a:rPr lang="en-I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4.   Purchase</a:t>
            </a:r>
            <a:endParaRPr lang="en-I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5725" y="5314406"/>
            <a:ext cx="5150849" cy="14389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r>
              <a:rPr lang="en-IN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Feature Creation</a:t>
            </a:r>
            <a:endParaRPr lang="en-IN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I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Two new features have been created </a:t>
            </a:r>
            <a:endParaRPr lang="en-I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I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ID count </a:t>
            </a:r>
            <a:endParaRPr lang="en-I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I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 ID count</a:t>
            </a:r>
            <a:endParaRPr lang="en-I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00000"/>
              </a:lnSpc>
              <a:buNone/>
            </a:pPr>
            <a:endParaRPr lang="en-I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44703" y="499546"/>
            <a:ext cx="671476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We had three datasets out of which only product dataset had null values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We have 21 types of occupation, 5891 unique customers and 3 categories of city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In product category 1 we have 18 unique entries, </a:t>
            </a:r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product category 2 we have 17 unique entries and in  product category 3 we have 15 unique entries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We have outliers in the purchase column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 We plotted the basic graphs in each dataset which will be explained later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 We merged the three datasets but before that we changed the size of the features so that the merger wont crash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 We plotted graphs again after merging the dataset 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 Box 11"/>
          <p:cNvSpPr txBox="1"/>
          <p:nvPr/>
        </p:nvSpPr>
        <p:spPr>
          <a:xfrm>
            <a:off x="11651615" y="6446611"/>
            <a:ext cx="2882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1400" dirty="0"/>
              <a:t>4</a:t>
            </a:r>
            <a:endParaRPr lang="en-IN" alt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50" y="0"/>
            <a:ext cx="6327140" cy="68935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6350" y="116840"/>
            <a:ext cx="6144260" cy="10151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Challenges Faced</a:t>
            </a:r>
            <a:endParaRPr lang="en-IN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lnSpc>
                <a:spcPct val="19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data consists of features such as Product Category in multiple columns which were difficult to interpret.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There are 19% of missing values in Product Category 2 and 70% of missing values in Product Category 3, making the imputation impractical.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Apart from Revenue/Sales almost all the variables are categorical in nature. Limiting the scope directly applicable techniques involving calculations.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is available in different worksheets which requires joining by the common key.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Observations are of the order of 0.5 million making the pattern recognition and interpretation complex.</a:t>
            </a:r>
            <a:endParaRPr lang="en-IN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5689600" y="362585"/>
            <a:ext cx="6889115" cy="614743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061075" y="0"/>
            <a:ext cx="6139815" cy="6884670"/>
          </a:xfrm>
          <a:prstGeom prst="rect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1753215" y="6447155"/>
            <a:ext cx="288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/>
              <a:t>5</a:t>
            </a:r>
            <a:endParaRPr lang="en-I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6355" y="894080"/>
            <a:ext cx="12099290" cy="5997575"/>
            <a:chOff x="73" y="1114"/>
            <a:chExt cx="19054" cy="944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3" y="1114"/>
              <a:ext cx="19054" cy="9445"/>
            </a:xfrm>
            <a:prstGeom prst="rect">
              <a:avLst/>
            </a:prstGeom>
          </p:spPr>
        </p:pic>
        <p:sp>
          <p:nvSpPr>
            <p:cNvPr id="3" name="Text Box 2"/>
            <p:cNvSpPr txBox="1"/>
            <p:nvPr/>
          </p:nvSpPr>
          <p:spPr>
            <a:xfrm>
              <a:off x="5899" y="1266"/>
              <a:ext cx="3413" cy="2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We can see male forms 2/3 rd. of the population, and female 1/3rd of the population. </a:t>
              </a:r>
              <a:endParaRPr lang="en-I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IN" alt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Hence, as a decision maker one should concentrate more on the male population and recommend products to target them</a:t>
              </a:r>
              <a:endParaRPr lang="en-I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" name="Text Box 3"/>
            <p:cNvSpPr txBox="1"/>
            <p:nvPr/>
          </p:nvSpPr>
          <p:spPr>
            <a:xfrm>
              <a:off x="15159" y="1266"/>
              <a:ext cx="3413" cy="2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en-US" sz="1200"/>
                <a:t>We can see the age group of 26 -35, 36-45 and 18-25 forms the highest count.</a:t>
              </a:r>
              <a:endParaRPr lang="en-IN" altLang="en-US" sz="1200"/>
            </a:p>
            <a:p>
              <a:r>
                <a:rPr lang="en-IN" altLang="en-US" sz="1200"/>
                <a:t>So, one should come up with a business scenario where the mentioned age groups are pitched with orders that may intrigue them</a:t>
              </a:r>
              <a:endParaRPr lang="en-IN" altLang="en-US" sz="1200"/>
            </a:p>
          </p:txBody>
        </p:sp>
        <p:sp>
          <p:nvSpPr>
            <p:cNvPr id="5" name="Text Box 4"/>
            <p:cNvSpPr txBox="1"/>
            <p:nvPr/>
          </p:nvSpPr>
          <p:spPr>
            <a:xfrm>
              <a:off x="5899" y="5874"/>
              <a:ext cx="3413" cy="2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en-US" sz="1200"/>
                <a:t>Gender wise if we see male </a:t>
              </a:r>
              <a:endParaRPr lang="en-IN" altLang="en-US" sz="1200"/>
            </a:p>
            <a:p>
              <a:r>
                <a:rPr lang="en-IN" altLang="en-US" sz="1200"/>
                <a:t>spend many times more than women. They constitute 2/3rd of the revenue generated. Hence, we should follow the above business plan</a:t>
              </a:r>
              <a:endParaRPr lang="en-IN" altLang="en-US" sz="1200"/>
            </a:p>
          </p:txBody>
        </p:sp>
        <p:sp>
          <p:nvSpPr>
            <p:cNvPr id="6" name="Text Box 5"/>
            <p:cNvSpPr txBox="1"/>
            <p:nvPr/>
          </p:nvSpPr>
          <p:spPr>
            <a:xfrm>
              <a:off x="15159" y="6004"/>
              <a:ext cx="3413" cy="2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en-US" sz="1200"/>
                <a:t>Age wise 26-35, 36-45 and 18-25 contribute the highest towards revenue.</a:t>
              </a:r>
              <a:endParaRPr lang="en-IN" altLang="en-US" sz="1200"/>
            </a:p>
            <a:p>
              <a:r>
                <a:rPr lang="en-IN" altLang="en-US" sz="1200"/>
                <a:t>So, one shoiuld come up with a business plan where they target the three age groups, and provide according aspects</a:t>
              </a:r>
              <a:endParaRPr lang="en-IN" altLang="en-US" sz="1200"/>
            </a:p>
          </p:txBody>
        </p:sp>
      </p:grpSp>
      <p:cxnSp>
        <p:nvCxnSpPr>
          <p:cNvPr id="13" name="Straight Connector 12"/>
          <p:cNvCxnSpPr/>
          <p:nvPr/>
        </p:nvCxnSpPr>
        <p:spPr>
          <a:xfrm>
            <a:off x="262890" y="970915"/>
            <a:ext cx="11556085" cy="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4478655" y="410210"/>
            <a:ext cx="38512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en-US" sz="2400" b="1"/>
              <a:t>Gender and Age Analysis</a:t>
            </a:r>
            <a:endParaRPr lang="en-IN" altLang="en-US" sz="2400" b="1"/>
          </a:p>
        </p:txBody>
      </p:sp>
      <p:sp>
        <p:nvSpPr>
          <p:cNvPr id="11" name="Text Box 11"/>
          <p:cNvSpPr txBox="1"/>
          <p:nvPr/>
        </p:nvSpPr>
        <p:spPr>
          <a:xfrm>
            <a:off x="11958870" y="6550223"/>
            <a:ext cx="1466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1400" dirty="0"/>
              <a:t>6</a:t>
            </a:r>
            <a:endParaRPr lang="en-IN" alt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1028065"/>
            <a:ext cx="12169775" cy="5804535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262890" y="997585"/>
            <a:ext cx="11556085" cy="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3216275" y="436880"/>
            <a:ext cx="66122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en-US" sz="2400" b="1"/>
              <a:t>City Category and Stay in Current City Years</a:t>
            </a:r>
            <a:endParaRPr lang="en-IN" altLang="en-US" sz="2400" b="1"/>
          </a:p>
        </p:txBody>
      </p:sp>
      <p:sp>
        <p:nvSpPr>
          <p:cNvPr id="3" name="Text Box 2"/>
          <p:cNvSpPr txBox="1"/>
          <p:nvPr/>
        </p:nvSpPr>
        <p:spPr>
          <a:xfrm>
            <a:off x="2102485" y="1949370"/>
            <a:ext cx="44900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People staying for 1, 2 and 3 years form the highest count. So, one could infer that people from age group 18 - 45 years could most probably form these group</a:t>
            </a:r>
            <a:endParaRPr lang="en-I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699500" y="1626870"/>
            <a:ext cx="34658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People hailing from cities B and C form the highest count, it could infer that age group 18 - 45 years could reside in these cities. Hence, </a:t>
            </a:r>
            <a:endParaRPr lang="en-I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I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as a decision maker, one should concentrate more on these cities providing time to time discounts, offers and prospects to boost sales and revenue</a:t>
            </a:r>
            <a:endParaRPr lang="en-I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Box 11"/>
          <p:cNvSpPr txBox="1"/>
          <p:nvPr/>
        </p:nvSpPr>
        <p:spPr>
          <a:xfrm>
            <a:off x="11917449" y="6524823"/>
            <a:ext cx="1209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1400" dirty="0"/>
              <a:t>7</a:t>
            </a:r>
            <a:endParaRPr lang="en-IN" alt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665" y="1026795"/>
            <a:ext cx="6356350" cy="530225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262890" y="997585"/>
            <a:ext cx="11556085" cy="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3172315" y="350103"/>
            <a:ext cx="67261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en-US" sz="2400" b="1" dirty="0"/>
              <a:t>Occupation And Product Category Analysis</a:t>
            </a:r>
            <a:endParaRPr lang="en-IN" altLang="en-US" sz="2400" b="1" dirty="0"/>
          </a:p>
          <a:p>
            <a:endParaRPr lang="en-IN" alt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110" y="1181100"/>
            <a:ext cx="5723890" cy="539623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871027" y="1424940"/>
            <a:ext cx="45993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Occupation type 4, 0, 7 and 1 form the highest count.</a:t>
            </a:r>
            <a:endParaRPr lang="en-I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I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Hence, it could be inferred that these could be average, above average or high income group.</a:t>
            </a:r>
            <a:endParaRPr lang="en-I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I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I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Hence, as a decision maker one should bring about more prospects and offers specific to these occupation types, as it would be a boon to improving customer relation and in the long run could also improve sales and revenue</a:t>
            </a:r>
            <a:endParaRPr lang="en-I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altLang="en-US" sz="1400" dirty="0"/>
          </a:p>
        </p:txBody>
      </p:sp>
      <p:sp>
        <p:nvSpPr>
          <p:cNvPr id="5" name="Text Box 4"/>
          <p:cNvSpPr txBox="1"/>
          <p:nvPr/>
        </p:nvSpPr>
        <p:spPr>
          <a:xfrm>
            <a:off x="7923249" y="1317188"/>
            <a:ext cx="38957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For analysis, we concentrated more on category 1, and in this category 5,1 and 8 form the highest count</a:t>
            </a:r>
            <a:endParaRPr lang="en-I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I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I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So, it could mean that these are the popular products in this category.</a:t>
            </a:r>
            <a:endParaRPr lang="en-I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I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I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Hence, as a decision maker one could concentrate more on the sales and revenue of these products mentioned</a:t>
            </a:r>
            <a:endParaRPr lang="en-I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 Box 11"/>
          <p:cNvSpPr txBox="1"/>
          <p:nvPr/>
        </p:nvSpPr>
        <p:spPr>
          <a:xfrm>
            <a:off x="11956415" y="6550223"/>
            <a:ext cx="2355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1400" dirty="0"/>
              <a:t>8</a:t>
            </a:r>
            <a:endParaRPr lang="en-IN" alt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4576" y="773966"/>
            <a:ext cx="11842848" cy="5186941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74576" y="6093847"/>
            <a:ext cx="11842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Top Products and Customers which give us the maximum revenue ,the maximum quantity sold and customer who bought the maximum product are shown</a:t>
            </a:r>
            <a:endParaRPr lang="en-I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74576" y="773967"/>
            <a:ext cx="11556085" cy="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4098828" y="179378"/>
            <a:ext cx="4881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en-US" sz="2400" b="1" dirty="0"/>
              <a:t>Product And Customer Analysis</a:t>
            </a:r>
            <a:endParaRPr lang="en-IN" altLang="en-US" sz="2400" b="1" dirty="0"/>
          </a:p>
        </p:txBody>
      </p:sp>
      <p:sp>
        <p:nvSpPr>
          <p:cNvPr id="10" name="Text Box 11"/>
          <p:cNvSpPr txBox="1"/>
          <p:nvPr/>
        </p:nvSpPr>
        <p:spPr>
          <a:xfrm>
            <a:off x="11956415" y="6550223"/>
            <a:ext cx="2355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400" dirty="0"/>
              <a:t>9</a:t>
            </a:r>
            <a:endParaRPr lang="en-IN" alt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6564</Words>
  <Application>WPS Presentation</Application>
  <PresentationFormat>Widescreen</PresentationFormat>
  <Paragraphs>240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SimSun</vt:lpstr>
      <vt:lpstr>Wingdings</vt:lpstr>
      <vt:lpstr>Calibri</vt:lpstr>
      <vt:lpstr>Cambria</vt:lpstr>
      <vt:lpstr>Microsoft YaHei</vt:lpstr>
      <vt:lpstr>Arial Unicode MS</vt:lpstr>
      <vt:lpstr>Calibri Light</vt:lpstr>
      <vt:lpstr>Office Theme</vt:lpstr>
      <vt:lpstr>1_Office Theme</vt:lpstr>
      <vt:lpstr>Custom Design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akash</cp:lastModifiedBy>
  <cp:revision>58</cp:revision>
  <dcterms:created xsi:type="dcterms:W3CDTF">2019-08-04T12:34:00Z</dcterms:created>
  <dcterms:modified xsi:type="dcterms:W3CDTF">2019-08-23T05:01:56Z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