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1" r:id="rId6"/>
    <p:sldId id="275" r:id="rId7"/>
    <p:sldId id="273" r:id="rId8"/>
    <p:sldId id="277" r:id="rId9"/>
    <p:sldId id="274" r:id="rId10"/>
    <p:sldId id="276" r:id="rId11"/>
    <p:sldId id="260" r:id="rId12"/>
    <p:sldId id="278" r:id="rId13"/>
    <p:sldId id="261" r:id="rId14"/>
    <p:sldId id="280" r:id="rId15"/>
    <p:sldId id="279" r:id="rId16"/>
    <p:sldId id="272" r:id="rId17"/>
    <p:sldId id="263" r:id="rId18"/>
    <p:sldId id="264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4D84B-92AD-4197-BB36-625993A2D09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991AF-2CAD-4ABE-9F2C-FAE0B0D4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91AF-2CAD-4ABE-9F2C-FAE0B0D44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A031-E0BA-44F3-BC78-119D3B39572C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3F7-E862-420A-9241-4B0D47A32915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6959-65DA-42AC-99F5-55FA58FFB8A0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DE8-7404-4BD4-B521-22FE6E53DCAC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727-BE23-4C43-9FED-9878C2DEFD01}" type="datetime1">
              <a:rPr lang="en-US" smtClean="0"/>
              <a:t>5/17/2021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DAF8-5515-41B3-922D-80BB1F49A56A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35E3-01A0-4980-AB3F-415C73D571D4}" type="datetime1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68F3-5BC1-43DC-948F-1CA27024374C}" type="datetime1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8AE-A44F-423D-A72F-C0876CAD7DBD}" type="datetime1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7C63-F884-4EA2-B2AD-D0BBB757DD63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3162-BD2E-478E-9B8E-D4722517528C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841E9B7-A74C-475E-9C9E-2067103FF882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915C0BC-9866-405C-8C88-9A72B0F4C0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fordable Housing – Living Room Convers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27505"/>
            <a:ext cx="3173673" cy="239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18" y="1676400"/>
            <a:ext cx="5824182" cy="2590799"/>
          </a:xfrm>
        </p:spPr>
        <p:txBody>
          <a:bodyPr/>
          <a:lstStyle/>
          <a:p>
            <a:r>
              <a:rPr lang="en-US" sz="3600" dirty="0" smtClean="0"/>
              <a:t>Property Price Prediction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4876"/>
            <a:ext cx="68580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By- Darpan SHah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5416" y="5323409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Prof. Mahmoud Daneshmand</a:t>
            </a:r>
          </a:p>
          <a:p>
            <a:pPr algn="ctr"/>
            <a:r>
              <a:rPr lang="en-US" b="1" dirty="0">
                <a:latin typeface="+mj-lt"/>
              </a:rPr>
              <a:t>MIS 637 Data Analytics and Machine learning</a:t>
            </a:r>
          </a:p>
          <a:p>
            <a:pPr algn="ctr"/>
            <a:r>
              <a:rPr lang="en-US" b="1" dirty="0">
                <a:latin typeface="+mj-lt"/>
              </a:rPr>
              <a:t>Department of Information </a:t>
            </a:r>
            <a:r>
              <a:rPr lang="en-US" b="1" dirty="0" smtClean="0">
                <a:latin typeface="+mj-lt"/>
              </a:rPr>
              <a:t>Systems</a:t>
            </a:r>
            <a:endParaRPr lang="en-US" b="1" dirty="0">
              <a:latin typeface="+mj-lt"/>
            </a:endParaRPr>
          </a:p>
          <a:p>
            <a:pPr algn="ctr"/>
            <a:r>
              <a:rPr lang="en-US" b="1" dirty="0" smtClean="0">
                <a:latin typeface="+mj-lt"/>
              </a:rPr>
              <a:t>Stevens </a:t>
            </a:r>
            <a:r>
              <a:rPr lang="en-US" b="1" dirty="0">
                <a:latin typeface="+mj-lt"/>
              </a:rPr>
              <a:t>Institute of Technology</a:t>
            </a:r>
          </a:p>
          <a:p>
            <a:pPr algn="ctr"/>
            <a:r>
              <a:rPr lang="en-US" b="1" dirty="0">
                <a:latin typeface="+mj-lt"/>
              </a:rPr>
              <a:t> </a:t>
            </a:r>
          </a:p>
          <a:p>
            <a:pPr algn="ctr"/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with Target Variable: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83226"/>
            <a:ext cx="4368414" cy="3079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638801" y="2667001"/>
            <a:ext cx="2743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cs typeface="Times New Roman" pitchFamily="18" charset="0"/>
              </a:rPr>
              <a:t>Variables having high correlation with Target </a:t>
            </a:r>
            <a:r>
              <a:rPr lang="en-US" sz="2000" dirty="0" smtClean="0">
                <a:cs typeface="Times New Roman" pitchFamily="18" charset="0"/>
              </a:rPr>
              <a:t>variable </a:t>
            </a:r>
            <a:r>
              <a:rPr lang="en-US" sz="2000" dirty="0">
                <a:cs typeface="Times New Roman" pitchFamily="18" charset="0"/>
              </a:rPr>
              <a:t>are:</a:t>
            </a:r>
          </a:p>
          <a:p>
            <a:pPr indent="-342900" algn="just">
              <a:buAutoNum type="arabicPeriod"/>
            </a:pPr>
            <a:r>
              <a:rPr lang="en-US" sz="1600" dirty="0">
                <a:cs typeface="Times New Roman" pitchFamily="18" charset="0"/>
              </a:rPr>
              <a:t>BHK No.</a:t>
            </a:r>
          </a:p>
          <a:p>
            <a:pPr indent="-342900" algn="just">
              <a:buAutoNum type="arabicPeriod"/>
            </a:pPr>
            <a:r>
              <a:rPr lang="en-US" sz="1600" dirty="0">
                <a:cs typeface="Times New Roman" pitchFamily="18" charset="0"/>
              </a:rPr>
              <a:t>Square Ft.</a:t>
            </a:r>
          </a:p>
          <a:p>
            <a:pPr indent="-342900" algn="just">
              <a:buAutoNum type="arabicPeriod"/>
            </a:pPr>
            <a:r>
              <a:rPr lang="en-US" sz="1600" dirty="0">
                <a:cs typeface="Times New Roman" pitchFamily="18" charset="0"/>
              </a:rPr>
              <a:t>Posted by Dealer</a:t>
            </a:r>
          </a:p>
          <a:p>
            <a:pPr indent="-342900" algn="just">
              <a:buAutoNum type="arabicPeriod"/>
            </a:pPr>
            <a:endParaRPr lang="en-US" sz="2000" dirty="0"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657600" y="2971800"/>
            <a:ext cx="1981202" cy="88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7600" y="3124200"/>
            <a:ext cx="1981202" cy="72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57600" y="3853645"/>
            <a:ext cx="1981202" cy="5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3"/>
          <p:cNvSpPr txBox="1">
            <a:spLocks/>
          </p:cNvSpPr>
          <p:nvPr/>
        </p:nvSpPr>
        <p:spPr>
          <a:xfrm>
            <a:off x="8534400" y="647700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dirty="0" smtClean="0"/>
                  <a:t>Finally the </a:t>
                </a:r>
                <a:r>
                  <a:rPr lang="en-US" dirty="0"/>
                  <a:t>data set </a:t>
                </a:r>
                <a:r>
                  <a:rPr lang="en-US" dirty="0" smtClean="0"/>
                  <a:t>needs to be normalized </a:t>
                </a:r>
                <a:r>
                  <a:rPr lang="en-US" dirty="0"/>
                  <a:t>before being put into the ANN model, the normalization is achieved by min-max normalization defined as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b="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/>
                            </a:rPr>
                            <m:t>𝑋</m:t>
                          </m:r>
                          <m:r>
                            <a:rPr lang="en-US" b="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mean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dirty="0"/>
                  <a:t>70% of the data </a:t>
                </a:r>
                <a:r>
                  <a:rPr lang="en-US" dirty="0" smtClean="0"/>
                  <a:t>(20,615 data </a:t>
                </a:r>
                <a:r>
                  <a:rPr lang="en-US" dirty="0"/>
                  <a:t>points) is </a:t>
                </a:r>
                <a:r>
                  <a:rPr lang="en-US" dirty="0" smtClean="0"/>
                  <a:t>put to training </a:t>
                </a:r>
                <a:r>
                  <a:rPr lang="en-US" dirty="0"/>
                  <a:t>set, </a:t>
                </a:r>
                <a:r>
                  <a:rPr lang="en-US" dirty="0" smtClean="0"/>
                  <a:t>and the </a:t>
                </a:r>
                <a:r>
                  <a:rPr lang="en-US" dirty="0"/>
                  <a:t>rest </a:t>
                </a:r>
                <a:r>
                  <a:rPr lang="en-US" dirty="0" smtClean="0"/>
                  <a:t>30% (8,836 data </a:t>
                </a:r>
                <a:r>
                  <a:rPr lang="en-US" dirty="0"/>
                  <a:t>points) is </a:t>
                </a:r>
                <a:r>
                  <a:rPr lang="en-US" dirty="0" smtClean="0"/>
                  <a:t>in testing </a:t>
                </a:r>
                <a:r>
                  <a:rPr lang="en-US" dirty="0"/>
                  <a:t>set.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77000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variables chosen to be considered in model are:</a:t>
            </a:r>
          </a:p>
          <a:p>
            <a:r>
              <a:rPr lang="en-US" b="0" u="sng" dirty="0" smtClean="0"/>
              <a:t>Input Variables</a:t>
            </a:r>
            <a:r>
              <a:rPr lang="en-US" b="0" dirty="0" smtClean="0"/>
              <a:t>			</a:t>
            </a:r>
            <a:r>
              <a:rPr lang="en-US" b="0" u="sng" dirty="0" smtClean="0"/>
              <a:t>Output Variable</a:t>
            </a:r>
          </a:p>
          <a:p>
            <a:endParaRPr lang="en-US" sz="300" dirty="0" smtClean="0"/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Under construction		1. Target (Price in lacks)</a:t>
            </a:r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Rera</a:t>
            </a:r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Bhk no.</a:t>
            </a:r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Square ft. </a:t>
            </a:r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Ready to move</a:t>
            </a:r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Resale </a:t>
            </a:r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Longitude </a:t>
            </a:r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Latitude</a:t>
            </a:r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Bhk or </a:t>
            </a:r>
            <a:r>
              <a:rPr lang="en-US" sz="1700" b="0" dirty="0" err="1" smtClean="0"/>
              <a:t>Rk</a:t>
            </a:r>
            <a:endParaRPr lang="en-US" sz="1700" b="0" dirty="0" smtClean="0"/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Zone </a:t>
            </a:r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Posted by dealer </a:t>
            </a:r>
          </a:p>
          <a:p>
            <a:pPr marL="457200" indent="-457200">
              <a:lnSpc>
                <a:spcPct val="50000"/>
              </a:lnSpc>
              <a:buAutoNum type="arabicPeriod"/>
            </a:pPr>
            <a:r>
              <a:rPr lang="en-US" sz="1700" b="0" dirty="0" smtClean="0"/>
              <a:t>Posted by owner</a:t>
            </a:r>
            <a:endParaRPr lang="en-US" sz="1700" b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514079" y="649287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0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8" y="2362200"/>
            <a:ext cx="7558557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04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620000" cy="41909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b="0" dirty="0" smtClean="0">
                    <a:latin typeface="Arial (Body)"/>
                  </a:rPr>
                  <a:t>To determine number of hidden layer and nodes in those layers there are lot of theories but nothing is perfect hence there is rule of thumb which says:</a:t>
                </a:r>
              </a:p>
              <a:p>
                <a:pPr lvl="0" algn="just"/>
                <a:r>
                  <a:rPr lang="en-US" b="0" dirty="0">
                    <a:latin typeface="Arial (Body)"/>
                  </a:rPr>
                  <a:t>	</a:t>
                </a:r>
                <a:r>
                  <a:rPr lang="en-US" b="0" dirty="0" smtClean="0">
                    <a:latin typeface="Arial (Body)"/>
                  </a:rPr>
                  <a:t>1. </a:t>
                </a:r>
                <a:r>
                  <a:rPr lang="en-US" b="0" dirty="0" smtClean="0">
                    <a:solidFill>
                      <a:srgbClr val="000000"/>
                    </a:solidFill>
                  </a:rPr>
                  <a:t>The </a:t>
                </a:r>
                <a:r>
                  <a:rPr lang="en-US" b="0" dirty="0">
                    <a:solidFill>
                      <a:srgbClr val="000000"/>
                    </a:solidFill>
                  </a:rPr>
                  <a:t>number of hidden nodes is determined by</a:t>
                </a: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/>
                        </a:rPr>
                        <m:t>Hidden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/>
                        </a:rPr>
                        <m:t>Nodes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𝐼𝑛𝑝𝑢𝑡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𝑂𝑢𝑡𝑝𝑢𝑡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en-US" b="0" dirty="0" smtClean="0">
                    <a:latin typeface="Arial (Body)"/>
                  </a:rPr>
                  <a:t>	2. The number of hidden neurons should be 2/3 the size 	   	    of the input layer, plus the size of the output layer.</a:t>
                </a:r>
              </a:p>
              <a:p>
                <a:pPr algn="just"/>
                <a:r>
                  <a:rPr lang="en-US" b="0" dirty="0">
                    <a:latin typeface="Arial (Body)"/>
                  </a:rPr>
                  <a:t>	</a:t>
                </a:r>
                <a:r>
                  <a:rPr lang="en-US" b="0" dirty="0" smtClean="0">
                    <a:latin typeface="Arial (Body)"/>
                  </a:rPr>
                  <a:t>3. </a:t>
                </a:r>
                <a:r>
                  <a:rPr lang="en-US" b="0" dirty="0">
                    <a:latin typeface="Arial (Body)"/>
                  </a:rPr>
                  <a:t>The number of hidden neurons should be less than </a:t>
                </a:r>
                <a:r>
                  <a:rPr lang="en-US" b="0" dirty="0" smtClean="0">
                    <a:latin typeface="Arial (Body)"/>
                  </a:rPr>
                  <a:t>		     twice </a:t>
                </a:r>
                <a:r>
                  <a:rPr lang="en-US" b="0" dirty="0">
                    <a:latin typeface="Arial (Body)"/>
                  </a:rPr>
                  <a:t>the size of the input layer.</a:t>
                </a:r>
              </a:p>
              <a:p>
                <a:pPr algn="just"/>
                <a:endParaRPr lang="en-US" b="0" dirty="0">
                  <a:latin typeface="Arial (Body)"/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620000" cy="4190999"/>
              </a:xfrm>
              <a:blipFill rotWithShape="0">
                <a:blip r:embed="rId2"/>
                <a:stretch>
                  <a:fillRect l="-800" t="-728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Activation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defines how the weighted sum of the input is transformed into an output.</a:t>
            </a:r>
            <a:endParaRPr lang="en-US" dirty="0"/>
          </a:p>
          <a:p>
            <a:r>
              <a:rPr lang="en-US" dirty="0" smtClean="0"/>
              <a:t>Types:</a:t>
            </a:r>
          </a:p>
          <a:p>
            <a:r>
              <a:rPr lang="en-US" dirty="0"/>
              <a:t> </a:t>
            </a:r>
            <a:r>
              <a:rPr lang="en-US" dirty="0" smtClean="0"/>
              <a:t>    1. Rectified Linear Activation (ReLU)</a:t>
            </a:r>
          </a:p>
          <a:p>
            <a:r>
              <a:rPr lang="en-US" dirty="0" smtClean="0"/>
              <a:t>     2. Hyperbolic Tangent (Tanh)</a:t>
            </a:r>
          </a:p>
          <a:p>
            <a:r>
              <a:rPr lang="en-US" dirty="0" smtClean="0"/>
              <a:t>     3. </a:t>
            </a:r>
            <a:r>
              <a:rPr lang="en-US" dirty="0"/>
              <a:t>Logistic (Sigmoid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4. Linear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ctivation Function - AI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10073"/>
            <a:ext cx="3733800" cy="250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dirty="0" smtClean="0"/>
                  <a:t>To check the optimal number of hidden nodes and the type of activation function to be used for ANN model we have used mean squared error (MSE) which is defined by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𝑴𝑺𝑬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dirty="0" smtClean="0"/>
                  <a:t>Model Output is evaluated by using Goodness of fit measure defined by: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𝐆𝐎𝐎𝐃𝐍𝐄𝐒𝐒</m:t>
                      </m:r>
                      <m:r>
                        <a:rPr lang="en-US" b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latin typeface="Cambria Math"/>
                        </a:rPr>
                        <m:t>𝐎𝐅</m:t>
                      </m:r>
                      <m:r>
                        <a:rPr lang="en-US" b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latin typeface="Cambria Math"/>
                        </a:rPr>
                        <m:t>𝐅𝐈𝐓</m:t>
                      </m:r>
                      <m:r>
                        <a:rPr lang="en-US" b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274320" lvl="1" indent="0" algn="just">
                  <a:buNone/>
                </a:pPr>
                <a:r>
                  <a:rPr lang="en-US" dirty="0" smtClean="0"/>
                  <a:t> 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5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885557"/>
              </p:ext>
            </p:extLst>
          </p:nvPr>
        </p:nvGraphicFramePr>
        <p:xfrm>
          <a:off x="609600" y="2209800"/>
          <a:ext cx="79248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11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Activation Function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Hidden Layers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Hidden Nodes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Learning Rate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MSE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Goodness of Fit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ReLU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86.18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0.4521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Tanh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44.40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0.9430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Sigmoid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58.51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0.8002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47244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is shown in the above table that the ANN model with </a:t>
            </a:r>
            <a:r>
              <a:rPr lang="en-US" b="1" dirty="0" smtClean="0"/>
              <a:t>activation function as </a:t>
            </a:r>
            <a:r>
              <a:rPr lang="en-US" b="1" dirty="0"/>
              <a:t>Hyperbolic </a:t>
            </a:r>
            <a:r>
              <a:rPr lang="en-US" b="1" dirty="0" smtClean="0"/>
              <a:t>Tangent (Tanh) and 8 </a:t>
            </a:r>
            <a:r>
              <a:rPr lang="en-US" b="1" dirty="0"/>
              <a:t>hidden </a:t>
            </a:r>
            <a:r>
              <a:rPr lang="en-US" b="1" dirty="0" smtClean="0"/>
              <a:t>nodes has </a:t>
            </a:r>
            <a:r>
              <a:rPr lang="en-US" b="1" dirty="0"/>
              <a:t>the smallest MSE and largest goodness of fit among all the models with different </a:t>
            </a:r>
            <a:r>
              <a:rPr lang="en-US" b="1" dirty="0" smtClean="0"/>
              <a:t>activation function hence </a:t>
            </a:r>
            <a:r>
              <a:rPr lang="en-US" b="1" dirty="0"/>
              <a:t>it is the optimal model for this study.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600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table below shows the result of the model calculated </a:t>
            </a:r>
            <a:r>
              <a:rPr lang="en-US" b="1" dirty="0" smtClean="0"/>
              <a:t>in Python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524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plot of ANN model </a:t>
            </a:r>
            <a:r>
              <a:rPr lang="en-US" sz="2000" b="1" dirty="0" smtClean="0"/>
              <a:t>output shows a good fit.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70331"/>
            <a:ext cx="4467353" cy="43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When choosing the number of hidden layers and hidden nodes properly, ANN shows a fairly well ability to model target series with certain inputs.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If the input is highly correlated to the target, both ANN and traditional multivariate regression could generate satisfying results.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When the input and target are less correlated, ANN displays a much better accuracy in prediction than traditional multivariate 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5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Introduction (Research Understanding phase)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Data (Data understanding &amp; data preparation phases)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ANN Model (Modeling phase)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Results (Evaluation phase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1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Peng</a:t>
            </a:r>
            <a:r>
              <a:rPr lang="en-US" sz="1800" dirty="0"/>
              <a:t>, T.M., </a:t>
            </a:r>
            <a:r>
              <a:rPr lang="en-US" sz="1800" dirty="0" err="1"/>
              <a:t>Hubele</a:t>
            </a:r>
            <a:r>
              <a:rPr lang="en-US" sz="1800" dirty="0"/>
              <a:t>, N.F. and </a:t>
            </a:r>
            <a:r>
              <a:rPr lang="en-US" sz="1800" dirty="0" err="1"/>
              <a:t>Karady</a:t>
            </a:r>
            <a:r>
              <a:rPr lang="en-US" sz="1800" dirty="0"/>
              <a:t>, G.G., 1992. Advancement in the application of neural networks for short-term load forecasting. </a:t>
            </a:r>
            <a:r>
              <a:rPr lang="en-US" sz="1800" i="1" dirty="0"/>
              <a:t>IEEE Transactions on Power Systems</a:t>
            </a:r>
            <a:r>
              <a:rPr lang="en-US" sz="1800" dirty="0"/>
              <a:t>, </a:t>
            </a:r>
            <a:r>
              <a:rPr lang="en-US" sz="1800" i="1" dirty="0"/>
              <a:t>7</a:t>
            </a:r>
            <a:r>
              <a:rPr lang="en-US" sz="1800" dirty="0"/>
              <a:t>(1), pp.250-257. </a:t>
            </a:r>
            <a:endParaRPr lang="en-US" sz="1800" dirty="0" smtClean="0"/>
          </a:p>
          <a:p>
            <a:endParaRPr lang="en-US" sz="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Ostafe</a:t>
            </a:r>
            <a:r>
              <a:rPr lang="en-US" sz="1800" dirty="0"/>
              <a:t>, D., 2005, May. Neural network hidden layer number determination using pattern recognition techniques. In </a:t>
            </a:r>
            <a:r>
              <a:rPr lang="en-US" sz="1800" i="1" dirty="0"/>
              <a:t>2nd Romanian-Hungarian Joint Symposium on Applied Computational Intelligence, SACI</a:t>
            </a:r>
            <a:r>
              <a:rPr lang="en-US" sz="1800" dirty="0"/>
              <a:t>. 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Selim</a:t>
            </a:r>
            <a:r>
              <a:rPr lang="en-US" sz="1800" dirty="0"/>
              <a:t>, H., 2009. Determinants of house prices in Turkey: Hedonic regression versus artificial neural network. </a:t>
            </a:r>
            <a:r>
              <a:rPr lang="en-US" sz="1800" i="1" dirty="0"/>
              <a:t>Expert systems with Applications</a:t>
            </a:r>
            <a:r>
              <a:rPr lang="en-US" sz="1800" dirty="0"/>
              <a:t>, </a:t>
            </a:r>
            <a:r>
              <a:rPr lang="en-US" sz="1800" i="1" dirty="0"/>
              <a:t>36</a:t>
            </a:r>
            <a:r>
              <a:rPr lang="en-US" sz="1800" dirty="0"/>
              <a:t>(2), pp.2843-2852.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7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590800"/>
            <a:ext cx="5791200" cy="1371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4079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1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Buying a house is a crucial moment for every individual as it involves large sum of money and happens once in a lifetime.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Numerous factors affect the price of a house thus must be analyzed with high level of precision.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Given </a:t>
            </a:r>
            <a:r>
              <a:rPr lang="en-US" dirty="0"/>
              <a:t>the non-linear relation between different </a:t>
            </a:r>
            <a:r>
              <a:rPr lang="en-US" dirty="0" smtClean="0"/>
              <a:t>factors and the price, </a:t>
            </a:r>
            <a:r>
              <a:rPr lang="en-US" dirty="0"/>
              <a:t>artificial neural network </a:t>
            </a:r>
            <a:r>
              <a:rPr lang="en-US" dirty="0" smtClean="0"/>
              <a:t>model proves to be the best.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This project intends to </a:t>
            </a:r>
            <a:r>
              <a:rPr lang="en-US" dirty="0" smtClean="0"/>
              <a:t>predict price of properties in </a:t>
            </a:r>
            <a:r>
              <a:rPr lang="en-US" dirty="0" smtClean="0"/>
              <a:t>India b</a:t>
            </a:r>
            <a:r>
              <a:rPr lang="en-US" dirty="0" smtClean="0">
                <a:ea typeface="Calibri" panose="020F0502020204030204" pitchFamily="34" charset="0"/>
              </a:rPr>
              <a:t>ased </a:t>
            </a:r>
            <a:r>
              <a:rPr lang="en-US" dirty="0">
                <a:ea typeface="Calibri" panose="020F0502020204030204" pitchFamily="34" charset="0"/>
              </a:rPr>
              <a:t>on factors that play a key role in decision making of buying a </a:t>
            </a:r>
            <a:r>
              <a:rPr lang="en-US" dirty="0" smtClean="0">
                <a:ea typeface="Calibri" panose="020F0502020204030204" pitchFamily="34" charset="0"/>
              </a:rPr>
              <a:t>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37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092780"/>
              </p:ext>
            </p:extLst>
          </p:nvPr>
        </p:nvGraphicFramePr>
        <p:xfrm>
          <a:off x="457200" y="1905000"/>
          <a:ext cx="7162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Times New Roman" pitchFamily="18" charset="0"/>
                        </a:rPr>
                        <a:t>Input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Times New Roman" pitchFamily="18" charset="0"/>
                        </a:rPr>
                        <a:t> variables Description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6343">
                <a:tc>
                  <a:txBody>
                    <a:bodyPr/>
                    <a:lstStyle/>
                    <a:p>
                      <a:pPr marL="342900" marR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Posted By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Who has posted the advertisement in search for a buyer for the property.</a:t>
                      </a:r>
                    </a:p>
                    <a:p>
                      <a:pPr marL="342900" marR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 Construction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Is the property still not ready</a:t>
                      </a:r>
                    </a:p>
                    <a:p>
                      <a:pPr marL="342900" marR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RERA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whether the property is approved by Real Estate Regulatory Authority or not.</a:t>
                      </a:r>
                    </a:p>
                    <a:p>
                      <a:pPr marL="342900" marR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BHK No.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number of bedrooms in the property.</a:t>
                      </a:r>
                    </a:p>
                    <a:p>
                      <a:pPr marL="342900" marR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BHK or RK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whether it consist of bedrooms or not.</a:t>
                      </a:r>
                    </a:p>
                    <a:p>
                      <a:pPr marL="342900" marR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 Ft.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The total area of the property</a:t>
                      </a:r>
                    </a:p>
                    <a:p>
                      <a:pPr marL="342900" marR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 to Move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Is the property ready to move in or not.</a:t>
                      </a:r>
                    </a:p>
                    <a:p>
                      <a:pPr marL="342900" marR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Resale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Is it the fresh property or resale of old property.</a:t>
                      </a:r>
                    </a:p>
                    <a:p>
                      <a:pPr marL="342900" marR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the address of the property</a:t>
                      </a:r>
                    </a:p>
                    <a:p>
                      <a:pPr marL="342900" marR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Longitude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Longitudinal location of the property</a:t>
                      </a:r>
                    </a:p>
                    <a:p>
                      <a:pPr marL="342900" marR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Latitudinal location of the property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1315721" cy="365125"/>
          </a:xfrm>
        </p:spPr>
        <p:txBody>
          <a:bodyPr/>
          <a:lstStyle/>
          <a:p>
            <a:fld id="{0915C0BC-9866-405C-8C88-9A72B0F4C08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925275"/>
              </p:ext>
            </p:extLst>
          </p:nvPr>
        </p:nvGraphicFramePr>
        <p:xfrm>
          <a:off x="457200" y="1747520"/>
          <a:ext cx="7620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Output data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Output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of the model is the prediction of the price of Property in India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1315721" cy="365125"/>
          </a:xfrm>
        </p:spPr>
        <p:txBody>
          <a:bodyPr/>
          <a:lstStyle/>
          <a:p>
            <a:pPr algn="just"/>
            <a:fld id="{0915C0BC-9866-405C-8C88-9A72B0F4C089}" type="slidenum">
              <a:rPr lang="en-US" smtClean="0">
                <a:solidFill>
                  <a:schemeClr val="tx1"/>
                </a:solidFill>
              </a:rPr>
              <a:pPr algn="just"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8956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itchFamily="18" charset="0"/>
              </a:rPr>
              <a:t>Sample data ( Source: </a:t>
            </a:r>
            <a:r>
              <a:rPr lang="en-US" sz="2000" b="1" dirty="0" smtClean="0">
                <a:cs typeface="Times New Roman" pitchFamily="18" charset="0"/>
              </a:rPr>
              <a:t>Kaggle)</a:t>
            </a:r>
            <a:endParaRPr lang="en-US" sz="2000" b="1" dirty="0"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675" y="536233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cs typeface="Times New Roman" pitchFamily="18" charset="0"/>
              </a:rPr>
              <a:t>There </a:t>
            </a:r>
            <a:r>
              <a:rPr lang="en-US" dirty="0">
                <a:cs typeface="Times New Roman" pitchFamily="18" charset="0"/>
              </a:rPr>
              <a:t>are </a:t>
            </a:r>
            <a:r>
              <a:rPr lang="en-US" dirty="0" smtClean="0">
                <a:cs typeface="Times New Roman" pitchFamily="18" charset="0"/>
              </a:rPr>
              <a:t>29,451 data </a:t>
            </a:r>
            <a:r>
              <a:rPr lang="en-US" dirty="0">
                <a:cs typeface="Times New Roman" pitchFamily="18" charset="0"/>
              </a:rPr>
              <a:t>points </a:t>
            </a:r>
            <a:r>
              <a:rPr lang="en-US" dirty="0" smtClean="0">
                <a:cs typeface="Times New Roman" pitchFamily="18" charset="0"/>
              </a:rPr>
              <a:t>each representing a property in India.</a:t>
            </a:r>
            <a:endParaRPr lang="en-US" dirty="0"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35675" y="3249394"/>
            <a:ext cx="7541526" cy="1856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7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000"/>
            <a:ext cx="4191000" cy="4367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2438400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cs typeface="Times New Roman" pitchFamily="18" charset="0"/>
              </a:rPr>
              <a:t>In the graph red dotes represent data points, and can </a:t>
            </a:r>
            <a:r>
              <a:rPr lang="en-US" sz="2000" dirty="0">
                <a:cs typeface="Times New Roman" pitchFamily="18" charset="0"/>
              </a:rPr>
              <a:t>see that </a:t>
            </a:r>
            <a:r>
              <a:rPr lang="en-US" sz="2000" dirty="0" smtClean="0">
                <a:cs typeface="Times New Roman" pitchFamily="18" charset="0"/>
              </a:rPr>
              <a:t>our </a:t>
            </a:r>
            <a:r>
              <a:rPr lang="en-US" sz="2000" dirty="0">
                <a:cs typeface="Times New Roman" pitchFamily="18" charset="0"/>
              </a:rPr>
              <a:t>dataset is not biased </a:t>
            </a:r>
            <a:r>
              <a:rPr lang="en-US" sz="2000" dirty="0" smtClean="0">
                <a:cs typeface="Times New Roman" pitchFamily="18" charset="0"/>
              </a:rPr>
              <a:t>as it has </a:t>
            </a:r>
            <a:r>
              <a:rPr lang="en-US" sz="2000" dirty="0">
                <a:cs typeface="Times New Roman" pitchFamily="18" charset="0"/>
              </a:rPr>
              <a:t>values from all </a:t>
            </a:r>
            <a:r>
              <a:rPr lang="en-US" sz="2000" dirty="0" smtClean="0">
                <a:cs typeface="Times New Roman" pitchFamily="18" charset="0"/>
              </a:rPr>
              <a:t>over India.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8610600" y="647700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performed before being used for modeling: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Transformation performed on variables </a:t>
            </a:r>
            <a:endParaRPr lang="en-US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 smtClean="0"/>
              <a:t>Check the missing values – found no missing values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 smtClean="0"/>
              <a:t>Check for outliers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Check correlation with Target (Y) variable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 smtClean="0"/>
              <a:t>Normalizing the dataset as requirement fo</a:t>
            </a:r>
            <a:r>
              <a:rPr lang="en-US" sz="1800" dirty="0" smtClean="0"/>
              <a:t>r ANN</a:t>
            </a:r>
            <a:endParaRPr lang="en-US" sz="1800" b="0" dirty="0" smtClean="0"/>
          </a:p>
          <a:p>
            <a:pPr marL="914400" lvl="1" indent="-457200">
              <a:buFont typeface="+mj-lt"/>
              <a:buAutoNum type="arabicPeriod"/>
            </a:pPr>
            <a:endParaRPr lang="en-US" b="0" dirty="0" smtClean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49287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200" dirty="0" smtClean="0"/>
              <a:t>Transformations performed on variables:</a:t>
            </a:r>
          </a:p>
          <a:p>
            <a:pPr algn="just"/>
            <a:endParaRPr lang="en-US" sz="500" dirty="0" smtClean="0"/>
          </a:p>
          <a:p>
            <a:pPr marL="457200" indent="-457200" algn="just">
              <a:buAutoNum type="arabicPeriod"/>
            </a:pPr>
            <a:r>
              <a:rPr lang="en-US" sz="1900" dirty="0" smtClean="0"/>
              <a:t>Address</a:t>
            </a:r>
          </a:p>
          <a:p>
            <a:pPr marL="914400" lvl="1" indent="-457200" algn="just"/>
            <a:r>
              <a:rPr lang="en-US" sz="1700" dirty="0"/>
              <a:t>Using </a:t>
            </a:r>
            <a:r>
              <a:rPr lang="en-US" sz="1700" dirty="0" smtClean="0"/>
              <a:t>the variable </a:t>
            </a:r>
            <a:r>
              <a:rPr lang="en-US" sz="1700" dirty="0"/>
              <a:t>we created a </a:t>
            </a:r>
            <a:r>
              <a:rPr lang="en-US" sz="1700" dirty="0" smtClean="0"/>
              <a:t>new variable </a:t>
            </a:r>
            <a:r>
              <a:rPr lang="en-US" sz="1700" b="1" dirty="0" smtClean="0"/>
              <a:t>Zone </a:t>
            </a:r>
            <a:r>
              <a:rPr lang="en-US" sz="1700" dirty="0" smtClean="0"/>
              <a:t>having </a:t>
            </a:r>
            <a:r>
              <a:rPr lang="en-US" sz="1700" dirty="0"/>
              <a:t>5 distinct values:</a:t>
            </a:r>
          </a:p>
          <a:p>
            <a:pPr marL="1600200" lvl="2" indent="-457200" algn="just"/>
            <a:r>
              <a:rPr lang="en-US" sz="1500" dirty="0"/>
              <a:t>Western</a:t>
            </a:r>
          </a:p>
          <a:p>
            <a:pPr marL="1600200" lvl="2" indent="-457200" algn="just"/>
            <a:r>
              <a:rPr lang="en-US" sz="1500" dirty="0"/>
              <a:t>Central</a:t>
            </a:r>
          </a:p>
          <a:p>
            <a:pPr marL="1600200" lvl="2" indent="-457200" algn="just"/>
            <a:r>
              <a:rPr lang="en-US" sz="1500" dirty="0"/>
              <a:t>Southern</a:t>
            </a:r>
          </a:p>
          <a:p>
            <a:pPr marL="1600200" lvl="2" indent="-457200" algn="just"/>
            <a:r>
              <a:rPr lang="en-US" sz="1500" dirty="0"/>
              <a:t>Northern</a:t>
            </a:r>
          </a:p>
          <a:p>
            <a:pPr marL="1600200" lvl="2" indent="-457200" algn="just"/>
            <a:r>
              <a:rPr lang="en-US" sz="1500" dirty="0"/>
              <a:t>Eastern  </a:t>
            </a:r>
            <a:endParaRPr lang="en-US" sz="1500" dirty="0" smtClean="0"/>
          </a:p>
          <a:p>
            <a:pPr marL="457200" indent="-457200" algn="just">
              <a:buAutoNum type="arabicPeriod"/>
            </a:pPr>
            <a:r>
              <a:rPr lang="en-US" sz="1900" dirty="0" smtClean="0"/>
              <a:t>Posted By</a:t>
            </a:r>
            <a:endParaRPr lang="en-US" sz="1900" dirty="0"/>
          </a:p>
          <a:p>
            <a:pPr marL="914400" lvl="1" indent="-457200" algn="just"/>
            <a:r>
              <a:rPr lang="en-US" sz="1700" dirty="0" smtClean="0"/>
              <a:t>There are three distinct values which were converted to different variables having 0 and 1 values. New variables are:</a:t>
            </a:r>
          </a:p>
          <a:p>
            <a:pPr marL="1600200" lvl="2" indent="-457200" algn="just"/>
            <a:r>
              <a:rPr lang="en-US" sz="1500" dirty="0" smtClean="0"/>
              <a:t>Posted by Builder</a:t>
            </a:r>
          </a:p>
          <a:p>
            <a:pPr marL="1600200" lvl="2" indent="-457200" algn="just"/>
            <a:r>
              <a:rPr lang="en-US" sz="1500" dirty="0" smtClean="0"/>
              <a:t>Posted by Owner</a:t>
            </a:r>
          </a:p>
          <a:p>
            <a:pPr marL="1600200" lvl="2" indent="-457200" algn="just"/>
            <a:r>
              <a:rPr lang="en-US" sz="1500" dirty="0" smtClean="0"/>
              <a:t>Posted by Dealer </a:t>
            </a:r>
          </a:p>
          <a:p>
            <a:pPr marL="1600200" lvl="2" indent="-457200" algn="just"/>
            <a:endParaRPr lang="en-US" dirty="0" smtClean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590279" y="647700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Outliers:</a:t>
            </a:r>
          </a:p>
          <a:p>
            <a:r>
              <a:rPr lang="en-US" sz="1800" b="0" dirty="0" smtClean="0"/>
              <a:t>We can see in the below graph that there are some extreme values in the variable named</a:t>
            </a:r>
            <a:r>
              <a:rPr lang="en-US" sz="1800" dirty="0" smtClean="0"/>
              <a:t> </a:t>
            </a:r>
            <a:r>
              <a:rPr lang="en-US" sz="1800" dirty="0"/>
              <a:t>BHK No</a:t>
            </a:r>
            <a:r>
              <a:rPr lang="en-US" sz="1800" dirty="0" smtClean="0"/>
              <a:t>.</a:t>
            </a:r>
            <a:r>
              <a:rPr lang="en-US" sz="1800" b="0" dirty="0" smtClean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037233"/>
            <a:ext cx="4343399" cy="29522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>
            <a:stCxn id="17" idx="1"/>
          </p:cNvCxnSpPr>
          <p:nvPr/>
        </p:nvCxnSpPr>
        <p:spPr>
          <a:xfrm flipH="1" flipV="1">
            <a:off x="4419600" y="3429000"/>
            <a:ext cx="1222717" cy="90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7" idx="1"/>
          </p:cNvCxnSpPr>
          <p:nvPr/>
        </p:nvCxnSpPr>
        <p:spPr>
          <a:xfrm flipH="1" flipV="1">
            <a:off x="4038600" y="4328217"/>
            <a:ext cx="16037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1"/>
          </p:cNvCxnSpPr>
          <p:nvPr/>
        </p:nvCxnSpPr>
        <p:spPr>
          <a:xfrm flipH="1">
            <a:off x="4724400" y="4329499"/>
            <a:ext cx="917917" cy="101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2317" y="4006333"/>
            <a:ext cx="251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 with single values hence removed</a:t>
            </a:r>
            <a:endParaRPr lang="en-US" dirty="0"/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8610600" y="647700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884</Words>
  <Application>Microsoft Office PowerPoint</Application>
  <PresentationFormat>On-screen Show (4:3)</PresentationFormat>
  <Paragraphs>174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宋体</vt:lpstr>
      <vt:lpstr>Arial</vt:lpstr>
      <vt:lpstr>Arial (Body)</vt:lpstr>
      <vt:lpstr>Arial Black</vt:lpstr>
      <vt:lpstr>Calibri</vt:lpstr>
      <vt:lpstr>Cambria Math</vt:lpstr>
      <vt:lpstr>Times New Roman</vt:lpstr>
      <vt:lpstr>Essential</vt:lpstr>
      <vt:lpstr>Property Price Prediction</vt:lpstr>
      <vt:lpstr>Outline</vt:lpstr>
      <vt:lpstr>Introduction</vt:lpstr>
      <vt:lpstr>DATA</vt:lpstr>
      <vt:lpstr>DATA</vt:lpstr>
      <vt:lpstr>Graphical representation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ANN Model</vt:lpstr>
      <vt:lpstr>ANN Model</vt:lpstr>
      <vt:lpstr>ANN MODEL</vt:lpstr>
      <vt:lpstr>ANN Model</vt:lpstr>
      <vt:lpstr>Result</vt:lpstr>
      <vt:lpstr>result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 590 Course project Index return Prediction</dc:title>
  <dc:creator>Kellerman</dc:creator>
  <cp:lastModifiedBy>Dell_Owner</cp:lastModifiedBy>
  <cp:revision>54</cp:revision>
  <dcterms:created xsi:type="dcterms:W3CDTF">2012-12-13T11:13:28Z</dcterms:created>
  <dcterms:modified xsi:type="dcterms:W3CDTF">2021-05-17T23:23:02Z</dcterms:modified>
</cp:coreProperties>
</file>