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4" r:id="rId2"/>
    <p:sldId id="325" r:id="rId3"/>
    <p:sldId id="324" r:id="rId4"/>
    <p:sldId id="326" r:id="rId5"/>
    <p:sldId id="327" r:id="rId6"/>
    <p:sldId id="341" r:id="rId7"/>
    <p:sldId id="329" r:id="rId8"/>
    <p:sldId id="330" r:id="rId9"/>
    <p:sldId id="331" r:id="rId10"/>
    <p:sldId id="333" r:id="rId11"/>
    <p:sldId id="338" r:id="rId12"/>
    <p:sldId id="335" r:id="rId13"/>
    <p:sldId id="336" r:id="rId14"/>
    <p:sldId id="337" r:id="rId15"/>
    <p:sldId id="297" r:id="rId16"/>
    <p:sldId id="298" r:id="rId17"/>
    <p:sldId id="299" r:id="rId18"/>
    <p:sldId id="340" r:id="rId19"/>
    <p:sldId id="339" r:id="rId20"/>
    <p:sldId id="342" r:id="rId21"/>
    <p:sldId id="285" r:id="rId22"/>
    <p:sldId id="260" r:id="rId23"/>
    <p:sldId id="290" r:id="rId24"/>
    <p:sldId id="291" r:id="rId25"/>
    <p:sldId id="344" r:id="rId26"/>
    <p:sldId id="3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5D7"/>
    <a:srgbClr val="9F89D7"/>
    <a:srgbClr val="B4A0C0"/>
    <a:srgbClr val="B3CAAE"/>
    <a:srgbClr val="AE8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62DCC-0967-4D74-B693-EB2609BF62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56F9-B163-4A9C-8A86-EE8CDC02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ABE-B867-A226-38F5-1F14CE5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1B97-7558-2903-0F0E-C19ED6B9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B49B-8606-3E44-DE84-B540A307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EF19-3E45-FE21-DF6D-6E9583B3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5284-631E-5D82-C877-6E45874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D979-CEFA-113C-421C-7269D279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A2D04-9501-B85A-3FC2-38A793790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FBF9-7573-4DB8-387C-EB5B85C6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215D4-8A21-4DE4-674A-DE21075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73E2-87C4-7233-79C2-6153EDE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81EEB-5381-30F2-13A6-DF303E711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FAD6-87C0-2E0A-F424-7F587C01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2547-523A-4067-EEF4-E06BDE99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E196-0916-CBA2-CE34-08AAE69C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EE06-82E9-87F4-FE0C-282C09D9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6341-F37F-2828-DFFB-8D823CF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E9A8-C993-0858-4518-A235E99C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6584-E05F-F5C1-FBD6-9F2950DE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84A6-1A43-124A-39D7-378C7DA5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9E2C-A11F-2D86-CE6A-3253D67C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5BF9-9BB3-647A-2457-69F54538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BCDC-6AA2-DFC7-4DB9-A3476B53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0AB1-178E-8F21-2302-2719E02A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4B47-D1CB-1DC9-B0C9-B0C6CC04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5476-22D6-5775-E85B-A7A384A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4BC0-ADC2-06AF-AE3D-FA634EA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6A3B-E715-C728-79DE-41597CCED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9772C-E1DC-C1F7-FB91-20B204C0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1C15-5013-6F6A-0488-152710B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D135-3FF9-CDE1-A8AE-07F831DA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0B59-3EE6-A1C3-274C-D989623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C842-9061-2EE6-A3BE-E516741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A9B9-5A42-247C-892C-8D31682B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4A178-CDCA-5065-970F-4E85C54F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E0AF2-786F-CE4F-CE03-AADECF7A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82F1D-7140-EA7F-20CE-7F944B905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74185-25EA-762B-E77F-D43F41D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0BCCD-AE1B-3FE8-9327-83CF4BA8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FFBA1-CBAE-B6F4-68A4-D6BCBFAF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F0D5-2C31-67E3-6E34-590D2AC6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765C-8389-857D-DD5D-7938DED9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9A23F-613B-38B6-ACC4-E3D28E9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B277E-D898-D8E3-43AB-3E19345F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37CC2-6853-B403-976B-B32A6E06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A2ABE-AC02-CE4D-1B7C-EFA68E2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BBAED-9614-11BB-3130-81FAAE2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E5CA-CFE7-FF8B-A4B7-C5F5445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979B-C066-976A-9698-C844CEAC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6B4B-592F-D403-0FE9-5DDCB6DE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F4B02-4DF7-ADF7-D788-4B35F683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395F-1093-EF67-C6CF-9303F15D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8390-C27D-019F-D238-75269D9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6276-BEBE-69B9-AD78-A8A3880C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E6A15-10EE-CD69-B6BA-31325C31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D709-CC58-0A5C-0EC0-F1E13CD8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BCFFD-AF65-7E12-FFC1-2E6D295C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AEC8-4420-32EB-D3DE-1E03FEBA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5AEEA-C30E-3DCD-3CF2-B9C8DE08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F5D1-C33C-CA3F-96A4-148790F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CA4E-7788-50C9-EB12-90A88D07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63A8-F12F-1A44-B5A4-7BD5B9A13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EDF-8094-484C-849E-557522B9571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52F8-A96C-0337-8145-007BD8E07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38A1-9E66-4C77-6F2B-6C88F5C0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64C1-950B-4005-AB9F-CB5B184B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1.jp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1.jp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1.png"/><Relationship Id="rId21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jpg"/><Relationship Id="rId16" Type="http://schemas.openxmlformats.org/officeDocument/2006/relationships/image" Target="../media/image1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D1842-5941-D357-6816-4ACF257E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A247-DADF-0B73-6E42-87AD732D8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66" y="2331083"/>
            <a:ext cx="2811873" cy="4526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1DA16-EEED-5F87-38A4-0A25EC8BE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66" y="1149841"/>
            <a:ext cx="2481814" cy="2736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70EAA-9EA0-D695-65A7-253D8E7B7E11}"/>
              </a:ext>
            </a:extLst>
          </p:cNvPr>
          <p:cNvSpPr txBox="1"/>
          <p:nvPr/>
        </p:nvSpPr>
        <p:spPr>
          <a:xfrm>
            <a:off x="1666807" y="2062450"/>
            <a:ext cx="64243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Play" panose="00000500000000000000" pitchFamily="2" charset="0"/>
              </a:rPr>
              <a:t>Camera2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AC327-C24F-5DF2-AF7F-5893F8BE0CAE}"/>
              </a:ext>
            </a:extLst>
          </p:cNvPr>
          <p:cNvSpPr txBox="1"/>
          <p:nvPr/>
        </p:nvSpPr>
        <p:spPr>
          <a:xfrm>
            <a:off x="2662181" y="4787140"/>
            <a:ext cx="642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lay" panose="00000500000000000000" pitchFamily="2" charset="0"/>
              </a:rPr>
              <a:t>By: Shahd Belhaj</a:t>
            </a:r>
          </a:p>
        </p:txBody>
      </p:sp>
    </p:spTree>
    <p:extLst>
      <p:ext uri="{BB962C8B-B14F-4D97-AF65-F5344CB8AC3E}">
        <p14:creationId xmlns:p14="http://schemas.microsoft.com/office/powerpoint/2010/main" val="168266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BB7E1-16C9-F5A2-1065-1986AAE4747B}"/>
              </a:ext>
            </a:extLst>
          </p:cNvPr>
          <p:cNvSpPr txBox="1"/>
          <p:nvPr/>
        </p:nvSpPr>
        <p:spPr>
          <a:xfrm>
            <a:off x="-529772" y="-11978272"/>
            <a:ext cx="13251543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Previews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YO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52547" b="6002"/>
          <a:stretch/>
        </p:blipFill>
        <p:spPr>
          <a:xfrm>
            <a:off x="266220" y="1417739"/>
            <a:ext cx="5563560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6" name="!!YOE!!">
            <a:extLst>
              <a:ext uri="{FF2B5EF4-FFF2-40B4-BE49-F238E27FC236}">
                <a16:creationId xmlns:a16="http://schemas.microsoft.com/office/drawing/2014/main" id="{E8629FC0-64DB-9411-5EE4-A1BEE49C7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901" t="20672" r="1357" b="6002"/>
          <a:stretch/>
        </p:blipFill>
        <p:spPr>
          <a:xfrm>
            <a:off x="6359552" y="1417739"/>
            <a:ext cx="5566228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9FAD7-F1E5-494F-15E1-0AB22DECBC09}"/>
              </a:ext>
            </a:extLst>
          </p:cNvPr>
          <p:cNvSpPr txBox="1"/>
          <p:nvPr/>
        </p:nvSpPr>
        <p:spPr>
          <a:xfrm>
            <a:off x="1638300" y="166116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Play" panose="00000500000000000000" pitchFamily="2" charset="0"/>
              </a:rPr>
              <a:t>SurfaceView</a:t>
            </a:r>
            <a:endParaRPr lang="en-US" sz="3200" dirty="0">
              <a:latin typeface="Play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EA0C-9624-36B9-F06D-ADF9A664E664}"/>
              </a:ext>
            </a:extLst>
          </p:cNvPr>
          <p:cNvSpPr txBox="1"/>
          <p:nvPr/>
        </p:nvSpPr>
        <p:spPr>
          <a:xfrm>
            <a:off x="7829790" y="166116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Play" panose="00000500000000000000" pitchFamily="2" charset="0"/>
              </a:rPr>
              <a:t>TextureView</a:t>
            </a:r>
            <a:endParaRPr lang="en-US" sz="3200" dirty="0">
              <a:latin typeface="Play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26C85-B233-BA7A-55F7-457859D625B3}"/>
              </a:ext>
            </a:extLst>
          </p:cNvPr>
          <p:cNvSpPr txBox="1"/>
          <p:nvPr/>
        </p:nvSpPr>
        <p:spPr>
          <a:xfrm>
            <a:off x="719850" y="2489356"/>
            <a:ext cx="4656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T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ypically used for video playback</a:t>
            </a:r>
          </a:p>
          <a:p>
            <a:pPr algn="ctr"/>
            <a:endParaRPr lang="en-US" sz="2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U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pdated independently of the rest of the UI</a:t>
            </a:r>
          </a:p>
          <a:p>
            <a:pPr algn="ctr"/>
            <a:endParaRPr lang="en-US" sz="2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D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oes not support transparency and overlap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00246-2092-AD25-C36E-2090D921119B}"/>
              </a:ext>
            </a:extLst>
          </p:cNvPr>
          <p:cNvSpPr txBox="1"/>
          <p:nvPr/>
        </p:nvSpPr>
        <p:spPr>
          <a:xfrm>
            <a:off x="6814516" y="2348901"/>
            <a:ext cx="46563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Typically used for displaying </a:t>
            </a:r>
            <a:r>
              <a:rPr lang="en-US" sz="2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camera preview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 or </a:t>
            </a:r>
            <a:r>
              <a:rPr lang="en-US" sz="2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live stream</a:t>
            </a:r>
          </a:p>
          <a:p>
            <a:pPr algn="ctr"/>
            <a:endParaRPr 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Less efficient because it involves more overhead for rendering graphics</a:t>
            </a:r>
          </a:p>
          <a:p>
            <a:pPr algn="ctr"/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Supports 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transparency and overlap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573EA-B9EA-B061-705C-E1BF54C9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5"/>
            <a:ext cx="12192000" cy="6858000"/>
          </a:xfrm>
          <a:prstGeom prst="rect">
            <a:avLst/>
          </a:prstGeom>
        </p:spPr>
      </p:pic>
      <p:pic>
        <p:nvPicPr>
          <p:cNvPr id="13" name="!!box!!">
            <a:extLst>
              <a:ext uri="{FF2B5EF4-FFF2-40B4-BE49-F238E27FC236}">
                <a16:creationId xmlns:a16="http://schemas.microsoft.com/office/drawing/2014/main" id="{4F3B5089-AFA0-9190-B484-503F0A76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6363" r="18773" b="56893"/>
          <a:stretch/>
        </p:blipFill>
        <p:spPr>
          <a:xfrm>
            <a:off x="2448560" y="7752090"/>
            <a:ext cx="7366000" cy="2519679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BB25F2-E046-BED4-0188-D97F0A83D5EA}"/>
              </a:ext>
            </a:extLst>
          </p:cNvPr>
          <p:cNvSpPr txBox="1"/>
          <p:nvPr/>
        </p:nvSpPr>
        <p:spPr>
          <a:xfrm flipH="1">
            <a:off x="4342130" y="7904489"/>
            <a:ext cx="35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CameraManager</a:t>
            </a:r>
            <a:endParaRPr lang="en-US" sz="3600" dirty="0">
              <a:latin typeface="Play" panose="00000500000000000000" pitchFamily="2" charset="0"/>
            </a:endParaRPr>
          </a:p>
        </p:txBody>
      </p:sp>
      <p:pic>
        <p:nvPicPr>
          <p:cNvPr id="15" name="!!box2!!">
            <a:extLst>
              <a:ext uri="{FF2B5EF4-FFF2-40B4-BE49-F238E27FC236}">
                <a16:creationId xmlns:a16="http://schemas.microsoft.com/office/drawing/2014/main" id="{495455B7-8B4F-7482-E05C-1FB00B90B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67007" r="17483" b="2962"/>
          <a:stretch/>
        </p:blipFill>
        <p:spPr>
          <a:xfrm>
            <a:off x="2448560" y="11910651"/>
            <a:ext cx="73660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0BBC3-43B1-9945-3D71-E03CC1558641}"/>
              </a:ext>
            </a:extLst>
          </p:cNvPr>
          <p:cNvSpPr txBox="1"/>
          <p:nvPr/>
        </p:nvSpPr>
        <p:spPr>
          <a:xfrm flipH="1">
            <a:off x="4530725" y="12057389"/>
            <a:ext cx="3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CameraDevice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D3785-E906-F297-A9C8-65DDE7824251}"/>
              </a:ext>
            </a:extLst>
          </p:cNvPr>
          <p:cNvSpPr txBox="1"/>
          <p:nvPr/>
        </p:nvSpPr>
        <p:spPr>
          <a:xfrm>
            <a:off x="3448050" y="8877309"/>
            <a:ext cx="529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CameraIdList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CameraCharacteristics</a:t>
            </a:r>
            <a:r>
              <a:rPr lang="en-US" sz="28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35777-8E3A-9B0E-380D-55548C428404}"/>
              </a:ext>
            </a:extLst>
          </p:cNvPr>
          <p:cNvSpPr txBox="1"/>
          <p:nvPr/>
        </p:nvSpPr>
        <p:spPr>
          <a:xfrm>
            <a:off x="4141470" y="12940329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r>
              <a:rPr lang="en-US" sz="2800" dirty="0" err="1"/>
              <a:t>CaptureRequest</a:t>
            </a:r>
            <a:r>
              <a:rPr lang="en-US" sz="2800" dirty="0"/>
              <a:t>();</a:t>
            </a:r>
          </a:p>
        </p:txBody>
      </p:sp>
      <p:sp>
        <p:nvSpPr>
          <p:cNvPr id="19" name="!!arrow3!!">
            <a:extLst>
              <a:ext uri="{FF2B5EF4-FFF2-40B4-BE49-F238E27FC236}">
                <a16:creationId xmlns:a16="http://schemas.microsoft.com/office/drawing/2014/main" id="{DFCFE33A-AE5E-2B6A-DDAD-E1C3CCE89747}"/>
              </a:ext>
            </a:extLst>
          </p:cNvPr>
          <p:cNvSpPr txBox="1"/>
          <p:nvPr/>
        </p:nvSpPr>
        <p:spPr>
          <a:xfrm>
            <a:off x="4925695" y="10778227"/>
            <a:ext cx="241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openCamera</a:t>
            </a:r>
            <a:r>
              <a:rPr lang="en-US" sz="2800" dirty="0"/>
              <a:t>();</a:t>
            </a:r>
          </a:p>
        </p:txBody>
      </p:sp>
      <p:cxnSp>
        <p:nvCxnSpPr>
          <p:cNvPr id="20" name="!!arrow2!!">
            <a:extLst>
              <a:ext uri="{FF2B5EF4-FFF2-40B4-BE49-F238E27FC236}">
                <a16:creationId xmlns:a16="http://schemas.microsoft.com/office/drawing/2014/main" id="{02734FC5-CF52-D9C9-6A6A-D064F1C417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1560" y="11301447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!!arrow!!">
            <a:extLst>
              <a:ext uri="{FF2B5EF4-FFF2-40B4-BE49-F238E27FC236}">
                <a16:creationId xmlns:a16="http://schemas.microsoft.com/office/drawing/2014/main" id="{9C0F4A91-049D-A242-7399-9C23E5D85E47}"/>
              </a:ext>
            </a:extLst>
          </p:cNvPr>
          <p:cNvCxnSpPr>
            <a:cxnSpLocks/>
          </p:cNvCxnSpPr>
          <p:nvPr/>
        </p:nvCxnSpPr>
        <p:spPr>
          <a:xfrm>
            <a:off x="6119985" y="10387047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0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31572"/>
            <a:ext cx="12192000" cy="6858000"/>
          </a:xfrm>
          <a:prstGeom prst="rect">
            <a:avLst/>
          </a:prstGeom>
        </p:spPr>
      </p:pic>
      <p:pic>
        <p:nvPicPr>
          <p:cNvPr id="5" name="!!box!!">
            <a:extLst>
              <a:ext uri="{FF2B5EF4-FFF2-40B4-BE49-F238E27FC236}">
                <a16:creationId xmlns:a16="http://schemas.microsoft.com/office/drawing/2014/main" id="{073A5A11-C48A-1219-E2AD-7BE68A963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6363" r="18773" b="56893"/>
          <a:stretch/>
        </p:blipFill>
        <p:spPr>
          <a:xfrm>
            <a:off x="2448560" y="436881"/>
            <a:ext cx="7366000" cy="2519679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03455A-50DC-5787-9AC1-4C851A9B3428}"/>
              </a:ext>
            </a:extLst>
          </p:cNvPr>
          <p:cNvSpPr txBox="1"/>
          <p:nvPr/>
        </p:nvSpPr>
        <p:spPr>
          <a:xfrm flipH="1">
            <a:off x="4342130" y="589280"/>
            <a:ext cx="35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CameraManager</a:t>
            </a:r>
            <a:endParaRPr lang="en-US" sz="3600" dirty="0">
              <a:latin typeface="Play" panose="00000500000000000000" pitchFamily="2" charset="0"/>
            </a:endParaRPr>
          </a:p>
        </p:txBody>
      </p:sp>
      <p:pic>
        <p:nvPicPr>
          <p:cNvPr id="9" name="!!box2!!">
            <a:extLst>
              <a:ext uri="{FF2B5EF4-FFF2-40B4-BE49-F238E27FC236}">
                <a16:creationId xmlns:a16="http://schemas.microsoft.com/office/drawing/2014/main" id="{58892BEF-FEB3-BF54-4171-EE4991840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67007" r="17483" b="2962"/>
          <a:stretch/>
        </p:blipFill>
        <p:spPr>
          <a:xfrm>
            <a:off x="2448560" y="4595442"/>
            <a:ext cx="73660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B1B68-609F-C8F2-5EA2-19CB5878B21A}"/>
              </a:ext>
            </a:extLst>
          </p:cNvPr>
          <p:cNvSpPr txBox="1"/>
          <p:nvPr/>
        </p:nvSpPr>
        <p:spPr>
          <a:xfrm flipH="1">
            <a:off x="4530725" y="4742180"/>
            <a:ext cx="3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CameraDevice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28B52-AACE-CE1C-F1C8-38EB287D68D5}"/>
              </a:ext>
            </a:extLst>
          </p:cNvPr>
          <p:cNvSpPr txBox="1"/>
          <p:nvPr/>
        </p:nvSpPr>
        <p:spPr>
          <a:xfrm>
            <a:off x="3448050" y="1562100"/>
            <a:ext cx="529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CameraIdList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CameraCharacteristics</a:t>
            </a:r>
            <a:r>
              <a:rPr lang="en-US" sz="2800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F8018-3DF9-4DB4-18A5-25D80B6052DA}"/>
              </a:ext>
            </a:extLst>
          </p:cNvPr>
          <p:cNvSpPr txBox="1"/>
          <p:nvPr/>
        </p:nvSpPr>
        <p:spPr>
          <a:xfrm>
            <a:off x="4141470" y="562512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r>
              <a:rPr lang="en-US" sz="2800" dirty="0" err="1"/>
              <a:t>CaptureRequest</a:t>
            </a:r>
            <a:r>
              <a:rPr lang="en-US" sz="2800" dirty="0"/>
              <a:t>();</a:t>
            </a:r>
          </a:p>
        </p:txBody>
      </p:sp>
      <p:sp>
        <p:nvSpPr>
          <p:cNvPr id="17" name="!!arrow3!!">
            <a:extLst>
              <a:ext uri="{FF2B5EF4-FFF2-40B4-BE49-F238E27FC236}">
                <a16:creationId xmlns:a16="http://schemas.microsoft.com/office/drawing/2014/main" id="{55E7762C-7660-98EB-FAD4-7004361794C3}"/>
              </a:ext>
            </a:extLst>
          </p:cNvPr>
          <p:cNvSpPr txBox="1"/>
          <p:nvPr/>
        </p:nvSpPr>
        <p:spPr>
          <a:xfrm>
            <a:off x="4925695" y="3463018"/>
            <a:ext cx="241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openCamera</a:t>
            </a:r>
            <a:r>
              <a:rPr lang="en-US" sz="2800" dirty="0"/>
              <a:t>();</a:t>
            </a:r>
          </a:p>
        </p:txBody>
      </p:sp>
      <p:cxnSp>
        <p:nvCxnSpPr>
          <p:cNvPr id="19" name="!!arrow2!!">
            <a:extLst>
              <a:ext uri="{FF2B5EF4-FFF2-40B4-BE49-F238E27FC236}">
                <a16:creationId xmlns:a16="http://schemas.microsoft.com/office/drawing/2014/main" id="{5E36B250-89CE-4C3E-8B59-9914B9CE22A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131560" y="3986238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!!arrow!!">
            <a:extLst>
              <a:ext uri="{FF2B5EF4-FFF2-40B4-BE49-F238E27FC236}">
                <a16:creationId xmlns:a16="http://schemas.microsoft.com/office/drawing/2014/main" id="{8D0533AC-30AE-267F-FAAF-37D86DF96B70}"/>
              </a:ext>
            </a:extLst>
          </p:cNvPr>
          <p:cNvCxnSpPr>
            <a:cxnSpLocks/>
          </p:cNvCxnSpPr>
          <p:nvPr/>
        </p:nvCxnSpPr>
        <p:spPr>
          <a:xfrm>
            <a:off x="6119985" y="3071838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!!boxx!!">
            <a:extLst>
              <a:ext uri="{FF2B5EF4-FFF2-40B4-BE49-F238E27FC236}">
                <a16:creationId xmlns:a16="http://schemas.microsoft.com/office/drawing/2014/main" id="{5CD58D91-F2F4-7B81-0D4A-94603C3A9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67006" r="26464" b="2963"/>
          <a:stretch/>
        </p:blipFill>
        <p:spPr>
          <a:xfrm>
            <a:off x="3602736" y="11723078"/>
            <a:ext cx="52959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EA1E0-F689-665C-C285-7ABA570FCFD9}"/>
              </a:ext>
            </a:extLst>
          </p:cNvPr>
          <p:cNvSpPr txBox="1"/>
          <p:nvPr/>
        </p:nvSpPr>
        <p:spPr>
          <a:xfrm flipH="1">
            <a:off x="4530723" y="11869816"/>
            <a:ext cx="33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CameraSession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5C668-D76C-1058-6433-C285F51A2AA0}"/>
              </a:ext>
            </a:extLst>
          </p:cNvPr>
          <p:cNvSpPr txBox="1"/>
          <p:nvPr/>
        </p:nvSpPr>
        <p:spPr>
          <a:xfrm>
            <a:off x="3556124" y="12342982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Capture()</a:t>
            </a:r>
          </a:p>
          <a:p>
            <a:pPr algn="ctr"/>
            <a:r>
              <a:rPr lang="en-US" sz="2800" dirty="0" err="1"/>
              <a:t>Captureburst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 err="1"/>
              <a:t>Setrepeatingburst</a:t>
            </a:r>
            <a:r>
              <a:rPr lang="en-US" sz="2800" dirty="0"/>
              <a:t>()</a:t>
            </a:r>
          </a:p>
        </p:txBody>
      </p:sp>
      <p:pic>
        <p:nvPicPr>
          <p:cNvPr id="7" name="!!boxz!!">
            <a:extLst>
              <a:ext uri="{FF2B5EF4-FFF2-40B4-BE49-F238E27FC236}">
                <a16:creationId xmlns:a16="http://schemas.microsoft.com/office/drawing/2014/main" id="{EAC78A5E-00C1-6B88-8004-24361A90B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" t="4904" r="70936" b="28003"/>
          <a:stretch/>
        </p:blipFill>
        <p:spPr>
          <a:xfrm>
            <a:off x="256032" y="7456821"/>
            <a:ext cx="3346704" cy="4553711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!!boxy!!">
            <a:extLst>
              <a:ext uri="{FF2B5EF4-FFF2-40B4-BE49-F238E27FC236}">
                <a16:creationId xmlns:a16="http://schemas.microsoft.com/office/drawing/2014/main" id="{20D5EF4E-3F69-E8A0-AEF5-E9EEB5CED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88" t="10509" r="21938" b="55487"/>
          <a:stretch/>
        </p:blipFill>
        <p:spPr>
          <a:xfrm>
            <a:off x="4141470" y="7837296"/>
            <a:ext cx="5295900" cy="230786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10" name="!!arr1!!">
            <a:extLst>
              <a:ext uri="{FF2B5EF4-FFF2-40B4-BE49-F238E27FC236}">
                <a16:creationId xmlns:a16="http://schemas.microsoft.com/office/drawing/2014/main" id="{E41DAE5A-82D1-243B-21B1-642DAA9E6461}"/>
              </a:ext>
            </a:extLst>
          </p:cNvPr>
          <p:cNvCxnSpPr>
            <a:cxnSpLocks/>
          </p:cNvCxnSpPr>
          <p:nvPr/>
        </p:nvCxnSpPr>
        <p:spPr>
          <a:xfrm>
            <a:off x="7192264" y="7197154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!!arr5!!">
            <a:extLst>
              <a:ext uri="{FF2B5EF4-FFF2-40B4-BE49-F238E27FC236}">
                <a16:creationId xmlns:a16="http://schemas.microsoft.com/office/drawing/2014/main" id="{C096250F-0879-096E-DEFF-A02EB0F7EFC7}"/>
              </a:ext>
            </a:extLst>
          </p:cNvPr>
          <p:cNvCxnSpPr>
            <a:cxnSpLocks/>
          </p:cNvCxnSpPr>
          <p:nvPr/>
        </p:nvCxnSpPr>
        <p:spPr>
          <a:xfrm>
            <a:off x="6753352" y="10145156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!!arr3!!">
            <a:extLst>
              <a:ext uri="{FF2B5EF4-FFF2-40B4-BE49-F238E27FC236}">
                <a16:creationId xmlns:a16="http://schemas.microsoft.com/office/drawing/2014/main" id="{A952B859-98A5-508A-BD82-44E41A58E975}"/>
              </a:ext>
            </a:extLst>
          </p:cNvPr>
          <p:cNvCxnSpPr>
            <a:cxnSpLocks/>
          </p:cNvCxnSpPr>
          <p:nvPr/>
        </p:nvCxnSpPr>
        <p:spPr>
          <a:xfrm>
            <a:off x="6131560" y="11091901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!!arr2!!">
            <a:extLst>
              <a:ext uri="{FF2B5EF4-FFF2-40B4-BE49-F238E27FC236}">
                <a16:creationId xmlns:a16="http://schemas.microsoft.com/office/drawing/2014/main" id="{905248E1-E8D4-2FC9-EE3F-7BE34C2684F0}"/>
              </a:ext>
            </a:extLst>
          </p:cNvPr>
          <p:cNvCxnSpPr>
            <a:cxnSpLocks/>
          </p:cNvCxnSpPr>
          <p:nvPr/>
        </p:nvCxnSpPr>
        <p:spPr>
          <a:xfrm>
            <a:off x="3730752" y="8984455"/>
            <a:ext cx="40081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!!arr4!!">
            <a:extLst>
              <a:ext uri="{FF2B5EF4-FFF2-40B4-BE49-F238E27FC236}">
                <a16:creationId xmlns:a16="http://schemas.microsoft.com/office/drawing/2014/main" id="{E1C94184-81E5-5579-632C-0AB2889992DA}"/>
              </a:ext>
            </a:extLst>
          </p:cNvPr>
          <p:cNvCxnSpPr>
            <a:cxnSpLocks/>
          </p:cNvCxnSpPr>
          <p:nvPr/>
        </p:nvCxnSpPr>
        <p:spPr>
          <a:xfrm>
            <a:off x="8898636" y="12925752"/>
            <a:ext cx="12146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4221F3-3FE7-1CF1-2A27-D5D265CBBE9D}"/>
              </a:ext>
            </a:extLst>
          </p:cNvPr>
          <p:cNvSpPr txBox="1"/>
          <p:nvPr/>
        </p:nvSpPr>
        <p:spPr>
          <a:xfrm flipH="1">
            <a:off x="4977387" y="7806349"/>
            <a:ext cx="35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CaptureRequest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8769C-9541-0AA8-9EE0-AF8CA02E42E5}"/>
              </a:ext>
            </a:extLst>
          </p:cNvPr>
          <p:cNvSpPr txBox="1"/>
          <p:nvPr/>
        </p:nvSpPr>
        <p:spPr>
          <a:xfrm flipH="1">
            <a:off x="1026798" y="7564643"/>
            <a:ext cx="180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" panose="00000500000000000000" pitchFamily="2" charset="0"/>
              </a:rPr>
              <a:t>Preview</a:t>
            </a:r>
          </a:p>
        </p:txBody>
      </p:sp>
      <p:sp>
        <p:nvSpPr>
          <p:cNvPr id="41" name="!!dumbass!!">
            <a:extLst>
              <a:ext uri="{FF2B5EF4-FFF2-40B4-BE49-F238E27FC236}">
                <a16:creationId xmlns:a16="http://schemas.microsoft.com/office/drawing/2014/main" id="{3B85F36F-1832-F260-8BBB-9E1D19BD4602}"/>
              </a:ext>
            </a:extLst>
          </p:cNvPr>
          <p:cNvSpPr txBox="1"/>
          <p:nvPr/>
        </p:nvSpPr>
        <p:spPr>
          <a:xfrm>
            <a:off x="762195" y="8243025"/>
            <a:ext cx="2351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SurfaceView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TextureView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MediaEncoder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ImageReader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B1F64-9BC1-716D-DE45-A77C564D5199}"/>
              </a:ext>
            </a:extLst>
          </p:cNvPr>
          <p:cNvSpPr txBox="1"/>
          <p:nvPr/>
        </p:nvSpPr>
        <p:spPr>
          <a:xfrm>
            <a:off x="3931157" y="8469842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Builder needs</a:t>
            </a:r>
          </a:p>
          <a:p>
            <a:pPr algn="ctr"/>
            <a:r>
              <a:rPr lang="en-US" sz="2800" dirty="0" err="1"/>
              <a:t>CameraID</a:t>
            </a:r>
            <a:endParaRPr lang="en-US" sz="2800" dirty="0"/>
          </a:p>
          <a:p>
            <a:pPr algn="ctr"/>
            <a:r>
              <a:rPr lang="en-US" sz="2800" dirty="0"/>
              <a:t>Target Surface</a:t>
            </a:r>
          </a:p>
        </p:txBody>
      </p:sp>
      <p:sp>
        <p:nvSpPr>
          <p:cNvPr id="43" name="!!text2!!">
            <a:extLst>
              <a:ext uri="{FF2B5EF4-FFF2-40B4-BE49-F238E27FC236}">
                <a16:creationId xmlns:a16="http://schemas.microsoft.com/office/drawing/2014/main" id="{A55B52DD-21D3-F598-F26E-0FF5736EE2ED}"/>
              </a:ext>
            </a:extLst>
          </p:cNvPr>
          <p:cNvSpPr txBox="1"/>
          <p:nvPr/>
        </p:nvSpPr>
        <p:spPr>
          <a:xfrm>
            <a:off x="3931157" y="10651816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CaptureSession() </a:t>
            </a:r>
          </a:p>
        </p:txBody>
      </p:sp>
      <p:sp>
        <p:nvSpPr>
          <p:cNvPr id="44" name="!!text1!!">
            <a:extLst>
              <a:ext uri="{FF2B5EF4-FFF2-40B4-BE49-F238E27FC236}">
                <a16:creationId xmlns:a16="http://schemas.microsoft.com/office/drawing/2014/main" id="{7A2ED153-B43B-735F-1866-370B096BB61C}"/>
              </a:ext>
            </a:extLst>
          </p:cNvPr>
          <p:cNvSpPr txBox="1"/>
          <p:nvPr/>
        </p:nvSpPr>
        <p:spPr>
          <a:xfrm>
            <a:off x="8743951" y="12342982"/>
            <a:ext cx="490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Requests to</a:t>
            </a:r>
          </a:p>
          <a:p>
            <a:pPr algn="ctr"/>
            <a:r>
              <a:rPr lang="en-US" sz="2800" dirty="0"/>
              <a:t> Hardware</a:t>
            </a:r>
          </a:p>
        </p:txBody>
      </p:sp>
      <p:cxnSp>
        <p:nvCxnSpPr>
          <p:cNvPr id="45" name="!!long1!!">
            <a:extLst>
              <a:ext uri="{FF2B5EF4-FFF2-40B4-BE49-F238E27FC236}">
                <a16:creationId xmlns:a16="http://schemas.microsoft.com/office/drawing/2014/main" id="{47CB75E1-DFB3-0A99-5226-C75F7A63399D}"/>
              </a:ext>
            </a:extLst>
          </p:cNvPr>
          <p:cNvCxnSpPr>
            <a:cxnSpLocks/>
          </p:cNvCxnSpPr>
          <p:nvPr/>
        </p:nvCxnSpPr>
        <p:spPr>
          <a:xfrm>
            <a:off x="11203432" y="13297089"/>
            <a:ext cx="0" cy="435254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4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9"/>
            <a:ext cx="12192000" cy="6858000"/>
          </a:xfrm>
          <a:prstGeom prst="rect">
            <a:avLst/>
          </a:prstGeom>
        </p:spPr>
      </p:pic>
      <p:pic>
        <p:nvPicPr>
          <p:cNvPr id="2" name="!!boxx!!">
            <a:extLst>
              <a:ext uri="{FF2B5EF4-FFF2-40B4-BE49-F238E27FC236}">
                <a16:creationId xmlns:a16="http://schemas.microsoft.com/office/drawing/2014/main" id="{400C5817-1614-235E-758B-F5CB683B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67006" r="26464" b="2963"/>
          <a:stretch/>
        </p:blipFill>
        <p:spPr>
          <a:xfrm>
            <a:off x="3602736" y="4595442"/>
            <a:ext cx="52959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EED3E-3C54-68DE-F24C-55268D8A3423}"/>
              </a:ext>
            </a:extLst>
          </p:cNvPr>
          <p:cNvSpPr txBox="1"/>
          <p:nvPr/>
        </p:nvSpPr>
        <p:spPr>
          <a:xfrm flipH="1">
            <a:off x="4530723" y="4742180"/>
            <a:ext cx="33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CameraSession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D10FC-73AF-4395-FEF8-10EC04AF80F9}"/>
              </a:ext>
            </a:extLst>
          </p:cNvPr>
          <p:cNvSpPr txBox="1"/>
          <p:nvPr/>
        </p:nvSpPr>
        <p:spPr>
          <a:xfrm>
            <a:off x="3556124" y="5215346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Capture()</a:t>
            </a:r>
          </a:p>
          <a:p>
            <a:pPr algn="ctr"/>
            <a:r>
              <a:rPr lang="en-US" sz="2800" dirty="0" err="1"/>
              <a:t>Captureburst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 err="1"/>
              <a:t>Setrepeatingburst</a:t>
            </a:r>
            <a:r>
              <a:rPr lang="en-US" sz="2800" dirty="0"/>
              <a:t>()</a:t>
            </a:r>
          </a:p>
        </p:txBody>
      </p:sp>
      <p:pic>
        <p:nvPicPr>
          <p:cNvPr id="6" name="!!boxz!!">
            <a:extLst>
              <a:ext uri="{FF2B5EF4-FFF2-40B4-BE49-F238E27FC236}">
                <a16:creationId xmlns:a16="http://schemas.microsoft.com/office/drawing/2014/main" id="{E44347BE-4765-4F7F-9622-29F49E587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" t="4904" r="70936" b="28003"/>
          <a:stretch/>
        </p:blipFill>
        <p:spPr>
          <a:xfrm>
            <a:off x="256032" y="329185"/>
            <a:ext cx="3346704" cy="4553711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!!boxy!!">
            <a:extLst>
              <a:ext uri="{FF2B5EF4-FFF2-40B4-BE49-F238E27FC236}">
                <a16:creationId xmlns:a16="http://schemas.microsoft.com/office/drawing/2014/main" id="{D8A19FA2-8C48-4808-A538-A9938140B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88" t="10509" r="21938" b="55487"/>
          <a:stretch/>
        </p:blipFill>
        <p:spPr>
          <a:xfrm>
            <a:off x="4141470" y="709660"/>
            <a:ext cx="5295900" cy="230786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8" name="!!arr1!!">
            <a:extLst>
              <a:ext uri="{FF2B5EF4-FFF2-40B4-BE49-F238E27FC236}">
                <a16:creationId xmlns:a16="http://schemas.microsoft.com/office/drawing/2014/main" id="{CF907E13-781D-6AEB-F794-236A7943797A}"/>
              </a:ext>
            </a:extLst>
          </p:cNvPr>
          <p:cNvCxnSpPr>
            <a:cxnSpLocks/>
          </p:cNvCxnSpPr>
          <p:nvPr/>
        </p:nvCxnSpPr>
        <p:spPr>
          <a:xfrm>
            <a:off x="7192264" y="69518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!!arr5!!">
            <a:extLst>
              <a:ext uri="{FF2B5EF4-FFF2-40B4-BE49-F238E27FC236}">
                <a16:creationId xmlns:a16="http://schemas.microsoft.com/office/drawing/2014/main" id="{5B0434AF-3A9A-8287-BED8-54686D019D60}"/>
              </a:ext>
            </a:extLst>
          </p:cNvPr>
          <p:cNvCxnSpPr>
            <a:cxnSpLocks/>
          </p:cNvCxnSpPr>
          <p:nvPr/>
        </p:nvCxnSpPr>
        <p:spPr>
          <a:xfrm>
            <a:off x="6753352" y="3017520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!!arr3!!">
            <a:extLst>
              <a:ext uri="{FF2B5EF4-FFF2-40B4-BE49-F238E27FC236}">
                <a16:creationId xmlns:a16="http://schemas.microsoft.com/office/drawing/2014/main" id="{4BD3E3A5-B51C-15B5-401C-505F212F8FFF}"/>
              </a:ext>
            </a:extLst>
          </p:cNvPr>
          <p:cNvCxnSpPr>
            <a:cxnSpLocks/>
          </p:cNvCxnSpPr>
          <p:nvPr/>
        </p:nvCxnSpPr>
        <p:spPr>
          <a:xfrm>
            <a:off x="6131560" y="3964265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!!arr2!!">
            <a:extLst>
              <a:ext uri="{FF2B5EF4-FFF2-40B4-BE49-F238E27FC236}">
                <a16:creationId xmlns:a16="http://schemas.microsoft.com/office/drawing/2014/main" id="{451BEB71-E2EA-130A-B93F-911DDE24FFE2}"/>
              </a:ext>
            </a:extLst>
          </p:cNvPr>
          <p:cNvCxnSpPr>
            <a:cxnSpLocks/>
          </p:cNvCxnSpPr>
          <p:nvPr/>
        </p:nvCxnSpPr>
        <p:spPr>
          <a:xfrm>
            <a:off x="3730752" y="1856819"/>
            <a:ext cx="40081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!!arr4!!">
            <a:extLst>
              <a:ext uri="{FF2B5EF4-FFF2-40B4-BE49-F238E27FC236}">
                <a16:creationId xmlns:a16="http://schemas.microsoft.com/office/drawing/2014/main" id="{2528503A-7EA1-9B39-DB6A-9F03E254087C}"/>
              </a:ext>
            </a:extLst>
          </p:cNvPr>
          <p:cNvCxnSpPr>
            <a:cxnSpLocks/>
          </p:cNvCxnSpPr>
          <p:nvPr/>
        </p:nvCxnSpPr>
        <p:spPr>
          <a:xfrm>
            <a:off x="8898636" y="5798116"/>
            <a:ext cx="12146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BF5D32-AC9C-E51D-11AC-F3FEE87EC045}"/>
              </a:ext>
            </a:extLst>
          </p:cNvPr>
          <p:cNvSpPr txBox="1"/>
          <p:nvPr/>
        </p:nvSpPr>
        <p:spPr>
          <a:xfrm flipH="1">
            <a:off x="4977387" y="678713"/>
            <a:ext cx="35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CaptureRequest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F7E83-44CD-EF94-2E3E-E58B6F0DEAD0}"/>
              </a:ext>
            </a:extLst>
          </p:cNvPr>
          <p:cNvSpPr txBox="1"/>
          <p:nvPr/>
        </p:nvSpPr>
        <p:spPr>
          <a:xfrm flipH="1">
            <a:off x="1026798" y="437007"/>
            <a:ext cx="180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" panose="00000500000000000000" pitchFamily="2" charset="0"/>
              </a:rPr>
              <a:t>Preview</a:t>
            </a:r>
          </a:p>
        </p:txBody>
      </p:sp>
      <p:sp>
        <p:nvSpPr>
          <p:cNvPr id="22" name="!!dumbass!!">
            <a:extLst>
              <a:ext uri="{FF2B5EF4-FFF2-40B4-BE49-F238E27FC236}">
                <a16:creationId xmlns:a16="http://schemas.microsoft.com/office/drawing/2014/main" id="{429523D7-8E18-22C6-FBB8-BFB27D65DD00}"/>
              </a:ext>
            </a:extLst>
          </p:cNvPr>
          <p:cNvSpPr txBox="1"/>
          <p:nvPr/>
        </p:nvSpPr>
        <p:spPr>
          <a:xfrm>
            <a:off x="718826" y="1139703"/>
            <a:ext cx="2351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SurfaceView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TextureView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MediaRecoder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ImageReader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2D7D3-0B93-8C9C-2470-EF1CD1579F06}"/>
              </a:ext>
            </a:extLst>
          </p:cNvPr>
          <p:cNvSpPr txBox="1"/>
          <p:nvPr/>
        </p:nvSpPr>
        <p:spPr>
          <a:xfrm>
            <a:off x="3931157" y="1342206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Builder needs</a:t>
            </a:r>
          </a:p>
          <a:p>
            <a:pPr algn="ctr"/>
            <a:r>
              <a:rPr lang="en-US" sz="2800" dirty="0" err="1"/>
              <a:t>CameraID</a:t>
            </a:r>
            <a:endParaRPr lang="en-US" sz="2800" dirty="0"/>
          </a:p>
          <a:p>
            <a:pPr algn="ctr"/>
            <a:r>
              <a:rPr lang="en-US" sz="2800" dirty="0"/>
              <a:t>Target Surface</a:t>
            </a:r>
          </a:p>
        </p:txBody>
      </p:sp>
      <p:sp>
        <p:nvSpPr>
          <p:cNvPr id="24" name="!!text2!!">
            <a:extLst>
              <a:ext uri="{FF2B5EF4-FFF2-40B4-BE49-F238E27FC236}">
                <a16:creationId xmlns:a16="http://schemas.microsoft.com/office/drawing/2014/main" id="{FBD5112B-8ABA-243B-24F9-6EFE9286630C}"/>
              </a:ext>
            </a:extLst>
          </p:cNvPr>
          <p:cNvSpPr txBox="1"/>
          <p:nvPr/>
        </p:nvSpPr>
        <p:spPr>
          <a:xfrm>
            <a:off x="3931157" y="352418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CaptureSession() </a:t>
            </a:r>
          </a:p>
        </p:txBody>
      </p:sp>
      <p:sp>
        <p:nvSpPr>
          <p:cNvPr id="25" name="!!text1!!">
            <a:extLst>
              <a:ext uri="{FF2B5EF4-FFF2-40B4-BE49-F238E27FC236}">
                <a16:creationId xmlns:a16="http://schemas.microsoft.com/office/drawing/2014/main" id="{30B0C11A-CD42-9DAF-EA1B-A6574B7B58D7}"/>
              </a:ext>
            </a:extLst>
          </p:cNvPr>
          <p:cNvSpPr txBox="1"/>
          <p:nvPr/>
        </p:nvSpPr>
        <p:spPr>
          <a:xfrm>
            <a:off x="8743951" y="5215346"/>
            <a:ext cx="490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Requests to</a:t>
            </a:r>
          </a:p>
          <a:p>
            <a:pPr algn="ctr"/>
            <a:r>
              <a:rPr lang="en-US" sz="2800" dirty="0"/>
              <a:t> Hardware</a:t>
            </a:r>
          </a:p>
        </p:txBody>
      </p:sp>
      <p:cxnSp>
        <p:nvCxnSpPr>
          <p:cNvPr id="36" name="!!long1!!">
            <a:extLst>
              <a:ext uri="{FF2B5EF4-FFF2-40B4-BE49-F238E27FC236}">
                <a16:creationId xmlns:a16="http://schemas.microsoft.com/office/drawing/2014/main" id="{6ECA736C-730E-E4DE-8F08-9D0ECE4F6F6B}"/>
              </a:ext>
            </a:extLst>
          </p:cNvPr>
          <p:cNvCxnSpPr>
            <a:cxnSpLocks/>
          </p:cNvCxnSpPr>
          <p:nvPr/>
        </p:nvCxnSpPr>
        <p:spPr>
          <a:xfrm>
            <a:off x="11203432" y="6169453"/>
            <a:ext cx="0" cy="435254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!!box!!">
            <a:extLst>
              <a:ext uri="{FF2B5EF4-FFF2-40B4-BE49-F238E27FC236}">
                <a16:creationId xmlns:a16="http://schemas.microsoft.com/office/drawing/2014/main" id="{3BD3059B-7DBB-D322-2120-B52343707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6363" r="18773" b="56893"/>
          <a:stretch/>
        </p:blipFill>
        <p:spPr>
          <a:xfrm>
            <a:off x="2448560" y="-6761090"/>
            <a:ext cx="7366000" cy="2519679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24A96-EA25-3176-4BDB-28FCE7EA27B9}"/>
              </a:ext>
            </a:extLst>
          </p:cNvPr>
          <p:cNvSpPr txBox="1"/>
          <p:nvPr/>
        </p:nvSpPr>
        <p:spPr>
          <a:xfrm flipH="1">
            <a:off x="4342130" y="-6608691"/>
            <a:ext cx="35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CameraManager</a:t>
            </a:r>
            <a:endParaRPr lang="en-US" sz="3600" dirty="0">
              <a:latin typeface="Play" panose="00000500000000000000" pitchFamily="2" charset="0"/>
            </a:endParaRPr>
          </a:p>
        </p:txBody>
      </p:sp>
      <p:pic>
        <p:nvPicPr>
          <p:cNvPr id="15" name="!!box2!!">
            <a:extLst>
              <a:ext uri="{FF2B5EF4-FFF2-40B4-BE49-F238E27FC236}">
                <a16:creationId xmlns:a16="http://schemas.microsoft.com/office/drawing/2014/main" id="{529DBFD4-58B6-C640-78C5-CA3DCC804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67007" r="17483" b="2962"/>
          <a:stretch/>
        </p:blipFill>
        <p:spPr>
          <a:xfrm>
            <a:off x="2448560" y="-2602529"/>
            <a:ext cx="73660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EAF836-4F72-C6EC-AB84-62571B62A0CF}"/>
              </a:ext>
            </a:extLst>
          </p:cNvPr>
          <p:cNvSpPr txBox="1"/>
          <p:nvPr/>
        </p:nvSpPr>
        <p:spPr>
          <a:xfrm flipH="1">
            <a:off x="4530725" y="-2455791"/>
            <a:ext cx="3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CameraDevice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B8869-B4E8-FFB1-E349-374B77B7AFD7}"/>
              </a:ext>
            </a:extLst>
          </p:cNvPr>
          <p:cNvSpPr txBox="1"/>
          <p:nvPr/>
        </p:nvSpPr>
        <p:spPr>
          <a:xfrm>
            <a:off x="3448050" y="-5635871"/>
            <a:ext cx="529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CameraIdList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/>
              <a:t>get </a:t>
            </a:r>
            <a:r>
              <a:rPr lang="en-US" sz="2800" dirty="0" err="1"/>
              <a:t>CameraCharacteristics</a:t>
            </a:r>
            <a:r>
              <a:rPr lang="en-US" sz="28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5A97EC-D9F5-BB93-5475-21ACBEDB06C1}"/>
              </a:ext>
            </a:extLst>
          </p:cNvPr>
          <p:cNvSpPr txBox="1"/>
          <p:nvPr/>
        </p:nvSpPr>
        <p:spPr>
          <a:xfrm>
            <a:off x="4141470" y="-1572851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r>
              <a:rPr lang="en-US" sz="2800" dirty="0" err="1"/>
              <a:t>CaptureRequest</a:t>
            </a:r>
            <a:r>
              <a:rPr lang="en-US" sz="2800" dirty="0"/>
              <a:t>();</a:t>
            </a:r>
          </a:p>
        </p:txBody>
      </p:sp>
      <p:sp>
        <p:nvSpPr>
          <p:cNvPr id="19" name="!!arrow3!!">
            <a:extLst>
              <a:ext uri="{FF2B5EF4-FFF2-40B4-BE49-F238E27FC236}">
                <a16:creationId xmlns:a16="http://schemas.microsoft.com/office/drawing/2014/main" id="{3C980CCE-BEDD-9F61-D01E-C935D9001F7F}"/>
              </a:ext>
            </a:extLst>
          </p:cNvPr>
          <p:cNvSpPr txBox="1"/>
          <p:nvPr/>
        </p:nvSpPr>
        <p:spPr>
          <a:xfrm>
            <a:off x="4925695" y="-3734953"/>
            <a:ext cx="241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openCamera</a:t>
            </a:r>
            <a:r>
              <a:rPr lang="en-US" sz="2800" dirty="0"/>
              <a:t>();</a:t>
            </a:r>
          </a:p>
        </p:txBody>
      </p:sp>
      <p:cxnSp>
        <p:nvCxnSpPr>
          <p:cNvPr id="26" name="!!arrow2!!">
            <a:extLst>
              <a:ext uri="{FF2B5EF4-FFF2-40B4-BE49-F238E27FC236}">
                <a16:creationId xmlns:a16="http://schemas.microsoft.com/office/drawing/2014/main" id="{44F253AF-858F-2D39-9531-5032A76D0DD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1560" y="-3211733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!!arrow!!">
            <a:extLst>
              <a:ext uri="{FF2B5EF4-FFF2-40B4-BE49-F238E27FC236}">
                <a16:creationId xmlns:a16="http://schemas.microsoft.com/office/drawing/2014/main" id="{8C075092-2181-55AE-AE06-9459A4D7D316}"/>
              </a:ext>
            </a:extLst>
          </p:cNvPr>
          <p:cNvCxnSpPr>
            <a:cxnSpLocks/>
          </p:cNvCxnSpPr>
          <p:nvPr/>
        </p:nvCxnSpPr>
        <p:spPr>
          <a:xfrm>
            <a:off x="6119985" y="-4126133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!!stu!!">
            <a:extLst>
              <a:ext uri="{FF2B5EF4-FFF2-40B4-BE49-F238E27FC236}">
                <a16:creationId xmlns:a16="http://schemas.microsoft.com/office/drawing/2014/main" id="{4529B4FD-5A6B-E3C7-A444-721B7D1301AC}"/>
              </a:ext>
            </a:extLst>
          </p:cNvPr>
          <p:cNvCxnSpPr>
            <a:cxnSpLocks/>
          </p:cNvCxnSpPr>
          <p:nvPr/>
        </p:nvCxnSpPr>
        <p:spPr>
          <a:xfrm flipH="1">
            <a:off x="9227057" y="11573498"/>
            <a:ext cx="1976375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!!tree!!">
            <a:extLst>
              <a:ext uri="{FF2B5EF4-FFF2-40B4-BE49-F238E27FC236}">
                <a16:creationId xmlns:a16="http://schemas.microsoft.com/office/drawing/2014/main" id="{987D0F22-33B3-6A96-6007-47A402C0BD5D}"/>
              </a:ext>
            </a:extLst>
          </p:cNvPr>
          <p:cNvCxnSpPr>
            <a:cxnSpLocks/>
          </p:cNvCxnSpPr>
          <p:nvPr/>
        </p:nvCxnSpPr>
        <p:spPr>
          <a:xfrm>
            <a:off x="11203432" y="7290222"/>
            <a:ext cx="0" cy="435254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!!Red!!">
            <a:extLst>
              <a:ext uri="{FF2B5EF4-FFF2-40B4-BE49-F238E27FC236}">
                <a16:creationId xmlns:a16="http://schemas.microsoft.com/office/drawing/2014/main" id="{B1FD78B9-0D5D-6CE0-4961-C538B1CE78D3}"/>
              </a:ext>
            </a:extLst>
          </p:cNvPr>
          <p:cNvCxnSpPr>
            <a:cxnSpLocks/>
          </p:cNvCxnSpPr>
          <p:nvPr/>
        </p:nvCxnSpPr>
        <p:spPr>
          <a:xfrm>
            <a:off x="6326062" y="12688469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!!boxc!!">
            <a:extLst>
              <a:ext uri="{FF2B5EF4-FFF2-40B4-BE49-F238E27FC236}">
                <a16:creationId xmlns:a16="http://schemas.microsoft.com/office/drawing/2014/main" id="{81E1D273-F83F-4D33-6454-7117197B7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72" t="10509" r="26462" b="55487"/>
          <a:stretch/>
        </p:blipFill>
        <p:spPr>
          <a:xfrm>
            <a:off x="3556124" y="8095206"/>
            <a:ext cx="5342512" cy="230786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3" name="!!222!!">
            <a:extLst>
              <a:ext uri="{FF2B5EF4-FFF2-40B4-BE49-F238E27FC236}">
                <a16:creationId xmlns:a16="http://schemas.microsoft.com/office/drawing/2014/main" id="{03CA4768-990E-B18C-43D9-4C08B5C471C2}"/>
              </a:ext>
            </a:extLst>
          </p:cNvPr>
          <p:cNvSpPr txBox="1"/>
          <p:nvPr/>
        </p:nvSpPr>
        <p:spPr>
          <a:xfrm>
            <a:off x="3680968" y="9229753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Image Buffers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5FE50-2A8A-F897-8B36-1951083171F6}"/>
              </a:ext>
            </a:extLst>
          </p:cNvPr>
          <p:cNvSpPr txBox="1"/>
          <p:nvPr/>
        </p:nvSpPr>
        <p:spPr>
          <a:xfrm flipH="1">
            <a:off x="5259324" y="8216322"/>
            <a:ext cx="16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" panose="00000500000000000000" pitchFamily="2" charset="0"/>
              </a:rPr>
              <a:t>Output</a:t>
            </a:r>
          </a:p>
        </p:txBody>
      </p:sp>
      <p:pic>
        <p:nvPicPr>
          <p:cNvPr id="35" name="!!boxd!!">
            <a:extLst>
              <a:ext uri="{FF2B5EF4-FFF2-40B4-BE49-F238E27FC236}">
                <a16:creationId xmlns:a16="http://schemas.microsoft.com/office/drawing/2014/main" id="{1DBFCCF8-89F3-209A-0264-7C8D6ECF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72" t="46938" r="26462" b="26119"/>
          <a:stretch/>
        </p:blipFill>
        <p:spPr>
          <a:xfrm>
            <a:off x="3546720" y="10567659"/>
            <a:ext cx="5342512" cy="1828652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8E6C183-A460-C41B-4B89-A323A484D10C}"/>
              </a:ext>
            </a:extLst>
          </p:cNvPr>
          <p:cNvSpPr txBox="1"/>
          <p:nvPr/>
        </p:nvSpPr>
        <p:spPr>
          <a:xfrm flipH="1">
            <a:off x="4587424" y="10596038"/>
            <a:ext cx="3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CaptureResult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886420-1FC1-E828-2528-C29ABC0A7C01}"/>
              </a:ext>
            </a:extLst>
          </p:cNvPr>
          <p:cNvSpPr txBox="1"/>
          <p:nvPr/>
        </p:nvSpPr>
        <p:spPr>
          <a:xfrm>
            <a:off x="3556124" y="11381156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Retrieve Image Metadata</a:t>
            </a:r>
          </a:p>
        </p:txBody>
      </p:sp>
      <p:sp>
        <p:nvSpPr>
          <p:cNvPr id="59" name="!!boxf!!">
            <a:extLst>
              <a:ext uri="{FF2B5EF4-FFF2-40B4-BE49-F238E27FC236}">
                <a16:creationId xmlns:a16="http://schemas.microsoft.com/office/drawing/2014/main" id="{D3A5732C-D738-EB29-D9B9-559A7A8A3D34}"/>
              </a:ext>
            </a:extLst>
          </p:cNvPr>
          <p:cNvSpPr txBox="1"/>
          <p:nvPr/>
        </p:nvSpPr>
        <p:spPr>
          <a:xfrm>
            <a:off x="3214754" y="13207802"/>
            <a:ext cx="622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CameraCaptureSession.CaptureCallback</a:t>
            </a:r>
            <a:endParaRPr lang="en-US" sz="2800" dirty="0"/>
          </a:p>
        </p:txBody>
      </p:sp>
      <p:cxnSp>
        <p:nvCxnSpPr>
          <p:cNvPr id="60" name="!!blu!!">
            <a:extLst>
              <a:ext uri="{FF2B5EF4-FFF2-40B4-BE49-F238E27FC236}">
                <a16:creationId xmlns:a16="http://schemas.microsoft.com/office/drawing/2014/main" id="{DB27C0BF-DA9B-959F-D8C2-6198DB3B88BB}"/>
              </a:ext>
            </a:extLst>
          </p:cNvPr>
          <p:cNvCxnSpPr>
            <a:cxnSpLocks/>
          </p:cNvCxnSpPr>
          <p:nvPr/>
        </p:nvCxnSpPr>
        <p:spPr>
          <a:xfrm>
            <a:off x="6096000" y="6858000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1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1" name="!!stu!!">
            <a:extLst>
              <a:ext uri="{FF2B5EF4-FFF2-40B4-BE49-F238E27FC236}">
                <a16:creationId xmlns:a16="http://schemas.microsoft.com/office/drawing/2014/main" id="{DCDFD01A-C115-F7E8-3D8E-6266497E7E1D}"/>
              </a:ext>
            </a:extLst>
          </p:cNvPr>
          <p:cNvCxnSpPr>
            <a:cxnSpLocks/>
          </p:cNvCxnSpPr>
          <p:nvPr/>
        </p:nvCxnSpPr>
        <p:spPr>
          <a:xfrm flipH="1">
            <a:off x="9227057" y="4187952"/>
            <a:ext cx="1976375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!!tree!!">
            <a:extLst>
              <a:ext uri="{FF2B5EF4-FFF2-40B4-BE49-F238E27FC236}">
                <a16:creationId xmlns:a16="http://schemas.microsoft.com/office/drawing/2014/main" id="{9B155CDD-1F2B-E374-FD92-61FAC11AE66C}"/>
              </a:ext>
            </a:extLst>
          </p:cNvPr>
          <p:cNvCxnSpPr>
            <a:cxnSpLocks/>
          </p:cNvCxnSpPr>
          <p:nvPr/>
        </p:nvCxnSpPr>
        <p:spPr>
          <a:xfrm>
            <a:off x="11203432" y="-95324"/>
            <a:ext cx="0" cy="428327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!!Red!!">
            <a:extLst>
              <a:ext uri="{FF2B5EF4-FFF2-40B4-BE49-F238E27FC236}">
                <a16:creationId xmlns:a16="http://schemas.microsoft.com/office/drawing/2014/main" id="{9B55BF47-3B89-7FC8-444F-93F63AD1A6CC}"/>
              </a:ext>
            </a:extLst>
          </p:cNvPr>
          <p:cNvCxnSpPr>
            <a:cxnSpLocks/>
          </p:cNvCxnSpPr>
          <p:nvPr/>
        </p:nvCxnSpPr>
        <p:spPr>
          <a:xfrm>
            <a:off x="6326062" y="5302923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!!boxc!!">
            <a:extLst>
              <a:ext uri="{FF2B5EF4-FFF2-40B4-BE49-F238E27FC236}">
                <a16:creationId xmlns:a16="http://schemas.microsoft.com/office/drawing/2014/main" id="{5D7C240F-DE3A-632D-EF44-21EC30A5E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72" t="10509" r="26462" b="55487"/>
          <a:stretch/>
        </p:blipFill>
        <p:spPr>
          <a:xfrm>
            <a:off x="3556124" y="709660"/>
            <a:ext cx="5342512" cy="230786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0" name="!!222!!">
            <a:extLst>
              <a:ext uri="{FF2B5EF4-FFF2-40B4-BE49-F238E27FC236}">
                <a16:creationId xmlns:a16="http://schemas.microsoft.com/office/drawing/2014/main" id="{0D1F4F6C-5234-9D88-705E-AF38BE14690E}"/>
              </a:ext>
            </a:extLst>
          </p:cNvPr>
          <p:cNvSpPr txBox="1"/>
          <p:nvPr/>
        </p:nvSpPr>
        <p:spPr>
          <a:xfrm>
            <a:off x="3483610" y="1808412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Image Buffers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9A474-406C-0568-26B6-2C0CBA5C17B1}"/>
              </a:ext>
            </a:extLst>
          </p:cNvPr>
          <p:cNvSpPr txBox="1"/>
          <p:nvPr/>
        </p:nvSpPr>
        <p:spPr>
          <a:xfrm flipH="1">
            <a:off x="5259324" y="830776"/>
            <a:ext cx="16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" panose="00000500000000000000" pitchFamily="2" charset="0"/>
              </a:rPr>
              <a:t>Output</a:t>
            </a:r>
          </a:p>
        </p:txBody>
      </p:sp>
      <p:pic>
        <p:nvPicPr>
          <p:cNvPr id="52" name="!!boxd!!">
            <a:extLst>
              <a:ext uri="{FF2B5EF4-FFF2-40B4-BE49-F238E27FC236}">
                <a16:creationId xmlns:a16="http://schemas.microsoft.com/office/drawing/2014/main" id="{99603B9B-60B3-AEE8-45A2-067E2DE3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72" t="46938" r="26462" b="26119"/>
          <a:stretch/>
        </p:blipFill>
        <p:spPr>
          <a:xfrm>
            <a:off x="3546720" y="3182113"/>
            <a:ext cx="5342512" cy="1828652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2A5B42-CAFD-CE7D-4990-F24069EACC69}"/>
              </a:ext>
            </a:extLst>
          </p:cNvPr>
          <p:cNvSpPr txBox="1"/>
          <p:nvPr/>
        </p:nvSpPr>
        <p:spPr>
          <a:xfrm flipH="1">
            <a:off x="4587424" y="3210492"/>
            <a:ext cx="3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CaptureResult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968BA9-55CA-FD69-8DD3-FCE7E18AD7E9}"/>
              </a:ext>
            </a:extLst>
          </p:cNvPr>
          <p:cNvSpPr txBox="1"/>
          <p:nvPr/>
        </p:nvSpPr>
        <p:spPr>
          <a:xfrm>
            <a:off x="3556124" y="399561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Retrieve Image Metadata</a:t>
            </a:r>
          </a:p>
        </p:txBody>
      </p:sp>
      <p:sp>
        <p:nvSpPr>
          <p:cNvPr id="56" name="!!boxf!!">
            <a:extLst>
              <a:ext uri="{FF2B5EF4-FFF2-40B4-BE49-F238E27FC236}">
                <a16:creationId xmlns:a16="http://schemas.microsoft.com/office/drawing/2014/main" id="{C01F49C8-4EBF-3FCE-D10D-AD978D37EBEF}"/>
              </a:ext>
            </a:extLst>
          </p:cNvPr>
          <p:cNvSpPr txBox="1"/>
          <p:nvPr/>
        </p:nvSpPr>
        <p:spPr>
          <a:xfrm>
            <a:off x="3214754" y="5822256"/>
            <a:ext cx="622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CameraCaptureSession.CaptureCallback</a:t>
            </a:r>
            <a:endParaRPr lang="en-US" sz="2800" dirty="0"/>
          </a:p>
        </p:txBody>
      </p:sp>
      <p:cxnSp>
        <p:nvCxnSpPr>
          <p:cNvPr id="57" name="!!blu!!">
            <a:extLst>
              <a:ext uri="{FF2B5EF4-FFF2-40B4-BE49-F238E27FC236}">
                <a16:creationId xmlns:a16="http://schemas.microsoft.com/office/drawing/2014/main" id="{331846A7-A2EE-37B7-4400-ABED08B93361}"/>
              </a:ext>
            </a:extLst>
          </p:cNvPr>
          <p:cNvCxnSpPr>
            <a:cxnSpLocks/>
          </p:cNvCxnSpPr>
          <p:nvPr/>
        </p:nvCxnSpPr>
        <p:spPr>
          <a:xfrm>
            <a:off x="6096000" y="190327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!!boxx!!">
            <a:extLst>
              <a:ext uri="{FF2B5EF4-FFF2-40B4-BE49-F238E27FC236}">
                <a16:creationId xmlns:a16="http://schemas.microsoft.com/office/drawing/2014/main" id="{B3806D01-7B56-7395-C953-AD9F9889C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67006" r="26464" b="2963"/>
          <a:stretch/>
        </p:blipFill>
        <p:spPr>
          <a:xfrm>
            <a:off x="3602736" y="-2836997"/>
            <a:ext cx="5295900" cy="2059357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3892-91BB-4F71-AA50-EE22096B78C9}"/>
              </a:ext>
            </a:extLst>
          </p:cNvPr>
          <p:cNvSpPr txBox="1"/>
          <p:nvPr/>
        </p:nvSpPr>
        <p:spPr>
          <a:xfrm flipH="1">
            <a:off x="4530723" y="-2690259"/>
            <a:ext cx="33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CameraSession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876F-C004-4E58-CDA8-81EC729B8534}"/>
              </a:ext>
            </a:extLst>
          </p:cNvPr>
          <p:cNvSpPr txBox="1"/>
          <p:nvPr/>
        </p:nvSpPr>
        <p:spPr>
          <a:xfrm>
            <a:off x="3556124" y="-2217093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Capture()</a:t>
            </a:r>
          </a:p>
          <a:p>
            <a:pPr algn="ctr"/>
            <a:r>
              <a:rPr lang="en-US" sz="2800" dirty="0" err="1"/>
              <a:t>Captureburst</a:t>
            </a:r>
            <a:r>
              <a:rPr lang="en-US" sz="2800" dirty="0"/>
              <a:t>()</a:t>
            </a:r>
          </a:p>
          <a:p>
            <a:pPr algn="ctr"/>
            <a:r>
              <a:rPr lang="en-US" sz="2800" dirty="0" err="1"/>
              <a:t>Setrepeatingburst</a:t>
            </a:r>
            <a:r>
              <a:rPr lang="en-US" sz="2800" dirty="0"/>
              <a:t>()</a:t>
            </a:r>
          </a:p>
        </p:txBody>
      </p:sp>
      <p:pic>
        <p:nvPicPr>
          <p:cNvPr id="6" name="!!boxz!!">
            <a:extLst>
              <a:ext uri="{FF2B5EF4-FFF2-40B4-BE49-F238E27FC236}">
                <a16:creationId xmlns:a16="http://schemas.microsoft.com/office/drawing/2014/main" id="{958FF02A-3DCB-4251-53CC-7F27325E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" t="4904" r="70936" b="28003"/>
          <a:stretch/>
        </p:blipFill>
        <p:spPr>
          <a:xfrm>
            <a:off x="256032" y="-7103254"/>
            <a:ext cx="3346704" cy="4553711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!!boxy!!">
            <a:extLst>
              <a:ext uri="{FF2B5EF4-FFF2-40B4-BE49-F238E27FC236}">
                <a16:creationId xmlns:a16="http://schemas.microsoft.com/office/drawing/2014/main" id="{AE209550-81C4-109B-18CE-9C40074FA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88" t="10509" r="21938" b="55487"/>
          <a:stretch/>
        </p:blipFill>
        <p:spPr>
          <a:xfrm>
            <a:off x="4141470" y="-6722779"/>
            <a:ext cx="5295900" cy="230786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8" name="!!arr5!!">
            <a:extLst>
              <a:ext uri="{FF2B5EF4-FFF2-40B4-BE49-F238E27FC236}">
                <a16:creationId xmlns:a16="http://schemas.microsoft.com/office/drawing/2014/main" id="{FFEC9E58-B932-6DB5-4B2A-D57161F851C9}"/>
              </a:ext>
            </a:extLst>
          </p:cNvPr>
          <p:cNvCxnSpPr>
            <a:cxnSpLocks/>
          </p:cNvCxnSpPr>
          <p:nvPr/>
        </p:nvCxnSpPr>
        <p:spPr>
          <a:xfrm>
            <a:off x="7192264" y="-7527044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!!arr5!!">
            <a:extLst>
              <a:ext uri="{FF2B5EF4-FFF2-40B4-BE49-F238E27FC236}">
                <a16:creationId xmlns:a16="http://schemas.microsoft.com/office/drawing/2014/main" id="{96193705-3F85-21B6-F764-E656292F2F01}"/>
              </a:ext>
            </a:extLst>
          </p:cNvPr>
          <p:cNvCxnSpPr>
            <a:cxnSpLocks/>
          </p:cNvCxnSpPr>
          <p:nvPr/>
        </p:nvCxnSpPr>
        <p:spPr>
          <a:xfrm>
            <a:off x="6753352" y="-4414919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!!arr3!!">
            <a:extLst>
              <a:ext uri="{FF2B5EF4-FFF2-40B4-BE49-F238E27FC236}">
                <a16:creationId xmlns:a16="http://schemas.microsoft.com/office/drawing/2014/main" id="{4E443049-F8C1-762E-C35C-2A627A60C3BE}"/>
              </a:ext>
            </a:extLst>
          </p:cNvPr>
          <p:cNvCxnSpPr>
            <a:cxnSpLocks/>
          </p:cNvCxnSpPr>
          <p:nvPr/>
        </p:nvCxnSpPr>
        <p:spPr>
          <a:xfrm>
            <a:off x="6131560" y="-3468174"/>
            <a:ext cx="0" cy="5193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!!arr2!!">
            <a:extLst>
              <a:ext uri="{FF2B5EF4-FFF2-40B4-BE49-F238E27FC236}">
                <a16:creationId xmlns:a16="http://schemas.microsoft.com/office/drawing/2014/main" id="{05A7D823-1508-EBFD-703C-485CAAD74093}"/>
              </a:ext>
            </a:extLst>
          </p:cNvPr>
          <p:cNvCxnSpPr>
            <a:cxnSpLocks/>
          </p:cNvCxnSpPr>
          <p:nvPr/>
        </p:nvCxnSpPr>
        <p:spPr>
          <a:xfrm>
            <a:off x="3730752" y="-5575620"/>
            <a:ext cx="40081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!!arr4!!">
            <a:extLst>
              <a:ext uri="{FF2B5EF4-FFF2-40B4-BE49-F238E27FC236}">
                <a16:creationId xmlns:a16="http://schemas.microsoft.com/office/drawing/2014/main" id="{5D6DDCE4-06E9-47DC-C83C-E9526673A42E}"/>
              </a:ext>
            </a:extLst>
          </p:cNvPr>
          <p:cNvCxnSpPr>
            <a:cxnSpLocks/>
          </p:cNvCxnSpPr>
          <p:nvPr/>
        </p:nvCxnSpPr>
        <p:spPr>
          <a:xfrm>
            <a:off x="8898636" y="-1634323"/>
            <a:ext cx="12146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85996D-52C1-07B3-054D-3FB6F70C31C2}"/>
              </a:ext>
            </a:extLst>
          </p:cNvPr>
          <p:cNvSpPr txBox="1"/>
          <p:nvPr/>
        </p:nvSpPr>
        <p:spPr>
          <a:xfrm flipH="1">
            <a:off x="4977387" y="-6753726"/>
            <a:ext cx="35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Play" panose="00000500000000000000" pitchFamily="2" charset="0"/>
              </a:rPr>
              <a:t>CaptureRequest</a:t>
            </a:r>
            <a:endParaRPr lang="en-US" sz="3600" dirty="0">
              <a:latin typeface="Play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1FDAC-5B5E-37A2-D003-554FDD77505E}"/>
              </a:ext>
            </a:extLst>
          </p:cNvPr>
          <p:cNvSpPr txBox="1"/>
          <p:nvPr/>
        </p:nvSpPr>
        <p:spPr>
          <a:xfrm flipH="1">
            <a:off x="1026798" y="-6995432"/>
            <a:ext cx="180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" panose="00000500000000000000" pitchFamily="2" charset="0"/>
              </a:rPr>
              <a:t>Preview</a:t>
            </a:r>
          </a:p>
        </p:txBody>
      </p:sp>
      <p:sp>
        <p:nvSpPr>
          <p:cNvPr id="15" name="!!dumbass!!">
            <a:extLst>
              <a:ext uri="{FF2B5EF4-FFF2-40B4-BE49-F238E27FC236}">
                <a16:creationId xmlns:a16="http://schemas.microsoft.com/office/drawing/2014/main" id="{D3A70BCF-138B-8C4D-D625-E4386BD361DB}"/>
              </a:ext>
            </a:extLst>
          </p:cNvPr>
          <p:cNvSpPr txBox="1"/>
          <p:nvPr/>
        </p:nvSpPr>
        <p:spPr>
          <a:xfrm>
            <a:off x="762195" y="-6317050"/>
            <a:ext cx="2351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SurfaceView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TextureView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MediaEncoder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ImageReader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84EE1-855D-5178-4B1F-5241C40AFAA8}"/>
              </a:ext>
            </a:extLst>
          </p:cNvPr>
          <p:cNvSpPr txBox="1"/>
          <p:nvPr/>
        </p:nvSpPr>
        <p:spPr>
          <a:xfrm>
            <a:off x="3931157" y="-6090233"/>
            <a:ext cx="529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Builder needs</a:t>
            </a:r>
          </a:p>
          <a:p>
            <a:pPr algn="ctr"/>
            <a:r>
              <a:rPr lang="en-US" sz="2800" dirty="0" err="1"/>
              <a:t>CameraID</a:t>
            </a:r>
            <a:endParaRPr lang="en-US" sz="2800" dirty="0"/>
          </a:p>
          <a:p>
            <a:pPr algn="ctr"/>
            <a:r>
              <a:rPr lang="en-US" sz="2800" dirty="0"/>
              <a:t>Target Surface</a:t>
            </a:r>
          </a:p>
        </p:txBody>
      </p:sp>
      <p:sp>
        <p:nvSpPr>
          <p:cNvPr id="17" name="!!text2!!">
            <a:extLst>
              <a:ext uri="{FF2B5EF4-FFF2-40B4-BE49-F238E27FC236}">
                <a16:creationId xmlns:a16="http://schemas.microsoft.com/office/drawing/2014/main" id="{788991B7-CA99-9497-43AE-6554359B852C}"/>
              </a:ext>
            </a:extLst>
          </p:cNvPr>
          <p:cNvSpPr txBox="1"/>
          <p:nvPr/>
        </p:nvSpPr>
        <p:spPr>
          <a:xfrm>
            <a:off x="3931157" y="-3908259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CaptureSession() </a:t>
            </a:r>
          </a:p>
        </p:txBody>
      </p:sp>
      <p:sp>
        <p:nvSpPr>
          <p:cNvPr id="18" name="!!text1!!">
            <a:extLst>
              <a:ext uri="{FF2B5EF4-FFF2-40B4-BE49-F238E27FC236}">
                <a16:creationId xmlns:a16="http://schemas.microsoft.com/office/drawing/2014/main" id="{549E1A66-8B62-3A5E-BD62-B3C19950579C}"/>
              </a:ext>
            </a:extLst>
          </p:cNvPr>
          <p:cNvSpPr txBox="1"/>
          <p:nvPr/>
        </p:nvSpPr>
        <p:spPr>
          <a:xfrm>
            <a:off x="8743951" y="-2217093"/>
            <a:ext cx="490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Requests to</a:t>
            </a:r>
          </a:p>
          <a:p>
            <a:pPr algn="ctr"/>
            <a:r>
              <a:rPr lang="en-US" sz="2800" dirty="0"/>
              <a:t> Hardware</a:t>
            </a:r>
          </a:p>
        </p:txBody>
      </p:sp>
      <p:cxnSp>
        <p:nvCxnSpPr>
          <p:cNvPr id="19" name="!!long1!!">
            <a:extLst>
              <a:ext uri="{FF2B5EF4-FFF2-40B4-BE49-F238E27FC236}">
                <a16:creationId xmlns:a16="http://schemas.microsoft.com/office/drawing/2014/main" id="{44B46E1B-61D1-B09E-216F-5B2C483C1DCA}"/>
              </a:ext>
            </a:extLst>
          </p:cNvPr>
          <p:cNvCxnSpPr>
            <a:cxnSpLocks/>
          </p:cNvCxnSpPr>
          <p:nvPr/>
        </p:nvCxnSpPr>
        <p:spPr>
          <a:xfrm>
            <a:off x="11203432" y="-832098"/>
            <a:ext cx="0" cy="108466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3C8D4-DB0C-FE3C-7826-8D84C929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54809FC-A001-5E25-123F-DB923AB45354}"/>
              </a:ext>
            </a:extLst>
          </p:cNvPr>
          <p:cNvSpPr/>
          <p:nvPr/>
        </p:nvSpPr>
        <p:spPr>
          <a:xfrm>
            <a:off x="865782" y="6248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48D6447-5690-F1C5-F215-CA093E3FAFF4}"/>
              </a:ext>
            </a:extLst>
          </p:cNvPr>
          <p:cNvSpPr/>
          <p:nvPr/>
        </p:nvSpPr>
        <p:spPr>
          <a:xfrm>
            <a:off x="3090568" y="3753675"/>
            <a:ext cx="623026" cy="61602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0DF173-E3BD-2385-CC34-0F557E4A138B}"/>
              </a:ext>
            </a:extLst>
          </p:cNvPr>
          <p:cNvSpPr/>
          <p:nvPr/>
        </p:nvSpPr>
        <p:spPr>
          <a:xfrm>
            <a:off x="868680" y="624840"/>
            <a:ext cx="3200400" cy="56083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66866-08B8-D3A6-1F9E-1612CE90D084}"/>
              </a:ext>
            </a:extLst>
          </p:cNvPr>
          <p:cNvSpPr/>
          <p:nvPr/>
        </p:nvSpPr>
        <p:spPr>
          <a:xfrm>
            <a:off x="1043902" y="818111"/>
            <a:ext cx="2899756" cy="5221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00A73C-8C15-F7B2-BEC5-C24F49998ED1}"/>
              </a:ext>
            </a:extLst>
          </p:cNvPr>
          <p:cNvSpPr/>
          <p:nvPr/>
        </p:nvSpPr>
        <p:spPr>
          <a:xfrm>
            <a:off x="1681344" y="707317"/>
            <a:ext cx="1607127" cy="2266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269FA1-49FE-8CEA-99D2-35305B51B250}"/>
              </a:ext>
            </a:extLst>
          </p:cNvPr>
          <p:cNvSpPr/>
          <p:nvPr/>
        </p:nvSpPr>
        <p:spPr>
          <a:xfrm>
            <a:off x="2997006" y="2448435"/>
            <a:ext cx="784477" cy="744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10DB15F-6719-416F-A7C5-F64B3A06EBBC}"/>
              </a:ext>
            </a:extLst>
          </p:cNvPr>
          <p:cNvSpPr/>
          <p:nvPr/>
        </p:nvSpPr>
        <p:spPr>
          <a:xfrm>
            <a:off x="2073746" y="3664721"/>
            <a:ext cx="784477" cy="744843"/>
          </a:xfrm>
          <a:prstGeom prst="roundRect">
            <a:avLst/>
          </a:prstGeom>
          <a:solidFill>
            <a:srgbClr val="B3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90C5095-D6B6-AFF8-16AE-AB8A221E19DB}"/>
              </a:ext>
            </a:extLst>
          </p:cNvPr>
          <p:cNvSpPr/>
          <p:nvPr/>
        </p:nvSpPr>
        <p:spPr>
          <a:xfrm>
            <a:off x="2073746" y="5017549"/>
            <a:ext cx="784477" cy="7448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DEF338-00A1-0C7B-F6A9-44CF6B52821D}"/>
              </a:ext>
            </a:extLst>
          </p:cNvPr>
          <p:cNvSpPr/>
          <p:nvPr/>
        </p:nvSpPr>
        <p:spPr>
          <a:xfrm>
            <a:off x="1156269" y="3664721"/>
            <a:ext cx="784477" cy="744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8CA390-62AB-6E74-5CB3-2A9F0D2FF3A2}"/>
              </a:ext>
            </a:extLst>
          </p:cNvPr>
          <p:cNvSpPr txBox="1"/>
          <p:nvPr/>
        </p:nvSpPr>
        <p:spPr>
          <a:xfrm flipH="1">
            <a:off x="2914756" y="4414875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F44589-0B35-017E-F0FC-0FD0C4577EAF}"/>
              </a:ext>
            </a:extLst>
          </p:cNvPr>
          <p:cNvSpPr txBox="1"/>
          <p:nvPr/>
        </p:nvSpPr>
        <p:spPr>
          <a:xfrm flipH="1">
            <a:off x="2020457" y="4392709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AF241B-2323-0983-4687-C6B2BBB12250}"/>
              </a:ext>
            </a:extLst>
          </p:cNvPr>
          <p:cNvSpPr txBox="1"/>
          <p:nvPr/>
        </p:nvSpPr>
        <p:spPr>
          <a:xfrm flipH="1">
            <a:off x="1182691" y="4398186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7F5225-7F11-0F02-8D80-B617F904A3FD}"/>
              </a:ext>
            </a:extLst>
          </p:cNvPr>
          <p:cNvSpPr txBox="1"/>
          <p:nvPr/>
        </p:nvSpPr>
        <p:spPr>
          <a:xfrm flipH="1">
            <a:off x="2995491" y="31819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83D78A-D9E0-E272-6DC6-9B2A8F7D8218}"/>
              </a:ext>
            </a:extLst>
          </p:cNvPr>
          <p:cNvSpPr txBox="1"/>
          <p:nvPr/>
        </p:nvSpPr>
        <p:spPr>
          <a:xfrm flipH="1">
            <a:off x="2002410" y="31819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20F6D2-4C4A-E021-4D1E-DCC828DB5F77}"/>
              </a:ext>
            </a:extLst>
          </p:cNvPr>
          <p:cNvSpPr txBox="1"/>
          <p:nvPr/>
        </p:nvSpPr>
        <p:spPr>
          <a:xfrm flipH="1">
            <a:off x="1077727" y="3181901"/>
            <a:ext cx="9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Photos</a:t>
            </a:r>
          </a:p>
        </p:txBody>
      </p: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C2783464-85CC-64AB-A2DF-0EFD56FDF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3381" y="3701350"/>
            <a:ext cx="705202" cy="705202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7C95533-334A-0675-2DB4-BE25C95B7268}"/>
              </a:ext>
            </a:extLst>
          </p:cNvPr>
          <p:cNvSpPr/>
          <p:nvPr/>
        </p:nvSpPr>
        <p:spPr>
          <a:xfrm>
            <a:off x="1176527" y="4940709"/>
            <a:ext cx="2625213" cy="9093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phic 78" descr="Home with solid fill">
            <a:extLst>
              <a:ext uri="{FF2B5EF4-FFF2-40B4-BE49-F238E27FC236}">
                <a16:creationId xmlns:a16="http://schemas.microsoft.com/office/drawing/2014/main" id="{9E94047A-B1D9-FD3E-2872-771FD4D5E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2764" y="4971881"/>
            <a:ext cx="830589" cy="830589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E1A2595-084B-890C-0CB1-4BE3E075C9A3}"/>
              </a:ext>
            </a:extLst>
          </p:cNvPr>
          <p:cNvGrpSpPr/>
          <p:nvPr/>
        </p:nvGrpSpPr>
        <p:grpSpPr>
          <a:xfrm>
            <a:off x="1180169" y="1093169"/>
            <a:ext cx="2625213" cy="1102129"/>
            <a:chOff x="1156403" y="1093329"/>
            <a:chExt cx="2625213" cy="11021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0E45E57-C941-964D-623F-46B3D8BFFD72}"/>
                </a:ext>
              </a:extLst>
            </p:cNvPr>
            <p:cNvSpPr/>
            <p:nvPr/>
          </p:nvSpPr>
          <p:spPr>
            <a:xfrm>
              <a:off x="1156403" y="1093329"/>
              <a:ext cx="2625213" cy="11021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5FC1D7-AA73-A42C-3827-D2C763485EE0}"/>
                </a:ext>
              </a:extLst>
            </p:cNvPr>
            <p:cNvCxnSpPr/>
            <p:nvPr/>
          </p:nvCxnSpPr>
          <p:spPr>
            <a:xfrm>
              <a:off x="2465984" y="1246188"/>
              <a:ext cx="0" cy="796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03A6E6-52EA-93C0-C254-0EBC73A85CD5}"/>
                </a:ext>
              </a:extLst>
            </p:cNvPr>
            <p:cNvSpPr txBox="1"/>
            <p:nvPr/>
          </p:nvSpPr>
          <p:spPr>
            <a:xfrm>
              <a:off x="1248537" y="1357974"/>
              <a:ext cx="1125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Zen Dots" pitchFamily="2" charset="0"/>
                </a:rPr>
                <a:t>JULY </a:t>
              </a:r>
            </a:p>
            <a:p>
              <a:pPr algn="ctr"/>
              <a:r>
                <a:rPr lang="en-US" sz="2000" dirty="0">
                  <a:latin typeface="Zen Dots" pitchFamily="2" charset="0"/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1215F5-AECD-103D-D9BB-40E431444DDC}"/>
                </a:ext>
              </a:extLst>
            </p:cNvPr>
            <p:cNvSpPr txBox="1"/>
            <p:nvPr/>
          </p:nvSpPr>
          <p:spPr>
            <a:xfrm>
              <a:off x="2520445" y="1755915"/>
              <a:ext cx="1206711" cy="34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Zen Dots" pitchFamily="2" charset="0"/>
                </a:rPr>
                <a:t>SUNNY</a:t>
              </a:r>
            </a:p>
          </p:txBody>
        </p:sp>
        <p:pic>
          <p:nvPicPr>
            <p:cNvPr id="81" name="Graphic 80" descr="Sun with solid fill">
              <a:extLst>
                <a:ext uri="{FF2B5EF4-FFF2-40B4-BE49-F238E27FC236}">
                  <a16:creationId xmlns:a16="http://schemas.microsoft.com/office/drawing/2014/main" id="{8C5F3D2B-06CF-CE30-BD53-1B826EFA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45389" y="1159666"/>
              <a:ext cx="556692" cy="556692"/>
            </a:xfrm>
            <a:prstGeom prst="rect">
              <a:avLst/>
            </a:prstGeom>
          </p:spPr>
        </p:pic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3F4C638-ACED-5276-F2FB-09700426EAEA}"/>
              </a:ext>
            </a:extLst>
          </p:cNvPr>
          <p:cNvSpPr/>
          <p:nvPr/>
        </p:nvSpPr>
        <p:spPr>
          <a:xfrm>
            <a:off x="2997006" y="3656526"/>
            <a:ext cx="818395" cy="7595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Camera with solid fill">
            <a:extLst>
              <a:ext uri="{FF2B5EF4-FFF2-40B4-BE49-F238E27FC236}">
                <a16:creationId xmlns:a16="http://schemas.microsoft.com/office/drawing/2014/main" id="{F3E8A4BE-666C-B93D-4754-55AF37C829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97006" y="3638913"/>
            <a:ext cx="796544" cy="794773"/>
          </a:xfrm>
          <a:prstGeom prst="rect">
            <a:avLst/>
          </a:prstGeom>
        </p:spPr>
      </p:pic>
      <p:pic>
        <p:nvPicPr>
          <p:cNvPr id="10" name="Graphic 9" descr="Receiver with solid fill">
            <a:extLst>
              <a:ext uri="{FF2B5EF4-FFF2-40B4-BE49-F238E27FC236}">
                <a16:creationId xmlns:a16="http://schemas.microsoft.com/office/drawing/2014/main" id="{2F6C41C8-B2DE-E199-3775-0F3F1848F7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56999" y="2480709"/>
            <a:ext cx="681340" cy="681340"/>
          </a:xfrm>
          <a:prstGeom prst="rect">
            <a:avLst/>
          </a:prstGeom>
        </p:spPr>
      </p:pic>
      <p:pic>
        <p:nvPicPr>
          <p:cNvPr id="14" name="Graphic 13" descr="Music notes with solid fill">
            <a:extLst>
              <a:ext uri="{FF2B5EF4-FFF2-40B4-BE49-F238E27FC236}">
                <a16:creationId xmlns:a16="http://schemas.microsoft.com/office/drawing/2014/main" id="{F4E45A4B-E84D-6D34-C25E-8B2553C636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9793" y="3663877"/>
            <a:ext cx="744843" cy="744843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865A820-A0C9-49B0-5547-86CE25732A86}"/>
              </a:ext>
            </a:extLst>
          </p:cNvPr>
          <p:cNvSpPr/>
          <p:nvPr/>
        </p:nvSpPr>
        <p:spPr>
          <a:xfrm>
            <a:off x="2073746" y="2448436"/>
            <a:ext cx="784477" cy="744843"/>
          </a:xfrm>
          <a:prstGeom prst="roundRect">
            <a:avLst/>
          </a:prstGeom>
          <a:solidFill>
            <a:srgbClr val="B4A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8A58B092-3A60-FE52-C903-DF8A36346F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4580" y="2454436"/>
            <a:ext cx="704631" cy="704631"/>
          </a:xfrm>
          <a:prstGeom prst="rect">
            <a:avLst/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96A4C8D-967E-7609-A48A-7BC78C188EB6}"/>
              </a:ext>
            </a:extLst>
          </p:cNvPr>
          <p:cNvSpPr/>
          <p:nvPr/>
        </p:nvSpPr>
        <p:spPr>
          <a:xfrm>
            <a:off x="862884" y="6248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!!MORPHME!!">
            <a:extLst>
              <a:ext uri="{FF2B5EF4-FFF2-40B4-BE49-F238E27FC236}">
                <a16:creationId xmlns:a16="http://schemas.microsoft.com/office/drawing/2014/main" id="{5F47489D-4459-DC0E-6FED-45C5D536EE57}"/>
              </a:ext>
            </a:extLst>
          </p:cNvPr>
          <p:cNvGrpSpPr/>
          <p:nvPr/>
        </p:nvGrpSpPr>
        <p:grpSpPr>
          <a:xfrm>
            <a:off x="1163754" y="2448435"/>
            <a:ext cx="784477" cy="744843"/>
            <a:chOff x="1163754" y="2448435"/>
            <a:chExt cx="784477" cy="7448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847C0F-E99B-F268-ADD0-0392DB904ACF}"/>
                </a:ext>
              </a:extLst>
            </p:cNvPr>
            <p:cNvSpPr/>
            <p:nvPr/>
          </p:nvSpPr>
          <p:spPr>
            <a:xfrm>
              <a:off x="1163754" y="2448435"/>
              <a:ext cx="784477" cy="7448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Easel with solid fill">
              <a:extLst>
                <a:ext uri="{FF2B5EF4-FFF2-40B4-BE49-F238E27FC236}">
                  <a16:creationId xmlns:a16="http://schemas.microsoft.com/office/drawing/2014/main" id="{681C8353-11CF-C429-9324-1F0D8D36D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20838" y="2488126"/>
              <a:ext cx="664020" cy="664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05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92E9B-7843-1C76-FB72-F90110B2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" y="-1630"/>
            <a:ext cx="12192000" cy="6858000"/>
          </a:xfrm>
          <a:prstGeom prst="rect">
            <a:avLst/>
          </a:prstGeom>
        </p:spPr>
      </p:pic>
      <p:sp>
        <p:nvSpPr>
          <p:cNvPr id="10" name="!!MORPH2!!">
            <a:extLst>
              <a:ext uri="{FF2B5EF4-FFF2-40B4-BE49-F238E27FC236}">
                <a16:creationId xmlns:a16="http://schemas.microsoft.com/office/drawing/2014/main" id="{E919DDE4-D264-8449-36F2-D3D3CD212B37}"/>
              </a:ext>
            </a:extLst>
          </p:cNvPr>
          <p:cNvSpPr/>
          <p:nvPr/>
        </p:nvSpPr>
        <p:spPr>
          <a:xfrm>
            <a:off x="-1003869" y="-4900204"/>
            <a:ext cx="15706164" cy="16118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F70213D9-A2D9-FA43-18C8-8704CAA954FD}"/>
              </a:ext>
            </a:extLst>
          </p:cNvPr>
          <p:cNvSpPr/>
          <p:nvPr/>
        </p:nvSpPr>
        <p:spPr>
          <a:xfrm>
            <a:off x="865782" y="6248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4E261F1-A298-5491-88AF-66619C3A7179}"/>
              </a:ext>
            </a:extLst>
          </p:cNvPr>
          <p:cNvSpPr/>
          <p:nvPr/>
        </p:nvSpPr>
        <p:spPr>
          <a:xfrm>
            <a:off x="857198" y="6248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D934F12-DC68-0649-840C-E9030427CD3C}"/>
              </a:ext>
            </a:extLst>
          </p:cNvPr>
          <p:cNvSpPr/>
          <p:nvPr/>
        </p:nvSpPr>
        <p:spPr>
          <a:xfrm>
            <a:off x="3090568" y="3753675"/>
            <a:ext cx="623026" cy="61602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63F94A6-F9B2-A85B-EF20-23FA6B3781A2}"/>
              </a:ext>
            </a:extLst>
          </p:cNvPr>
          <p:cNvSpPr/>
          <p:nvPr/>
        </p:nvSpPr>
        <p:spPr>
          <a:xfrm>
            <a:off x="868680" y="624840"/>
            <a:ext cx="3200400" cy="56083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05FFB66A-A39A-3A7C-B1BD-A6394E767F45}"/>
              </a:ext>
            </a:extLst>
          </p:cNvPr>
          <p:cNvSpPr/>
          <p:nvPr/>
        </p:nvSpPr>
        <p:spPr>
          <a:xfrm>
            <a:off x="1043902" y="818111"/>
            <a:ext cx="2899756" cy="5221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506C4FA-4C68-75E3-DA34-DEE82047CF50}"/>
              </a:ext>
            </a:extLst>
          </p:cNvPr>
          <p:cNvSpPr/>
          <p:nvPr/>
        </p:nvSpPr>
        <p:spPr>
          <a:xfrm>
            <a:off x="1681344" y="707317"/>
            <a:ext cx="1607127" cy="2266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A46F0FE-2F23-ACE8-41E6-0E9D2FD85D83}"/>
              </a:ext>
            </a:extLst>
          </p:cNvPr>
          <p:cNvSpPr/>
          <p:nvPr/>
        </p:nvSpPr>
        <p:spPr>
          <a:xfrm>
            <a:off x="2997006" y="2448435"/>
            <a:ext cx="784477" cy="744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996A5A5-2541-9A30-ACAA-15DEA44EE238}"/>
              </a:ext>
            </a:extLst>
          </p:cNvPr>
          <p:cNvSpPr/>
          <p:nvPr/>
        </p:nvSpPr>
        <p:spPr>
          <a:xfrm>
            <a:off x="2073746" y="2448436"/>
            <a:ext cx="784477" cy="744843"/>
          </a:xfrm>
          <a:prstGeom prst="roundRect">
            <a:avLst/>
          </a:prstGeom>
          <a:solidFill>
            <a:srgbClr val="B4A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08D6356-2319-C544-273B-127462A04E58}"/>
              </a:ext>
            </a:extLst>
          </p:cNvPr>
          <p:cNvSpPr/>
          <p:nvPr/>
        </p:nvSpPr>
        <p:spPr>
          <a:xfrm>
            <a:off x="2073746" y="3664721"/>
            <a:ext cx="784477" cy="744843"/>
          </a:xfrm>
          <a:prstGeom prst="roundRect">
            <a:avLst/>
          </a:prstGeom>
          <a:solidFill>
            <a:srgbClr val="B3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7F893F12-1026-2CBF-C4CC-4E415198883C}"/>
              </a:ext>
            </a:extLst>
          </p:cNvPr>
          <p:cNvSpPr/>
          <p:nvPr/>
        </p:nvSpPr>
        <p:spPr>
          <a:xfrm>
            <a:off x="2073746" y="5017549"/>
            <a:ext cx="784477" cy="7448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B96010A-C3E9-C7A5-40BD-8FA14E53FE09}"/>
              </a:ext>
            </a:extLst>
          </p:cNvPr>
          <p:cNvSpPr/>
          <p:nvPr/>
        </p:nvSpPr>
        <p:spPr>
          <a:xfrm>
            <a:off x="1156269" y="3664721"/>
            <a:ext cx="784477" cy="744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B738B6E-F68F-83F5-1F40-3EA48300BE88}"/>
              </a:ext>
            </a:extLst>
          </p:cNvPr>
          <p:cNvSpPr txBox="1"/>
          <p:nvPr/>
        </p:nvSpPr>
        <p:spPr>
          <a:xfrm flipH="1">
            <a:off x="2914756" y="4414875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9CA988F-751D-5C30-C525-8B264AFF4193}"/>
              </a:ext>
            </a:extLst>
          </p:cNvPr>
          <p:cNvSpPr txBox="1"/>
          <p:nvPr/>
        </p:nvSpPr>
        <p:spPr>
          <a:xfrm flipH="1">
            <a:off x="2020457" y="4392709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256820-E47A-76B2-2F1F-43D107A81550}"/>
              </a:ext>
            </a:extLst>
          </p:cNvPr>
          <p:cNvSpPr txBox="1"/>
          <p:nvPr/>
        </p:nvSpPr>
        <p:spPr>
          <a:xfrm flipH="1">
            <a:off x="1182691" y="4398186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561DA5-B896-73E7-FB15-EEBF81E05DCB}"/>
              </a:ext>
            </a:extLst>
          </p:cNvPr>
          <p:cNvSpPr txBox="1"/>
          <p:nvPr/>
        </p:nvSpPr>
        <p:spPr>
          <a:xfrm flipH="1">
            <a:off x="2995491" y="31819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ECF0559-F9E8-2BEE-4A3A-B675E6B386F5}"/>
              </a:ext>
            </a:extLst>
          </p:cNvPr>
          <p:cNvSpPr txBox="1"/>
          <p:nvPr/>
        </p:nvSpPr>
        <p:spPr>
          <a:xfrm flipH="1">
            <a:off x="2002410" y="31819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Videos</a:t>
            </a:r>
          </a:p>
        </p:txBody>
      </p:sp>
      <p:pic>
        <p:nvPicPr>
          <p:cNvPr id="178" name="Graphic 177" descr="Gears with solid fill">
            <a:extLst>
              <a:ext uri="{FF2B5EF4-FFF2-40B4-BE49-F238E27FC236}">
                <a16:creationId xmlns:a16="http://schemas.microsoft.com/office/drawing/2014/main" id="{DDA7E3AB-F276-FADA-8588-89921277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3381" y="3701350"/>
            <a:ext cx="705202" cy="705202"/>
          </a:xfrm>
          <a:prstGeom prst="rect">
            <a:avLst/>
          </a:prstGeom>
        </p:spPr>
      </p:pic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B1C908B-C2FD-2544-BD00-181C91F81EAA}"/>
              </a:ext>
            </a:extLst>
          </p:cNvPr>
          <p:cNvSpPr/>
          <p:nvPr/>
        </p:nvSpPr>
        <p:spPr>
          <a:xfrm>
            <a:off x="1176527" y="4940709"/>
            <a:ext cx="2625213" cy="9093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0" name="Graphic 179" descr="Home with solid fill">
            <a:extLst>
              <a:ext uri="{FF2B5EF4-FFF2-40B4-BE49-F238E27FC236}">
                <a16:creationId xmlns:a16="http://schemas.microsoft.com/office/drawing/2014/main" id="{46696051-F9DC-8D74-F425-FE2B6E387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2764" y="4971881"/>
            <a:ext cx="830589" cy="83058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F0239899-678D-9E68-67F9-33E5496ECCCD}"/>
              </a:ext>
            </a:extLst>
          </p:cNvPr>
          <p:cNvSpPr/>
          <p:nvPr/>
        </p:nvSpPr>
        <p:spPr>
          <a:xfrm>
            <a:off x="2997006" y="3656526"/>
            <a:ext cx="818395" cy="7595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E98E7C-C5C0-E118-44CB-ECD1CFF81EBD}"/>
              </a:ext>
            </a:extLst>
          </p:cNvPr>
          <p:cNvGrpSpPr/>
          <p:nvPr/>
        </p:nvGrpSpPr>
        <p:grpSpPr>
          <a:xfrm>
            <a:off x="1180169" y="1093169"/>
            <a:ext cx="2625213" cy="1102129"/>
            <a:chOff x="1156403" y="1093329"/>
            <a:chExt cx="2625213" cy="1102129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4B4F017-785D-81D6-474F-292874B33748}"/>
                </a:ext>
              </a:extLst>
            </p:cNvPr>
            <p:cNvSpPr/>
            <p:nvPr/>
          </p:nvSpPr>
          <p:spPr>
            <a:xfrm>
              <a:off x="1156403" y="1093329"/>
              <a:ext cx="2625213" cy="11021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828464A-D914-CD1D-D331-34002E746B1B}"/>
                </a:ext>
              </a:extLst>
            </p:cNvPr>
            <p:cNvCxnSpPr/>
            <p:nvPr/>
          </p:nvCxnSpPr>
          <p:spPr>
            <a:xfrm>
              <a:off x="2465984" y="1246188"/>
              <a:ext cx="0" cy="796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C48F7CE-0663-3766-E960-CE3D2BB1D9D3}"/>
                </a:ext>
              </a:extLst>
            </p:cNvPr>
            <p:cNvSpPr txBox="1"/>
            <p:nvPr/>
          </p:nvSpPr>
          <p:spPr>
            <a:xfrm>
              <a:off x="1248537" y="1357974"/>
              <a:ext cx="1125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Zen Dots" pitchFamily="2" charset="0"/>
                </a:rPr>
                <a:t>JULY </a:t>
              </a:r>
            </a:p>
            <a:p>
              <a:pPr algn="ctr"/>
              <a:r>
                <a:rPr lang="en-US" sz="2000" dirty="0">
                  <a:latin typeface="Zen Dots" pitchFamily="2" charset="0"/>
                </a:rPr>
                <a:t>3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0035BD2-A603-3966-1E8A-D49281E9196F}"/>
                </a:ext>
              </a:extLst>
            </p:cNvPr>
            <p:cNvSpPr txBox="1"/>
            <p:nvPr/>
          </p:nvSpPr>
          <p:spPr>
            <a:xfrm>
              <a:off x="2520445" y="1755915"/>
              <a:ext cx="1206711" cy="34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Zen Dots" pitchFamily="2" charset="0"/>
                </a:rPr>
                <a:t>SUNNY</a:t>
              </a:r>
            </a:p>
          </p:txBody>
        </p:sp>
        <p:pic>
          <p:nvPicPr>
            <p:cNvPr id="227" name="Graphic 226" descr="Sun with solid fill">
              <a:extLst>
                <a:ext uri="{FF2B5EF4-FFF2-40B4-BE49-F238E27FC236}">
                  <a16:creationId xmlns:a16="http://schemas.microsoft.com/office/drawing/2014/main" id="{5A1A8894-11C6-92ED-0A1C-06D526325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45389" y="1159666"/>
              <a:ext cx="556692" cy="556692"/>
            </a:xfrm>
            <a:prstGeom prst="rect">
              <a:avLst/>
            </a:prstGeom>
          </p:spPr>
        </p:pic>
      </p:grpSp>
      <p:pic>
        <p:nvPicPr>
          <p:cNvPr id="222" name="Graphic 221" descr="Camera with solid fill">
            <a:extLst>
              <a:ext uri="{FF2B5EF4-FFF2-40B4-BE49-F238E27FC236}">
                <a16:creationId xmlns:a16="http://schemas.microsoft.com/office/drawing/2014/main" id="{395FFD40-12E6-4A30-8D77-CBEF04317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97006" y="3638913"/>
            <a:ext cx="796544" cy="794773"/>
          </a:xfrm>
          <a:prstGeom prst="rect">
            <a:avLst/>
          </a:prstGeom>
        </p:spPr>
      </p:pic>
      <p:pic>
        <p:nvPicPr>
          <p:cNvPr id="195" name="Graphic 194" descr="Receiver with solid fill">
            <a:extLst>
              <a:ext uri="{FF2B5EF4-FFF2-40B4-BE49-F238E27FC236}">
                <a16:creationId xmlns:a16="http://schemas.microsoft.com/office/drawing/2014/main" id="{195560C8-94A1-E960-4025-C2FE3AB7B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56999" y="2480709"/>
            <a:ext cx="681340" cy="681340"/>
          </a:xfrm>
          <a:prstGeom prst="rect">
            <a:avLst/>
          </a:prstGeom>
        </p:spPr>
      </p:pic>
      <p:pic>
        <p:nvPicPr>
          <p:cNvPr id="204" name="Graphic 203" descr="Music notes with solid fill">
            <a:extLst>
              <a:ext uri="{FF2B5EF4-FFF2-40B4-BE49-F238E27FC236}">
                <a16:creationId xmlns:a16="http://schemas.microsoft.com/office/drawing/2014/main" id="{470B94F2-68BC-EB68-0232-E02F2D2395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9793" y="3663877"/>
            <a:ext cx="744843" cy="744843"/>
          </a:xfrm>
          <a:prstGeom prst="rect">
            <a:avLst/>
          </a:prstGeom>
        </p:spPr>
      </p:pic>
      <p:pic>
        <p:nvPicPr>
          <p:cNvPr id="210" name="Graphic 209" descr="Video camera with solid fill">
            <a:extLst>
              <a:ext uri="{FF2B5EF4-FFF2-40B4-BE49-F238E27FC236}">
                <a16:creationId xmlns:a16="http://schemas.microsoft.com/office/drawing/2014/main" id="{4C586401-0696-679E-8BA6-76B4B22553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4580" y="2454436"/>
            <a:ext cx="704631" cy="70463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365E66-3B7D-6D51-3B0D-7EA77734C69D}"/>
              </a:ext>
            </a:extLst>
          </p:cNvPr>
          <p:cNvSpPr/>
          <p:nvPr/>
        </p:nvSpPr>
        <p:spPr>
          <a:xfrm>
            <a:off x="857198" y="6248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6" name="!!MORPHME!!">
            <a:extLst>
              <a:ext uri="{FF2B5EF4-FFF2-40B4-BE49-F238E27FC236}">
                <a16:creationId xmlns:a16="http://schemas.microsoft.com/office/drawing/2014/main" id="{CA86A66F-31AF-713A-409E-239F519AD36B}"/>
              </a:ext>
            </a:extLst>
          </p:cNvPr>
          <p:cNvGrpSpPr/>
          <p:nvPr/>
        </p:nvGrpSpPr>
        <p:grpSpPr>
          <a:xfrm>
            <a:off x="1643839" y="2708409"/>
            <a:ext cx="1784956" cy="1685132"/>
            <a:chOff x="1163754" y="2448435"/>
            <a:chExt cx="784477" cy="744843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498021A-B902-3002-125C-C73ABCE69478}"/>
                </a:ext>
              </a:extLst>
            </p:cNvPr>
            <p:cNvSpPr/>
            <p:nvPr/>
          </p:nvSpPr>
          <p:spPr>
            <a:xfrm>
              <a:off x="1163754" y="2448435"/>
              <a:ext cx="784477" cy="7448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8" name="Graphic 157" descr="Easel with solid fill">
              <a:extLst>
                <a:ext uri="{FF2B5EF4-FFF2-40B4-BE49-F238E27FC236}">
                  <a16:creationId xmlns:a16="http://schemas.microsoft.com/office/drawing/2014/main" id="{43922201-339D-3410-D679-4B708F9D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20838" y="2488126"/>
              <a:ext cx="664020" cy="664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51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149224-8B0B-518A-DC71-3DE4C2811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!!MORPH2!!">
            <a:extLst>
              <a:ext uri="{FF2B5EF4-FFF2-40B4-BE49-F238E27FC236}">
                <a16:creationId xmlns:a16="http://schemas.microsoft.com/office/drawing/2014/main" id="{E919DDE4-D264-8449-36F2-D3D3CD212B37}"/>
              </a:ext>
            </a:extLst>
          </p:cNvPr>
          <p:cNvSpPr/>
          <p:nvPr/>
        </p:nvSpPr>
        <p:spPr>
          <a:xfrm>
            <a:off x="-16335941" y="-4242994"/>
            <a:ext cx="15706164" cy="161185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P">
            <a:extLst>
              <a:ext uri="{FF2B5EF4-FFF2-40B4-BE49-F238E27FC236}">
                <a16:creationId xmlns:a16="http://schemas.microsoft.com/office/drawing/2014/main" id="{08020EF2-A420-7A09-5AC2-AFFE1B646FA2}"/>
              </a:ext>
            </a:extLst>
          </p:cNvPr>
          <p:cNvSpPr txBox="1"/>
          <p:nvPr/>
        </p:nvSpPr>
        <p:spPr>
          <a:xfrm>
            <a:off x="3930578" y="489225"/>
            <a:ext cx="6086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Zen Dots" pitchFamily="2" charset="0"/>
              </a:rPr>
              <a:t>Saving Photos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60C514-AD45-8654-EF46-E266C2CD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5181" y="-4554007"/>
            <a:ext cx="7041490" cy="2057578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7B874BE-C95E-1719-01DC-48514C1231F4}"/>
              </a:ext>
            </a:extLst>
          </p:cNvPr>
          <p:cNvSpPr/>
          <p:nvPr/>
        </p:nvSpPr>
        <p:spPr>
          <a:xfrm>
            <a:off x="-3707653" y="7772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495018D-27F3-79E7-5B28-D49DF2085450}"/>
              </a:ext>
            </a:extLst>
          </p:cNvPr>
          <p:cNvSpPr/>
          <p:nvPr/>
        </p:nvSpPr>
        <p:spPr>
          <a:xfrm>
            <a:off x="-3716237" y="7772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F4AA13-208A-BE1C-B97F-6C5F71E7A3D1}"/>
              </a:ext>
            </a:extLst>
          </p:cNvPr>
          <p:cNvSpPr/>
          <p:nvPr/>
        </p:nvSpPr>
        <p:spPr>
          <a:xfrm>
            <a:off x="-1482867" y="3906075"/>
            <a:ext cx="623026" cy="61602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49468AE-5AF7-E090-3AF9-2E53B73EA830}"/>
              </a:ext>
            </a:extLst>
          </p:cNvPr>
          <p:cNvSpPr/>
          <p:nvPr/>
        </p:nvSpPr>
        <p:spPr>
          <a:xfrm>
            <a:off x="-3704755" y="777240"/>
            <a:ext cx="3200400" cy="56083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0C351A7-7CD5-967D-2DCC-BB9EE86EEE23}"/>
              </a:ext>
            </a:extLst>
          </p:cNvPr>
          <p:cNvSpPr/>
          <p:nvPr/>
        </p:nvSpPr>
        <p:spPr>
          <a:xfrm>
            <a:off x="-3529533" y="970511"/>
            <a:ext cx="2899756" cy="5221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D07AFF-C622-2956-2FA6-2D4D7040771C}"/>
              </a:ext>
            </a:extLst>
          </p:cNvPr>
          <p:cNvSpPr/>
          <p:nvPr/>
        </p:nvSpPr>
        <p:spPr>
          <a:xfrm>
            <a:off x="-2892091" y="859717"/>
            <a:ext cx="1607127" cy="2266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F6316F-1E04-3B89-0B90-1D103ABDBEDC}"/>
              </a:ext>
            </a:extLst>
          </p:cNvPr>
          <p:cNvSpPr/>
          <p:nvPr/>
        </p:nvSpPr>
        <p:spPr>
          <a:xfrm>
            <a:off x="-1576429" y="2600835"/>
            <a:ext cx="784477" cy="744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D26ABC-776E-9BBB-5E0F-CDF2C22268BC}"/>
              </a:ext>
            </a:extLst>
          </p:cNvPr>
          <p:cNvSpPr/>
          <p:nvPr/>
        </p:nvSpPr>
        <p:spPr>
          <a:xfrm>
            <a:off x="-2499689" y="2600836"/>
            <a:ext cx="784477" cy="744843"/>
          </a:xfrm>
          <a:prstGeom prst="roundRect">
            <a:avLst/>
          </a:prstGeom>
          <a:solidFill>
            <a:srgbClr val="B4A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AD4F0E4-9553-2DA6-BA76-03753D2995C7}"/>
              </a:ext>
            </a:extLst>
          </p:cNvPr>
          <p:cNvSpPr/>
          <p:nvPr/>
        </p:nvSpPr>
        <p:spPr>
          <a:xfrm>
            <a:off x="-2499689" y="3817121"/>
            <a:ext cx="784477" cy="744843"/>
          </a:xfrm>
          <a:prstGeom prst="roundRect">
            <a:avLst/>
          </a:prstGeom>
          <a:solidFill>
            <a:srgbClr val="B3C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98E5EC-0AB0-E3F5-2FDC-F0ABAFB00D5C}"/>
              </a:ext>
            </a:extLst>
          </p:cNvPr>
          <p:cNvSpPr/>
          <p:nvPr/>
        </p:nvSpPr>
        <p:spPr>
          <a:xfrm>
            <a:off x="-2499689" y="5169949"/>
            <a:ext cx="784477" cy="7448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5F1815D-6989-D416-C5DD-0CDDDF88F9D3}"/>
              </a:ext>
            </a:extLst>
          </p:cNvPr>
          <p:cNvSpPr/>
          <p:nvPr/>
        </p:nvSpPr>
        <p:spPr>
          <a:xfrm>
            <a:off x="-3417166" y="3817121"/>
            <a:ext cx="784477" cy="744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328D3-D3D4-18B5-DB76-16BED9D4D08E}"/>
              </a:ext>
            </a:extLst>
          </p:cNvPr>
          <p:cNvSpPr txBox="1"/>
          <p:nvPr/>
        </p:nvSpPr>
        <p:spPr>
          <a:xfrm flipH="1">
            <a:off x="-1658679" y="4567275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0A96A-178C-8894-F979-95CDBAEB1FDB}"/>
              </a:ext>
            </a:extLst>
          </p:cNvPr>
          <p:cNvSpPr txBox="1"/>
          <p:nvPr/>
        </p:nvSpPr>
        <p:spPr>
          <a:xfrm flipH="1">
            <a:off x="-2552978" y="4545109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27F052-003B-96DB-EDB8-029747786EDB}"/>
              </a:ext>
            </a:extLst>
          </p:cNvPr>
          <p:cNvSpPr txBox="1"/>
          <p:nvPr/>
        </p:nvSpPr>
        <p:spPr>
          <a:xfrm flipH="1">
            <a:off x="-3390744" y="4550586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DF62DD-9B52-321E-510C-2EE46C1E9319}"/>
              </a:ext>
            </a:extLst>
          </p:cNvPr>
          <p:cNvSpPr txBox="1"/>
          <p:nvPr/>
        </p:nvSpPr>
        <p:spPr>
          <a:xfrm flipH="1">
            <a:off x="-1577944" y="33343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0EE5A-7901-1286-AB95-154B71E3B317}"/>
              </a:ext>
            </a:extLst>
          </p:cNvPr>
          <p:cNvSpPr txBox="1"/>
          <p:nvPr/>
        </p:nvSpPr>
        <p:spPr>
          <a:xfrm flipH="1">
            <a:off x="-2571025" y="3334301"/>
            <a:ext cx="948973" cy="36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Videos</a:t>
            </a:r>
          </a:p>
        </p:txBody>
      </p:sp>
      <p:pic>
        <p:nvPicPr>
          <p:cNvPr id="64" name="Graphic 63" descr="Gears with solid fill">
            <a:extLst>
              <a:ext uri="{FF2B5EF4-FFF2-40B4-BE49-F238E27FC236}">
                <a16:creationId xmlns:a16="http://schemas.microsoft.com/office/drawing/2014/main" id="{BABD898B-412E-48DB-A75C-5BA5300C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60054" y="3853750"/>
            <a:ext cx="705202" cy="705202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C7988D1-D780-1E6D-2823-6D9A9C2E2EBC}"/>
              </a:ext>
            </a:extLst>
          </p:cNvPr>
          <p:cNvSpPr/>
          <p:nvPr/>
        </p:nvSpPr>
        <p:spPr>
          <a:xfrm>
            <a:off x="-3396908" y="5093109"/>
            <a:ext cx="2625213" cy="9093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 descr="Home with solid fill">
            <a:extLst>
              <a:ext uri="{FF2B5EF4-FFF2-40B4-BE49-F238E27FC236}">
                <a16:creationId xmlns:a16="http://schemas.microsoft.com/office/drawing/2014/main" id="{6FE4856D-55D5-A4F6-774C-F3BD24623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80671" y="5124281"/>
            <a:ext cx="830589" cy="830589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5E6FF9F-DE00-A725-8791-7D0987A29580}"/>
              </a:ext>
            </a:extLst>
          </p:cNvPr>
          <p:cNvSpPr/>
          <p:nvPr/>
        </p:nvSpPr>
        <p:spPr>
          <a:xfrm>
            <a:off x="-1576429" y="3808926"/>
            <a:ext cx="818395" cy="7595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87F591-1706-0CA6-9F8A-3BA55D42A4D3}"/>
              </a:ext>
            </a:extLst>
          </p:cNvPr>
          <p:cNvGrpSpPr/>
          <p:nvPr/>
        </p:nvGrpSpPr>
        <p:grpSpPr>
          <a:xfrm>
            <a:off x="-3393266" y="1245569"/>
            <a:ext cx="2625213" cy="1102129"/>
            <a:chOff x="1156403" y="1093329"/>
            <a:chExt cx="2625213" cy="110212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8C07F8A-74C2-EC55-19A0-16F9CD75B6E5}"/>
                </a:ext>
              </a:extLst>
            </p:cNvPr>
            <p:cNvSpPr/>
            <p:nvPr/>
          </p:nvSpPr>
          <p:spPr>
            <a:xfrm>
              <a:off x="1156403" y="1093329"/>
              <a:ext cx="2625213" cy="11021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B54306-F85F-8C6B-7D1F-5AC580D1432E}"/>
                </a:ext>
              </a:extLst>
            </p:cNvPr>
            <p:cNvCxnSpPr/>
            <p:nvPr/>
          </p:nvCxnSpPr>
          <p:spPr>
            <a:xfrm>
              <a:off x="2465984" y="1246188"/>
              <a:ext cx="0" cy="796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297A51-3045-A5C5-0155-66D3B752C4BA}"/>
                </a:ext>
              </a:extLst>
            </p:cNvPr>
            <p:cNvSpPr txBox="1"/>
            <p:nvPr/>
          </p:nvSpPr>
          <p:spPr>
            <a:xfrm>
              <a:off x="1248537" y="1357974"/>
              <a:ext cx="1125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Zen Dots" pitchFamily="2" charset="0"/>
                </a:rPr>
                <a:t>JULY </a:t>
              </a:r>
            </a:p>
            <a:p>
              <a:pPr algn="ctr"/>
              <a:r>
                <a:rPr lang="en-US" sz="2000" dirty="0">
                  <a:latin typeface="Zen Dots" pitchFamily="2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F8F0A1-9541-0A6D-E997-E82EF3EE1BF2}"/>
                </a:ext>
              </a:extLst>
            </p:cNvPr>
            <p:cNvSpPr txBox="1"/>
            <p:nvPr/>
          </p:nvSpPr>
          <p:spPr>
            <a:xfrm>
              <a:off x="2520445" y="1755915"/>
              <a:ext cx="1206711" cy="34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Zen Dots" pitchFamily="2" charset="0"/>
                </a:rPr>
                <a:t>SUNNY</a:t>
              </a:r>
            </a:p>
          </p:txBody>
        </p:sp>
        <p:pic>
          <p:nvPicPr>
            <p:cNvPr id="78" name="Graphic 77" descr="Sun with solid fill">
              <a:extLst>
                <a:ext uri="{FF2B5EF4-FFF2-40B4-BE49-F238E27FC236}">
                  <a16:creationId xmlns:a16="http://schemas.microsoft.com/office/drawing/2014/main" id="{FC332237-4A52-82E9-BFC6-30A8DCEC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45389" y="1159666"/>
              <a:ext cx="556692" cy="556692"/>
            </a:xfrm>
            <a:prstGeom prst="rect">
              <a:avLst/>
            </a:prstGeom>
          </p:spPr>
        </p:pic>
      </p:grpSp>
      <p:pic>
        <p:nvPicPr>
          <p:cNvPr id="69" name="Graphic 68" descr="Camera with solid fill">
            <a:extLst>
              <a:ext uri="{FF2B5EF4-FFF2-40B4-BE49-F238E27FC236}">
                <a16:creationId xmlns:a16="http://schemas.microsoft.com/office/drawing/2014/main" id="{8439D165-C33F-3C57-E435-615EA891D8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576429" y="3791313"/>
            <a:ext cx="796544" cy="794773"/>
          </a:xfrm>
          <a:prstGeom prst="rect">
            <a:avLst/>
          </a:prstGeom>
        </p:spPr>
      </p:pic>
      <p:pic>
        <p:nvPicPr>
          <p:cNvPr id="70" name="Graphic 69" descr="Receiver with solid fill">
            <a:extLst>
              <a:ext uri="{FF2B5EF4-FFF2-40B4-BE49-F238E27FC236}">
                <a16:creationId xmlns:a16="http://schemas.microsoft.com/office/drawing/2014/main" id="{6E080712-690F-1892-5A22-8D5A331A0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16436" y="2633109"/>
            <a:ext cx="681340" cy="681340"/>
          </a:xfrm>
          <a:prstGeom prst="rect">
            <a:avLst/>
          </a:prstGeom>
        </p:spPr>
      </p:pic>
      <p:pic>
        <p:nvPicPr>
          <p:cNvPr id="71" name="Graphic 70" descr="Music notes with solid fill">
            <a:extLst>
              <a:ext uri="{FF2B5EF4-FFF2-40B4-BE49-F238E27FC236}">
                <a16:creationId xmlns:a16="http://schemas.microsoft.com/office/drawing/2014/main" id="{F99FB1D1-BFDB-4CD5-0A14-61C477ECD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393642" y="3816277"/>
            <a:ext cx="744843" cy="744843"/>
          </a:xfrm>
          <a:prstGeom prst="rect">
            <a:avLst/>
          </a:prstGeom>
        </p:spPr>
      </p:pic>
      <p:pic>
        <p:nvPicPr>
          <p:cNvPr id="72" name="Graphic 71" descr="Video camera with solid fill">
            <a:extLst>
              <a:ext uri="{FF2B5EF4-FFF2-40B4-BE49-F238E27FC236}">
                <a16:creationId xmlns:a16="http://schemas.microsoft.com/office/drawing/2014/main" id="{794CABD6-77ED-7680-D244-C4B79A1BB9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448855" y="2606836"/>
            <a:ext cx="704631" cy="704631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E60EE0-6977-A81E-4207-81AC0B7E6DBD}"/>
              </a:ext>
            </a:extLst>
          </p:cNvPr>
          <p:cNvSpPr/>
          <p:nvPr/>
        </p:nvSpPr>
        <p:spPr>
          <a:xfrm>
            <a:off x="-3716237" y="777240"/>
            <a:ext cx="3200400" cy="5608320"/>
          </a:xfrm>
          <a:custGeom>
            <a:avLst/>
            <a:gdLst>
              <a:gd name="connsiteX0" fmla="*/ 533411 w 3200400"/>
              <a:gd name="connsiteY0" fmla="*/ 0 h 5608320"/>
              <a:gd name="connsiteX1" fmla="*/ 818692 w 3200400"/>
              <a:gd name="connsiteY1" fmla="*/ 0 h 5608320"/>
              <a:gd name="connsiteX2" fmla="*/ 807594 w 3200400"/>
              <a:gd name="connsiteY2" fmla="*/ 16461 h 5608320"/>
              <a:gd name="connsiteX3" fmla="*/ 793739 w 3200400"/>
              <a:gd name="connsiteY3" fmla="*/ 85086 h 5608320"/>
              <a:gd name="connsiteX4" fmla="*/ 793739 w 3200400"/>
              <a:gd name="connsiteY4" fmla="*/ 85085 h 5608320"/>
              <a:gd name="connsiteX5" fmla="*/ 793739 w 3200400"/>
              <a:gd name="connsiteY5" fmla="*/ 85086 h 5608320"/>
              <a:gd name="connsiteX6" fmla="*/ 793739 w 3200400"/>
              <a:gd name="connsiteY6" fmla="*/ 85086 h 5608320"/>
              <a:gd name="connsiteX7" fmla="*/ 807594 w 3200400"/>
              <a:gd name="connsiteY7" fmla="*/ 153711 h 5608320"/>
              <a:gd name="connsiteX8" fmla="*/ 970043 w 3200400"/>
              <a:gd name="connsiteY8" fmla="*/ 261389 h 5608320"/>
              <a:gd name="connsiteX9" fmla="*/ 2224562 w 3200400"/>
              <a:gd name="connsiteY9" fmla="*/ 261390 h 5608320"/>
              <a:gd name="connsiteX10" fmla="*/ 2400866 w 3200400"/>
              <a:gd name="connsiteY10" fmla="*/ 85086 h 5608320"/>
              <a:gd name="connsiteX11" fmla="*/ 2400867 w 3200400"/>
              <a:gd name="connsiteY11" fmla="*/ 85086 h 5608320"/>
              <a:gd name="connsiteX12" fmla="*/ 2387012 w 3200400"/>
              <a:gd name="connsiteY12" fmla="*/ 16461 h 5608320"/>
              <a:gd name="connsiteX13" fmla="*/ 2375914 w 3200400"/>
              <a:gd name="connsiteY13" fmla="*/ 0 h 5608320"/>
              <a:gd name="connsiteX14" fmla="*/ 2666989 w 3200400"/>
              <a:gd name="connsiteY14" fmla="*/ 0 h 5608320"/>
              <a:gd name="connsiteX15" fmla="*/ 3200400 w 3200400"/>
              <a:gd name="connsiteY15" fmla="*/ 533411 h 5608320"/>
              <a:gd name="connsiteX16" fmla="*/ 3200400 w 3200400"/>
              <a:gd name="connsiteY16" fmla="*/ 5074909 h 5608320"/>
              <a:gd name="connsiteX17" fmla="*/ 2666989 w 3200400"/>
              <a:gd name="connsiteY17" fmla="*/ 5608320 h 5608320"/>
              <a:gd name="connsiteX18" fmla="*/ 533411 w 3200400"/>
              <a:gd name="connsiteY18" fmla="*/ 5608320 h 5608320"/>
              <a:gd name="connsiteX19" fmla="*/ 0 w 3200400"/>
              <a:gd name="connsiteY19" fmla="*/ 5074909 h 5608320"/>
              <a:gd name="connsiteX20" fmla="*/ 0 w 3200400"/>
              <a:gd name="connsiteY20" fmla="*/ 533411 h 5608320"/>
              <a:gd name="connsiteX21" fmla="*/ 533411 w 3200400"/>
              <a:gd name="connsiteY21" fmla="*/ 0 h 56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00400" h="5608320">
                <a:moveTo>
                  <a:pt x="533411" y="0"/>
                </a:moveTo>
                <a:lnTo>
                  <a:pt x="818692" y="0"/>
                </a:lnTo>
                <a:lnTo>
                  <a:pt x="807594" y="16461"/>
                </a:lnTo>
                <a:lnTo>
                  <a:pt x="793739" y="85086"/>
                </a:lnTo>
                <a:lnTo>
                  <a:pt x="793739" y="85085"/>
                </a:lnTo>
                <a:lnTo>
                  <a:pt x="793739" y="85086"/>
                </a:lnTo>
                <a:lnTo>
                  <a:pt x="793739" y="85086"/>
                </a:lnTo>
                <a:lnTo>
                  <a:pt x="807594" y="153711"/>
                </a:lnTo>
                <a:cubicBezTo>
                  <a:pt x="834359" y="216989"/>
                  <a:pt x="897016" y="261389"/>
                  <a:pt x="970043" y="261389"/>
                </a:cubicBezTo>
                <a:lnTo>
                  <a:pt x="2224562" y="261390"/>
                </a:lnTo>
                <a:cubicBezTo>
                  <a:pt x="2321932" y="261390"/>
                  <a:pt x="2400866" y="182456"/>
                  <a:pt x="2400866" y="85086"/>
                </a:cubicBezTo>
                <a:lnTo>
                  <a:pt x="2400867" y="85086"/>
                </a:lnTo>
                <a:cubicBezTo>
                  <a:pt x="2400867" y="60744"/>
                  <a:pt x="2395934" y="37553"/>
                  <a:pt x="2387012" y="16461"/>
                </a:cubicBezTo>
                <a:lnTo>
                  <a:pt x="2375914" y="0"/>
                </a:lnTo>
                <a:lnTo>
                  <a:pt x="2666989" y="0"/>
                </a:lnTo>
                <a:cubicBezTo>
                  <a:pt x="2961584" y="0"/>
                  <a:pt x="3200400" y="238816"/>
                  <a:pt x="3200400" y="533411"/>
                </a:cubicBezTo>
                <a:lnTo>
                  <a:pt x="3200400" y="5074909"/>
                </a:lnTo>
                <a:cubicBezTo>
                  <a:pt x="3200400" y="5369504"/>
                  <a:pt x="2961584" y="5608320"/>
                  <a:pt x="2666989" y="5608320"/>
                </a:cubicBezTo>
                <a:lnTo>
                  <a:pt x="533411" y="5608320"/>
                </a:lnTo>
                <a:cubicBezTo>
                  <a:pt x="238816" y="5608320"/>
                  <a:pt x="0" y="5369504"/>
                  <a:pt x="0" y="5074909"/>
                </a:cubicBezTo>
                <a:lnTo>
                  <a:pt x="0" y="533411"/>
                </a:lnTo>
                <a:cubicBezTo>
                  <a:pt x="0" y="238816"/>
                  <a:pt x="238816" y="0"/>
                  <a:pt x="533411" y="0"/>
                </a:cubicBezTo>
                <a:close/>
              </a:path>
            </a:pathLst>
          </a:cu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!!MORPHME!!">
            <a:extLst>
              <a:ext uri="{FF2B5EF4-FFF2-40B4-BE49-F238E27FC236}">
                <a16:creationId xmlns:a16="http://schemas.microsoft.com/office/drawing/2014/main" id="{5827BF46-3AEB-AB40-637F-6964AEAB7692}"/>
              </a:ext>
            </a:extLst>
          </p:cNvPr>
          <p:cNvGrpSpPr/>
          <p:nvPr/>
        </p:nvGrpSpPr>
        <p:grpSpPr>
          <a:xfrm>
            <a:off x="1867927" y="179633"/>
            <a:ext cx="1784956" cy="1685132"/>
            <a:chOff x="1163754" y="2448435"/>
            <a:chExt cx="784477" cy="74484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4CC416-4B9E-3B8B-37A1-471652C1DAF6}"/>
                </a:ext>
              </a:extLst>
            </p:cNvPr>
            <p:cNvSpPr/>
            <p:nvPr/>
          </p:nvSpPr>
          <p:spPr>
            <a:xfrm>
              <a:off x="1163754" y="2448435"/>
              <a:ext cx="784477" cy="7448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Easel with solid fill">
              <a:extLst>
                <a:ext uri="{FF2B5EF4-FFF2-40B4-BE49-F238E27FC236}">
                  <a16:creationId xmlns:a16="http://schemas.microsoft.com/office/drawing/2014/main" id="{DFCE13F0-3E72-77A1-5F8A-AE5B0065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20838" y="2488126"/>
              <a:ext cx="664020" cy="664020"/>
            </a:xfrm>
            <a:prstGeom prst="rect">
              <a:avLst/>
            </a:prstGeom>
          </p:spPr>
        </p:pic>
      </p:grpSp>
      <p:pic>
        <p:nvPicPr>
          <p:cNvPr id="82" name="!!INCREASE!!">
            <a:extLst>
              <a:ext uri="{FF2B5EF4-FFF2-40B4-BE49-F238E27FC236}">
                <a16:creationId xmlns:a16="http://schemas.microsoft.com/office/drawing/2014/main" id="{D86F3F1D-4131-33A7-BB0E-B57D3140A65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32003" r="1681" b="6002"/>
          <a:stretch/>
        </p:blipFill>
        <p:spPr>
          <a:xfrm>
            <a:off x="266219" y="2194841"/>
            <a:ext cx="11620982" cy="4251678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B453527-59DB-4DA5-5FD2-A439AD8D64C0}"/>
              </a:ext>
            </a:extLst>
          </p:cNvPr>
          <p:cNvSpPr txBox="1"/>
          <p:nvPr/>
        </p:nvSpPr>
        <p:spPr>
          <a:xfrm>
            <a:off x="565117" y="3779759"/>
            <a:ext cx="26334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ImageReader</a:t>
            </a:r>
            <a:r>
              <a:rPr lang="en-US" dirty="0"/>
              <a:t> </a:t>
            </a:r>
            <a:r>
              <a:rPr lang="en-US" dirty="0" err="1"/>
              <a:t>imageReader</a:t>
            </a:r>
            <a:r>
              <a:rPr lang="en-US" dirty="0"/>
              <a:t> = </a:t>
            </a:r>
            <a:r>
              <a:rPr lang="en-US" dirty="0" err="1"/>
              <a:t>ImageReader.newInstance</a:t>
            </a:r>
            <a:r>
              <a:rPr lang="en-US" dirty="0"/>
              <a:t>(1920, 1080, ImageFormat.JPEG, 1);</a:t>
            </a:r>
          </a:p>
          <a:p>
            <a:endParaRPr lang="en-US" dirty="0"/>
          </a:p>
          <a:p>
            <a:r>
              <a:rPr lang="en-US" dirty="0" err="1"/>
              <a:t>imageReader.setOnImageAvailableListener</a:t>
            </a:r>
            <a:r>
              <a:rPr lang="en-US" dirty="0"/>
              <a:t>(new </a:t>
            </a:r>
            <a:r>
              <a:rPr lang="en-US" dirty="0" err="1"/>
              <a:t>ImageReader.OnImageAvailableListener</a:t>
            </a:r>
            <a:r>
              <a:rPr lang="en-US" dirty="0"/>
              <a:t>()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</a:t>
            </a:r>
            <a:r>
              <a:rPr lang="en-US" dirty="0" err="1"/>
              <a:t>onImageAvailable</a:t>
            </a:r>
            <a:r>
              <a:rPr lang="en-US" dirty="0"/>
              <a:t>(</a:t>
            </a:r>
            <a:r>
              <a:rPr lang="en-US" dirty="0" err="1"/>
              <a:t>ImageReader</a:t>
            </a:r>
            <a:r>
              <a:rPr lang="en-US" dirty="0"/>
              <a:t> reader) {</a:t>
            </a:r>
          </a:p>
          <a:p>
            <a:r>
              <a:rPr lang="en-US" dirty="0"/>
              <a:t>	Image </a:t>
            </a:r>
            <a:r>
              <a:rPr lang="en-US" dirty="0" err="1"/>
              <a:t>image</a:t>
            </a:r>
            <a:r>
              <a:rPr lang="en-US" dirty="0"/>
              <a:t> = </a:t>
            </a:r>
            <a:r>
              <a:rPr lang="en-US" dirty="0" err="1"/>
              <a:t>reader.acquireLatestImage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File </a:t>
            </a:r>
            <a:r>
              <a:rPr lang="en-US" dirty="0" err="1"/>
              <a:t>file</a:t>
            </a:r>
            <a:r>
              <a:rPr lang="en-US" dirty="0"/>
              <a:t> = new File(</a:t>
            </a:r>
            <a:r>
              <a:rPr lang="en-US" dirty="0" err="1"/>
              <a:t>Environment.getExternalStoragePublicDirectory</a:t>
            </a:r>
            <a:r>
              <a:rPr lang="en-US" dirty="0"/>
              <a:t>(</a:t>
            </a:r>
            <a:r>
              <a:rPr lang="en-US" dirty="0" err="1"/>
              <a:t>Environment.DIRECTORY_DCIM</a:t>
            </a:r>
            <a:r>
              <a:rPr lang="en-US" dirty="0"/>
              <a:t>), "photo.jpg");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E3D1F2-9A42-9DAD-9931-87280C7CEC95}"/>
              </a:ext>
            </a:extLst>
          </p:cNvPr>
          <p:cNvSpPr txBox="1"/>
          <p:nvPr/>
        </p:nvSpPr>
        <p:spPr>
          <a:xfrm>
            <a:off x="2211285" y="2554587"/>
            <a:ext cx="780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lay" panose="00000500000000000000" pitchFamily="2" charset="0"/>
              </a:rPr>
              <a:t>Using </a:t>
            </a:r>
            <a:r>
              <a:rPr lang="en-US" sz="3200" dirty="0" err="1">
                <a:latin typeface="Play" panose="00000500000000000000" pitchFamily="2" charset="0"/>
              </a:rPr>
              <a:t>ImageReader</a:t>
            </a:r>
            <a:r>
              <a:rPr lang="en-US" sz="3200" dirty="0">
                <a:latin typeface="Play" panose="00000500000000000000" pitchFamily="2" charset="0"/>
              </a:rPr>
              <a:t> from </a:t>
            </a:r>
            <a:r>
              <a:rPr lang="en-US" sz="3200" dirty="0" err="1">
                <a:latin typeface="Play" panose="00000500000000000000" pitchFamily="2" charset="0"/>
              </a:rPr>
              <a:t>android.media</a:t>
            </a:r>
            <a:endParaRPr lang="en-US" sz="3200" dirty="0"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0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149224-8B0B-518A-DC71-3DE4C2811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LOL">
            <a:extLst>
              <a:ext uri="{FF2B5EF4-FFF2-40B4-BE49-F238E27FC236}">
                <a16:creationId xmlns:a16="http://schemas.microsoft.com/office/drawing/2014/main" id="{08020EF2-A420-7A09-5AC2-AFFE1B646FA2}"/>
              </a:ext>
            </a:extLst>
          </p:cNvPr>
          <p:cNvSpPr txBox="1"/>
          <p:nvPr/>
        </p:nvSpPr>
        <p:spPr>
          <a:xfrm>
            <a:off x="3930578" y="489225"/>
            <a:ext cx="717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Zen Dots" pitchFamily="2" charset="0"/>
              </a:rPr>
              <a:t>Saving Videos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B60C514-AD45-8654-EF46-E266C2CD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5181" y="-4554007"/>
            <a:ext cx="7041490" cy="2057578"/>
          </a:xfrm>
          <a:prstGeom prst="rect">
            <a:avLst/>
          </a:prstGeom>
        </p:spPr>
      </p:pic>
      <p:grpSp>
        <p:nvGrpSpPr>
          <p:cNvPr id="3" name="!!MORPHME!!">
            <a:extLst>
              <a:ext uri="{FF2B5EF4-FFF2-40B4-BE49-F238E27FC236}">
                <a16:creationId xmlns:a16="http://schemas.microsoft.com/office/drawing/2014/main" id="{69AFF70B-536C-1E17-7FD4-370584E8FE47}"/>
              </a:ext>
            </a:extLst>
          </p:cNvPr>
          <p:cNvGrpSpPr/>
          <p:nvPr/>
        </p:nvGrpSpPr>
        <p:grpSpPr>
          <a:xfrm>
            <a:off x="1883697" y="179633"/>
            <a:ext cx="1753416" cy="1685132"/>
            <a:chOff x="2073746" y="2448436"/>
            <a:chExt cx="784477" cy="7448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7B2BA2F-DEF6-3342-83C3-17C2034CEAA0}"/>
                </a:ext>
              </a:extLst>
            </p:cNvPr>
            <p:cNvSpPr/>
            <p:nvPr/>
          </p:nvSpPr>
          <p:spPr>
            <a:xfrm>
              <a:off x="2073746" y="2448436"/>
              <a:ext cx="784477" cy="744843"/>
            </a:xfrm>
            <a:prstGeom prst="roundRect">
              <a:avLst/>
            </a:prstGeom>
            <a:solidFill>
              <a:srgbClr val="B4A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Video camera with solid fill">
              <a:extLst>
                <a:ext uri="{FF2B5EF4-FFF2-40B4-BE49-F238E27FC236}">
                  <a16:creationId xmlns:a16="http://schemas.microsoft.com/office/drawing/2014/main" id="{DF9C56A2-EC4B-261E-CA61-B230662D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4580" y="2454436"/>
              <a:ext cx="704631" cy="704631"/>
            </a:xfrm>
            <a:prstGeom prst="rect">
              <a:avLst/>
            </a:prstGeom>
          </p:spPr>
        </p:pic>
      </p:grpSp>
      <p:pic>
        <p:nvPicPr>
          <p:cNvPr id="8" name="!!INCREASE!!">
            <a:extLst>
              <a:ext uri="{FF2B5EF4-FFF2-40B4-BE49-F238E27FC236}">
                <a16:creationId xmlns:a16="http://schemas.microsoft.com/office/drawing/2014/main" id="{5DECF482-F10D-8536-A8B3-4CDCABB776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32003" r="1681" b="6002"/>
          <a:stretch/>
        </p:blipFill>
        <p:spPr>
          <a:xfrm>
            <a:off x="266219" y="2194841"/>
            <a:ext cx="11620982" cy="4251678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25AFAE-8667-D114-3A9D-F54B845B101B}"/>
              </a:ext>
            </a:extLst>
          </p:cNvPr>
          <p:cNvSpPr txBox="1"/>
          <p:nvPr/>
        </p:nvSpPr>
        <p:spPr>
          <a:xfrm>
            <a:off x="2211285" y="2505161"/>
            <a:ext cx="7805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lay" panose="00000500000000000000" pitchFamily="2" charset="0"/>
              </a:rPr>
              <a:t>Using </a:t>
            </a:r>
            <a:r>
              <a:rPr lang="en-US" sz="3200" dirty="0" err="1">
                <a:latin typeface="Play" panose="00000500000000000000" pitchFamily="2" charset="0"/>
              </a:rPr>
              <a:t>MediaRecorder</a:t>
            </a:r>
            <a:r>
              <a:rPr lang="en-US" sz="3200" dirty="0">
                <a:latin typeface="Play" panose="00000500000000000000" pitchFamily="2" charset="0"/>
              </a:rPr>
              <a:t> from </a:t>
            </a:r>
            <a:r>
              <a:rPr lang="en-US" sz="3200" dirty="0" err="1">
                <a:latin typeface="Play" panose="00000500000000000000" pitchFamily="2" charset="0"/>
              </a:rPr>
              <a:t>android.media</a:t>
            </a:r>
            <a:endParaRPr lang="en-US" sz="3200" dirty="0">
              <a:latin typeface="Play" panose="00000500000000000000" pitchFamily="2" charset="0"/>
            </a:endParaRPr>
          </a:p>
          <a:p>
            <a:pPr algn="ctr"/>
            <a:endParaRPr lang="en-US" sz="1200" dirty="0">
              <a:latin typeface="Play" panose="00000500000000000000" pitchFamily="2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Must pass frame rate in Capture Request, Uses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setRepeatingRequest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endParaRPr lang="en-US" sz="3200" dirty="0">
              <a:latin typeface="Play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13CAD-EE6E-84DA-430E-BE9142A9CEED}"/>
              </a:ext>
            </a:extLst>
          </p:cNvPr>
          <p:cNvSpPr txBox="1"/>
          <p:nvPr/>
        </p:nvSpPr>
        <p:spPr>
          <a:xfrm>
            <a:off x="879271" y="3768065"/>
            <a:ext cx="10469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= new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();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mediaRecorder.setVideoSource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MediaRecorder.VideoSource.SURFACE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);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mediaRecorder.setOutputFormat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(MediaRecorder.OutputFormat.MPEG_4);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mediaRecorder.setVideoEncoder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(MediaRecorder.VideoEncoder.H264);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mediaRecorder.setVideoSize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(1920, 1080);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mediaRecorder.setVideoFrameRate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(30);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File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outputFile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= new File(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getExternalFilesDir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(null), "video.mp4");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032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1F3B3-BEE1-65AC-82FC-854E737DF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44" y="-1"/>
            <a:ext cx="3305770" cy="667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8CAB7-063D-261E-5749-C115C781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590291 w 12192000"/>
              <a:gd name="connsiteY0" fmla="*/ 738172 h 6858000"/>
              <a:gd name="connsiteX1" fmla="*/ 8056880 w 12192000"/>
              <a:gd name="connsiteY1" fmla="*/ 1271583 h 6858000"/>
              <a:gd name="connsiteX2" fmla="*/ 8056880 w 12192000"/>
              <a:gd name="connsiteY2" fmla="*/ 5813081 h 6858000"/>
              <a:gd name="connsiteX3" fmla="*/ 8590291 w 12192000"/>
              <a:gd name="connsiteY3" fmla="*/ 6346492 h 6858000"/>
              <a:gd name="connsiteX4" fmla="*/ 10723869 w 12192000"/>
              <a:gd name="connsiteY4" fmla="*/ 6346492 h 6858000"/>
              <a:gd name="connsiteX5" fmla="*/ 11257280 w 12192000"/>
              <a:gd name="connsiteY5" fmla="*/ 5813081 h 6858000"/>
              <a:gd name="connsiteX6" fmla="*/ 11257280 w 12192000"/>
              <a:gd name="connsiteY6" fmla="*/ 1271583 h 6858000"/>
              <a:gd name="connsiteX7" fmla="*/ 10723869 w 12192000"/>
              <a:gd name="connsiteY7" fmla="*/ 738172 h 6858000"/>
              <a:gd name="connsiteX8" fmla="*/ 10432794 w 12192000"/>
              <a:gd name="connsiteY8" fmla="*/ 738172 h 6858000"/>
              <a:gd name="connsiteX9" fmla="*/ 10443892 w 12192000"/>
              <a:gd name="connsiteY9" fmla="*/ 754633 h 6858000"/>
              <a:gd name="connsiteX10" fmla="*/ 10457747 w 12192000"/>
              <a:gd name="connsiteY10" fmla="*/ 823258 h 6858000"/>
              <a:gd name="connsiteX11" fmla="*/ 10457746 w 12192000"/>
              <a:gd name="connsiteY11" fmla="*/ 823258 h 6858000"/>
              <a:gd name="connsiteX12" fmla="*/ 10281442 w 12192000"/>
              <a:gd name="connsiteY12" fmla="*/ 999562 h 6858000"/>
              <a:gd name="connsiteX13" fmla="*/ 9026923 w 12192000"/>
              <a:gd name="connsiteY13" fmla="*/ 999561 h 6858000"/>
              <a:gd name="connsiteX14" fmla="*/ 8864474 w 12192000"/>
              <a:gd name="connsiteY14" fmla="*/ 891883 h 6858000"/>
              <a:gd name="connsiteX15" fmla="*/ 8850619 w 12192000"/>
              <a:gd name="connsiteY15" fmla="*/ 823258 h 6858000"/>
              <a:gd name="connsiteX16" fmla="*/ 8864474 w 12192000"/>
              <a:gd name="connsiteY16" fmla="*/ 754633 h 6858000"/>
              <a:gd name="connsiteX17" fmla="*/ 8875572 w 12192000"/>
              <a:gd name="connsiteY17" fmla="*/ 738172 h 6858000"/>
              <a:gd name="connsiteX18" fmla="*/ 0 w 12192000"/>
              <a:gd name="connsiteY18" fmla="*/ 0 h 6858000"/>
              <a:gd name="connsiteX19" fmla="*/ 12192000 w 12192000"/>
              <a:gd name="connsiteY19" fmla="*/ 0 h 6858000"/>
              <a:gd name="connsiteX20" fmla="*/ 12192000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8590291" y="738172"/>
                </a:moveTo>
                <a:cubicBezTo>
                  <a:pt x="8295696" y="738172"/>
                  <a:pt x="8056880" y="976988"/>
                  <a:pt x="8056880" y="1271583"/>
                </a:cubicBezTo>
                <a:lnTo>
                  <a:pt x="8056880" y="5813081"/>
                </a:lnTo>
                <a:cubicBezTo>
                  <a:pt x="8056880" y="6107676"/>
                  <a:pt x="8295696" y="6346492"/>
                  <a:pt x="8590291" y="6346492"/>
                </a:cubicBezTo>
                <a:lnTo>
                  <a:pt x="10723869" y="6346492"/>
                </a:lnTo>
                <a:cubicBezTo>
                  <a:pt x="11018464" y="6346492"/>
                  <a:pt x="11257280" y="6107676"/>
                  <a:pt x="11257280" y="5813081"/>
                </a:cubicBezTo>
                <a:lnTo>
                  <a:pt x="11257280" y="1271583"/>
                </a:lnTo>
                <a:cubicBezTo>
                  <a:pt x="11257280" y="976988"/>
                  <a:pt x="11018464" y="738172"/>
                  <a:pt x="10723869" y="738172"/>
                </a:cubicBezTo>
                <a:lnTo>
                  <a:pt x="10432794" y="738172"/>
                </a:lnTo>
                <a:lnTo>
                  <a:pt x="10443892" y="754633"/>
                </a:lnTo>
                <a:cubicBezTo>
                  <a:pt x="10452814" y="775725"/>
                  <a:pt x="10457747" y="798916"/>
                  <a:pt x="10457747" y="823258"/>
                </a:cubicBezTo>
                <a:lnTo>
                  <a:pt x="10457746" y="823258"/>
                </a:lnTo>
                <a:cubicBezTo>
                  <a:pt x="10457746" y="920628"/>
                  <a:pt x="10378812" y="999562"/>
                  <a:pt x="10281442" y="999562"/>
                </a:cubicBezTo>
                <a:lnTo>
                  <a:pt x="9026923" y="999561"/>
                </a:lnTo>
                <a:cubicBezTo>
                  <a:pt x="8953896" y="999561"/>
                  <a:pt x="8891239" y="955161"/>
                  <a:pt x="8864474" y="891883"/>
                </a:cubicBezTo>
                <a:lnTo>
                  <a:pt x="8850619" y="823258"/>
                </a:lnTo>
                <a:lnTo>
                  <a:pt x="8864474" y="754633"/>
                </a:lnTo>
                <a:lnTo>
                  <a:pt x="8875572" y="73817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236671C-E242-6100-C516-3E86BD4E433A}"/>
              </a:ext>
            </a:extLst>
          </p:cNvPr>
          <p:cNvGrpSpPr/>
          <p:nvPr/>
        </p:nvGrpSpPr>
        <p:grpSpPr>
          <a:xfrm>
            <a:off x="8043134" y="763257"/>
            <a:ext cx="3246119" cy="5649512"/>
            <a:chOff x="8043134" y="763257"/>
            <a:chExt cx="3246119" cy="564951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BE4C5F6-AEE1-AC00-4478-D7CAC7F0EAD3}"/>
                </a:ext>
              </a:extLst>
            </p:cNvPr>
            <p:cNvSpPr/>
            <p:nvPr/>
          </p:nvSpPr>
          <p:spPr>
            <a:xfrm>
              <a:off x="8836666" y="763257"/>
              <a:ext cx="1607127" cy="22666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7F08AC3-E972-50C3-EF8D-E4391D2EF093}"/>
                </a:ext>
              </a:extLst>
            </p:cNvPr>
            <p:cNvSpPr/>
            <p:nvPr/>
          </p:nvSpPr>
          <p:spPr>
            <a:xfrm>
              <a:off x="8043134" y="779049"/>
              <a:ext cx="3246119" cy="5633720"/>
            </a:xfrm>
            <a:prstGeom prst="roundRect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DF8D285-6BF8-3E48-A5D0-8D5A5C0C0AAC}"/>
              </a:ext>
            </a:extLst>
          </p:cNvPr>
          <p:cNvSpPr txBox="1"/>
          <p:nvPr/>
        </p:nvSpPr>
        <p:spPr>
          <a:xfrm>
            <a:off x="350742" y="1536174"/>
            <a:ext cx="7341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lay" panose="00000500000000000000" pitchFamily="2" charset="0"/>
              </a:rPr>
              <a:t> OBJECT DETECTION APP</a:t>
            </a:r>
          </a:p>
          <a:p>
            <a:endParaRPr lang="en-US" sz="4800" dirty="0">
              <a:latin typeface="Play" panose="00000500000000000000" pitchFamily="2" charset="0"/>
            </a:endParaRPr>
          </a:p>
          <a:p>
            <a:endParaRPr lang="en-US" sz="4800" dirty="0">
              <a:latin typeface="Play" panose="00000500000000000000" pitchFamily="2" charset="0"/>
            </a:endParaRPr>
          </a:p>
          <a:p>
            <a:pPr algn="ctr"/>
            <a:r>
              <a:rPr lang="en-US" sz="4800" dirty="0">
                <a:latin typeface="Play" panose="00000500000000000000" pitchFamily="2" charset="0"/>
              </a:rPr>
              <a:t>Using Camera2 Package </a:t>
            </a:r>
          </a:p>
        </p:txBody>
      </p:sp>
    </p:spTree>
    <p:extLst>
      <p:ext uri="{BB962C8B-B14F-4D97-AF65-F5344CB8AC3E}">
        <p14:creationId xmlns:p14="http://schemas.microsoft.com/office/powerpoint/2010/main" val="316916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D1842-5941-D357-6816-4ACF257E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!!INCREASE!!">
            <a:extLst>
              <a:ext uri="{FF2B5EF4-FFF2-40B4-BE49-F238E27FC236}">
                <a16:creationId xmlns:a16="http://schemas.microsoft.com/office/drawing/2014/main" id="{4D8F44B2-BF0B-591D-ECF4-15A7DDA29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6" t="20672" r="5521" b="6002"/>
          <a:stretch/>
        </p:blipFill>
        <p:spPr>
          <a:xfrm>
            <a:off x="740495" y="7020254"/>
            <a:ext cx="10674991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6007DB-6127-5D1B-9209-33B08894C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20" y="2331083"/>
            <a:ext cx="2811873" cy="4526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59983-0BBC-3667-5F31-7298BC528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20" y="1149841"/>
            <a:ext cx="2481814" cy="27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_2023-07-12_09-00-00">
            <a:hlinkClick r:id="" action="ppaction://media"/>
            <a:extLst>
              <a:ext uri="{FF2B5EF4-FFF2-40B4-BE49-F238E27FC236}">
                <a16:creationId xmlns:a16="http://schemas.microsoft.com/office/drawing/2014/main" id="{2DF89D3F-BEB4-2414-B9BA-83AC4770C6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51545" y="445231"/>
            <a:ext cx="2829296" cy="6294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8CAB7-063D-261E-5749-C115C7813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8590291 w 12192000"/>
              <a:gd name="connsiteY0" fmla="*/ 738172 h 6858000"/>
              <a:gd name="connsiteX1" fmla="*/ 8056880 w 12192000"/>
              <a:gd name="connsiteY1" fmla="*/ 1271583 h 6858000"/>
              <a:gd name="connsiteX2" fmla="*/ 8056880 w 12192000"/>
              <a:gd name="connsiteY2" fmla="*/ 5813081 h 6858000"/>
              <a:gd name="connsiteX3" fmla="*/ 8590291 w 12192000"/>
              <a:gd name="connsiteY3" fmla="*/ 6346492 h 6858000"/>
              <a:gd name="connsiteX4" fmla="*/ 10723869 w 12192000"/>
              <a:gd name="connsiteY4" fmla="*/ 6346492 h 6858000"/>
              <a:gd name="connsiteX5" fmla="*/ 11257280 w 12192000"/>
              <a:gd name="connsiteY5" fmla="*/ 5813081 h 6858000"/>
              <a:gd name="connsiteX6" fmla="*/ 11257280 w 12192000"/>
              <a:gd name="connsiteY6" fmla="*/ 1271583 h 6858000"/>
              <a:gd name="connsiteX7" fmla="*/ 10723869 w 12192000"/>
              <a:gd name="connsiteY7" fmla="*/ 738172 h 6858000"/>
              <a:gd name="connsiteX8" fmla="*/ 10432794 w 12192000"/>
              <a:gd name="connsiteY8" fmla="*/ 738172 h 6858000"/>
              <a:gd name="connsiteX9" fmla="*/ 10443892 w 12192000"/>
              <a:gd name="connsiteY9" fmla="*/ 754633 h 6858000"/>
              <a:gd name="connsiteX10" fmla="*/ 10457747 w 12192000"/>
              <a:gd name="connsiteY10" fmla="*/ 823258 h 6858000"/>
              <a:gd name="connsiteX11" fmla="*/ 10457746 w 12192000"/>
              <a:gd name="connsiteY11" fmla="*/ 823258 h 6858000"/>
              <a:gd name="connsiteX12" fmla="*/ 10281442 w 12192000"/>
              <a:gd name="connsiteY12" fmla="*/ 999562 h 6858000"/>
              <a:gd name="connsiteX13" fmla="*/ 9026923 w 12192000"/>
              <a:gd name="connsiteY13" fmla="*/ 999561 h 6858000"/>
              <a:gd name="connsiteX14" fmla="*/ 8864474 w 12192000"/>
              <a:gd name="connsiteY14" fmla="*/ 891883 h 6858000"/>
              <a:gd name="connsiteX15" fmla="*/ 8850619 w 12192000"/>
              <a:gd name="connsiteY15" fmla="*/ 823258 h 6858000"/>
              <a:gd name="connsiteX16" fmla="*/ 8864474 w 12192000"/>
              <a:gd name="connsiteY16" fmla="*/ 754633 h 6858000"/>
              <a:gd name="connsiteX17" fmla="*/ 8875572 w 12192000"/>
              <a:gd name="connsiteY17" fmla="*/ 738172 h 6858000"/>
              <a:gd name="connsiteX18" fmla="*/ 0 w 12192000"/>
              <a:gd name="connsiteY18" fmla="*/ 0 h 6858000"/>
              <a:gd name="connsiteX19" fmla="*/ 12192000 w 12192000"/>
              <a:gd name="connsiteY19" fmla="*/ 0 h 6858000"/>
              <a:gd name="connsiteX20" fmla="*/ 12192000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8590291" y="738172"/>
                </a:moveTo>
                <a:cubicBezTo>
                  <a:pt x="8295696" y="738172"/>
                  <a:pt x="8056880" y="976988"/>
                  <a:pt x="8056880" y="1271583"/>
                </a:cubicBezTo>
                <a:lnTo>
                  <a:pt x="8056880" y="5813081"/>
                </a:lnTo>
                <a:cubicBezTo>
                  <a:pt x="8056880" y="6107676"/>
                  <a:pt x="8295696" y="6346492"/>
                  <a:pt x="8590291" y="6346492"/>
                </a:cubicBezTo>
                <a:lnTo>
                  <a:pt x="10723869" y="6346492"/>
                </a:lnTo>
                <a:cubicBezTo>
                  <a:pt x="11018464" y="6346492"/>
                  <a:pt x="11257280" y="6107676"/>
                  <a:pt x="11257280" y="5813081"/>
                </a:cubicBezTo>
                <a:lnTo>
                  <a:pt x="11257280" y="1271583"/>
                </a:lnTo>
                <a:cubicBezTo>
                  <a:pt x="11257280" y="976988"/>
                  <a:pt x="11018464" y="738172"/>
                  <a:pt x="10723869" y="738172"/>
                </a:cubicBezTo>
                <a:lnTo>
                  <a:pt x="10432794" y="738172"/>
                </a:lnTo>
                <a:lnTo>
                  <a:pt x="10443892" y="754633"/>
                </a:lnTo>
                <a:cubicBezTo>
                  <a:pt x="10452814" y="775725"/>
                  <a:pt x="10457747" y="798916"/>
                  <a:pt x="10457747" y="823258"/>
                </a:cubicBezTo>
                <a:lnTo>
                  <a:pt x="10457746" y="823258"/>
                </a:lnTo>
                <a:cubicBezTo>
                  <a:pt x="10457746" y="920628"/>
                  <a:pt x="10378812" y="999562"/>
                  <a:pt x="10281442" y="999562"/>
                </a:cubicBezTo>
                <a:lnTo>
                  <a:pt x="9026923" y="999561"/>
                </a:lnTo>
                <a:cubicBezTo>
                  <a:pt x="8953896" y="999561"/>
                  <a:pt x="8891239" y="955161"/>
                  <a:pt x="8864474" y="891883"/>
                </a:cubicBezTo>
                <a:lnTo>
                  <a:pt x="8850619" y="823258"/>
                </a:lnTo>
                <a:lnTo>
                  <a:pt x="8864474" y="754633"/>
                </a:lnTo>
                <a:lnTo>
                  <a:pt x="8875572" y="73817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236671C-E242-6100-C516-3E86BD4E433A}"/>
              </a:ext>
            </a:extLst>
          </p:cNvPr>
          <p:cNvGrpSpPr/>
          <p:nvPr/>
        </p:nvGrpSpPr>
        <p:grpSpPr>
          <a:xfrm>
            <a:off x="8043134" y="763257"/>
            <a:ext cx="3246119" cy="5649512"/>
            <a:chOff x="8043134" y="763257"/>
            <a:chExt cx="3246119" cy="564951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BE4C5F6-AEE1-AC00-4478-D7CAC7F0EAD3}"/>
                </a:ext>
              </a:extLst>
            </p:cNvPr>
            <p:cNvSpPr/>
            <p:nvPr/>
          </p:nvSpPr>
          <p:spPr>
            <a:xfrm>
              <a:off x="8836666" y="763257"/>
              <a:ext cx="1607127" cy="22666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7F08AC3-E972-50C3-EF8D-E4391D2EF093}"/>
                </a:ext>
              </a:extLst>
            </p:cNvPr>
            <p:cNvSpPr/>
            <p:nvPr/>
          </p:nvSpPr>
          <p:spPr>
            <a:xfrm>
              <a:off x="8043134" y="779049"/>
              <a:ext cx="3246119" cy="5633720"/>
            </a:xfrm>
            <a:prstGeom prst="roundRect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DF8D285-6BF8-3E48-A5D0-8D5A5C0C0AAC}"/>
              </a:ext>
            </a:extLst>
          </p:cNvPr>
          <p:cNvSpPr txBox="1"/>
          <p:nvPr/>
        </p:nvSpPr>
        <p:spPr>
          <a:xfrm>
            <a:off x="350742" y="1536174"/>
            <a:ext cx="73416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Play" panose="00000500000000000000" pitchFamily="2" charset="0"/>
              </a:rPr>
              <a:t>The app</a:t>
            </a:r>
            <a:r>
              <a:rPr lang="en-US" sz="4000" b="1" i="0" dirty="0">
                <a:solidFill>
                  <a:schemeClr val="bg2">
                    <a:lumMod val="25000"/>
                  </a:schemeClr>
                </a:solidFill>
                <a:effectLst/>
                <a:latin typeface="Play" panose="00000500000000000000" pitchFamily="2" charset="0"/>
              </a:rPr>
              <a:t> captures an image with the device's camera displays it on the screen </a:t>
            </a:r>
          </a:p>
          <a:p>
            <a:pPr algn="ctr"/>
            <a:r>
              <a:rPr lang="en-US" sz="4000" b="1" i="0" dirty="0">
                <a:solidFill>
                  <a:schemeClr val="bg2">
                    <a:lumMod val="25000"/>
                  </a:schemeClr>
                </a:solidFill>
                <a:effectLst/>
                <a:latin typeface="Play" panose="00000500000000000000" pitchFamily="2" charset="0"/>
              </a:rPr>
              <a:t>and then predicts the object in the image using a pre-trained machine learning model.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5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F893F-6C40-CF79-5D63-AB8E2FCDB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7" t="4888" r="65506" b="6002"/>
          <a:stretch/>
        </p:blipFill>
        <p:spPr>
          <a:xfrm>
            <a:off x="786517" y="7332428"/>
            <a:ext cx="3429000" cy="611124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!!EXPAND!!">
            <a:extLst>
              <a:ext uri="{FF2B5EF4-FFF2-40B4-BE49-F238E27FC236}">
                <a16:creationId xmlns:a16="http://schemas.microsoft.com/office/drawing/2014/main" id="{ACA04D34-55A1-41D2-D219-9022AF252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43" t="4888" r="3476" b="6002"/>
          <a:stretch/>
        </p:blipFill>
        <p:spPr>
          <a:xfrm>
            <a:off x="4642237" y="7332428"/>
            <a:ext cx="7071360" cy="6111240"/>
          </a:xfrm>
          <a:prstGeom prst="roundRect">
            <a:avLst>
              <a:gd name="adj" fmla="val 15388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015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870FD-0C05-C85C-136A-7255BD170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7" t="4888" r="65506" b="6002"/>
          <a:stretch/>
        </p:blipFill>
        <p:spPr>
          <a:xfrm>
            <a:off x="746760" y="335280"/>
            <a:ext cx="3429000" cy="611124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!!EXPAND!!">
            <a:extLst>
              <a:ext uri="{FF2B5EF4-FFF2-40B4-BE49-F238E27FC236}">
                <a16:creationId xmlns:a16="http://schemas.microsoft.com/office/drawing/2014/main" id="{47E1D28B-D12A-C27F-EFA6-CCD6B5055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43" t="4888" r="3476" b="6002"/>
          <a:stretch/>
        </p:blipFill>
        <p:spPr>
          <a:xfrm>
            <a:off x="4602480" y="335280"/>
            <a:ext cx="7071360" cy="6111240"/>
          </a:xfrm>
          <a:prstGeom prst="roundRect">
            <a:avLst>
              <a:gd name="adj" fmla="val 1343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E316C-C42A-889F-A74D-89B87AC58B03}"/>
              </a:ext>
            </a:extLst>
          </p:cNvPr>
          <p:cNvSpPr txBox="1"/>
          <p:nvPr/>
        </p:nvSpPr>
        <p:spPr>
          <a:xfrm>
            <a:off x="4602480" y="749096"/>
            <a:ext cx="734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lay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2E49B-DDCB-0C3D-1BBA-690343D07B21}"/>
              </a:ext>
            </a:extLst>
          </p:cNvPr>
          <p:cNvSpPr txBox="1"/>
          <p:nvPr/>
        </p:nvSpPr>
        <p:spPr>
          <a:xfrm>
            <a:off x="746760" y="1498074"/>
            <a:ext cx="3260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Play" panose="00000500000000000000" pitchFamily="2" charset="0"/>
              </a:rPr>
              <a:t> How Camera2 was used for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1E586-3F72-BBEB-9987-627C136963C8}"/>
              </a:ext>
            </a:extLst>
          </p:cNvPr>
          <p:cNvSpPr txBox="1"/>
          <p:nvPr/>
        </p:nvSpPr>
        <p:spPr>
          <a:xfrm>
            <a:off x="5091125" y="749096"/>
            <a:ext cx="60940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private void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startCameraPreview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{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try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{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cameraManager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= (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CameraManager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 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getSystemService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Context.</a:t>
            </a: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CAMERA_SERVICE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;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cameraId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= 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getBackFacingCameraId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cameraManager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;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if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(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ActivityCompat.checkSelfPermission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this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Manifest.permission.</a:t>
            </a: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 != 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PackageManager.</a:t>
            </a: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PERMISSION_GRANTED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 {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ActivityCompat.requestPermissions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MainActivity.</a:t>
            </a: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this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, new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String[]{</a:t>
            </a:r>
            <a:r>
              <a:rPr lang="en-US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Manifest.permission.</a:t>
            </a:r>
            <a:r>
              <a:rPr lang="en-US" sz="2400" b="0" i="0" dirty="0" err="1">
                <a:solidFill>
                  <a:srgbClr val="9355D7"/>
                </a:solidFill>
                <a:effectLst/>
                <a:latin typeface="-apple-system"/>
              </a:rPr>
              <a:t>CAMERA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}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-apple-system"/>
              </a:rPr>
              <a:t>,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0" i="0" dirty="0">
                <a:solidFill>
                  <a:srgbClr val="9355D7"/>
                </a:solidFill>
                <a:effectLst/>
                <a:latin typeface="-apple-system"/>
              </a:rPr>
              <a:t>REQUEST_CAMERA_PERMISSION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)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;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return;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}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1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870FD-0C05-C85C-136A-7255BD170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887" t="4888" r="90677" b="6002"/>
          <a:stretch/>
        </p:blipFill>
        <p:spPr>
          <a:xfrm>
            <a:off x="-1068124" y="335280"/>
            <a:ext cx="2201185" cy="611124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!!EXPAND!!">
            <a:extLst>
              <a:ext uri="{FF2B5EF4-FFF2-40B4-BE49-F238E27FC236}">
                <a16:creationId xmlns:a16="http://schemas.microsoft.com/office/drawing/2014/main" id="{47E1D28B-D12A-C27F-EFA6-CCD6B5055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2" t="4888" r="3475" b="6002"/>
          <a:stretch/>
        </p:blipFill>
        <p:spPr>
          <a:xfrm>
            <a:off x="1828800" y="335280"/>
            <a:ext cx="9845040" cy="6111240"/>
          </a:xfrm>
          <a:prstGeom prst="roundRect">
            <a:avLst>
              <a:gd name="adj" fmla="val 15388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1CAD7A-BFFD-4D55-3C84-C71989589173}"/>
              </a:ext>
            </a:extLst>
          </p:cNvPr>
          <p:cNvSpPr/>
          <p:nvPr/>
        </p:nvSpPr>
        <p:spPr>
          <a:xfrm>
            <a:off x="98353" y="513561"/>
            <a:ext cx="931042" cy="882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634D5-7616-A9FE-2013-FC9DE4EAE033}"/>
              </a:ext>
            </a:extLst>
          </p:cNvPr>
          <p:cNvSpPr txBox="1"/>
          <p:nvPr/>
        </p:nvSpPr>
        <p:spPr>
          <a:xfrm>
            <a:off x="3538960" y="1028343"/>
            <a:ext cx="66612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String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getBackFacingCameraId</a:t>
            </a:r>
            <a:r>
              <a:rPr lang="en-US" dirty="0"/>
              <a:t>(</a:t>
            </a:r>
            <a:r>
              <a:rPr lang="en-US" dirty="0" err="1"/>
              <a:t>CameraManager</a:t>
            </a:r>
            <a:r>
              <a:rPr lang="en-US" dirty="0"/>
              <a:t> </a:t>
            </a:r>
            <a:r>
              <a:rPr lang="en-US" dirty="0" err="1"/>
              <a:t>cameraManager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(String </a:t>
            </a:r>
            <a:r>
              <a:rPr lang="en-US" dirty="0" err="1"/>
              <a:t>cameraId</a:t>
            </a:r>
            <a:r>
              <a:rPr lang="en-US" dirty="0"/>
              <a:t> : </a:t>
            </a:r>
            <a:r>
              <a:rPr lang="en-US" dirty="0" err="1"/>
              <a:t>cameraManager.getCameraIdList</a:t>
            </a:r>
            <a:r>
              <a:rPr lang="en-US" dirty="0"/>
              <a:t>()) {</a:t>
            </a:r>
          </a:p>
          <a:p>
            <a:r>
              <a:rPr lang="en-US" dirty="0"/>
              <a:t>                </a:t>
            </a:r>
            <a:r>
              <a:rPr lang="en-US" dirty="0" err="1"/>
              <a:t>CameraCharacteristics</a:t>
            </a:r>
            <a:r>
              <a:rPr lang="en-US" dirty="0"/>
              <a:t> </a:t>
            </a:r>
            <a:r>
              <a:rPr lang="en-US" dirty="0" err="1"/>
              <a:t>cameraCharacteristics</a:t>
            </a:r>
            <a:r>
              <a:rPr lang="en-US" dirty="0"/>
              <a:t> = </a:t>
            </a:r>
            <a:r>
              <a:rPr lang="en-US" dirty="0" err="1"/>
              <a:t>cameraManager.getCameraCharacteristics</a:t>
            </a:r>
            <a:r>
              <a:rPr lang="en-US" dirty="0"/>
              <a:t>(</a:t>
            </a:r>
            <a:r>
              <a:rPr lang="en-US" dirty="0" err="1"/>
              <a:t>cameraId</a:t>
            </a:r>
            <a:r>
              <a:rPr lang="en-US" dirty="0"/>
              <a:t>)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 if </a:t>
            </a:r>
            <a:r>
              <a:rPr lang="en-US" dirty="0"/>
              <a:t>(</a:t>
            </a:r>
            <a:r>
              <a:rPr lang="en-US" dirty="0" err="1"/>
              <a:t>cameraCharacteristics.get</a:t>
            </a:r>
            <a:r>
              <a:rPr lang="en-US" dirty="0"/>
              <a:t>(</a:t>
            </a:r>
            <a:r>
              <a:rPr lang="en-US" dirty="0" err="1"/>
              <a:t>CameraCharacteristics.</a:t>
            </a:r>
            <a:r>
              <a:rPr lang="en-US" dirty="0" err="1">
                <a:solidFill>
                  <a:srgbClr val="9355D7"/>
                </a:solidFill>
              </a:rPr>
              <a:t>LENS_FACING</a:t>
            </a:r>
            <a:r>
              <a:rPr lang="en-US" dirty="0"/>
              <a:t>) == </a:t>
            </a:r>
            <a:r>
              <a:rPr lang="en-US" dirty="0" err="1"/>
              <a:t>CameraCharacteristics.</a:t>
            </a:r>
            <a:r>
              <a:rPr lang="en-US" dirty="0" err="1">
                <a:solidFill>
                  <a:srgbClr val="9355D7"/>
                </a:solidFill>
              </a:rPr>
              <a:t>LENS_FACING_BACK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chemeClr val="accent2"/>
                </a:solidFill>
              </a:rPr>
              <a:t>                    return </a:t>
            </a:r>
            <a:r>
              <a:rPr lang="en-US" dirty="0" err="1"/>
              <a:t>cameraId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CameraAccessException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return null;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2911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674E1C-EEDB-684B-B14B-6D0E7F7A5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704A5-51EF-D9DC-CAAA-3662EEB8F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887" t="4888" r="90677" b="6002"/>
          <a:stretch/>
        </p:blipFill>
        <p:spPr>
          <a:xfrm>
            <a:off x="-1068124" y="335280"/>
            <a:ext cx="2201185" cy="611124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28F4AB3-B24C-2F0A-1956-83BA4E398057}"/>
              </a:ext>
            </a:extLst>
          </p:cNvPr>
          <p:cNvSpPr/>
          <p:nvPr/>
        </p:nvSpPr>
        <p:spPr>
          <a:xfrm>
            <a:off x="117498" y="2949649"/>
            <a:ext cx="931042" cy="882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INCREASE!!">
            <a:extLst>
              <a:ext uri="{FF2B5EF4-FFF2-40B4-BE49-F238E27FC236}">
                <a16:creationId xmlns:a16="http://schemas.microsoft.com/office/drawing/2014/main" id="{1F622E49-C91C-D05E-B66F-7B48036E3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4888" r="5521" b="6002"/>
          <a:stretch/>
        </p:blipFill>
        <p:spPr>
          <a:xfrm>
            <a:off x="1828800" y="335280"/>
            <a:ext cx="9601200" cy="611124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6CCA14-D095-5937-7E76-95E3C60BA7D6}"/>
              </a:ext>
            </a:extLst>
          </p:cNvPr>
          <p:cNvSpPr txBox="1"/>
          <p:nvPr/>
        </p:nvSpPr>
        <p:spPr>
          <a:xfrm>
            <a:off x="2746225" y="582632"/>
            <a:ext cx="953014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355D7"/>
                </a:solidFill>
              </a:rPr>
              <a:t>cameraManager</a:t>
            </a:r>
            <a:r>
              <a:rPr lang="en-US" sz="1600" dirty="0" err="1"/>
              <a:t>.openCamera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9355D7"/>
                </a:solidFill>
              </a:rPr>
              <a:t>cameraId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CameraDevice.StateCallback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4"/>
                </a:solidFill>
              </a:rPr>
              <a:t>@Override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onOpened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4"/>
                </a:solidFill>
              </a:rPr>
              <a:t>@NonNull </a:t>
            </a:r>
            <a:r>
              <a:rPr lang="en-US" sz="1600" dirty="0" err="1"/>
              <a:t>CameraDevice</a:t>
            </a:r>
            <a:r>
              <a:rPr lang="en-US" sz="1600" dirty="0"/>
              <a:t> camera)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cameraDevice</a:t>
            </a:r>
            <a:r>
              <a:rPr lang="en-US" sz="1600" dirty="0"/>
              <a:t> = camera;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            try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        Surface </a:t>
            </a:r>
            <a:r>
              <a:rPr lang="en-US" sz="1600" dirty="0" err="1"/>
              <a:t>surface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355D7"/>
                </a:solidFill>
              </a:rPr>
              <a:t>imageReader</a:t>
            </a:r>
            <a:r>
              <a:rPr lang="en-US" sz="1600" dirty="0" err="1"/>
              <a:t>.getSurface</a:t>
            </a:r>
            <a:r>
              <a:rPr lang="en-US" sz="1600" dirty="0"/>
              <a:t>();</a:t>
            </a:r>
          </a:p>
          <a:p>
            <a:r>
              <a:rPr lang="en-US" sz="1600" dirty="0">
                <a:solidFill>
                  <a:srgbClr val="9355D7"/>
                </a:solidFill>
              </a:rPr>
              <a:t>                        </a:t>
            </a:r>
            <a:r>
              <a:rPr lang="en-US" sz="1600" dirty="0" err="1">
                <a:solidFill>
                  <a:srgbClr val="9355D7"/>
                </a:solidFill>
              </a:rPr>
              <a:t>captureRequestBuilder</a:t>
            </a:r>
            <a:r>
              <a:rPr lang="en-US" sz="1600" dirty="0">
                <a:solidFill>
                  <a:srgbClr val="9355D7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cameraDevice.createCaptureRequest</a:t>
            </a:r>
            <a:r>
              <a:rPr lang="en-US" sz="1600" dirty="0"/>
              <a:t>(</a:t>
            </a:r>
            <a:r>
              <a:rPr lang="en-US" sz="1600" dirty="0" err="1"/>
              <a:t>CameraDevice.</a:t>
            </a:r>
            <a:r>
              <a:rPr lang="en-US" sz="1600" dirty="0" err="1">
                <a:solidFill>
                  <a:srgbClr val="9355D7"/>
                </a:solidFill>
              </a:rPr>
              <a:t>TEMPLATE_PREVIEW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>
                <a:solidFill>
                  <a:srgbClr val="9355D7"/>
                </a:solidFill>
              </a:rPr>
              <a:t>captureRequestBuilder</a:t>
            </a:r>
            <a:r>
              <a:rPr lang="en-US" sz="1600" dirty="0" err="1"/>
              <a:t>.addTarget</a:t>
            </a:r>
            <a:r>
              <a:rPr lang="en-US" sz="1600" dirty="0"/>
              <a:t>(surface);</a:t>
            </a:r>
          </a:p>
          <a:p>
            <a:r>
              <a:rPr lang="en-US" sz="1600" dirty="0"/>
              <a:t>                       </a:t>
            </a:r>
            <a:r>
              <a:rPr lang="en-US" sz="1600" dirty="0">
                <a:solidFill>
                  <a:srgbClr val="9355D7"/>
                </a:solidFill>
              </a:rPr>
              <a:t> </a:t>
            </a:r>
            <a:r>
              <a:rPr lang="en-US" sz="1600" dirty="0" err="1">
                <a:solidFill>
                  <a:srgbClr val="9355D7"/>
                </a:solidFill>
              </a:rPr>
              <a:t>cameraDevice</a:t>
            </a:r>
            <a:r>
              <a:rPr lang="en-US" sz="1600" dirty="0" err="1"/>
              <a:t>.createCaptureSession</a:t>
            </a:r>
            <a:r>
              <a:rPr lang="en-US" sz="1600" dirty="0"/>
              <a:t>(</a:t>
            </a:r>
            <a:r>
              <a:rPr lang="en-US" sz="1600" dirty="0" err="1"/>
              <a:t>Collections.singletonList</a:t>
            </a:r>
            <a:r>
              <a:rPr lang="en-US" sz="1600" dirty="0"/>
              <a:t>(surface), new </a:t>
            </a:r>
            <a:r>
              <a:rPr lang="en-US" sz="1600" dirty="0" err="1"/>
              <a:t>CameraCaptureSession.StateCallback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                   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@Override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                    public void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onConfigured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@NonNull </a:t>
            </a:r>
            <a:r>
              <a:rPr lang="en-US" sz="1600" dirty="0" err="1"/>
              <a:t>CameraCaptureSession</a:t>
            </a:r>
            <a:r>
              <a:rPr lang="en-US" sz="1600" dirty="0"/>
              <a:t> session) {</a:t>
            </a:r>
          </a:p>
          <a:p>
            <a:r>
              <a:rPr lang="en-US" sz="1600" dirty="0"/>
              <a:t>                                </a:t>
            </a:r>
            <a:r>
              <a:rPr lang="en-US" sz="1600" dirty="0" err="1"/>
              <a:t>captureSession</a:t>
            </a:r>
            <a:r>
              <a:rPr lang="en-US" sz="1600" dirty="0"/>
              <a:t> = session;</a:t>
            </a:r>
          </a:p>
          <a:p>
            <a:r>
              <a:rPr lang="en-US" sz="1600" dirty="0"/>
              <a:t>                          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                            </a:t>
            </a:r>
            <a:r>
              <a:rPr lang="en-US" sz="1600" dirty="0" err="1"/>
              <a:t>captureRequestBuilder.set</a:t>
            </a:r>
            <a:r>
              <a:rPr lang="en-US" sz="1600" dirty="0"/>
              <a:t>(</a:t>
            </a:r>
            <a:r>
              <a:rPr lang="en-US" sz="1600" dirty="0" err="1"/>
              <a:t>CaptureRequest.</a:t>
            </a:r>
            <a:r>
              <a:rPr lang="en-US" sz="1600" dirty="0" err="1">
                <a:solidFill>
                  <a:srgbClr val="9355D7"/>
                </a:solidFill>
              </a:rPr>
              <a:t>CONTROL_MODE</a:t>
            </a:r>
            <a:r>
              <a:rPr lang="en-US" sz="1600" dirty="0"/>
              <a:t>, </a:t>
            </a:r>
            <a:r>
              <a:rPr lang="en-US" sz="1600" dirty="0" err="1"/>
              <a:t>CameraMetadata.</a:t>
            </a:r>
            <a:r>
              <a:rPr lang="en-US" sz="1600" dirty="0" err="1">
                <a:solidFill>
                  <a:srgbClr val="9355D7"/>
                </a:solidFill>
              </a:rPr>
              <a:t>CONTROL_MODE_AUTO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                </a:t>
            </a:r>
            <a:r>
              <a:rPr lang="en-US" sz="1600" dirty="0" err="1"/>
              <a:t>captureSession.setRepeatingRequest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9355D7"/>
                </a:solidFill>
              </a:rPr>
              <a:t>captureRequestBuilder</a:t>
            </a:r>
            <a:r>
              <a:rPr lang="en-US" sz="1600" dirty="0" err="1"/>
              <a:t>.build</a:t>
            </a:r>
            <a:r>
              <a:rPr lang="en-US" sz="1600" dirty="0"/>
              <a:t>(), null, </a:t>
            </a:r>
            <a:r>
              <a:rPr lang="en-US" sz="1600" dirty="0" err="1">
                <a:solidFill>
                  <a:srgbClr val="9355D7"/>
                </a:solidFill>
              </a:rPr>
              <a:t>backgroundHandler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                }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en-US" sz="1600" dirty="0"/>
              <a:t> (</a:t>
            </a:r>
            <a:r>
              <a:rPr lang="en-US" sz="1600" dirty="0" err="1"/>
              <a:t>CameraAccessException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                              </a:t>
            </a:r>
            <a:r>
              <a:rPr lang="en-US" sz="1600" dirty="0" err="1"/>
              <a:t>e.printStackTrace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            }</a:t>
            </a:r>
          </a:p>
          <a:p>
            <a:r>
              <a:rPr lang="en-US" sz="1600" dirty="0"/>
              <a:t>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69766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870FD-0C05-C85C-136A-7255BD170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887" t="4888" r="90677" b="6002"/>
          <a:stretch/>
        </p:blipFill>
        <p:spPr>
          <a:xfrm>
            <a:off x="-1068124" y="335280"/>
            <a:ext cx="2201185" cy="611124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!!EXPAND!!">
            <a:extLst>
              <a:ext uri="{FF2B5EF4-FFF2-40B4-BE49-F238E27FC236}">
                <a16:creationId xmlns:a16="http://schemas.microsoft.com/office/drawing/2014/main" id="{47E1D28B-D12A-C27F-EFA6-CCD6B5055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2" t="4888" r="3475" b="6002"/>
          <a:stretch/>
        </p:blipFill>
        <p:spPr>
          <a:xfrm>
            <a:off x="1828800" y="335280"/>
            <a:ext cx="9845040" cy="6111240"/>
          </a:xfrm>
          <a:prstGeom prst="roundRect">
            <a:avLst>
              <a:gd name="adj" fmla="val 15388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1CAD7A-BFFD-4D55-3C84-C71989589173}"/>
              </a:ext>
            </a:extLst>
          </p:cNvPr>
          <p:cNvSpPr/>
          <p:nvPr/>
        </p:nvSpPr>
        <p:spPr>
          <a:xfrm>
            <a:off x="84368" y="5248926"/>
            <a:ext cx="931042" cy="882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634D5-7616-A9FE-2013-FC9DE4EAE033}"/>
              </a:ext>
            </a:extLst>
          </p:cNvPr>
          <p:cNvSpPr txBox="1"/>
          <p:nvPr/>
        </p:nvSpPr>
        <p:spPr>
          <a:xfrm>
            <a:off x="3538960" y="1028343"/>
            <a:ext cx="66612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@Override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onDisconnected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@NonNull </a:t>
            </a:r>
            <a:r>
              <a:rPr lang="en-US" dirty="0" err="1"/>
              <a:t>CameraDevice</a:t>
            </a:r>
            <a:r>
              <a:rPr lang="en-US" dirty="0"/>
              <a:t> camera) {</a:t>
            </a:r>
          </a:p>
          <a:p>
            <a:r>
              <a:rPr lang="en-US" dirty="0">
                <a:solidFill>
                  <a:srgbClr val="9355D7"/>
                </a:solidFill>
              </a:rPr>
              <a:t>                    </a:t>
            </a:r>
            <a:r>
              <a:rPr lang="en-US" dirty="0" err="1">
                <a:solidFill>
                  <a:srgbClr val="9355D7"/>
                </a:solidFill>
              </a:rPr>
              <a:t>cameraDevice</a:t>
            </a:r>
            <a:r>
              <a:rPr lang="en-US" dirty="0" err="1"/>
              <a:t>.close</a:t>
            </a:r>
            <a:r>
              <a:rPr lang="en-US" dirty="0"/>
              <a:t>()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rgbClr val="9355D7"/>
                </a:solidFill>
              </a:rPr>
              <a:t>                    </a:t>
            </a:r>
            <a:r>
              <a:rPr lang="en-US" dirty="0" err="1">
                <a:solidFill>
                  <a:srgbClr val="9355D7"/>
                </a:solidFill>
              </a:rPr>
              <a:t>cameraDevice</a:t>
            </a:r>
            <a:r>
              <a:rPr lang="en-US" dirty="0">
                <a:solidFill>
                  <a:srgbClr val="9355D7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null;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@Override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@NonNull </a:t>
            </a:r>
            <a:r>
              <a:rPr lang="en-US" dirty="0" err="1"/>
              <a:t>CameraDevice</a:t>
            </a:r>
            <a:r>
              <a:rPr lang="en-US" dirty="0"/>
              <a:t> camera, int error)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MainActivity.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"Camera error: " </a:t>
            </a:r>
            <a:r>
              <a:rPr lang="en-US" dirty="0"/>
              <a:t>+ error, </a:t>
            </a:r>
            <a:r>
              <a:rPr lang="en-US" dirty="0" err="1"/>
              <a:t>Toast.</a:t>
            </a:r>
            <a:r>
              <a:rPr lang="en-US" dirty="0" err="1">
                <a:solidFill>
                  <a:srgbClr val="9355D7"/>
                </a:solidFill>
              </a:rPr>
              <a:t>LENGTH_SHORT</a:t>
            </a:r>
            <a:r>
              <a:rPr lang="en-US" dirty="0"/>
              <a:t>).show()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rgbClr val="9355D7"/>
                </a:solidFill>
              </a:rPr>
              <a:t>cameraDevice</a:t>
            </a:r>
            <a:r>
              <a:rPr lang="en-US" dirty="0" err="1"/>
              <a:t>.close</a:t>
            </a:r>
            <a:r>
              <a:rPr lang="en-US" dirty="0"/>
              <a:t>()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rgbClr val="9355D7"/>
                </a:solidFill>
              </a:rPr>
              <a:t>cameraDevice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null;</a:t>
            </a:r>
          </a:p>
          <a:p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83616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0D174-6D2F-A675-C6B1-9DC61D7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61A19-FC96-376D-E2C1-946FA84082DE}"/>
              </a:ext>
            </a:extLst>
          </p:cNvPr>
          <p:cNvSpPr txBox="1"/>
          <p:nvPr/>
        </p:nvSpPr>
        <p:spPr>
          <a:xfrm>
            <a:off x="2412124" y="1859339"/>
            <a:ext cx="7367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lay" panose="00000500000000000000" pitchFamily="2" charset="0"/>
              </a:rPr>
              <a:t>THANK YOU</a:t>
            </a:r>
          </a:p>
          <a:p>
            <a:pPr algn="ctr"/>
            <a:endParaRPr lang="en-US" sz="6600" dirty="0">
              <a:latin typeface="Play" panose="00000500000000000000" pitchFamily="2" charset="0"/>
            </a:endParaRPr>
          </a:p>
          <a:p>
            <a:pPr algn="ctr"/>
            <a:r>
              <a:rPr lang="en-US" sz="6600" dirty="0">
                <a:latin typeface="Play" panose="00000500000000000000" pitchFamily="2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5131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AA24C-91AE-2E2D-904F-2AD6445864E5}"/>
              </a:ext>
            </a:extLst>
          </p:cNvPr>
          <p:cNvSpPr txBox="1"/>
          <p:nvPr/>
        </p:nvSpPr>
        <p:spPr>
          <a:xfrm>
            <a:off x="-483472" y="118824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5822" y="2039303"/>
            <a:ext cx="9393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The android.hardware.camera2 package provides an interface to individual camera devices connected to an Android device, introduced in Android 5.0 Lollipop. 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lay" panose="00000500000000000000" pitchFamily="2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It provides developers with a comprehensive way for interacting with camera devices on Android devices. 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lay" panose="00000500000000000000" pitchFamily="2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With Camera2 Package, developers can build advanced camera applications that take advantage of features such as 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RAW image capture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, 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manual focus control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lay" panose="00000500000000000000" pitchFamily="2" charset="0"/>
              </a:rPr>
              <a:t>, and more.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5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9EB64-FC26-5539-8079-38BCDFF0D645}"/>
              </a:ext>
            </a:extLst>
          </p:cNvPr>
          <p:cNvSpPr txBox="1"/>
          <p:nvPr/>
        </p:nvSpPr>
        <p:spPr>
          <a:xfrm>
            <a:off x="-471897" y="-1594234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5822" y="2039303"/>
            <a:ext cx="9393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System Service Manager with Information/Access for Cameras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Detects, characterizes and connects to </a:t>
            </a:r>
            <a:r>
              <a:rPr lang="en-US" sz="2400" dirty="0" err="1"/>
              <a:t>CameraDevcies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Provides a list of Available Cameras with </a:t>
            </a:r>
            <a:r>
              <a:rPr lang="en-US" sz="2400" dirty="0" err="1"/>
              <a:t>getCameraIdList</a:t>
            </a:r>
            <a:r>
              <a:rPr lang="en-US" sz="2400" dirty="0"/>
              <a:t>()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Allows us to use open and close camera by passing in </a:t>
            </a:r>
            <a:r>
              <a:rPr lang="en-US" sz="2400" dirty="0" err="1"/>
              <a:t>CameraId</a:t>
            </a:r>
            <a:r>
              <a:rPr lang="en-US" sz="2400" dirty="0"/>
              <a:t> and </a:t>
            </a:r>
            <a:r>
              <a:rPr lang="en-US" sz="2400" dirty="0" err="1"/>
              <a:t>CameraDevice.StateCallback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Provides us with Camera Characteristics </a:t>
            </a:r>
          </a:p>
        </p:txBody>
      </p:sp>
    </p:spTree>
    <p:extLst>
      <p:ext uri="{BB962C8B-B14F-4D97-AF65-F5344CB8AC3E}">
        <p14:creationId xmlns:p14="http://schemas.microsoft.com/office/powerpoint/2010/main" val="35100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9A99B-7DA9-5D29-11C1-B69793FEDE04}"/>
              </a:ext>
            </a:extLst>
          </p:cNvPr>
          <p:cNvSpPr txBox="1"/>
          <p:nvPr/>
        </p:nvSpPr>
        <p:spPr>
          <a:xfrm>
            <a:off x="-471897" y="-3469326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9318" y="2223969"/>
            <a:ext cx="9393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Representation of a single camera connected to an Android device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Creating a </a:t>
            </a:r>
            <a:r>
              <a:rPr lang="en-US" sz="2400" dirty="0" err="1"/>
              <a:t>CaptureRequest.Builder</a:t>
            </a:r>
            <a:r>
              <a:rPr lang="en-US" sz="2400" dirty="0"/>
              <a:t> for Capture Requests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Create a new camera capture session by providing the target output set of Surfaces to the camera device.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setRepeatingRequest</a:t>
            </a:r>
            <a:r>
              <a:rPr lang="en-US" sz="2400" dirty="0"/>
              <a:t>() is used to start a repeating capture request for the camera device.</a:t>
            </a:r>
          </a:p>
        </p:txBody>
      </p:sp>
    </p:spTree>
    <p:extLst>
      <p:ext uri="{BB962C8B-B14F-4D97-AF65-F5344CB8AC3E}">
        <p14:creationId xmlns:p14="http://schemas.microsoft.com/office/powerpoint/2010/main" val="3463849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6B5BA-421D-9CBC-6540-423DC4B49E45}"/>
              </a:ext>
            </a:extLst>
          </p:cNvPr>
          <p:cNvSpPr txBox="1"/>
          <p:nvPr/>
        </p:nvSpPr>
        <p:spPr>
          <a:xfrm>
            <a:off x="-425597" y="-5356000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5822" y="2039303"/>
            <a:ext cx="9393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Querying Supported Camera Resolutions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71932-5712-2653-D4E9-A7EB93D6F508}"/>
              </a:ext>
            </a:extLst>
          </p:cNvPr>
          <p:cNvSpPr txBox="1"/>
          <p:nvPr/>
        </p:nvSpPr>
        <p:spPr>
          <a:xfrm>
            <a:off x="1141477" y="3008799"/>
            <a:ext cx="10117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CameraManager</a:t>
            </a:r>
            <a:r>
              <a:rPr lang="en-US" dirty="0"/>
              <a:t> </a:t>
            </a:r>
            <a:r>
              <a:rPr lang="en-US" dirty="0" err="1"/>
              <a:t>cameraManager</a:t>
            </a:r>
            <a:r>
              <a:rPr lang="en-US" dirty="0"/>
              <a:t> = (</a:t>
            </a:r>
            <a:r>
              <a:rPr lang="en-US" dirty="0" err="1"/>
              <a:t>CameraManager</a:t>
            </a:r>
            <a:r>
              <a:rPr lang="en-US" dirty="0"/>
              <a:t>)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Context.CAMERA_SERVICE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cameraId</a:t>
            </a:r>
            <a:r>
              <a:rPr lang="en-US" dirty="0"/>
              <a:t> = </a:t>
            </a:r>
            <a:r>
              <a:rPr lang="en-US" dirty="0" err="1"/>
              <a:t>cameraManager.getCameraIdList</a:t>
            </a:r>
            <a:r>
              <a:rPr lang="en-US" dirty="0"/>
              <a:t>()[0]; </a:t>
            </a:r>
          </a:p>
          <a:p>
            <a:endParaRPr lang="en-US" dirty="0"/>
          </a:p>
          <a:p>
            <a:r>
              <a:rPr lang="en-US" dirty="0" err="1"/>
              <a:t>CameraCharacteristics</a:t>
            </a:r>
            <a:r>
              <a:rPr lang="en-US" dirty="0"/>
              <a:t> </a:t>
            </a:r>
            <a:r>
              <a:rPr lang="en-US" dirty="0" err="1"/>
              <a:t>cameraCharacteristics</a:t>
            </a:r>
            <a:r>
              <a:rPr lang="en-US" dirty="0"/>
              <a:t> = </a:t>
            </a:r>
            <a:r>
              <a:rPr lang="en-US" dirty="0" err="1"/>
              <a:t>cameraManager.getCameraCharacteristics</a:t>
            </a:r>
            <a:r>
              <a:rPr lang="en-US" dirty="0"/>
              <a:t>(</a:t>
            </a:r>
            <a:r>
              <a:rPr lang="en-US" dirty="0" err="1"/>
              <a:t>cameraId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StreamConfigurationMap</a:t>
            </a:r>
            <a:r>
              <a:rPr lang="en-US" dirty="0"/>
              <a:t> </a:t>
            </a:r>
            <a:r>
              <a:rPr lang="en-US" dirty="0" err="1"/>
              <a:t>streamConfigMap</a:t>
            </a:r>
            <a:r>
              <a:rPr lang="en-US" dirty="0"/>
              <a:t> = </a:t>
            </a:r>
            <a:r>
              <a:rPr lang="en-US" dirty="0" err="1"/>
              <a:t>cameraCharacteristics.get</a:t>
            </a:r>
            <a:r>
              <a:rPr lang="en-US" dirty="0"/>
              <a:t>(</a:t>
            </a:r>
            <a:r>
              <a:rPr lang="en-US" dirty="0" err="1"/>
              <a:t>CameraCharacteristics.SCALER_STREAM_CONFIGURATION_MAP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Size[] </a:t>
            </a:r>
            <a:r>
              <a:rPr lang="en-US" dirty="0" err="1"/>
              <a:t>outputSizes</a:t>
            </a:r>
            <a:r>
              <a:rPr lang="en-US" dirty="0"/>
              <a:t> = </a:t>
            </a:r>
            <a:r>
              <a:rPr lang="en-US" dirty="0" err="1"/>
              <a:t>streamConfigMap.getOutputSizes</a:t>
            </a:r>
            <a:r>
              <a:rPr lang="en-US" dirty="0"/>
              <a:t>(ImageFormat.JPEG);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23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C3043-8A59-B57F-2710-FE74B9E7B9B4}"/>
              </a:ext>
            </a:extLst>
          </p:cNvPr>
          <p:cNvSpPr txBox="1"/>
          <p:nvPr/>
        </p:nvSpPr>
        <p:spPr>
          <a:xfrm>
            <a:off x="-483472" y="-7138498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80028" y="1551623"/>
            <a:ext cx="9393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P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rovides a way to capture images or video from a camera device on an Android device.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capture() is used to capture a single image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setRepeatingRequest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 will start a 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repeating capture request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 for the capture session until </a:t>
            </a:r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stopRepeating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 is called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captureBurst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 used to capture a burst of images in a single request for a camera capture session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C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aptures a set number of images instead of a continuous stream.</a:t>
            </a:r>
          </a:p>
          <a:p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23724-20C9-C291-23B4-ECA9F086028E}"/>
              </a:ext>
            </a:extLst>
          </p:cNvPr>
          <p:cNvSpPr txBox="1"/>
          <p:nvPr/>
        </p:nvSpPr>
        <p:spPr>
          <a:xfrm>
            <a:off x="-483472" y="-8666359"/>
            <a:ext cx="13251543" cy="1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5822" y="2039303"/>
            <a:ext cx="9393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Unlike Camera Characteristics, Camera Metadata provides dynamic information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l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getKeys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 returns a list of keys that are present in the metadata. 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Each key represents a specific 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metadata item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, such as the camera's supported resolutions, or the 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current exposure settings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isAvailable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 is used to determine if a specific metadata item is available for the current camera device.</a:t>
            </a:r>
          </a:p>
        </p:txBody>
      </p:sp>
    </p:spTree>
    <p:extLst>
      <p:ext uri="{BB962C8B-B14F-4D97-AF65-F5344CB8AC3E}">
        <p14:creationId xmlns:p14="http://schemas.microsoft.com/office/powerpoint/2010/main" val="405626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D4344-2F2F-E165-CDAA-3C58462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BB7E1-16C9-F5A2-1065-1986AAE4747B}"/>
              </a:ext>
            </a:extLst>
          </p:cNvPr>
          <p:cNvSpPr txBox="1"/>
          <p:nvPr/>
        </p:nvSpPr>
        <p:spPr>
          <a:xfrm>
            <a:off x="-483472" y="-10390988"/>
            <a:ext cx="13251543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Camera2 Package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Manager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Devices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Characteristics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CaptureSession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 Metadata</a:t>
            </a: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CaptureResult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Zen Dots" pitchFamily="2" charset="0"/>
              </a:rPr>
              <a:t>CameraPreviews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pPr algn="ctr"/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Zen Dots" pitchFamily="2" charset="0"/>
            </a:endParaRPr>
          </a:p>
          <a:p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630-C2CF-C30F-22CA-E4ED942D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80571 w 12192000"/>
              <a:gd name="connsiteY0" fmla="*/ 303499 h 6858000"/>
              <a:gd name="connsiteX1" fmla="*/ 580571 w 12192000"/>
              <a:gd name="connsiteY1" fmla="*/ 1799771 h 6858000"/>
              <a:gd name="connsiteX2" fmla="*/ 11800114 w 12192000"/>
              <a:gd name="connsiteY2" fmla="*/ 1799771 h 6858000"/>
              <a:gd name="connsiteX3" fmla="*/ 11800114 w 12192000"/>
              <a:gd name="connsiteY3" fmla="*/ 30349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80571" y="303499"/>
                </a:moveTo>
                <a:lnTo>
                  <a:pt x="580571" y="1799771"/>
                </a:lnTo>
                <a:lnTo>
                  <a:pt x="11800114" y="1799771"/>
                </a:lnTo>
                <a:lnTo>
                  <a:pt x="11800114" y="303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!!INCREASE!!">
            <a:extLst>
              <a:ext uri="{FF2B5EF4-FFF2-40B4-BE49-F238E27FC236}">
                <a16:creationId xmlns:a16="http://schemas.microsoft.com/office/drawing/2014/main" id="{142FFA9E-6324-F6BD-5AF3-50F83845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" t="20672" r="1681" b="6002"/>
          <a:stretch/>
        </p:blipFill>
        <p:spPr>
          <a:xfrm>
            <a:off x="266219" y="1417739"/>
            <a:ext cx="11620982" cy="5028780"/>
          </a:xfrm>
          <a:prstGeom prst="roundRect">
            <a:avLst>
              <a:gd name="adj" fmla="val 25146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1509F-88E9-CC34-90B7-A6DBD580A5FD}"/>
              </a:ext>
            </a:extLst>
          </p:cNvPr>
          <p:cNvSpPr txBox="1"/>
          <p:nvPr/>
        </p:nvSpPr>
        <p:spPr>
          <a:xfrm>
            <a:off x="1399318" y="2847023"/>
            <a:ext cx="9393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R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epresents the result of a single image capture from a camera device</a:t>
            </a:r>
          </a:p>
          <a:p>
            <a:pPr algn="ctr"/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Used to a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nalyze the settings and state of the camera device during the capture for improvement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getTimestamp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(), </a:t>
            </a:r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getFrameNumber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(): , </a:t>
            </a:r>
            <a:r>
              <a:rPr lang="en-US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getSequenceId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()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6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12483</TotalTime>
  <Words>1321</Words>
  <Application>Microsoft Office PowerPoint</Application>
  <PresentationFormat>Widescreen</PresentationFormat>
  <Paragraphs>381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Play</vt:lpstr>
      <vt:lpstr>Zen Dots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Shahd Belhaj</dc:creator>
  <cp:lastModifiedBy>Shahd Belhaj</cp:lastModifiedBy>
  <cp:revision>16</cp:revision>
  <dcterms:created xsi:type="dcterms:W3CDTF">2023-06-29T15:10:02Z</dcterms:created>
  <dcterms:modified xsi:type="dcterms:W3CDTF">2024-11-08T12:41:49Z</dcterms:modified>
</cp:coreProperties>
</file>