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332" r:id="rId4"/>
    <p:sldId id="260" r:id="rId5"/>
    <p:sldId id="334" r:id="rId6"/>
    <p:sldId id="335" r:id="rId7"/>
    <p:sldId id="336" r:id="rId8"/>
    <p:sldId id="337" r:id="rId9"/>
    <p:sldId id="340" r:id="rId10"/>
    <p:sldId id="33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9" autoAdjust="0"/>
    <p:restoredTop sz="94625" autoAdjust="0"/>
  </p:normalViewPr>
  <p:slideViewPr>
    <p:cSldViewPr snapToGrid="0">
      <p:cViewPr varScale="1">
        <p:scale>
          <a:sx n="115" d="100"/>
          <a:sy n="115" d="100"/>
        </p:scale>
        <p:origin x="-1560" y="-112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92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5/21/15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73351" y="220686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itchFamily="34" charset="0"/>
              </a:rPr>
              <a:t>MAKING BIG DATA COME ALIVE</a:t>
            </a:r>
            <a:endParaRPr lang="en-US" sz="1600" kern="1200" dirty="0">
              <a:solidFill>
                <a:schemeClr val="tx1">
                  <a:lumMod val="60000"/>
                  <a:lumOff val="4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4" name="Picture 13" descr="Think-Big-Logo-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0828"/>
          <a:stretch/>
        </p:blipFill>
        <p:spPr>
          <a:xfrm>
            <a:off x="0" y="0"/>
            <a:ext cx="2438400" cy="2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9BFAC0-77B2-41A4-A280-BA7156C3116B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 descr="Think-Big-Logo-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34" y="2345905"/>
            <a:ext cx="2590800" cy="25545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BC188-ACF8-4EC7-9558-134A69FE3AE2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934"/>
            <a:ext cx="8229600" cy="886968"/>
          </a:xfrm>
        </p:spPr>
        <p:txBody>
          <a:bodyPr anchor="t"/>
          <a:lstStyle>
            <a:lvl1pPr>
              <a:spcAft>
                <a:spcPts val="0"/>
              </a:spcAf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81334"/>
            <a:ext cx="8229600" cy="4660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4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173226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1pPr>
            <a:lvl2pPr marL="742950" indent="-285750">
              <a:buClr>
                <a:srgbClr val="EC881D"/>
              </a:buClr>
              <a:buFont typeface="Arial" pitchFamily="34" charset="0"/>
              <a:buChar char="−"/>
              <a:defRPr>
                <a:solidFill>
                  <a:srgbClr val="4D353B"/>
                </a:solidFill>
              </a:defRPr>
            </a:lvl2pPr>
            <a:lvl3pPr marL="11430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3pPr>
            <a:lvl4pPr marL="16002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4pPr>
            <a:lvl5pPr marL="20574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013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173226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1pPr>
            <a:lvl2pPr marL="742950" indent="-285750">
              <a:buClr>
                <a:srgbClr val="EC881D"/>
              </a:buClr>
              <a:buFont typeface="Arial" pitchFamily="34" charset="0"/>
              <a:buChar char="−"/>
              <a:defRPr>
                <a:solidFill>
                  <a:srgbClr val="4D353B"/>
                </a:solidFill>
              </a:defRPr>
            </a:lvl2pPr>
            <a:lvl3pPr marL="11430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3pPr>
            <a:lvl4pPr marL="16002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4pPr>
            <a:lvl5pPr marL="20574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619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173226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1pPr>
            <a:lvl2pPr marL="742950" indent="-285750">
              <a:buClr>
                <a:srgbClr val="EC881D"/>
              </a:buClr>
              <a:buFont typeface="Arial" pitchFamily="34" charset="0"/>
              <a:buChar char="−"/>
              <a:defRPr>
                <a:solidFill>
                  <a:srgbClr val="4D353B"/>
                </a:solidFill>
              </a:defRPr>
            </a:lvl2pPr>
            <a:lvl3pPr marL="11430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3pPr>
            <a:lvl4pPr marL="16002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4pPr>
            <a:lvl5pPr marL="2057400" indent="-228600">
              <a:buClr>
                <a:srgbClr val="EC881D"/>
              </a:buClr>
              <a:buFont typeface="Arial" pitchFamily="34" charset="0"/>
              <a:buChar char="•"/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00063" y="6570995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941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lang="en-US" sz="20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1pPr>
            <a:lvl2pPr marL="625475" indent="-168275">
              <a:buClr>
                <a:schemeClr val="accent1"/>
              </a:buClr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5750" lvl="0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EC881D"/>
              </a:buClr>
              <a:buSzPct val="110000"/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100000"/>
              <a:buFont typeface="Arial" pitchFamily="34" charset="0"/>
              <a:buChar char="−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lang="en-US" sz="20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1pPr>
            <a:lvl2pPr marL="625475" indent="-168275">
              <a:buClr>
                <a:schemeClr val="accent1"/>
              </a:buClr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 smtClean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85000"/>
              <a:buFont typeface="Arial" pitchFamily="34" charset="0"/>
              <a:buChar char="•"/>
              <a:defRPr lang="en-US" sz="1800" b="0" i="0" kern="1200" dirty="0">
                <a:solidFill>
                  <a:srgbClr val="4D353B"/>
                </a:solidFill>
                <a:latin typeface="Arial"/>
                <a:ea typeface="+mn-ea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5750" lvl="0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EC881D"/>
              </a:buClr>
              <a:buSzPct val="110000"/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rgbClr val="EC881D"/>
              </a:buClr>
              <a:buSzPct val="100000"/>
              <a:buFont typeface="Arial" pitchFamily="34" charset="0"/>
              <a:buChar char="−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56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4663" y="425241"/>
            <a:ext cx="8099425" cy="362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74662" y="814811"/>
            <a:ext cx="8104893" cy="4227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6350" indent="-635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lang="en-US" sz="1600" b="0" i="0" kern="1200" dirty="0" smtClean="0">
                <a:solidFill>
                  <a:srgbClr val="6C6C6C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4pPr>
            <a:lvl5pPr>
              <a:buNone/>
              <a:defRPr lang="en-US" sz="160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 (2 lines Max!)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9900" y="1460500"/>
            <a:ext cx="8115300" cy="4699000"/>
          </a:xfrm>
        </p:spPr>
        <p:txBody>
          <a:bodyPr/>
          <a:lstStyle>
            <a:lvl5pPr marL="863600" indent="-1143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44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00600" y="0"/>
            <a:ext cx="4343400" cy="6857999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4457" y="2283492"/>
            <a:ext cx="3886200" cy="368730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44457" y="1303181"/>
            <a:ext cx="3886200" cy="71068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76" y="6572249"/>
            <a:ext cx="304800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80160"/>
            <a:ext cx="8229600" cy="432643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104888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9BB4B2-345F-4750-B97A-04011B7294E2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80160"/>
            <a:ext cx="3886200" cy="4333421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80160"/>
            <a:ext cx="3886200" cy="4334116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65230CE-C69E-4F7F-B073-63320B5F31BC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80160"/>
            <a:ext cx="3886200" cy="4308999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80160"/>
            <a:ext cx="3886200" cy="430899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31AFE0C-F61A-4F33-82C6-1C11EF394065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80160"/>
            <a:ext cx="2438400" cy="431627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80160"/>
            <a:ext cx="2438400" cy="431627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80160"/>
            <a:ext cx="2438400" cy="431627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759166-541F-4B5E-A203-8676E859B9B2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80160"/>
            <a:ext cx="2438400" cy="436684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80160"/>
            <a:ext cx="5334000" cy="435697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C4B2F52-CC4C-4619-B261-7F2DE891CE0A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80160"/>
            <a:ext cx="2438400" cy="436684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80160"/>
            <a:ext cx="5334000" cy="4350945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4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27915B6-BC2F-4D6C-9C2F-5BF3CAA2FE18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8265" y="171450"/>
            <a:ext cx="7099244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45C80F-722D-4A7E-8838-A475A9A09002}" type="datetime1">
              <a:rPr lang="en-US" smtClean="0"/>
              <a:t>5/21/15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art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5374"/>
            <a:ext cx="9143391" cy="9326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43341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75425"/>
            <a:ext cx="2009775" cy="1079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3505200" y="6573843"/>
            <a:ext cx="2133600" cy="1158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6F3B27B-7D58-4CD2-9EAA-01A1A0BA7228}" type="datetime1">
              <a:rPr lang="en-US" smtClean="0"/>
              <a:t>5/21/15</a:t>
            </a:fld>
            <a:endParaRPr lang="en-US"/>
          </a:p>
        </p:txBody>
      </p:sp>
      <p:pic>
        <p:nvPicPr>
          <p:cNvPr id="23" name="Picture 22" descr="14TDPRD223_Think_Big_Logo_F2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10" y="196997"/>
            <a:ext cx="879450" cy="8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7" r:id="rId2"/>
    <p:sldLayoutId id="2147483650" r:id="rId3"/>
    <p:sldLayoutId id="2147483658" r:id="rId4"/>
    <p:sldLayoutId id="2147483709" r:id="rId5"/>
    <p:sldLayoutId id="2147483659" r:id="rId6"/>
    <p:sldLayoutId id="2147483662" r:id="rId7"/>
    <p:sldLayoutId id="2147483663" r:id="rId8"/>
    <p:sldLayoutId id="2147483654" r:id="rId9"/>
    <p:sldLayoutId id="2147483655" r:id="rId10"/>
    <p:sldLayoutId id="2147483660" r:id="rId11"/>
    <p:sldLayoutId id="2147483661" r:id="rId12"/>
    <p:sldLayoutId id="2147483710" r:id="rId13"/>
    <p:sldLayoutId id="2147483711" r:id="rId14"/>
    <p:sldLayoutId id="2147483712" r:id="rId15"/>
    <p:sldLayoutId id="2147483714" r:id="rId16"/>
    <p:sldLayoutId id="2147483715" r:id="rId17"/>
    <p:sldLayoutId id="2147483716" r:id="rId18"/>
    <p:sldLayoutId id="2147483717" r:id="rId1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Z-1015-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2" b="222"/>
          <a:stretch/>
        </p:blipFill>
        <p:spPr>
          <a:xfrm>
            <a:off x="0" y="805992"/>
            <a:ext cx="9144000" cy="53081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765872"/>
            <a:ext cx="9144000" cy="1326260"/>
          </a:xfrm>
        </p:spPr>
        <p:txBody>
          <a:bodyPr/>
          <a:lstStyle/>
          <a:p>
            <a:r>
              <a:rPr lang="en-US" dirty="0" err="1" smtClean="0"/>
              <a:t>Skynet</a:t>
            </a:r>
            <a:r>
              <a:rPr lang="en-US" dirty="0" smtClean="0"/>
              <a:t> Project</a:t>
            </a:r>
            <a:endParaRPr lang="en-US" dirty="0" smtClean="0"/>
          </a:p>
          <a:p>
            <a:pPr lvl="1"/>
            <a:endParaRPr lang="en-US" dirty="0" smtClean="0"/>
          </a:p>
          <a:p>
            <a:pPr lvl="3"/>
            <a:r>
              <a:rPr lang="en-US" dirty="0" smtClean="0"/>
              <a:t>Big Data Hackers</a:t>
            </a:r>
            <a:endParaRPr lang="en-US" dirty="0" smtClean="0"/>
          </a:p>
          <a:p>
            <a:pPr lvl="3"/>
            <a:r>
              <a:rPr lang="en-US" dirty="0" smtClean="0"/>
              <a:t>21 May 2015</a:t>
            </a:r>
            <a:endParaRPr lang="en-US" dirty="0"/>
          </a:p>
        </p:txBody>
      </p:sp>
      <p:pic>
        <p:nvPicPr>
          <p:cNvPr id="4" name="Picture 3" descr="Think-Big-Logo-PP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7" t="10828"/>
          <a:stretch/>
        </p:blipFill>
        <p:spPr>
          <a:xfrm>
            <a:off x="0" y="0"/>
            <a:ext cx="2438400" cy="2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945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Hive Tables for Aircraft Ref Data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9893" y="4480128"/>
            <a:ext cx="78519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hive&gt; select * from sensor limit 10;</a:t>
            </a:r>
            <a:br>
              <a:rPr lang="en-US" sz="1200" dirty="0"/>
            </a:br>
            <a:r>
              <a:rPr lang="en-US" sz="1200" dirty="0"/>
              <a:t>A08209</a:t>
            </a:r>
            <a:br>
              <a:rPr lang="en-US" sz="1200" dirty="0"/>
            </a:br>
            <a:r>
              <a:rPr lang="en-US" sz="1200" dirty="0"/>
              <a:t>A08EC4</a:t>
            </a:r>
            <a:br>
              <a:rPr lang="en-US" sz="1200" dirty="0"/>
            </a:br>
            <a:r>
              <a:rPr lang="en-US" sz="1200" dirty="0"/>
              <a:t>A1B247</a:t>
            </a:r>
            <a:br>
              <a:rPr lang="en-US" sz="1200" dirty="0"/>
            </a:br>
            <a:r>
              <a:rPr lang="en-US" sz="1200" dirty="0"/>
              <a:t>A251FC</a:t>
            </a:r>
            <a:br>
              <a:rPr lang="en-US" sz="1200" dirty="0"/>
            </a:br>
            <a:r>
              <a:rPr lang="en-US" sz="1200" dirty="0"/>
              <a:t>A2AB64</a:t>
            </a:r>
            <a:br>
              <a:rPr lang="en-US" sz="1200" dirty="0"/>
            </a:br>
            <a:r>
              <a:rPr lang="en-US" sz="1200" dirty="0"/>
              <a:t>A346D0</a:t>
            </a:r>
            <a:br>
              <a:rPr lang="en-US" sz="1200" dirty="0"/>
            </a:br>
            <a:r>
              <a:rPr lang="en-US" sz="1200" dirty="0"/>
              <a:t>A42A0B</a:t>
            </a:r>
            <a:br>
              <a:rPr lang="en-US" sz="1200" dirty="0"/>
            </a:br>
            <a:r>
              <a:rPr lang="en-US" sz="1200" dirty="0" smtClean="0"/>
              <a:t>A44F0D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65726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is Think Big?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28333" y="1411112"/>
            <a:ext cx="4572000" cy="4572000"/>
            <a:chOff x="2328333" y="1411112"/>
            <a:chExt cx="4572000" cy="4572000"/>
          </a:xfrm>
        </p:grpSpPr>
        <p:sp>
          <p:nvSpPr>
            <p:cNvPr id="5" name="Oval 4"/>
            <p:cNvSpPr/>
            <p:nvPr/>
          </p:nvSpPr>
          <p:spPr>
            <a:xfrm>
              <a:off x="2328333" y="1411112"/>
              <a:ext cx="4572000" cy="4572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25890" y="2384779"/>
              <a:ext cx="4190997" cy="321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</a:pPr>
              <a:r>
                <a:rPr lang="en-US" sz="3000" dirty="0">
                  <a:solidFill>
                    <a:schemeClr val="bg1"/>
                  </a:solidFill>
                </a:rPr>
                <a:t>Think Big helps organizations unlock the value of big data through data science and engineering </a:t>
              </a:r>
              <a:r>
                <a:rPr lang="en-US" sz="3000" dirty="0" smtClean="0">
                  <a:solidFill>
                    <a:schemeClr val="bg1"/>
                  </a:solidFill>
                </a:rPr>
                <a:t>services</a:t>
              </a:r>
              <a:endParaRPr lang="en-US" sz="3000" dirty="0">
                <a:solidFill>
                  <a:schemeClr val="bg1"/>
                </a:solidFill>
              </a:endParaRPr>
            </a:p>
            <a:p>
              <a:pPr algn="ctr">
                <a:lnSpc>
                  <a:spcPct val="95000"/>
                </a:lnSpc>
                <a:spcBef>
                  <a:spcPts val="400"/>
                </a:spcBef>
              </a:pPr>
              <a:endParaRPr lang="en-US" sz="30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91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Skynet</a:t>
            </a:r>
            <a:r>
              <a:rPr lang="en-US" dirty="0" smtClean="0"/>
              <a:t> Use Case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67337"/>
              </p:ext>
            </p:extLst>
          </p:nvPr>
        </p:nvGraphicFramePr>
        <p:xfrm>
          <a:off x="152400" y="1395412"/>
          <a:ext cx="8763000" cy="4852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Jun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Jul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Aug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Sep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Oct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Nov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Dec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Jan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Feb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Mar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Apr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May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4243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37505"/>
              </p:ext>
            </p:extLst>
          </p:nvPr>
        </p:nvGraphicFramePr>
        <p:xfrm>
          <a:off x="152400" y="1395412"/>
          <a:ext cx="8763000" cy="4852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	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Jul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Aug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Sep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Oct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Nov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Dec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Jan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Feb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Mar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Apr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Calibri"/>
                          <a:cs typeface="Calibri"/>
                        </a:rPr>
                        <a:t>May</a:t>
                      </a:r>
                      <a:endParaRPr lang="en-US" sz="11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4243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entagon 9"/>
          <p:cNvSpPr/>
          <p:nvPr/>
        </p:nvSpPr>
        <p:spPr>
          <a:xfrm>
            <a:off x="228600" y="2133600"/>
            <a:ext cx="304800" cy="3048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533400" y="2819400"/>
            <a:ext cx="1447800" cy="762000"/>
          </a:xfrm>
          <a:prstGeom prst="homePlate">
            <a:avLst>
              <a:gd name="adj" fmla="val 7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400" dirty="0" smtClean="0">
                <a:latin typeface="Calibri"/>
                <a:cs typeface="Calibri"/>
              </a:rPr>
              <a:t>Identify aircraft type certification candidates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981200" y="3962400"/>
            <a:ext cx="6858000" cy="3048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400" dirty="0" smtClean="0">
                <a:latin typeface="Calibri"/>
                <a:cs typeface="Calibri"/>
              </a:rPr>
              <a:t>Deploy in house big data platform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2400" y="2057400"/>
            <a:ext cx="457200" cy="4572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667000"/>
            <a:ext cx="1600200" cy="990600"/>
          </a:xfrm>
          <a:prstGeom prst="roundRect">
            <a:avLst>
              <a:gd name="adj" fmla="val 89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3810000"/>
            <a:ext cx="7162800" cy="2438400"/>
          </a:xfrm>
          <a:prstGeom prst="roundRect">
            <a:avLst>
              <a:gd name="adj" fmla="val 72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1981200" y="4419600"/>
            <a:ext cx="1828800" cy="3048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000" dirty="0" smtClean="0">
                <a:solidFill>
                  <a:srgbClr val="000000"/>
                </a:solidFill>
                <a:latin typeface="Calibri"/>
                <a:cs typeface="Calibri"/>
              </a:rPr>
              <a:t>Build out infrastructure</a:t>
            </a:r>
            <a:endParaRPr lang="en-US" sz="1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1981200" y="4953000"/>
            <a:ext cx="2514600" cy="304800"/>
          </a:xfrm>
          <a:prstGeom prst="homePlate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000" b="1" dirty="0" smtClean="0">
                <a:solidFill>
                  <a:srgbClr val="000000"/>
                </a:solidFill>
                <a:latin typeface="Calibri"/>
                <a:cs typeface="Calibri"/>
              </a:rPr>
              <a:t>Transponder</a:t>
            </a:r>
            <a:r>
              <a:rPr lang="en-US" sz="1000" dirty="0" smtClean="0">
                <a:solidFill>
                  <a:srgbClr val="000000"/>
                </a:solidFill>
                <a:latin typeface="Calibri"/>
                <a:cs typeface="Calibri"/>
              </a:rPr>
              <a:t>: Add predictive analytics on already certified transponders </a:t>
            </a:r>
            <a:endParaRPr lang="en-US" sz="1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3276600" y="5334000"/>
            <a:ext cx="5562600" cy="304800"/>
          </a:xfrm>
          <a:prstGeom prst="homePlate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000" b="1" dirty="0" smtClean="0">
                <a:solidFill>
                  <a:srgbClr val="000000"/>
                </a:solidFill>
                <a:latin typeface="Calibri"/>
                <a:cs typeface="Calibri"/>
              </a:rPr>
              <a:t>Transponder</a:t>
            </a:r>
            <a:r>
              <a:rPr lang="en-US" sz="1000" dirty="0" smtClean="0">
                <a:solidFill>
                  <a:srgbClr val="000000"/>
                </a:solidFill>
                <a:latin typeface="Calibri"/>
                <a:cs typeface="Calibri"/>
              </a:rPr>
              <a:t>: Take advantage of empty field and introduce into data lake solution</a:t>
            </a:r>
            <a:endParaRPr lang="en-US" sz="1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4343400" y="5867400"/>
            <a:ext cx="1676400" cy="304800"/>
          </a:xfrm>
          <a:prstGeom prst="homePlate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000" b="1" dirty="0" smtClean="0">
                <a:solidFill>
                  <a:srgbClr val="000000"/>
                </a:solidFill>
                <a:latin typeface="Calibri"/>
                <a:cs typeface="Calibri"/>
              </a:rPr>
              <a:t>Ground operations:</a:t>
            </a:r>
            <a:r>
              <a:rPr lang="en-US" sz="1000" dirty="0" smtClean="0">
                <a:solidFill>
                  <a:srgbClr val="000000"/>
                </a:solidFill>
                <a:latin typeface="Calibri"/>
                <a:cs typeface="Calibri"/>
              </a:rPr>
              <a:t> predict aircraft delays</a:t>
            </a:r>
            <a:endParaRPr lang="en-US" sz="1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096000" y="5867400"/>
            <a:ext cx="2743200" cy="304800"/>
          </a:xfrm>
          <a:prstGeom prst="homePlate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sz="1000" b="1" dirty="0" smtClean="0">
                <a:solidFill>
                  <a:srgbClr val="000000"/>
                </a:solidFill>
                <a:latin typeface="Calibri"/>
                <a:cs typeface="Calibri"/>
              </a:rPr>
              <a:t>Ground operations</a:t>
            </a:r>
            <a:r>
              <a:rPr lang="en-US" sz="1000" dirty="0" smtClean="0">
                <a:solidFill>
                  <a:srgbClr val="000000"/>
                </a:solidFill>
                <a:latin typeface="Calibri"/>
                <a:cs typeface="Calibri"/>
              </a:rPr>
              <a:t>: predict spare parts stock needs</a:t>
            </a:r>
            <a:endParaRPr lang="en-US" sz="1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2099846"/>
            <a:ext cx="5410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6E6E6"/>
                </a:solidFill>
                <a:latin typeface="+mn-lt"/>
              </a:rPr>
              <a:t>Phase 1: Finalize data sources and use cases + sign off. </a:t>
            </a:r>
          </a:p>
        </p:txBody>
      </p:sp>
      <p:cxnSp>
        <p:nvCxnSpPr>
          <p:cNvPr id="23" name="Straight Connector 22"/>
          <p:cNvCxnSpPr>
            <a:stCxn id="22" idx="1"/>
            <a:endCxn id="13" idx="3"/>
          </p:cNvCxnSpPr>
          <p:nvPr/>
        </p:nvCxnSpPr>
        <p:spPr>
          <a:xfrm flipH="1">
            <a:off x="609600" y="2269123"/>
            <a:ext cx="1295400" cy="16877"/>
          </a:xfrm>
          <a:prstGeom prst="line">
            <a:avLst/>
          </a:prstGeom>
          <a:ln w="1270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 bwMode="gray">
          <a:xfrm>
            <a:off x="381000" y="607035"/>
            <a:ext cx="7239000" cy="4616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Target Architecture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432718" y="3873253"/>
            <a:ext cx="822960" cy="822960"/>
          </a:xfrm>
          <a:prstGeom prst="can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FAA </a:t>
            </a:r>
            <a:r>
              <a:rPr lang="en-US" sz="1100" b="1" dirty="0">
                <a:solidFill>
                  <a:schemeClr val="tx1"/>
                </a:solidFill>
              </a:rPr>
              <a:t>Aircraft </a:t>
            </a:r>
            <a:r>
              <a:rPr lang="en-US" sz="1100" b="1" dirty="0" smtClean="0">
                <a:solidFill>
                  <a:schemeClr val="tx1"/>
                </a:solidFill>
              </a:rPr>
              <a:t>registry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50539" y="5073098"/>
            <a:ext cx="822960" cy="822960"/>
          </a:xfrm>
          <a:prstGeom prst="can">
            <a:avLst/>
          </a:prstGeom>
          <a:solidFill>
            <a:srgbClr val="D9D9D9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KBOS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</a:rPr>
              <a:t>F</a:t>
            </a:r>
            <a:r>
              <a:rPr lang="en-US" sz="1100" b="1" dirty="0" smtClean="0">
                <a:solidFill>
                  <a:srgbClr val="000000"/>
                </a:solidFill>
              </a:rPr>
              <a:t>light History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3357" y="1943138"/>
            <a:ext cx="5647725" cy="415286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effectLst/>
              </a:rPr>
              <a:t>Business Insights Platform</a:t>
            </a:r>
            <a:endParaRPr lang="en-US" sz="1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" y="1373321"/>
            <a:ext cx="192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0 - Data Sources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619" y="1373321"/>
            <a:ext cx="17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2 - Process data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51129" y="1371600"/>
            <a:ext cx="26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3 - Publish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30807" y="5517841"/>
            <a:ext cx="4785886" cy="47978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Commodity servers / Cloud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30806" y="4952995"/>
            <a:ext cx="4784602" cy="47978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               HDFS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4993" y="1371600"/>
            <a:ext cx="26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1 - Ingest data</a:t>
            </a:r>
            <a:endParaRPr lang="en-US" b="1" dirty="0"/>
          </a:p>
        </p:txBody>
      </p:sp>
      <p:sp>
        <p:nvSpPr>
          <p:cNvPr id="30" name="Trapezoid 29"/>
          <p:cNvSpPr/>
          <p:nvPr/>
        </p:nvSpPr>
        <p:spPr>
          <a:xfrm rot="10800000">
            <a:off x="5978700" y="5028337"/>
            <a:ext cx="545021" cy="338899"/>
          </a:xfrm>
          <a:prstGeom prst="trapezoid">
            <a:avLst>
              <a:gd name="adj" fmla="val 18411"/>
            </a:avLst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 rot="10800000">
            <a:off x="3815094" y="5007690"/>
            <a:ext cx="545021" cy="338899"/>
          </a:xfrm>
          <a:prstGeom prst="trapezoid">
            <a:avLst>
              <a:gd name="adj" fmla="val 18411"/>
            </a:avLst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30739" y="3063087"/>
            <a:ext cx="1379846" cy="1649819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8709" y="3059228"/>
            <a:ext cx="1158161" cy="1642597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0738" y="2343247"/>
            <a:ext cx="1379847" cy="663287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  <a:effectLst/>
              </a:rPr>
              <a:t>Custom business logic and on the fly analytics</a:t>
            </a:r>
            <a:endParaRPr lang="en-US" sz="105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8709" y="2343247"/>
            <a:ext cx="1180248" cy="65813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  <a:effectLst/>
              </a:rPr>
              <a:t>Tailored data publication</a:t>
            </a:r>
            <a:endParaRPr lang="en-US" sz="105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30807" y="3037424"/>
            <a:ext cx="1389628" cy="1653687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30806" y="2332532"/>
            <a:ext cx="1367542" cy="65813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  <a:effectLst/>
              </a:rPr>
              <a:t>Reception logic</a:t>
            </a:r>
            <a:endParaRPr lang="en-US" sz="105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43" name="Striped Right Arrow 42"/>
          <p:cNvSpPr/>
          <p:nvPr/>
        </p:nvSpPr>
        <p:spPr>
          <a:xfrm>
            <a:off x="7444156" y="3886815"/>
            <a:ext cx="516245" cy="394547"/>
          </a:xfrm>
          <a:prstGeom prst="strip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hadoop_eleph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09" y="3285340"/>
            <a:ext cx="1163015" cy="344286"/>
          </a:xfrm>
          <a:prstGeom prst="rect">
            <a:avLst/>
          </a:prstGeom>
        </p:spPr>
      </p:pic>
      <p:pic>
        <p:nvPicPr>
          <p:cNvPr id="46" name="Picture 45" descr="apache-hive-bee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3" y="3588270"/>
            <a:ext cx="508780" cy="382008"/>
          </a:xfrm>
          <a:prstGeom prst="rect">
            <a:avLst/>
          </a:prstGeom>
        </p:spPr>
      </p:pic>
      <p:cxnSp>
        <p:nvCxnSpPr>
          <p:cNvPr id="47" name="Elbow Connector 46"/>
          <p:cNvCxnSpPr>
            <a:stCxn id="38" idx="2"/>
          </p:cNvCxnSpPr>
          <p:nvPr/>
        </p:nvCxnSpPr>
        <p:spPr>
          <a:xfrm rot="16200000" flipH="1">
            <a:off x="3268625" y="4648106"/>
            <a:ext cx="496351" cy="58235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1" idx="1"/>
            <a:endCxn id="32" idx="2"/>
          </p:cNvCxnSpPr>
          <p:nvPr/>
        </p:nvCxnSpPr>
        <p:spPr>
          <a:xfrm flipV="1">
            <a:off x="4328918" y="4712906"/>
            <a:ext cx="891744" cy="46423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30" idx="3"/>
          </p:cNvCxnSpPr>
          <p:nvPr/>
        </p:nvCxnSpPr>
        <p:spPr>
          <a:xfrm rot="16200000" flipH="1">
            <a:off x="5593055" y="4780943"/>
            <a:ext cx="495959" cy="33772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0" idx="1"/>
            <a:endCxn id="33" idx="2"/>
          </p:cNvCxnSpPr>
          <p:nvPr/>
        </p:nvCxnSpPr>
        <p:spPr>
          <a:xfrm flipV="1">
            <a:off x="6492524" y="4701825"/>
            <a:ext cx="515266" cy="495961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1480" y="3616760"/>
            <a:ext cx="1073791" cy="9002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Transponders</a:t>
            </a:r>
          </a:p>
          <a:p>
            <a:pPr algn="ctr"/>
            <a:r>
              <a:rPr lang="en-US" sz="1050" dirty="0" smtClean="0"/>
              <a:t>Aircraft type candidates for </a:t>
            </a:r>
            <a:r>
              <a:rPr lang="en-US" sz="1050" dirty="0" smtClean="0"/>
              <a:t>certification</a:t>
            </a:r>
            <a:endParaRPr lang="en-US" sz="1050" dirty="0" smtClean="0"/>
          </a:p>
        </p:txBody>
      </p:sp>
      <p:sp>
        <p:nvSpPr>
          <p:cNvPr id="62" name="Striped Right Arrow 61"/>
          <p:cNvSpPr/>
          <p:nvPr/>
        </p:nvSpPr>
        <p:spPr>
          <a:xfrm>
            <a:off x="1755234" y="2708420"/>
            <a:ext cx="516245" cy="394547"/>
          </a:xfrm>
          <a:prstGeom prst="strip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riped Right Arrow 62"/>
          <p:cNvSpPr/>
          <p:nvPr/>
        </p:nvSpPr>
        <p:spPr>
          <a:xfrm>
            <a:off x="1755234" y="4116195"/>
            <a:ext cx="516245" cy="394547"/>
          </a:xfrm>
          <a:prstGeom prst="strip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>
            <a:off x="1724258" y="5281872"/>
            <a:ext cx="516245" cy="394547"/>
          </a:xfrm>
          <a:prstGeom prst="strip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85851" y="2222375"/>
            <a:ext cx="1446416" cy="1365896"/>
            <a:chOff x="41301" y="2145516"/>
            <a:chExt cx="1446416" cy="1365896"/>
          </a:xfrm>
        </p:grpSpPr>
        <p:grpSp>
          <p:nvGrpSpPr>
            <p:cNvPr id="66" name="Group 65"/>
            <p:cNvGrpSpPr/>
            <p:nvPr/>
          </p:nvGrpSpPr>
          <p:grpSpPr>
            <a:xfrm>
              <a:off x="107009" y="2381189"/>
              <a:ext cx="1339407" cy="1096972"/>
              <a:chOff x="219727" y="1556984"/>
              <a:chExt cx="3152647" cy="1990480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798" y="1614914"/>
                <a:ext cx="3124576" cy="1932550"/>
              </a:xfrm>
              <a:prstGeom prst="rect">
                <a:avLst/>
              </a:prstGeom>
            </p:spPr>
          </p:pic>
          <p:pic>
            <p:nvPicPr>
              <p:cNvPr id="69" name="Picture 68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4083" y="2144446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0" name="Picture 69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575" y="1556984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1" name="Picture 70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45" y="1846364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2" name="Picture 71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727" y="2149398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3" name="Picture 72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47" y="2431192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4" name="Picture 73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766" y="2947284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5" name="Picture 74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888" y="2169751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6" name="Picture 75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62" y="3078005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7" name="Picture 76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6486" y="2816563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8" name="Picture 77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8865" y="2107805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79" name="Picture 78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3433" y="2280118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80" name="Picture 79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3433" y="2431192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81" name="Picture 80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9585" y="2561912"/>
                <a:ext cx="261441" cy="261441"/>
              </a:xfrm>
              <a:prstGeom prst="rect">
                <a:avLst/>
              </a:prstGeom>
            </p:spPr>
          </p:pic>
          <p:pic>
            <p:nvPicPr>
              <p:cNvPr id="82" name="Picture 81" descr="50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750" y="2169751"/>
                <a:ext cx="261441" cy="261441"/>
              </a:xfrm>
              <a:prstGeom prst="rect">
                <a:avLst/>
              </a:prstGeom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41301" y="2145516"/>
              <a:ext cx="1446416" cy="13658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b="1" dirty="0" smtClean="0"/>
                <a:t>Transponder signals</a:t>
              </a:r>
              <a:endParaRPr lang="en-US" sz="11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924994" y="1371600"/>
            <a:ext cx="4326135" cy="4967447"/>
            <a:chOff x="1924994" y="1837762"/>
            <a:chExt cx="4326135" cy="496744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203314" y="1859849"/>
              <a:ext cx="0" cy="494536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924994" y="1928374"/>
              <a:ext cx="0" cy="48547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251129" y="1837762"/>
              <a:ext cx="0" cy="494536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 descr="apache-hive-bee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96" y="3939451"/>
            <a:ext cx="508780" cy="382008"/>
          </a:xfrm>
          <a:prstGeom prst="rect">
            <a:avLst/>
          </a:prstGeom>
        </p:spPr>
      </p:pic>
      <p:pic>
        <p:nvPicPr>
          <p:cNvPr id="88" name="Picture 87" descr="hadoop_eleph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74" y="3250001"/>
            <a:ext cx="1163015" cy="34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661" y="3809198"/>
            <a:ext cx="449469" cy="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34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Data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pic>
        <p:nvPicPr>
          <p:cNvPr id="3" name="Picture 2" descr="Screen Shot 2015-05-21 at 3.2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49696"/>
            <a:ext cx="6070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260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data in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2870" y="15809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/>
              <a:t>fs</a:t>
            </a:r>
            <a:r>
              <a:rPr lang="en-US" dirty="0"/>
              <a:t> -put </a:t>
            </a:r>
            <a:r>
              <a:rPr lang="en-US" dirty="0" err="1"/>
              <a:t>skynet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60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Flight History Data in Hiv</a:t>
            </a:r>
            <a:r>
              <a:rPr lang="en-US" dirty="0" smtClean="0"/>
              <a:t>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2869" y="1006687"/>
            <a:ext cx="65598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ive&gt;create </a:t>
            </a:r>
            <a:r>
              <a:rPr lang="en-US" dirty="0"/>
              <a:t>external table history (</a:t>
            </a:r>
            <a:br>
              <a:rPr lang="en-US" dirty="0"/>
            </a:br>
            <a:r>
              <a:rPr lang="en-US" dirty="0" smtClean="0"/>
              <a:t>	date string,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unique_carrier</a:t>
            </a:r>
            <a:r>
              <a:rPr lang="en-US" dirty="0" smtClean="0"/>
              <a:t> string,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airline_id</a:t>
            </a:r>
            <a:r>
              <a:rPr lang="en-US" dirty="0" smtClean="0"/>
              <a:t> string,</a:t>
            </a:r>
            <a:br>
              <a:rPr lang="en-US" dirty="0" smtClean="0"/>
            </a:br>
            <a:r>
              <a:rPr lang="en-US" dirty="0" smtClean="0"/>
              <a:t>	carrier string,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tail_num</a:t>
            </a:r>
            <a:r>
              <a:rPr lang="en-US" dirty="0" smtClean="0"/>
              <a:t> string,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flight_num</a:t>
            </a:r>
            <a:r>
              <a:rPr lang="en-US" dirty="0" smtClean="0"/>
              <a:t> string,</a:t>
            </a:r>
            <a:br>
              <a:rPr lang="en-US" dirty="0" smtClean="0"/>
            </a:br>
            <a:r>
              <a:rPr lang="en-US" dirty="0" smtClean="0"/>
              <a:t>	origin string,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string)</a:t>
            </a:r>
            <a:br>
              <a:rPr lang="en-US" dirty="0" smtClean="0"/>
            </a:br>
            <a:r>
              <a:rPr lang="en-US" dirty="0" smtClean="0"/>
              <a:t>row </a:t>
            </a:r>
            <a:r>
              <a:rPr lang="en-US" dirty="0"/>
              <a:t>format delimited fields terminated by ","</a:t>
            </a:r>
            <a:br>
              <a:rPr lang="en-US" dirty="0"/>
            </a:br>
            <a:r>
              <a:rPr lang="en-US" dirty="0"/>
              <a:t>location "/</a:t>
            </a:r>
            <a:r>
              <a:rPr lang="en-US" dirty="0" err="1"/>
              <a:t>skynet</a:t>
            </a:r>
            <a:r>
              <a:rPr lang="en-US" dirty="0"/>
              <a:t>/data/history/";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9893" y="4480128"/>
            <a:ext cx="785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hive&gt; select * from history limit 10;</a:t>
            </a:r>
            <a:br>
              <a:rPr lang="en-US" sz="1200" dirty="0"/>
            </a:br>
            <a:r>
              <a:rPr lang="en-US" sz="1200" dirty="0"/>
              <a:t>OK</a:t>
            </a:r>
            <a:br>
              <a:rPr lang="en-US" sz="1200" dirty="0"/>
            </a:br>
            <a:r>
              <a:rPr lang="en-US" sz="1200" dirty="0"/>
              <a:t>"FL_DATE"	"UNIQUE_CARRIER"	"AIRLINE_ID"	"CARRIER"	"TAIL_NUM"	"FL_NUM"	"</a:t>
            </a:r>
            <a:r>
              <a:rPr lang="en-US" sz="1200" dirty="0" smtClean="0"/>
              <a:t>ORIGIN”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2014-11-01	"AA"	19805	"AA"	"N3GMAA"	"25"	"BOS"	"Boston</a:t>
            </a:r>
            <a:br>
              <a:rPr lang="en-US" sz="1200" dirty="0"/>
            </a:br>
            <a:r>
              <a:rPr lang="en-US" sz="1200" dirty="0"/>
              <a:t>2014-11-01	"AA"	19805	"AA"	"N639AA"	"84"	"BOS"	"Boston</a:t>
            </a:r>
            <a:br>
              <a:rPr lang="en-US" sz="1200" dirty="0"/>
            </a:br>
            <a:r>
              <a:rPr lang="en-US" sz="1200" dirty="0"/>
              <a:t>2014-11-01	"AA"	19805	"AA"	"N3LTAA"	"143"	"BOS"	"</a:t>
            </a:r>
            <a:r>
              <a:rPr lang="en-US" sz="1200" dirty="0" smtClean="0"/>
              <a:t>Boston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5585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264" y="171451"/>
            <a:ext cx="4621736" cy="932898"/>
          </a:xfrm>
        </p:spPr>
        <p:txBody>
          <a:bodyPr/>
          <a:lstStyle/>
          <a:p>
            <a:r>
              <a:rPr lang="en-US" dirty="0" smtClean="0"/>
              <a:t>Extract Flight Hex Id From Sensor Data with Java API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DC049E-385B-4108-8A93-169119A2B132}" type="datetime1">
              <a:rPr lang="en-US" smtClean="0"/>
              <a:t>5/21/15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9893" y="4480128"/>
            <a:ext cx="78519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hive&gt; select * from sensor limit 10;</a:t>
            </a:r>
            <a:br>
              <a:rPr lang="en-US" sz="1200" dirty="0"/>
            </a:br>
            <a:r>
              <a:rPr lang="en-US" sz="1200" dirty="0"/>
              <a:t>A08209</a:t>
            </a:r>
            <a:br>
              <a:rPr lang="en-US" sz="1200" dirty="0"/>
            </a:br>
            <a:r>
              <a:rPr lang="en-US" sz="1200" dirty="0"/>
              <a:t>A08EC4</a:t>
            </a:r>
            <a:br>
              <a:rPr lang="en-US" sz="1200" dirty="0"/>
            </a:br>
            <a:r>
              <a:rPr lang="en-US" sz="1200" dirty="0"/>
              <a:t>A1B247</a:t>
            </a:r>
            <a:br>
              <a:rPr lang="en-US" sz="1200" dirty="0"/>
            </a:br>
            <a:r>
              <a:rPr lang="en-US" sz="1200" dirty="0"/>
              <a:t>A251FC</a:t>
            </a:r>
            <a:br>
              <a:rPr lang="en-US" sz="1200" dirty="0"/>
            </a:br>
            <a:r>
              <a:rPr lang="en-US" sz="1200" dirty="0"/>
              <a:t>A2AB64</a:t>
            </a:r>
            <a:br>
              <a:rPr lang="en-US" sz="1200" dirty="0"/>
            </a:br>
            <a:r>
              <a:rPr lang="en-US" sz="1200" dirty="0"/>
              <a:t>A346D0</a:t>
            </a:r>
            <a:br>
              <a:rPr lang="en-US" sz="1200" dirty="0"/>
            </a:br>
            <a:r>
              <a:rPr lang="en-US" sz="1200" dirty="0"/>
              <a:t>A42A0B</a:t>
            </a:r>
            <a:br>
              <a:rPr lang="en-US" sz="1200" dirty="0"/>
            </a:br>
            <a:r>
              <a:rPr lang="en-US" sz="1200" dirty="0" smtClean="0"/>
              <a:t>A44F0D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65688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Sensor Data (Another approach)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Think Big, a Teradata Company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5BE51E-30CA-44F2-BC74-1FDF5BBB8F34}" type="datetime1">
              <a:rPr lang="en-US" smtClean="0"/>
              <a:t>5/21/15</a:t>
            </a:fld>
            <a:endParaRPr lang="en-US"/>
          </a:p>
        </p:txBody>
      </p:sp>
      <p:pic>
        <p:nvPicPr>
          <p:cNvPr id="11" name="Picture 10" descr="Screen Shot 2015-05-21 at 3.1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533848"/>
            <a:ext cx="8048625" cy="1268208"/>
          </a:xfrm>
          <a:prstGeom prst="rect">
            <a:avLst/>
          </a:prstGeom>
        </p:spPr>
      </p:pic>
      <p:pic>
        <p:nvPicPr>
          <p:cNvPr id="15" name="Picture 14" descr="Screen Shot 2015-05-21 at 3.34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0" y="3893934"/>
            <a:ext cx="6098981" cy="1032800"/>
          </a:xfrm>
          <a:prstGeom prst="rect">
            <a:avLst/>
          </a:prstGeom>
        </p:spPr>
      </p:pic>
      <p:pic>
        <p:nvPicPr>
          <p:cNvPr id="16" name="Picture 15" descr="Screen Shot 2015-05-21 at 3.31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61" y="3127374"/>
            <a:ext cx="568263" cy="2587625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642570" y="4131200"/>
            <a:ext cx="978408" cy="484632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131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Branded_1014-lite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TDC_PPT_Branded_1014-lite.potx</Template>
  <TotalTime>7899</TotalTime>
  <Words>314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TDC_PPT_Branded_1014-lite</vt:lpstr>
      <vt:lpstr>PowerPoint Presentation</vt:lpstr>
      <vt:lpstr>Who is Think Big?</vt:lpstr>
      <vt:lpstr>Skynet Use Case </vt:lpstr>
      <vt:lpstr>PowerPoint Presentation</vt:lpstr>
      <vt:lpstr>Ingest Data</vt:lpstr>
      <vt:lpstr>Store data in Hadoop Cluster</vt:lpstr>
      <vt:lpstr>Reference Flight History Data in Hive Table</vt:lpstr>
      <vt:lpstr>Extract Flight Hex Id From Sensor Data with Java API</vt:lpstr>
      <vt:lpstr>Distinct Sensor Data (Another approach) </vt:lpstr>
      <vt:lpstr>Create Hive Tables for Aircraft Ref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Ruslan</cp:lastModifiedBy>
  <cp:revision>292</cp:revision>
  <dcterms:created xsi:type="dcterms:W3CDTF">2014-10-01T21:25:54Z</dcterms:created>
  <dcterms:modified xsi:type="dcterms:W3CDTF">2015-05-21T21:57:58Z</dcterms:modified>
</cp:coreProperties>
</file>