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Inter"/>
      <p:regular r:id="rId13"/>
      <p:bold r:id="rId14"/>
    </p:embeddedFont>
    <p:embeddedFont>
      <p:font typeface="Inter-Regular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Regular-regular.fntdata"/><Relationship Id="rId14" Type="http://schemas.openxmlformats.org/officeDocument/2006/relationships/font" Target="fonts/Inter-bold.fntdata"/><Relationship Id="rId16" Type="http://schemas.openxmlformats.org/officeDocument/2006/relationships/font" Target="fonts/Inter-Regula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112900" y="96280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  </a:t>
            </a:r>
            <a:r>
              <a:rPr lang="en" sz="5600"/>
              <a:t> </a:t>
            </a:r>
            <a:r>
              <a:rPr lang="en" sz="5600" u="sng">
                <a:latin typeface="Times New Roman"/>
                <a:ea typeface="Times New Roman"/>
                <a:cs typeface="Times New Roman"/>
                <a:sym typeface="Times New Roman"/>
              </a:rPr>
              <a:t>School Network</a:t>
            </a:r>
            <a:endParaRPr sz="5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1219700" y="2439375"/>
            <a:ext cx="685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-Deep Shah(10557732)</a:t>
            </a:r>
            <a:endParaRPr sz="1700"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  </a:t>
            </a:r>
            <a:endParaRPr b="1" sz="1200"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085150" y="1279425"/>
            <a:ext cx="64410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Proof Of Concept for the Network Deployed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School Network built for the project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Servers Used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the project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Advantages of this network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1037850" y="3829725"/>
            <a:ext cx="7068300" cy="6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   </a:t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762175" y="66925"/>
            <a:ext cx="7566000" cy="9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u="sng">
                <a:latin typeface="Times New Roman"/>
                <a:ea typeface="Times New Roman"/>
                <a:cs typeface="Times New Roman"/>
                <a:sym typeface="Times New Roman"/>
              </a:rPr>
              <a:t>Proof Of Concept for the Network Deployed</a:t>
            </a:r>
            <a:endParaRPr sz="7000" u="sng"/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829900" y="1312425"/>
            <a:ext cx="6299100" cy="23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Building a Smart School.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Monitor students daily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activities and progress through reliable communication and connection of school departments for administration and management tasks.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Handling of resources in an efficient manner.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97475" y="1569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latin typeface="Times New Roman"/>
                <a:ea typeface="Times New Roman"/>
                <a:cs typeface="Times New Roman"/>
                <a:sym typeface="Times New Roman"/>
              </a:rPr>
              <a:t>School Network built for this project</a:t>
            </a:r>
            <a:endParaRPr sz="3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25" y="1039425"/>
            <a:ext cx="7993851" cy="38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619975" y="78242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 u="sng">
                <a:latin typeface="Times New Roman"/>
                <a:ea typeface="Times New Roman"/>
                <a:cs typeface="Times New Roman"/>
                <a:sym typeface="Times New Roman"/>
              </a:rPr>
              <a:t>Servers Used for the project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03625" y="1296600"/>
            <a:ext cx="7602600" cy="278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25" y="1366825"/>
            <a:ext cx="20764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450" y="1296600"/>
            <a:ext cx="19169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150" y="1178725"/>
            <a:ext cx="2024075" cy="2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392325" y="4078800"/>
            <a:ext cx="182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72D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	FTP	</a:t>
            </a:r>
            <a:endParaRPr sz="1700">
              <a:solidFill>
                <a:srgbClr val="0072D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72D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	DNS</a:t>
            </a:r>
            <a:endParaRPr sz="1700">
              <a:solidFill>
                <a:srgbClr val="0072D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ctrTitle"/>
          </p:nvPr>
        </p:nvSpPr>
        <p:spPr>
          <a:xfrm>
            <a:off x="898150" y="611575"/>
            <a:ext cx="6077400" cy="61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this network</a:t>
            </a:r>
            <a:endParaRPr sz="7500" u="sng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>
            <p:ph idx="4294967295" type="subTitle"/>
          </p:nvPr>
        </p:nvSpPr>
        <p:spPr>
          <a:xfrm>
            <a:off x="941425" y="1543050"/>
            <a:ext cx="5884500" cy="25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P 2 P connections (peer to peer).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IOT Connection through Home Gateway.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Reliable Connections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Multiple servers to avoid high damage during any system failures.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607168" y="3401219"/>
            <a:ext cx="323741" cy="3091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00" name="Google Shape;100;p17"/>
          <p:cNvGrpSpPr/>
          <p:nvPr/>
        </p:nvGrpSpPr>
        <p:grpSpPr>
          <a:xfrm>
            <a:off x="7377433" y="1957033"/>
            <a:ext cx="1387013" cy="1387384"/>
            <a:chOff x="6654650" y="3665275"/>
            <a:chExt cx="409100" cy="409125"/>
          </a:xfrm>
        </p:grpSpPr>
        <p:sp>
          <p:nvSpPr>
            <p:cNvPr id="101" name="Google Shape;101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3" name="Google Shape;103;p17"/>
          <p:cNvSpPr/>
          <p:nvPr/>
        </p:nvSpPr>
        <p:spPr>
          <a:xfrm rot="2466773">
            <a:off x="6861299" y="1958857"/>
            <a:ext cx="449798" cy="42948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 rot="-1609367">
            <a:off x="7074636" y="2678066"/>
            <a:ext cx="323700" cy="3090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 rot="2926420">
            <a:off x="8362263" y="2534988"/>
            <a:ext cx="242429" cy="2314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 rot="-1609361">
            <a:off x="7589226" y="1269136"/>
            <a:ext cx="218402" cy="20853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880500" y="1864525"/>
            <a:ext cx="7383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72D1"/>
                </a:solidFill>
                <a:latin typeface="Inter"/>
                <a:ea typeface="Inter"/>
                <a:cs typeface="Inter"/>
                <a:sym typeface="Inter"/>
              </a:rPr>
              <a:t>DEMO</a:t>
            </a:r>
            <a:endParaRPr b="1" sz="3700">
              <a:solidFill>
                <a:srgbClr val="0072D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1232300" y="1875225"/>
            <a:ext cx="614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72D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	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