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11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30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59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15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18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8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94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187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96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18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76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1764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All Tools Data Analysis Project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During our training at </a:t>
            </a:r>
          </a:p>
          <a:p>
            <a:r>
              <a:rPr lang="en-US" b="1" i="1" dirty="0"/>
              <a:t>National Telecommunication </a:t>
            </a:r>
            <a:r>
              <a:rPr lang="en-US" b="1" i="1" dirty="0" err="1"/>
              <a:t>Insitute</a:t>
            </a:r>
            <a:r>
              <a:rPr lang="en-US" b="1" i="1" dirty="0"/>
              <a:t> And ITIDA </a:t>
            </a:r>
            <a:endParaRPr lang="en-US" dirty="0"/>
          </a:p>
          <a:p>
            <a:r>
              <a:rPr lang="en-US" dirty="0"/>
              <a:t>Full Data Analysis Process with Python </a:t>
            </a:r>
          </a:p>
          <a:p>
            <a:r>
              <a:rPr lang="en-US" dirty="0"/>
              <a:t>Full Data Analysis Process with SQL </a:t>
            </a:r>
          </a:p>
          <a:p>
            <a:r>
              <a:rPr lang="en-US" dirty="0"/>
              <a:t>Full Data Analysis Process with Excel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144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12191999" cy="52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838200" y="1508290"/>
            <a:ext cx="55964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English </a:t>
            </a:r>
            <a:r>
              <a:rPr lang="en-US" b="1" dirty="0"/>
              <a:t>songs</a:t>
            </a:r>
            <a:r>
              <a:rPr lang="en-US" dirty="0"/>
              <a:t> dominate the dataset, representing about </a:t>
            </a:r>
            <a:r>
              <a:rPr lang="en-US" b="1" dirty="0"/>
              <a:t>71%</a:t>
            </a:r>
            <a:r>
              <a:rPr lang="en-US" dirty="0"/>
              <a:t> of all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Older songs</a:t>
            </a:r>
            <a:r>
              <a:rPr lang="en-US" dirty="0"/>
              <a:t> achieved the highest number and average of </a:t>
            </a:r>
            <a:r>
              <a:rPr lang="en-US" b="1" dirty="0"/>
              <a:t>streams</a:t>
            </a:r>
            <a:r>
              <a:rPr lang="en-US" dirty="0"/>
              <a:t> compared to newer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Recent songs</a:t>
            </a:r>
            <a:r>
              <a:rPr lang="en-US" dirty="0"/>
              <a:t> (new/medium) attract fewer streams than older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Sony Music</a:t>
            </a:r>
            <a:r>
              <a:rPr lang="en-US" dirty="0"/>
              <a:t> and </a:t>
            </a:r>
            <a:r>
              <a:rPr lang="en-US" b="1" dirty="0"/>
              <a:t>Universal Music</a:t>
            </a:r>
            <a:r>
              <a:rPr lang="en-US" dirty="0"/>
              <a:t> have the highest average popularity, while </a:t>
            </a:r>
            <a:r>
              <a:rPr lang="en-US" b="1" dirty="0"/>
              <a:t>Indie labels</a:t>
            </a:r>
            <a:r>
              <a:rPr lang="en-US" dirty="0"/>
              <a:t> show lower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b="1" dirty="0"/>
              <a:t>no significant difference</a:t>
            </a:r>
            <a:r>
              <a:rPr lang="en-US" dirty="0"/>
              <a:t> in popularity between </a:t>
            </a:r>
            <a:r>
              <a:rPr lang="en-US" b="1" dirty="0"/>
              <a:t>Explicit</a:t>
            </a:r>
            <a:r>
              <a:rPr lang="en-US" dirty="0"/>
              <a:t> and </a:t>
            </a:r>
            <a:r>
              <a:rPr lang="en-US" b="1" dirty="0"/>
              <a:t>Non-Explicit</a:t>
            </a:r>
            <a:r>
              <a:rPr lang="en-US" dirty="0"/>
              <a:t>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English songs</a:t>
            </a:r>
            <a:r>
              <a:rPr lang="en-US" dirty="0"/>
              <a:t> are the most common language for </a:t>
            </a:r>
            <a:r>
              <a:rPr lang="en-US" b="1" dirty="0"/>
              <a:t>Explicit content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largest number of releases occurred in the </a:t>
            </a:r>
            <a:r>
              <a:rPr lang="en-US" b="1" dirty="0"/>
              <a:t>old period (17,016 songs)</a:t>
            </a:r>
            <a:r>
              <a:rPr lang="en-US" dirty="0"/>
              <a:t>, while recent years show fewer releases (</a:t>
            </a:r>
            <a:r>
              <a:rPr lang="en-US" b="1" dirty="0"/>
              <a:t>16,147 songs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383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Our Full Data Analysis Process with </a:t>
            </a:r>
            <a:r>
              <a:rPr lang="en-US" b="1" i="1" dirty="0" smtClean="0"/>
              <a:t>Python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36"/>
            <a:ext cx="10515600" cy="507402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Import Libraries &amp; Load </a:t>
            </a:r>
            <a:r>
              <a:rPr lang="en-US" dirty="0" smtClean="0"/>
              <a:t>Files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Imported necessary libraries </a:t>
            </a:r>
            <a:r>
              <a:rPr lang="en-US" dirty="0"/>
              <a:t>(Pandas,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etc.)</a:t>
            </a:r>
          </a:p>
          <a:p>
            <a:pPr marL="0" indent="0" algn="l">
              <a:buNone/>
            </a:pPr>
            <a:r>
              <a:rPr lang="en-US" dirty="0"/>
              <a:t>Loaded dataset files into </a:t>
            </a:r>
            <a:r>
              <a:rPr lang="en-US" dirty="0" err="1"/>
              <a:t>DataFrame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Data Exploration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dirty="0" smtClean="0"/>
              <a:t>     - </a:t>
            </a:r>
            <a:r>
              <a:rPr lang="en-US" dirty="0"/>
              <a:t>Checked dataset shape (number of rows and columns)</a:t>
            </a:r>
          </a:p>
          <a:p>
            <a:pPr marL="0" indent="0" algn="l">
              <a:buNone/>
            </a:pPr>
            <a:r>
              <a:rPr lang="en-US" dirty="0" smtClean="0"/>
              <a:t>     - </a:t>
            </a:r>
            <a:r>
              <a:rPr lang="en-US" dirty="0"/>
              <a:t>Checked column data types and null </a:t>
            </a:r>
            <a:r>
              <a:rPr lang="en-US" dirty="0" smtClean="0"/>
              <a:t>values    </a:t>
            </a:r>
            <a:endParaRPr lang="en-US" dirty="0"/>
          </a:p>
          <a:p>
            <a:pPr marL="0" indent="0" algn="l">
              <a:buNone/>
            </a:pPr>
            <a:r>
              <a:rPr lang="en-US" dirty="0" smtClean="0"/>
              <a:t>      - </a:t>
            </a:r>
            <a:r>
              <a:rPr lang="en-US" dirty="0"/>
              <a:t>Viewed last rows to inspect data</a:t>
            </a:r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8503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Null Values:</a:t>
            </a:r>
          </a:p>
          <a:p>
            <a:pPr marL="0" indent="0" algn="l">
              <a:buNone/>
            </a:pPr>
            <a:r>
              <a:rPr lang="en-US" dirty="0"/>
              <a:t>- Checked number of null values in each column</a:t>
            </a:r>
          </a:p>
          <a:p>
            <a:pPr marL="0" indent="0" algn="l">
              <a:buNone/>
            </a:pPr>
            <a:r>
              <a:rPr lang="en-US" dirty="0" smtClean="0"/>
              <a:t>- Dropped </a:t>
            </a:r>
            <a:r>
              <a:rPr lang="en-US" dirty="0"/>
              <a:t>rows where all values were </a:t>
            </a:r>
            <a:r>
              <a:rPr lang="en-US" dirty="0" smtClean="0"/>
              <a:t>null</a:t>
            </a:r>
          </a:p>
          <a:p>
            <a:pPr marL="0" indent="0" algn="l">
              <a:buNone/>
            </a:pPr>
            <a:r>
              <a:rPr lang="en-US" dirty="0" smtClean="0"/>
              <a:t>- </a:t>
            </a:r>
            <a:r>
              <a:rPr lang="en-US" dirty="0"/>
              <a:t>Dropped the 'collaboration' column</a:t>
            </a:r>
          </a:p>
          <a:p>
            <a:pPr marL="0" indent="0" algn="l">
              <a:buNone/>
            </a:pPr>
            <a:r>
              <a:rPr lang="en-US" dirty="0"/>
              <a:t>- Replaced remaining null values with mode (categorical) or mean (numerical)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Duplicates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dirty="0"/>
              <a:t>- Checked for duplicate rows</a:t>
            </a:r>
          </a:p>
          <a:p>
            <a:pPr marL="0" indent="0" algn="l">
              <a:buNone/>
            </a:pPr>
            <a:r>
              <a:rPr lang="en-US" dirty="0"/>
              <a:t>- Found no duplicates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Group By &amp; Pivot Table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dirty="0"/>
              <a:t>- Used </a:t>
            </a:r>
            <a:r>
              <a:rPr lang="en-US" dirty="0" err="1"/>
              <a:t>groupby</a:t>
            </a:r>
            <a:r>
              <a:rPr lang="en-US" dirty="0"/>
              <a:t>() and </a:t>
            </a:r>
            <a:r>
              <a:rPr lang="en-US" dirty="0" err="1"/>
              <a:t>pivot_table</a:t>
            </a:r>
            <a:r>
              <a:rPr lang="en-US" dirty="0"/>
              <a:t>() to summarize and aggregate data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8730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Insights /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dirty="0"/>
              <a:t>** </a:t>
            </a:r>
            <a:r>
              <a:rPr lang="en-US" dirty="0" smtClean="0"/>
              <a:t>The </a:t>
            </a:r>
            <a:r>
              <a:rPr lang="en-US" dirty="0"/>
              <a:t>most popular songs are </a:t>
            </a:r>
            <a:r>
              <a:rPr lang="en-US" dirty="0" smtClean="0"/>
              <a:t>Boy </a:t>
            </a:r>
            <a:r>
              <a:rPr lang="en-US" dirty="0"/>
              <a:t>Actually </a:t>
            </a:r>
            <a:r>
              <a:rPr lang="en-US" dirty="0" smtClean="0"/>
              <a:t>Dog.</a:t>
            </a:r>
          </a:p>
          <a:p>
            <a:pPr marL="0" indent="0" algn="l">
              <a:buNone/>
            </a:pPr>
            <a:r>
              <a:rPr lang="en-US" dirty="0"/>
              <a:t>** </a:t>
            </a:r>
            <a:r>
              <a:rPr lang="en-US" dirty="0" smtClean="0"/>
              <a:t>The song with the highest streams is </a:t>
            </a:r>
            <a:r>
              <a:rPr lang="en-US" dirty="0" err="1" smtClean="0"/>
              <a:t>Dvlopmentonee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dirty="0"/>
              <a:t>** </a:t>
            </a:r>
            <a:r>
              <a:rPr lang="en-US" dirty="0" smtClean="0"/>
              <a:t>The </a:t>
            </a:r>
            <a:r>
              <a:rPr lang="en-US" dirty="0"/>
              <a:t>most popular music genre is *Country</a:t>
            </a:r>
            <a:r>
              <a:rPr lang="en-US" dirty="0" smtClean="0"/>
              <a:t>. </a:t>
            </a:r>
          </a:p>
          <a:p>
            <a:pPr marL="0" indent="0" algn="l">
              <a:buNone/>
            </a:pPr>
            <a:r>
              <a:rPr lang="en-US" dirty="0"/>
              <a:t>** </a:t>
            </a:r>
            <a:r>
              <a:rPr lang="en-US" dirty="0" smtClean="0"/>
              <a:t>The </a:t>
            </a:r>
            <a:r>
              <a:rPr lang="en-US" dirty="0"/>
              <a:t>genre with the highest total streams is *</a:t>
            </a:r>
            <a:r>
              <a:rPr lang="en-US" dirty="0" err="1"/>
              <a:t>Raggage</a:t>
            </a:r>
            <a:r>
              <a:rPr lang="en-US" dirty="0" smtClean="0"/>
              <a:t>. Explicit </a:t>
            </a:r>
            <a:r>
              <a:rPr lang="en-US" dirty="0"/>
              <a:t>and </a:t>
            </a:r>
            <a:r>
              <a:rPr lang="en-US" dirty="0" smtClean="0"/>
              <a:t>non-explicit songs </a:t>
            </a:r>
            <a:r>
              <a:rPr lang="en-US" dirty="0"/>
              <a:t>have similar popularity levels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/>
              <a:t>**</a:t>
            </a:r>
            <a:r>
              <a:rPr lang="en-US" dirty="0" smtClean="0"/>
              <a:t> </a:t>
            </a:r>
            <a:r>
              <a:rPr lang="en-US" dirty="0"/>
              <a:t>The most common song language is *English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smtClean="0"/>
              <a:t>** </a:t>
            </a:r>
            <a:r>
              <a:rPr lang="en-US" dirty="0"/>
              <a:t>Songs in *German* have the highest average popularity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/>
              <a:t>**</a:t>
            </a:r>
            <a:r>
              <a:rPr lang="en-US" dirty="0" smtClean="0"/>
              <a:t> </a:t>
            </a:r>
            <a:r>
              <a:rPr lang="en-US" dirty="0"/>
              <a:t>The artist who released the most songs is *Michele Smith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smtClean="0"/>
              <a:t>** </a:t>
            </a:r>
            <a:r>
              <a:rPr lang="en-US" dirty="0"/>
              <a:t>The artist with the highest average popularity is *Michele Smith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smtClean="0"/>
              <a:t>** </a:t>
            </a:r>
            <a:r>
              <a:rPr lang="en-US" dirty="0"/>
              <a:t>The label producing the most songs is </a:t>
            </a:r>
            <a:r>
              <a:rPr lang="en-US" dirty="0" smtClean="0"/>
              <a:t>Def </a:t>
            </a:r>
            <a:r>
              <a:rPr lang="en-US" dirty="0"/>
              <a:t>Jam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dirty="0"/>
              <a:t>** </a:t>
            </a:r>
            <a:r>
              <a:rPr lang="en-US" dirty="0" smtClean="0"/>
              <a:t>The </a:t>
            </a:r>
            <a:r>
              <a:rPr lang="en-US" dirty="0"/>
              <a:t>producer linked to the most popular songs is </a:t>
            </a:r>
            <a:r>
              <a:rPr lang="en-US" dirty="0" smtClean="0"/>
              <a:t>Zachary </a:t>
            </a:r>
            <a:r>
              <a:rPr lang="en-US" dirty="0"/>
              <a:t>Ryan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smtClean="0"/>
              <a:t>** </a:t>
            </a:r>
            <a:r>
              <a:rPr lang="en-US" dirty="0"/>
              <a:t>The genre producing the most *explicit* songs </a:t>
            </a:r>
            <a:r>
              <a:rPr lang="en-US" dirty="0" smtClean="0"/>
              <a:t>is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4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Bar </a:t>
            </a:r>
            <a:r>
              <a:rPr lang="en-US" dirty="0"/>
              <a:t>Charts – Important Categorical Columns: Shows distribution of genres, explicit content, languages, albums, and artists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 smtClean="0"/>
              <a:t>Histograms </a:t>
            </a:r>
            <a:r>
              <a:rPr lang="en-US" dirty="0"/>
              <a:t>– Numerical Columns: Displays distribution of duration, popularity, and streams</a:t>
            </a:r>
            <a:r>
              <a:rPr lang="en-US" dirty="0" smtClean="0"/>
              <a:t>.</a:t>
            </a:r>
            <a:endParaRPr lang="ar-SA" dirty="0" smtClean="0"/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/>
              <a:t>Pie Chart – Language Distribution: Shows proportion of songs in different languages.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8045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Our Dataset Talk About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285946" y="169068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NewRomanPS-BoldMT"/>
              </a:rPr>
              <a:t>Project Goal: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Analyze song performance, compare songs by genre, language,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duration, and explicit content, and extract valuable insights to support decision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making in the music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industry</a:t>
            </a:r>
          </a:p>
          <a:p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r>
              <a:rPr lang="en-US" b="1" i="1" dirty="0"/>
              <a:t>Key dimensions covered in the dataset include</a:t>
            </a:r>
            <a:r>
              <a:rPr lang="en-US" b="1" i="1" dirty="0" smtClean="0"/>
              <a:t>: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•</a:t>
            </a:r>
            <a:r>
              <a:rPr lang="en-US" sz="1200" b="1" i="1" dirty="0" smtClean="0">
                <a:solidFill>
                  <a:schemeClr val="accent1"/>
                </a:solidFill>
              </a:rPr>
              <a:t>  </a:t>
            </a:r>
            <a:r>
              <a:rPr lang="en-US" sz="1200" b="1" dirty="0"/>
              <a:t>Song Attributes: </a:t>
            </a:r>
            <a:r>
              <a:rPr lang="en-US" sz="1200" dirty="0"/>
              <a:t>[</a:t>
            </a:r>
            <a:r>
              <a:rPr lang="en-US" sz="1200" dirty="0" err="1"/>
              <a:t>song_title</a:t>
            </a:r>
            <a:r>
              <a:rPr lang="en-US" sz="1200" dirty="0"/>
              <a:t>], [artist], [album], [genre], </a:t>
            </a:r>
            <a:endParaRPr lang="en-US" sz="1200" dirty="0"/>
          </a:p>
          <a:p>
            <a:r>
              <a:rPr lang="en-US" sz="1200" dirty="0" smtClean="0"/>
              <a:t>                    [</a:t>
            </a:r>
            <a:r>
              <a:rPr lang="en-US" sz="1200" dirty="0"/>
              <a:t>language], [duration] 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• </a:t>
            </a:r>
            <a:r>
              <a:rPr lang="en-US" sz="1200" b="1" dirty="0" smtClean="0"/>
              <a:t>Performance </a:t>
            </a:r>
            <a:r>
              <a:rPr lang="en-US" sz="1200" b="1" dirty="0"/>
              <a:t>Metrics: </a:t>
            </a:r>
            <a:r>
              <a:rPr lang="en-US" sz="1200" dirty="0"/>
              <a:t>[popularity], [stream]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• </a:t>
            </a:r>
            <a:r>
              <a:rPr lang="en-US" sz="1200" b="1" dirty="0" smtClean="0"/>
              <a:t>Classifications</a:t>
            </a:r>
            <a:r>
              <a:rPr lang="en-US" sz="1200" b="1" dirty="0"/>
              <a:t>: </a:t>
            </a:r>
            <a:r>
              <a:rPr lang="en-US" sz="1200" dirty="0"/>
              <a:t>[</a:t>
            </a:r>
            <a:r>
              <a:rPr lang="en-US" sz="1200" dirty="0" err="1"/>
              <a:t>explicit_content</a:t>
            </a:r>
            <a:r>
              <a:rPr lang="en-US" sz="1200" dirty="0"/>
              <a:t>], [</a:t>
            </a:r>
            <a:r>
              <a:rPr lang="en-US" sz="1200" dirty="0" err="1"/>
              <a:t>popularity_level</a:t>
            </a:r>
            <a:r>
              <a:rPr lang="en-US" sz="1200" dirty="0"/>
              <a:t>], </a:t>
            </a:r>
            <a:endParaRPr lang="en-US" sz="1200" dirty="0"/>
          </a:p>
          <a:p>
            <a:r>
              <a:rPr lang="en-US" sz="1200" dirty="0" smtClean="0"/>
              <a:t>        [</a:t>
            </a:r>
            <a:r>
              <a:rPr lang="en-US" sz="1200" dirty="0" err="1"/>
              <a:t>streams_level</a:t>
            </a:r>
            <a:r>
              <a:rPr lang="en-US" sz="1200" dirty="0"/>
              <a:t>], [</a:t>
            </a:r>
            <a:r>
              <a:rPr lang="en-US" sz="1200" dirty="0" err="1"/>
              <a:t>duration_minute</a:t>
            </a:r>
            <a:r>
              <a:rPr lang="en-US" sz="1200" dirty="0"/>
              <a:t>], [</a:t>
            </a:r>
            <a:r>
              <a:rPr lang="en-US" sz="1200" dirty="0" err="1"/>
              <a:t>date_group</a:t>
            </a:r>
            <a:r>
              <a:rPr lang="en-US" sz="1200" dirty="0"/>
              <a:t>] </a:t>
            </a: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• </a:t>
            </a:r>
            <a:r>
              <a:rPr lang="en-US" sz="1200" b="1" dirty="0" smtClean="0"/>
              <a:t>Production </a:t>
            </a:r>
            <a:r>
              <a:rPr lang="en-US" sz="1200" b="1" dirty="0"/>
              <a:t>Data: </a:t>
            </a:r>
            <a:r>
              <a:rPr lang="en-US" sz="1200" dirty="0"/>
              <a:t>[composer], [producer]</a:t>
            </a:r>
            <a:endParaRPr lang="ar-SA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0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Excel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GeorgiaPro-BoldItalic"/>
              </a:rPr>
              <a:t>Steps We </a:t>
            </a:r>
            <a:r>
              <a:rPr lang="en-US" b="1" dirty="0" smtClean="0">
                <a:solidFill>
                  <a:srgbClr val="000000"/>
                </a:solidFill>
                <a:latin typeface="GeorgiaPro-Bold"/>
              </a:rPr>
              <a:t>Cleaning </a:t>
            </a:r>
            <a:r>
              <a:rPr lang="en-US" b="1" dirty="0">
                <a:solidFill>
                  <a:srgbClr val="000000"/>
                </a:solidFill>
                <a:latin typeface="GeorgiaPro-Bold"/>
              </a:rPr>
              <a:t>&amp; Preparation</a:t>
            </a:r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564444" y="1393575"/>
            <a:ext cx="857955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F4662"/>
                </a:solidFill>
                <a:latin typeface="GeorgiaPro-Bold"/>
              </a:rPr>
              <a:t>. </a:t>
            </a:r>
            <a:r>
              <a:rPr lang="en-US" sz="2400" b="1" dirty="0" smtClean="0">
                <a:solidFill>
                  <a:schemeClr val="accent1"/>
                </a:solidFill>
                <a:latin typeface="GeorgiaPro-Bold"/>
              </a:rPr>
              <a:t>Data cleaning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dirty="0"/>
              <a:t>No duplication </a:t>
            </a:r>
          </a:p>
          <a:p>
            <a:r>
              <a:rPr lang="en-US" dirty="0" smtClean="0"/>
              <a:t>      o </a:t>
            </a:r>
            <a:r>
              <a:rPr lang="en-US" dirty="0"/>
              <a:t>Deal with outliers </a:t>
            </a:r>
          </a:p>
          <a:p>
            <a:r>
              <a:rPr lang="en-US" dirty="0" smtClean="0"/>
              <a:t>                 ▪ </a:t>
            </a:r>
            <a:r>
              <a:rPr lang="en-US" dirty="0"/>
              <a:t>There is outliers in [duration] and its count 349 it will be </a:t>
            </a:r>
          </a:p>
          <a:p>
            <a:r>
              <a:rPr lang="en-US" dirty="0"/>
              <a:t>deleted </a:t>
            </a:r>
          </a:p>
          <a:p>
            <a:r>
              <a:rPr lang="en-US" dirty="0" smtClean="0"/>
              <a:t>       o </a:t>
            </a:r>
            <a:r>
              <a:rPr lang="en-US" dirty="0"/>
              <a:t>Deal with nulls </a:t>
            </a:r>
          </a:p>
          <a:p>
            <a:r>
              <a:rPr lang="en-US" dirty="0" smtClean="0"/>
              <a:t>               ▪ </a:t>
            </a:r>
            <a:r>
              <a:rPr lang="en-US" dirty="0"/>
              <a:t>Filling nulls in [language] by mode </a:t>
            </a:r>
          </a:p>
          <a:p>
            <a:r>
              <a:rPr lang="en-US" dirty="0" smtClean="0"/>
              <a:t>               ▪ </a:t>
            </a:r>
            <a:r>
              <a:rPr lang="en-US" dirty="0"/>
              <a:t>Filling nulls in [duration] by mean </a:t>
            </a:r>
          </a:p>
          <a:p>
            <a:r>
              <a:rPr lang="en-US" dirty="0" smtClean="0"/>
              <a:t>               ▪ </a:t>
            </a:r>
            <a:r>
              <a:rPr lang="en-US" dirty="0"/>
              <a:t>Delete [collaboration] Because it contains many nulls = 35000 </a:t>
            </a:r>
          </a:p>
          <a:p>
            <a:r>
              <a:rPr lang="en-US" dirty="0"/>
              <a:t>o Feature Engineering </a:t>
            </a:r>
          </a:p>
          <a:p>
            <a:r>
              <a:rPr lang="en-US" dirty="0" smtClean="0"/>
              <a:t>           ▪ </a:t>
            </a:r>
            <a:r>
              <a:rPr lang="en-US" dirty="0"/>
              <a:t>Create columns like </a:t>
            </a:r>
          </a:p>
          <a:p>
            <a:r>
              <a:rPr lang="en-US" dirty="0" smtClean="0"/>
              <a:t>                      o </a:t>
            </a:r>
            <a:r>
              <a:rPr lang="en-US" dirty="0" err="1"/>
              <a:t>popularity_level</a:t>
            </a:r>
            <a:r>
              <a:rPr lang="en-US" dirty="0"/>
              <a:t> </a:t>
            </a:r>
          </a:p>
          <a:p>
            <a:r>
              <a:rPr lang="en-US" dirty="0" smtClean="0"/>
              <a:t>                       o </a:t>
            </a:r>
            <a:r>
              <a:rPr lang="en-US" dirty="0" err="1"/>
              <a:t>duration_minute</a:t>
            </a:r>
            <a:r>
              <a:rPr lang="en-US" dirty="0"/>
              <a:t> </a:t>
            </a:r>
          </a:p>
          <a:p>
            <a:r>
              <a:rPr lang="en-US" dirty="0" smtClean="0"/>
              <a:t>                        o </a:t>
            </a:r>
            <a:r>
              <a:rPr lang="en-US" dirty="0" err="1"/>
              <a:t>streams_level</a:t>
            </a:r>
            <a:r>
              <a:rPr lang="en-US" dirty="0"/>
              <a:t> </a:t>
            </a:r>
          </a:p>
          <a:p>
            <a:r>
              <a:rPr lang="en-US" dirty="0" smtClean="0"/>
              <a:t>                         o </a:t>
            </a:r>
            <a:r>
              <a:rPr lang="en-US" dirty="0" err="1"/>
              <a:t>date_group</a:t>
            </a:r>
            <a:r>
              <a:rPr lang="en-US" dirty="0"/>
              <a:t> </a:t>
            </a:r>
          </a:p>
          <a:p>
            <a:r>
              <a:rPr lang="en-US" dirty="0"/>
              <a:t>▪ the columns that created will Facilitate analysis and comparison </a:t>
            </a:r>
          </a:p>
          <a:p>
            <a:r>
              <a:rPr lang="en-US" dirty="0"/>
              <a:t>across different </a:t>
            </a:r>
            <a:r>
              <a:rPr lang="en-US" dirty="0" err="1"/>
              <a:t>group</a:t>
            </a:r>
            <a:r>
              <a:rPr lang="en-US" b="1" i="1" dirty="0" err="1" smtClean="0">
                <a:solidFill>
                  <a:srgbClr val="000000"/>
                </a:solidFill>
                <a:latin typeface="GeorgiaPro-BoldItalic"/>
              </a:rPr>
              <a:t>Steps</a:t>
            </a:r>
            <a:r>
              <a:rPr lang="en-US" b="1" i="1" dirty="0" smtClean="0">
                <a:solidFill>
                  <a:srgbClr val="000000"/>
                </a:solidFill>
                <a:latin typeface="GeorgiaPro-BoldItalic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GeorgiaPro-BoldItalic"/>
              </a:rPr>
              <a:t>We Followed: </a:t>
            </a:r>
            <a:endParaRPr lang="en-US" dirty="0"/>
          </a:p>
          <a:p>
            <a:r>
              <a:rPr lang="en-US" dirty="0">
                <a:solidFill>
                  <a:srgbClr val="0F4662"/>
                </a:solidFill>
                <a:latin typeface="GeorgiaPro"/>
              </a:rPr>
              <a:t>1</a:t>
            </a:r>
            <a:r>
              <a:rPr lang="en-US" b="1" dirty="0">
                <a:solidFill>
                  <a:srgbClr val="0F4662"/>
                </a:solidFill>
                <a:latin typeface="GeorgiaPro-Bold"/>
              </a:rPr>
              <a:t>-</a:t>
            </a:r>
            <a:r>
              <a:rPr lang="en-US" b="1" dirty="0">
                <a:solidFill>
                  <a:srgbClr val="000000"/>
                </a:solidFill>
                <a:latin typeface="GeorgiaPro-Bold"/>
              </a:rPr>
              <a:t>Data Cleaning &amp; Preparation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767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r>
              <a:rPr lang="en-US" b="1" i="1" dirty="0"/>
              <a:t>Our Full Data Analysis Process with Excel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496595" y="1244338"/>
            <a:ext cx="84666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eorgiaPro-Bold"/>
              </a:rPr>
              <a:t>We also performed a complete data analysis process using Excel, leveraging pivot tables, slicers, and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GeorgiaPro-Bold"/>
              </a:rPr>
              <a:t>dashboards to ensure data cleaning, interactive exploration, and clear visualization of insights from the </a:t>
            </a:r>
            <a:r>
              <a:rPr lang="en-US" sz="2400" b="1" dirty="0" err="1" smtClean="0">
                <a:solidFill>
                  <a:schemeClr val="accent1"/>
                </a:solidFill>
                <a:latin typeface="GeorgiaPro-Bold"/>
              </a:rPr>
              <a:t>Spotify_songs</a:t>
            </a:r>
            <a:r>
              <a:rPr lang="en-US" sz="2400" b="1" dirty="0" smtClean="0">
                <a:solidFill>
                  <a:schemeClr val="accent1"/>
                </a:solidFill>
                <a:latin typeface="GeorgiaPro-Bold"/>
              </a:rPr>
              <a:t> data set                                                                                                   </a:t>
            </a:r>
          </a:p>
          <a:p>
            <a:endParaRPr lang="en-US" sz="2400" b="1" dirty="0">
              <a:solidFill>
                <a:srgbClr val="0F4662"/>
              </a:solidFill>
              <a:latin typeface="GeorgiaPro-Bold"/>
            </a:endParaRPr>
          </a:p>
          <a:p>
            <a:r>
              <a:rPr lang="en-US" dirty="0"/>
              <a:t>2-</a:t>
            </a:r>
            <a:r>
              <a:rPr lang="en-US" b="1" dirty="0"/>
              <a:t>Pivot Tables &amp; Slicers </a:t>
            </a:r>
            <a:endParaRPr lang="en-US" sz="2400" dirty="0"/>
          </a:p>
          <a:p>
            <a:r>
              <a:rPr lang="en-US" b="1" dirty="0"/>
              <a:t>Pivot Tables Built For</a:t>
            </a:r>
            <a:r>
              <a:rPr lang="en-US" b="1" dirty="0" smtClean="0"/>
              <a:t>: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1) Top </a:t>
            </a:r>
            <a:r>
              <a:rPr lang="en-US" sz="2400" dirty="0"/>
              <a:t>Music Labels by Number of </a:t>
            </a:r>
            <a:r>
              <a:rPr lang="en-US" sz="2400" dirty="0" smtClean="0"/>
              <a:t>Songs</a:t>
            </a:r>
          </a:p>
          <a:p>
            <a:r>
              <a:rPr lang="en-US" sz="2400" dirty="0"/>
              <a:t>       2) Average Song Popularity by </a:t>
            </a:r>
            <a:r>
              <a:rPr lang="en-US" sz="2400" dirty="0" smtClean="0"/>
              <a:t>Label</a:t>
            </a:r>
          </a:p>
          <a:p>
            <a:r>
              <a:rPr lang="en-US" sz="2400" dirty="0"/>
              <a:t>      3) Average Streams: Old vs Recent </a:t>
            </a:r>
            <a:r>
              <a:rPr lang="en-US" sz="2400" dirty="0" smtClean="0"/>
              <a:t>Songs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4) 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 err="1"/>
              <a:t>Popularity</a:t>
            </a:r>
            <a:r>
              <a:rPr lang="fr-FR" sz="2400" dirty="0"/>
              <a:t>: Explicit vs Non-Explicit </a:t>
            </a:r>
            <a:r>
              <a:rPr lang="fr-FR" sz="2400" dirty="0" err="1" smtClean="0"/>
              <a:t>Songs</a:t>
            </a:r>
            <a:endParaRPr lang="en-US" sz="2400" dirty="0" smtClean="0"/>
          </a:p>
          <a:p>
            <a:r>
              <a:rPr lang="en-US" b="1" dirty="0">
                <a:solidFill>
                  <a:schemeClr val="accent1"/>
                </a:solidFill>
              </a:rPr>
              <a:t>Slicers Added</a:t>
            </a:r>
            <a:r>
              <a:rPr lang="en-US" b="1" dirty="0" smtClean="0">
                <a:solidFill>
                  <a:schemeClr val="accent1"/>
                </a:solidFill>
              </a:rPr>
              <a:t>: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**</a:t>
            </a:r>
            <a:r>
              <a:rPr lang="en-US" dirty="0" err="1" smtClean="0"/>
              <a:t>Lable</a:t>
            </a:r>
            <a:endParaRPr lang="en-US" dirty="0" smtClean="0"/>
          </a:p>
          <a:p>
            <a:r>
              <a:rPr lang="en-US" dirty="0" smtClean="0"/>
              <a:t>**Language</a:t>
            </a:r>
          </a:p>
          <a:p>
            <a:r>
              <a:rPr lang="en-US" dirty="0" smtClean="0"/>
              <a:t>**Stream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4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Excel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440266" y="1690688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Key </a:t>
            </a:r>
            <a:r>
              <a:rPr lang="en-US" sz="2400" dirty="0" smtClean="0">
                <a:solidFill>
                  <a:schemeClr val="accent1"/>
                </a:solidFill>
              </a:rPr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Sony </a:t>
            </a:r>
            <a:r>
              <a:rPr lang="en-US" sz="1600" b="1" dirty="0"/>
              <a:t>Music</a:t>
            </a:r>
            <a:r>
              <a:rPr lang="en-US" sz="1600" dirty="0"/>
              <a:t> and </a:t>
            </a:r>
            <a:r>
              <a:rPr lang="en-US" sz="1600" b="1" dirty="0"/>
              <a:t>Universal Music</a:t>
            </a:r>
            <a:r>
              <a:rPr lang="en-US" sz="1600" dirty="0"/>
              <a:t> are the top labels in terms of number of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English songs</a:t>
            </a:r>
            <a:r>
              <a:rPr lang="en-US" sz="1600" dirty="0"/>
              <a:t> dominate the dataset, representing about </a:t>
            </a:r>
            <a:r>
              <a:rPr lang="en-US" sz="1600" b="1" dirty="0"/>
              <a:t>71%</a:t>
            </a:r>
            <a:r>
              <a:rPr lang="en-US" sz="1600" dirty="0"/>
              <a:t> of all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Older songs</a:t>
            </a:r>
            <a:r>
              <a:rPr lang="en-US" sz="1600" dirty="0"/>
              <a:t> achieved the highest number and average of </a:t>
            </a:r>
            <a:r>
              <a:rPr lang="en-US" sz="1600" b="1" dirty="0"/>
              <a:t>streams</a:t>
            </a:r>
            <a:r>
              <a:rPr lang="en-US" sz="1600" dirty="0"/>
              <a:t> compared to newer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Recent songs</a:t>
            </a:r>
            <a:r>
              <a:rPr lang="en-US" sz="1600" dirty="0"/>
              <a:t> (new/medium) attract fewer streams than older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Sony Music</a:t>
            </a:r>
            <a:r>
              <a:rPr lang="en-US" sz="1600" dirty="0"/>
              <a:t> and </a:t>
            </a:r>
            <a:r>
              <a:rPr lang="en-US" sz="1600" b="1" dirty="0"/>
              <a:t>Universal Music</a:t>
            </a:r>
            <a:r>
              <a:rPr lang="en-US" sz="1600" dirty="0"/>
              <a:t> have the highest average popularity, while </a:t>
            </a:r>
            <a:r>
              <a:rPr lang="en-US" sz="1600" b="1" dirty="0"/>
              <a:t>Indie labels</a:t>
            </a:r>
            <a:r>
              <a:rPr lang="en-US" sz="1600" dirty="0"/>
              <a:t> show lower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</a:t>
            </a:r>
            <a:r>
              <a:rPr lang="en-US" sz="1600" b="1" dirty="0"/>
              <a:t>no significant difference</a:t>
            </a:r>
            <a:r>
              <a:rPr lang="en-US" sz="1600" dirty="0"/>
              <a:t> in popularity between </a:t>
            </a:r>
            <a:r>
              <a:rPr lang="en-US" sz="1600" b="1" dirty="0"/>
              <a:t>Explicit</a:t>
            </a:r>
            <a:r>
              <a:rPr lang="en-US" sz="1600" dirty="0"/>
              <a:t> and </a:t>
            </a:r>
            <a:r>
              <a:rPr lang="en-US" sz="1600" b="1" dirty="0"/>
              <a:t>Non-Explicit</a:t>
            </a:r>
            <a:r>
              <a:rPr lang="en-US" sz="1600" dirty="0"/>
              <a:t>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English songs</a:t>
            </a:r>
            <a:r>
              <a:rPr lang="en-US" sz="1600" dirty="0"/>
              <a:t> are the most common language for </a:t>
            </a:r>
            <a:r>
              <a:rPr lang="en-US" sz="1600" b="1" dirty="0"/>
              <a:t>Explicit content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largest number of releases occurred in the </a:t>
            </a:r>
            <a:r>
              <a:rPr lang="en-US" sz="1600" b="1" dirty="0"/>
              <a:t>old period (17,016 songs)</a:t>
            </a:r>
            <a:r>
              <a:rPr lang="en-US" sz="1600" dirty="0"/>
              <a:t>, while recent years show fewer releases (</a:t>
            </a:r>
            <a:r>
              <a:rPr lang="en-US" sz="1600" b="1" dirty="0"/>
              <a:t>16,147 songs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88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936977" y="17985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GeorgiaPro-Bold"/>
              </a:rPr>
              <a:t>We also performed a complete data analysis process using </a:t>
            </a:r>
            <a:r>
              <a:rPr lang="en-US" b="1" i="1" dirty="0">
                <a:solidFill>
                  <a:schemeClr val="accent1"/>
                </a:solidFill>
                <a:latin typeface="GeorgiaPro-BoldItalic"/>
              </a:rPr>
              <a:t>SQL </a:t>
            </a:r>
            <a:r>
              <a:rPr lang="en-US" b="1" dirty="0">
                <a:solidFill>
                  <a:schemeClr val="accent1"/>
                </a:solidFill>
                <a:latin typeface="GeorgiaPro-Bold"/>
              </a:rPr>
              <a:t>to ensure robust validation, efficient querying,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  <a:latin typeface="GeorgiaPro-Bold"/>
              </a:rPr>
              <a:t>and powerful insights from </a:t>
            </a:r>
            <a:r>
              <a:rPr lang="en-US" b="1" dirty="0" smtClean="0">
                <a:solidFill>
                  <a:schemeClr val="accent1"/>
                </a:solidFill>
                <a:latin typeface="GeorgiaPro-Bold"/>
              </a:rPr>
              <a:t>the </a:t>
            </a:r>
            <a:r>
              <a:rPr lang="en-US" b="1" dirty="0" err="1" smtClean="0">
                <a:solidFill>
                  <a:schemeClr val="accent1"/>
                </a:solidFill>
                <a:latin typeface="GeorgiaPro-Bold"/>
              </a:rPr>
              <a:t>Spotify_songs</a:t>
            </a:r>
            <a:r>
              <a:rPr lang="en-US" b="1" dirty="0" smtClean="0">
                <a:solidFill>
                  <a:schemeClr val="accent1"/>
                </a:solidFill>
                <a:latin typeface="GeorgiaPro-Bold"/>
              </a:rPr>
              <a:t> dataset</a:t>
            </a:r>
            <a:r>
              <a:rPr lang="en-US" b="1" dirty="0">
                <a:solidFill>
                  <a:schemeClr val="accent1"/>
                </a:solidFill>
                <a:latin typeface="GeorgiaPro-Bold"/>
              </a:rPr>
              <a:t>.</a:t>
            </a:r>
            <a:endParaRPr lang="ar-SA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0488" y="365125"/>
            <a:ext cx="582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GeorgiaPro-BoldItalic"/>
              </a:rPr>
              <a:t>z</a:t>
            </a:r>
            <a:endParaRPr lang="ar-SA" dirty="0"/>
          </a:p>
        </p:txBody>
      </p:sp>
      <p:sp>
        <p:nvSpPr>
          <p:cNvPr id="5" name="Rectangle 4"/>
          <p:cNvSpPr/>
          <p:nvPr/>
        </p:nvSpPr>
        <p:spPr>
          <a:xfrm>
            <a:off x="587021" y="364500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DATA EXPLORATION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•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Univariate Analysis: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Studied each column separately. For numeric features (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popularity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stream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we used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histograms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boxplots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to check distributions and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outliers. For categorical features (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genre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language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duration_minute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explicit_content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date_group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popularity_level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streams_level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used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bar charts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TimesNewRomanPS-BoldMT"/>
              </a:rPr>
              <a:t>frequency tables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understand counts and proportions.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123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756356" y="1901000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GeorgiaPro-Bold"/>
              </a:rPr>
              <a:t>Data cleaning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/>
              <a:t>No duplication </a:t>
            </a:r>
          </a:p>
          <a:p>
            <a:r>
              <a:rPr lang="en-US" sz="1600" dirty="0"/>
              <a:t>      o Deal with outliers </a:t>
            </a:r>
          </a:p>
          <a:p>
            <a:r>
              <a:rPr lang="en-US" sz="1600" dirty="0"/>
              <a:t>                 ▪ There is outliers in [duration] and its count 349 it will be </a:t>
            </a:r>
          </a:p>
          <a:p>
            <a:r>
              <a:rPr lang="en-US" sz="1600" dirty="0"/>
              <a:t>deleted </a:t>
            </a:r>
          </a:p>
          <a:p>
            <a:r>
              <a:rPr lang="en-US" sz="1600" dirty="0"/>
              <a:t>       o Deal with nulls </a:t>
            </a:r>
          </a:p>
          <a:p>
            <a:r>
              <a:rPr lang="en-US" sz="1600" dirty="0"/>
              <a:t>               ▪ Filling nulls in [language] by mode </a:t>
            </a:r>
          </a:p>
          <a:p>
            <a:r>
              <a:rPr lang="en-US" sz="1600" dirty="0"/>
              <a:t>               ▪ Filling nulls in [duration] by mean </a:t>
            </a:r>
          </a:p>
          <a:p>
            <a:r>
              <a:rPr lang="en-US" sz="1600" dirty="0"/>
              <a:t>               ▪ Delete [collaboration] Because it contains many nulls = 35000 </a:t>
            </a:r>
          </a:p>
          <a:p>
            <a:r>
              <a:rPr lang="en-US" sz="1600" dirty="0"/>
              <a:t>o Feature Engineering </a:t>
            </a:r>
          </a:p>
          <a:p>
            <a:r>
              <a:rPr lang="en-US" sz="1600" dirty="0"/>
              <a:t>           ▪ Create columns like </a:t>
            </a:r>
          </a:p>
          <a:p>
            <a:r>
              <a:rPr lang="en-US" sz="1600" dirty="0"/>
              <a:t>                      o </a:t>
            </a:r>
            <a:r>
              <a:rPr lang="en-US" sz="1600" dirty="0" err="1"/>
              <a:t>popularity_level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o </a:t>
            </a:r>
            <a:r>
              <a:rPr lang="en-US" sz="1600" dirty="0" err="1"/>
              <a:t>duration_minute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 o </a:t>
            </a:r>
            <a:r>
              <a:rPr lang="en-US" sz="1600" dirty="0" err="1"/>
              <a:t>streams_level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  o </a:t>
            </a:r>
            <a:r>
              <a:rPr lang="en-US" sz="1600" dirty="0" err="1"/>
              <a:t>date_group</a:t>
            </a:r>
            <a:r>
              <a:rPr lang="en-US" sz="1600" dirty="0"/>
              <a:t> </a:t>
            </a:r>
          </a:p>
          <a:p>
            <a:r>
              <a:rPr lang="en-US" sz="1600" dirty="0"/>
              <a:t>▪ the columns that created will Facilitate analysis and comparison </a:t>
            </a:r>
          </a:p>
          <a:p>
            <a:r>
              <a:rPr lang="en-US" sz="1600" dirty="0"/>
              <a:t>across different </a:t>
            </a:r>
            <a:r>
              <a:rPr lang="en-US" sz="1600" dirty="0" err="1"/>
              <a:t>group</a:t>
            </a:r>
            <a:r>
              <a:rPr lang="en-US" sz="1600" b="1" i="1" dirty="0" err="1">
                <a:solidFill>
                  <a:srgbClr val="000000"/>
                </a:solidFill>
                <a:latin typeface="GeorgiaPro-BoldItalic"/>
              </a:rPr>
              <a:t>Steps</a:t>
            </a:r>
            <a:r>
              <a:rPr lang="en-US" sz="1600" b="1" i="1" dirty="0">
                <a:solidFill>
                  <a:srgbClr val="000000"/>
                </a:solidFill>
                <a:latin typeface="GeorgiaPro-BoldItalic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GeorgiaPro-BoldItalic"/>
              </a:rPr>
              <a:t>We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106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dirty="0"/>
              <a:t>Feature Engineering </a:t>
            </a:r>
          </a:p>
          <a:p>
            <a:pPr algn="l"/>
            <a:r>
              <a:rPr lang="en-US" dirty="0" smtClean="0"/>
              <a:t>▪    </a:t>
            </a:r>
            <a:r>
              <a:rPr lang="en-US" dirty="0"/>
              <a:t>Create columns like </a:t>
            </a:r>
            <a:r>
              <a:rPr lang="en-US" dirty="0" smtClean="0"/>
              <a:t>  </a:t>
            </a:r>
            <a:endParaRPr lang="en-US" dirty="0"/>
          </a:p>
          <a:p>
            <a:pPr algn="l"/>
            <a:r>
              <a:rPr lang="en-US" dirty="0"/>
              <a:t>o </a:t>
            </a:r>
            <a:r>
              <a:rPr lang="en-US" dirty="0" smtClean="0"/>
              <a:t>  </a:t>
            </a:r>
            <a:r>
              <a:rPr lang="en-US" dirty="0" err="1" smtClean="0"/>
              <a:t>popularity_level</a:t>
            </a:r>
            <a:r>
              <a:rPr lang="en-US" dirty="0" smtClean="0"/>
              <a:t>  </a:t>
            </a:r>
            <a:endParaRPr lang="en-US" dirty="0"/>
          </a:p>
          <a:p>
            <a:pPr algn="l"/>
            <a:r>
              <a:rPr lang="en-US" dirty="0"/>
              <a:t>o </a:t>
            </a:r>
            <a:r>
              <a:rPr lang="en-US" dirty="0" err="1"/>
              <a:t>duration_minute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o </a:t>
            </a:r>
            <a:r>
              <a:rPr lang="en-US" dirty="0" err="1"/>
              <a:t>streams_level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o </a:t>
            </a:r>
            <a:r>
              <a:rPr lang="en-US" dirty="0" err="1"/>
              <a:t>date_group</a:t>
            </a:r>
            <a:endParaRPr lang="ar-S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78" y="1690687"/>
            <a:ext cx="6931378" cy="4486275"/>
          </a:xfrm>
        </p:spPr>
      </p:pic>
    </p:spTree>
    <p:extLst>
      <p:ext uri="{BB962C8B-B14F-4D97-AF65-F5344CB8AC3E}">
        <p14:creationId xmlns:p14="http://schemas.microsoft.com/office/powerpoint/2010/main" val="8841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1168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GeorgiaPro</vt:lpstr>
      <vt:lpstr>GeorgiaPro-Bold</vt:lpstr>
      <vt:lpstr>GeorgiaPro-BoldItalic</vt:lpstr>
      <vt:lpstr>Symbol</vt:lpstr>
      <vt:lpstr>Times New Roman</vt:lpstr>
      <vt:lpstr>TimesNewRomanPS-BoldMT</vt:lpstr>
      <vt:lpstr>Office Theme</vt:lpstr>
      <vt:lpstr>All Tools Data Analysis Project</vt:lpstr>
      <vt:lpstr>Our Dataset Talk About</vt:lpstr>
      <vt:lpstr>Our Full Data Analysis Process with Excel</vt:lpstr>
      <vt:lpstr>Our Full Data Analysis Process with Excel</vt:lpstr>
      <vt:lpstr>Our Full Data Analysis Process with Excel</vt:lpstr>
      <vt:lpstr>PowerPoint Presentation</vt:lpstr>
      <vt:lpstr>Our Full Data Analysis Process with SQL</vt:lpstr>
      <vt:lpstr>Our Full Data Analysis Process with SQL</vt:lpstr>
      <vt:lpstr>Our Full Data Analysis Process with SQL</vt:lpstr>
      <vt:lpstr>Our Full Data Analysis Process with SQL</vt:lpstr>
      <vt:lpstr>Our Full Data Analysis Process with SQL</vt:lpstr>
      <vt:lpstr>Our Full Data Analysis Process with Python  </vt:lpstr>
      <vt:lpstr>Data Cleaning </vt:lpstr>
      <vt:lpstr>Insights / Key Questions</vt:lpstr>
      <vt:lpstr>Data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Tools Data Analysis Project</dc:title>
  <dc:creator>PC</dc:creator>
  <cp:lastModifiedBy>PC</cp:lastModifiedBy>
  <cp:revision>15</cp:revision>
  <dcterms:created xsi:type="dcterms:W3CDTF">2025-09-18T06:30:16Z</dcterms:created>
  <dcterms:modified xsi:type="dcterms:W3CDTF">2025-09-19T17:55:31Z</dcterms:modified>
</cp:coreProperties>
</file>